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</p:sldIdLst>
  <p:sldSz cx="10691813" cy="75565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58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/>
          <p:nvPr/>
        </p:nvSpPr>
        <p:spPr>
          <a:xfrm>
            <a:off x="293013" y="4796282"/>
            <a:ext cx="10107294" cy="2602864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ctr" rtl="0" eaLnBrk="0">
              <a:lnSpc>
                <a:spcPct val="81000"/>
              </a:lnSpc>
            </a:pPr>
            <a:r>
              <a:rPr sz="1500" kern="0" spc="20" dirty="0">
                <a:solidFill>
                  <a:srgbClr val="272D37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Presented</a:t>
            </a:r>
            <a:r>
              <a:rPr sz="1500" kern="0" spc="120" dirty="0">
                <a:solidFill>
                  <a:srgbClr val="272D37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500" kern="0" spc="20" dirty="0">
                <a:solidFill>
                  <a:srgbClr val="272D37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by</a:t>
            </a:r>
          </a:p>
          <a:p>
            <a:pPr algn="ctr" rtl="0" eaLnBrk="0">
              <a:lnSpc>
                <a:spcPct val="81000"/>
              </a:lnSpc>
            </a:pPr>
            <a:endParaRPr sz="1500" kern="0" spc="20" dirty="0">
              <a:solidFill>
                <a:srgbClr val="272D37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ctr" rtl="0" eaLnBrk="0">
              <a:lnSpc>
                <a:spcPct val="81000"/>
              </a:lnSpc>
            </a:pPr>
            <a:endParaRPr sz="1500" kern="0" spc="20" dirty="0">
              <a:solidFill>
                <a:srgbClr val="272D37">
                  <a:alpha val="100000"/>
                </a:srgbClr>
              </a:solidFill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ctr" rtl="0" eaLnBrk="0">
              <a:lnSpc>
                <a:spcPct val="81000"/>
              </a:lnSpc>
            </a:pPr>
            <a:r>
              <a:rPr lang="en-US" sz="1500" dirty="0">
                <a:latin typeface="Arial" panose="020B0604020202020204"/>
                <a:ea typeface="Arial" panose="020B0604020202020204"/>
                <a:cs typeface="Arial" panose="020B0604020202020204"/>
              </a:rPr>
              <a:t>Liu Kun &amp; Li Dan</a:t>
            </a:r>
            <a:endParaRPr sz="15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8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9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7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090"/>
              </a:lnSpc>
            </a:pPr>
            <a:r>
              <a:rPr lang="en-US"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file:///D:/ecommerce/presentation/presentation.</a:t>
            </a:r>
            <a:r>
              <a:rPr lang="en-US" sz="7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html</a:t>
            </a:r>
            <a:r>
              <a:rPr lang="en-US" sz="7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altLang="zh-CN" sz="7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1/</a:t>
            </a:r>
            <a:r>
              <a:rPr lang="zh-CN" altLang="en-US" sz="700" kern="0" spc="-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lang="en-US" altLang="zh-CN" sz="7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17</a:t>
            </a:r>
            <a:endParaRPr sz="7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" name="textbox 4"/>
          <p:cNvSpPr/>
          <p:nvPr/>
        </p:nvSpPr>
        <p:spPr>
          <a:xfrm>
            <a:off x="1616619" y="2099640"/>
            <a:ext cx="7529194" cy="199453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847725" indent="-835025" algn="l" rtl="0" eaLnBrk="0">
              <a:lnSpc>
                <a:spcPct val="88000"/>
              </a:lnSpc>
            </a:pPr>
            <a:r>
              <a:rPr sz="5400" kern="0" spc="220" dirty="0">
                <a:solidFill>
                  <a:srgbClr val="0F172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E-commerce</a:t>
            </a:r>
            <a:r>
              <a:rPr sz="5400" kern="0" spc="-380" dirty="0">
                <a:solidFill>
                  <a:srgbClr val="0F172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5400" kern="0" spc="220" dirty="0">
                <a:solidFill>
                  <a:srgbClr val="0F172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Cus</a:t>
            </a:r>
            <a:r>
              <a:rPr sz="5400" kern="0" spc="210" dirty="0">
                <a:solidFill>
                  <a:srgbClr val="0F172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tomer</a:t>
            </a:r>
            <a:r>
              <a:rPr sz="5400" kern="0" spc="0" dirty="0">
                <a:solidFill>
                  <a:srgbClr val="0F172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5400" kern="0" spc="220" dirty="0">
                <a:solidFill>
                  <a:srgbClr val="0F172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Behavior</a:t>
            </a:r>
            <a:r>
              <a:rPr sz="5400" kern="0" spc="-470" dirty="0">
                <a:solidFill>
                  <a:srgbClr val="0F172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5400" kern="0" spc="220" dirty="0">
                <a:solidFill>
                  <a:srgbClr val="0F172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</a:t>
            </a:r>
            <a:r>
              <a:rPr sz="5400" kern="0" spc="210" dirty="0">
                <a:solidFill>
                  <a:srgbClr val="0F172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nalysis</a:t>
            </a:r>
            <a:endParaRPr sz="54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7000"/>
              </a:lnSpc>
            </a:pPr>
            <a:endParaRPr sz="1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61315" algn="l" rtl="0" eaLnBrk="0">
              <a:lnSpc>
                <a:spcPct val="96000"/>
              </a:lnSpc>
            </a:pPr>
            <a:r>
              <a:rPr sz="2200" kern="0" spc="100" dirty="0">
                <a:solidFill>
                  <a:srgbClr val="475569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From Customer Segm</a:t>
            </a:r>
            <a:r>
              <a:rPr sz="2200" kern="0" spc="90" dirty="0">
                <a:solidFill>
                  <a:srgbClr val="475569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entation to Churn Prediction</a:t>
            </a:r>
            <a:endParaRPr sz="22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6" name="textbox 6"/>
          <p:cNvSpPr/>
          <p:nvPr/>
        </p:nvSpPr>
        <p:spPr>
          <a:xfrm>
            <a:off x="295044" y="167553"/>
            <a:ext cx="6868159" cy="1638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1090"/>
              </a:lnSpc>
            </a:pP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Presentation:</a:t>
            </a:r>
            <a:r>
              <a:rPr sz="700" kern="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E-commerce Customer Behavior</a:t>
            </a:r>
            <a:r>
              <a:rPr sz="7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Analysis</a:t>
            </a:r>
            <a:endParaRPr sz="7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590675" y="4543425"/>
            <a:ext cx="7524750" cy="95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8462CD8-97DE-A0B0-A743-34A431E4A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56" y="7265122"/>
            <a:ext cx="4543425" cy="2476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80"/>
          <p:cNvSpPr/>
          <p:nvPr/>
        </p:nvSpPr>
        <p:spPr>
          <a:xfrm>
            <a:off x="998855" y="582064"/>
            <a:ext cx="8320405" cy="87058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67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3000"/>
              </a:lnSpc>
            </a:pPr>
            <a:r>
              <a:rPr sz="9200" kern="0" spc="150" baseline="-10000" dirty="0">
                <a:solidFill>
                  <a:srgbClr val="93979C">
                    <a:alpha val="8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03</a:t>
            </a:r>
            <a:r>
              <a:rPr sz="5900" kern="0" spc="150" dirty="0">
                <a:solidFill>
                  <a:srgbClr val="93979C">
                    <a:alpha val="8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100" b="1" kern="0" spc="150" baseline="14000" dirty="0">
                <a:solidFill>
                  <a:srgbClr val="0F172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Finding:</a:t>
            </a:r>
            <a:r>
              <a:rPr sz="2600" b="1" kern="0" spc="150" dirty="0">
                <a:solidFill>
                  <a:srgbClr val="0F172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100" b="1" kern="0" spc="150" baseline="14000" dirty="0">
                <a:solidFill>
                  <a:srgbClr val="0F172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Sale</a:t>
            </a:r>
            <a:r>
              <a:rPr sz="4100" b="1" kern="0" spc="140" baseline="14000" dirty="0">
                <a:solidFill>
                  <a:srgbClr val="0F172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s</a:t>
            </a:r>
            <a:r>
              <a:rPr sz="2600" b="1" kern="0" spc="140" dirty="0">
                <a:solidFill>
                  <a:srgbClr val="0F172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100" b="1" kern="0" spc="140" baseline="14000" dirty="0">
                <a:solidFill>
                  <a:srgbClr val="0F172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&amp;</a:t>
            </a:r>
            <a:r>
              <a:rPr sz="2600" b="1" kern="0" spc="140" dirty="0">
                <a:solidFill>
                  <a:srgbClr val="0F172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100" b="1" kern="0" spc="140" baseline="14000" dirty="0">
                <a:solidFill>
                  <a:srgbClr val="0F172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Geographic</a:t>
            </a:r>
            <a:r>
              <a:rPr sz="2600" b="1" kern="0" spc="140" dirty="0">
                <a:solidFill>
                  <a:srgbClr val="0F172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100" b="1" kern="0" spc="140" baseline="14000" dirty="0">
                <a:solidFill>
                  <a:srgbClr val="0F172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Patterns</a:t>
            </a:r>
            <a:endParaRPr sz="4100" b="1" baseline="140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84" name="textbox 84"/>
          <p:cNvSpPr/>
          <p:nvPr/>
        </p:nvSpPr>
        <p:spPr>
          <a:xfrm>
            <a:off x="293013" y="7235103"/>
            <a:ext cx="10107294" cy="1638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090"/>
              </a:lnSpc>
            </a:pP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file:///D:/ecommerce/presentation/presentation.html</a:t>
            </a:r>
            <a:r>
              <a:rPr sz="7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</a:t>
            </a:r>
            <a:r>
              <a:rPr sz="7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10/17</a:t>
            </a:r>
            <a:endParaRPr sz="7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86" name="textbox 86"/>
          <p:cNvSpPr/>
          <p:nvPr/>
        </p:nvSpPr>
        <p:spPr>
          <a:xfrm>
            <a:off x="295044" y="167553"/>
            <a:ext cx="6868159" cy="1638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1090"/>
              </a:lnSpc>
            </a:pP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Presentation:</a:t>
            </a:r>
            <a:r>
              <a:rPr sz="700" kern="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E-commerce Customer Behavior</a:t>
            </a:r>
            <a:r>
              <a:rPr sz="7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Analysis</a:t>
            </a:r>
            <a:endParaRPr sz="7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88" name="textbox 88"/>
          <p:cNvSpPr/>
          <p:nvPr/>
        </p:nvSpPr>
        <p:spPr>
          <a:xfrm>
            <a:off x="293013" y="5489780"/>
            <a:ext cx="2643597" cy="2819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1000"/>
              </a:lnSpc>
            </a:pPr>
            <a:endParaRPr sz="200" b="1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3000"/>
              </a:lnSpc>
            </a:pPr>
            <a:r>
              <a:rPr b="1" kern="0" spc="50" dirty="0">
                <a:solidFill>
                  <a:srgbClr val="1E293B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Top Markets (Excl.</a:t>
            </a:r>
            <a:r>
              <a:rPr b="1" kern="0" spc="40" dirty="0">
                <a:solidFill>
                  <a:srgbClr val="1E293B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b="1" kern="0" spc="50" dirty="0">
                <a:solidFill>
                  <a:srgbClr val="1E293B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UK)</a:t>
            </a:r>
            <a:endParaRPr b="1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90" name="textbox 90"/>
          <p:cNvSpPr/>
          <p:nvPr/>
        </p:nvSpPr>
        <p:spPr>
          <a:xfrm>
            <a:off x="437793" y="1680604"/>
            <a:ext cx="2425373" cy="28194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1000"/>
              </a:lnSpc>
            </a:pPr>
            <a:endParaRPr sz="100" b="1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3000"/>
              </a:lnSpc>
            </a:pPr>
            <a:r>
              <a:rPr sz="1800" b="1" kern="0" spc="60" dirty="0">
                <a:solidFill>
                  <a:srgbClr val="1E293B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Monthly Sales Trend</a:t>
            </a:r>
            <a:endParaRPr sz="1800" b="1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92" name="path 92"/>
          <p:cNvSpPr/>
          <p:nvPr/>
        </p:nvSpPr>
        <p:spPr>
          <a:xfrm>
            <a:off x="7923135" y="6446183"/>
            <a:ext cx="75782" cy="63898"/>
          </a:xfrm>
          <a:custGeom>
            <a:avLst/>
            <a:gdLst/>
            <a:ahLst/>
            <a:cxnLst/>
            <a:rect l="0" t="0" r="0" b="0"/>
            <a:pathLst>
              <a:path w="119" h="100">
                <a:moveTo>
                  <a:pt x="111" y="7"/>
                </a:moveTo>
                <a:cubicBezTo>
                  <a:pt x="103" y="20"/>
                  <a:pt x="93" y="31"/>
                  <a:pt x="82" y="42"/>
                </a:cubicBezTo>
                <a:cubicBezTo>
                  <a:pt x="72" y="53"/>
                  <a:pt x="60" y="63"/>
                  <a:pt x="47" y="71"/>
                </a:cubicBezTo>
                <a:cubicBezTo>
                  <a:pt x="35" y="80"/>
                  <a:pt x="21" y="87"/>
                  <a:pt x="7" y="93"/>
                </a:cubicBezTo>
              </a:path>
            </a:pathLst>
          </a:custGeom>
          <a:noFill/>
          <a:ln w="9525" cap="flat">
            <a:solidFill>
              <a:srgbClr val="E2E8F0"/>
            </a:solidFill>
            <a:prstDash val="solid"/>
            <a:miter lim="4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94" name="path 94"/>
          <p:cNvSpPr/>
          <p:nvPr/>
        </p:nvSpPr>
        <p:spPr>
          <a:xfrm>
            <a:off x="3703560" y="6446183"/>
            <a:ext cx="75781" cy="63898"/>
          </a:xfrm>
          <a:custGeom>
            <a:avLst/>
            <a:gdLst/>
            <a:ahLst/>
            <a:cxnLst/>
            <a:rect l="0" t="0" r="0" b="0"/>
            <a:pathLst>
              <a:path w="119" h="100">
                <a:moveTo>
                  <a:pt x="111" y="7"/>
                </a:moveTo>
                <a:cubicBezTo>
                  <a:pt x="103" y="20"/>
                  <a:pt x="93" y="31"/>
                  <a:pt x="82" y="42"/>
                </a:cubicBezTo>
                <a:cubicBezTo>
                  <a:pt x="72" y="53"/>
                  <a:pt x="60" y="63"/>
                  <a:pt x="47" y="71"/>
                </a:cubicBezTo>
                <a:cubicBezTo>
                  <a:pt x="35" y="80"/>
                  <a:pt x="21" y="87"/>
                  <a:pt x="7" y="93"/>
                </a:cubicBezTo>
              </a:path>
            </a:pathLst>
          </a:custGeom>
          <a:noFill/>
          <a:ln w="9525" cap="flat">
            <a:solidFill>
              <a:srgbClr val="E2E8F0"/>
            </a:solidFill>
            <a:prstDash val="solid"/>
            <a:miter lim="4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67016" y="1361218"/>
            <a:ext cx="5669134" cy="264559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39308" y="4068828"/>
            <a:ext cx="4810203" cy="320680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03C2418-00B2-435D-0FF3-8686E715E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58" y="7120275"/>
            <a:ext cx="4543425" cy="247650"/>
          </a:xfrm>
          <a:prstGeom prst="rect">
            <a:avLst/>
          </a:prstGeom>
        </p:spPr>
      </p:pic>
      <p:graphicFrame>
        <p:nvGraphicFramePr>
          <p:cNvPr id="74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625136"/>
              </p:ext>
            </p:extLst>
          </p:nvPr>
        </p:nvGraphicFramePr>
        <p:xfrm>
          <a:off x="3538203" y="1361217"/>
          <a:ext cx="5962313" cy="2604123"/>
        </p:xfrm>
        <a:graphic>
          <a:graphicData uri="http://schemas.openxmlformats.org/drawingml/2006/table">
            <a:tbl>
              <a:tblPr/>
              <a:tblGrid>
                <a:gridCol w="5962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4123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15875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939163"/>
              </p:ext>
            </p:extLst>
          </p:nvPr>
        </p:nvGraphicFramePr>
        <p:xfrm>
          <a:off x="3533234" y="4047403"/>
          <a:ext cx="5038686" cy="3279133"/>
        </p:xfrm>
        <a:graphic>
          <a:graphicData uri="http://schemas.openxmlformats.org/drawingml/2006/table">
            <a:tbl>
              <a:tblPr/>
              <a:tblGrid>
                <a:gridCol w="5038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79133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15875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5875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5875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7630C21-2BC0-A543-3292-A311B21C9F94}"/>
              </a:ext>
            </a:extLst>
          </p:cNvPr>
          <p:cNvSpPr txBox="1"/>
          <p:nvPr/>
        </p:nvSpPr>
        <p:spPr>
          <a:xfrm>
            <a:off x="293013" y="2111073"/>
            <a:ext cx="2983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rgbClr val="334155"/>
                </a:solidFill>
                <a:effectLst/>
                <a:latin typeface="Inter"/>
              </a:rPr>
              <a:t>Sales show strong seasonality, peaking in </a:t>
            </a:r>
            <a:r>
              <a:rPr lang="en-US" altLang="zh-CN" b="1" i="1" dirty="0">
                <a:solidFill>
                  <a:srgbClr val="0369A1"/>
                </a:solidFill>
                <a:effectLst/>
                <a:latin typeface="Inter"/>
              </a:rPr>
              <a:t>November</a:t>
            </a:r>
            <a:r>
              <a:rPr lang="en-US" altLang="zh-CN" b="0" i="0" dirty="0">
                <a:solidFill>
                  <a:srgbClr val="334155"/>
                </a:solidFill>
                <a:effectLst/>
                <a:latin typeface="Inter"/>
              </a:rPr>
              <a:t>, likely due to holiday shopping.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914281-6F9D-2A1F-C7B8-AB73A4DFE4E3}"/>
              </a:ext>
            </a:extLst>
          </p:cNvPr>
          <p:cNvSpPr txBox="1"/>
          <p:nvPr/>
        </p:nvSpPr>
        <p:spPr>
          <a:xfrm>
            <a:off x="199258" y="5855706"/>
            <a:ext cx="32709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0369A1"/>
                </a:solidFill>
                <a:effectLst/>
                <a:latin typeface="Inter"/>
              </a:rPr>
              <a:t>EIRE (Ireland) and the Netherlands</a:t>
            </a:r>
            <a:r>
              <a:rPr lang="en-US" altLang="zh-CN" b="0" i="1" dirty="0">
                <a:solidFill>
                  <a:srgbClr val="334155"/>
                </a:solidFill>
                <a:effectLst/>
                <a:latin typeface="Inter"/>
              </a:rPr>
              <a:t> </a:t>
            </a:r>
            <a:r>
              <a:rPr lang="en-US" altLang="zh-CN" b="0" i="0" dirty="0">
                <a:solidFill>
                  <a:srgbClr val="334155"/>
                </a:solidFill>
                <a:effectLst/>
                <a:latin typeface="Inter"/>
              </a:rPr>
              <a:t>are the largest secondary markets, representing key areas for international growth.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box 100"/>
          <p:cNvSpPr/>
          <p:nvPr/>
        </p:nvSpPr>
        <p:spPr>
          <a:xfrm>
            <a:off x="2262505" y="3275965"/>
            <a:ext cx="6179820" cy="10033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1000"/>
              </a:lnSpc>
            </a:pPr>
            <a:endParaRPr sz="100" b="1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02840" algn="l" rtl="0" eaLnBrk="0">
              <a:lnSpc>
                <a:spcPct val="92000"/>
              </a:lnSpc>
            </a:pPr>
            <a:r>
              <a:rPr sz="1800" b="1" kern="0" spc="0" dirty="0">
                <a:solidFill>
                  <a:srgbClr val="0891B2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Part</a:t>
            </a:r>
            <a:r>
              <a:rPr sz="1800" b="1" kern="0" spc="130" dirty="0">
                <a:solidFill>
                  <a:srgbClr val="0891B2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4</a:t>
            </a:r>
            <a:endParaRPr sz="1800" b="1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3000"/>
              </a:lnSpc>
              <a:spcBef>
                <a:spcPts val="680"/>
              </a:spcBef>
            </a:pPr>
            <a:r>
              <a:rPr sz="4500" b="1" kern="0" spc="290" dirty="0">
                <a:solidFill>
                  <a:srgbClr val="0F172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Predictive</a:t>
            </a:r>
            <a:r>
              <a:rPr sz="4500" b="1" kern="0" spc="-160" dirty="0">
                <a:solidFill>
                  <a:srgbClr val="0F172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500" b="1" kern="0" spc="290" dirty="0">
                <a:solidFill>
                  <a:srgbClr val="0F172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Analysis</a:t>
            </a:r>
            <a:endParaRPr sz="4500" b="1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04" name="textbox 104"/>
          <p:cNvSpPr/>
          <p:nvPr/>
        </p:nvSpPr>
        <p:spPr>
          <a:xfrm>
            <a:off x="293013" y="7235103"/>
            <a:ext cx="10107294" cy="1638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090"/>
              </a:lnSpc>
            </a:pP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file:///D:/ecommerce/presentation/presentati</a:t>
            </a:r>
            <a:r>
              <a:rPr sz="7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on.html</a:t>
            </a:r>
            <a:r>
              <a:rPr sz="7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7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11/</a:t>
            </a:r>
            <a:r>
              <a:rPr sz="700" kern="0" spc="-7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17</a:t>
            </a:r>
            <a:endParaRPr sz="7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08" name="textbox 108"/>
          <p:cNvSpPr/>
          <p:nvPr/>
        </p:nvSpPr>
        <p:spPr>
          <a:xfrm>
            <a:off x="295044" y="167553"/>
            <a:ext cx="6868159" cy="1638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1090"/>
              </a:lnSpc>
            </a:pP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Presentation:</a:t>
            </a:r>
            <a:r>
              <a:rPr sz="700" kern="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E-commerce Customer Behavior</a:t>
            </a:r>
            <a:r>
              <a:rPr sz="7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Analysis</a:t>
            </a:r>
            <a:endParaRPr sz="7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pic>
        <p:nvPicPr>
          <p:cNvPr id="110" name="picture 1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66706" y="357632"/>
            <a:ext cx="9371164" cy="635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1BCB947-F94E-96A4-DABC-4CC7AD564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58" y="7120275"/>
            <a:ext cx="4543425" cy="2476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766119"/>
              </p:ext>
            </p:extLst>
          </p:nvPr>
        </p:nvGraphicFramePr>
        <p:xfrm>
          <a:off x="381000" y="1465199"/>
          <a:ext cx="9792092" cy="5229860"/>
        </p:xfrm>
        <a:graphic>
          <a:graphicData uri="http://schemas.openxmlformats.org/drawingml/2006/table">
            <a:tbl>
              <a:tblPr/>
              <a:tblGrid>
                <a:gridCol w="210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1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73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70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034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9525" cap="flat" cmpd="sng" algn="ctr">
                      <a:solidFill>
                        <a:srgbClr val="E2E8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2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82880" algn="l" rtl="0" eaLnBrk="0">
                        <a:lnSpc>
                          <a:spcPct val="93000"/>
                        </a:lnSpc>
                      </a:pPr>
                      <a:r>
                        <a:rPr sz="1800" b="1" kern="0" spc="80" dirty="0">
                          <a:solidFill>
                            <a:srgbClr val="1E293B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Interpretatio</a:t>
                      </a:r>
                      <a:r>
                        <a:rPr sz="1800" b="1" kern="0" spc="70" dirty="0">
                          <a:solidFill>
                            <a:srgbClr val="1E293B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n</a:t>
                      </a:r>
                      <a:endParaRPr sz="1800" b="1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8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70180" algn="l" rtl="0" eaLnBrk="0">
                        <a:lnSpc>
                          <a:spcPct val="97000"/>
                        </a:lnSpc>
                        <a:spcBef>
                          <a:spcPts val="395"/>
                        </a:spcBef>
                      </a:pPr>
                      <a:r>
                        <a:rPr sz="1300" kern="0" spc="5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We trained a</a:t>
                      </a:r>
                      <a:r>
                        <a:rPr sz="1300" kern="0" spc="15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kern="0" spc="5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Logistic</a:t>
                      </a:r>
                      <a:r>
                        <a:rPr sz="1300" kern="0" spc="13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kern="0" spc="5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Regression model to</a:t>
                      </a:r>
                      <a:endParaRPr sz="13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79070" algn="l" rtl="0" eaLnBrk="0">
                        <a:lnSpc>
                          <a:spcPct val="128000"/>
                        </a:lnSpc>
                        <a:spcBef>
                          <a:spcPts val="260"/>
                        </a:spcBef>
                      </a:pPr>
                      <a:r>
                        <a:rPr sz="1300" kern="0" spc="7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predict churn. </a:t>
                      </a:r>
                      <a:r>
                        <a:rPr sz="13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The confusion</a:t>
                      </a:r>
                      <a:r>
                        <a:rPr sz="1300" kern="0" spc="12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matrix shows</a:t>
                      </a:r>
                      <a:r>
                        <a:rPr sz="1300" kern="0" spc="9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its</a:t>
                      </a:r>
                      <a:r>
                        <a:rPr sz="1300" kern="0" spc="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                  </a:t>
                      </a:r>
                      <a:r>
                        <a:rPr sz="13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performance on unseen test</a:t>
                      </a:r>
                      <a:r>
                        <a:rPr sz="1300" kern="0" spc="11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data.</a:t>
                      </a:r>
                      <a:endParaRPr sz="13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12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52120" indent="-285750" algn="l" defTabSz="914400" rtl="0" eaLnBrk="0" latinLnBrk="0" hangingPunct="1">
                        <a:lnSpc>
                          <a:spcPct val="94000"/>
                        </a:lnSpc>
                        <a:spcBef>
                          <a:spcPts val="37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sz="1300" kern="0" spc="5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High Accuracy: The model achieves an overall</a:t>
                      </a:r>
                      <a:endParaRPr lang="en-US" sz="1300" kern="0" spc="50" dirty="0">
                        <a:solidFill>
                          <a:srgbClr val="334155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66370" indent="0" algn="l" defTabSz="914400" rtl="0" eaLnBrk="0" latinLnBrk="0" hangingPunct="1">
                        <a:lnSpc>
                          <a:spcPct val="94000"/>
                        </a:lnSpc>
                        <a:spcBef>
                          <a:spcPts val="370"/>
                        </a:spcBef>
                        <a:buFont typeface="Arial" panose="020B0604020202020204" pitchFamily="34" charset="0"/>
                        <a:buNone/>
                      </a:pPr>
                      <a:r>
                        <a:rPr sz="1300" kern="0" spc="5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accuracy of approximately </a:t>
                      </a:r>
                      <a:r>
                        <a:rPr sz="1200" b="1" i="1" kern="0" spc="0" dirty="0">
                          <a:solidFill>
                            <a:srgbClr val="0369A1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90%</a:t>
                      </a:r>
                      <a:r>
                        <a:rPr sz="1300" kern="0" spc="5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.</a:t>
                      </a:r>
                      <a:endParaRPr lang="en-US" sz="1300" kern="0" spc="50" dirty="0">
                        <a:solidFill>
                          <a:srgbClr val="334155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66370" indent="0" algn="l" defTabSz="914400" rtl="0" eaLnBrk="0" latinLnBrk="0" hangingPunct="1">
                        <a:lnSpc>
                          <a:spcPct val="50000"/>
                        </a:lnSpc>
                        <a:spcBef>
                          <a:spcPts val="370"/>
                        </a:spcBef>
                        <a:buFont typeface="Arial" panose="020B0604020202020204" pitchFamily="34" charset="0"/>
                        <a:buNone/>
                      </a:pPr>
                      <a:endParaRPr sz="1300" kern="0" spc="50" dirty="0">
                        <a:solidFill>
                          <a:srgbClr val="334155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52120" indent="-285750" algn="l" defTabSz="914400" rtl="0" eaLnBrk="0" latinLnBrk="0" hangingPunct="1">
                        <a:lnSpc>
                          <a:spcPct val="121000"/>
                        </a:lnSpc>
                        <a:spcBef>
                          <a:spcPts val="5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sz="1300" kern="0" spc="5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Excellent Recall: More importantly, the model has</a:t>
                      </a:r>
                      <a:r>
                        <a:rPr lang="en-US" sz="1300" kern="0" spc="5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</a:p>
                    <a:p>
                      <a:pPr marL="166370" indent="0" algn="l" defTabSz="914400" rtl="0" eaLnBrk="0" latinLnBrk="0" hangingPunct="1">
                        <a:lnSpc>
                          <a:spcPct val="121000"/>
                        </a:lnSpc>
                        <a:spcBef>
                          <a:spcPts val="5"/>
                        </a:spcBef>
                        <a:buFont typeface="Arial" panose="020B0604020202020204" pitchFamily="34" charset="0"/>
                        <a:buNone/>
                      </a:pPr>
                      <a:r>
                        <a:rPr sz="1300" kern="0" spc="5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 </a:t>
                      </a:r>
                      <a:r>
                        <a:rPr sz="1200" b="1" i="1" kern="0" spc="0" dirty="0">
                          <a:solidFill>
                            <a:srgbClr val="0369A1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Recall of 90% </a:t>
                      </a:r>
                      <a:r>
                        <a:rPr sz="1300" kern="0" spc="5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for the churn class. This means it</a:t>
                      </a:r>
                      <a:r>
                        <a:rPr lang="en-US" sz="1300" kern="0" spc="5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</a:p>
                    <a:p>
                      <a:pPr marL="166370" indent="0" algn="l" defTabSz="914400" rtl="0" eaLnBrk="0" latinLnBrk="0" hangingPunct="1">
                        <a:lnSpc>
                          <a:spcPct val="121000"/>
                        </a:lnSpc>
                        <a:spcBef>
                          <a:spcPts val="5"/>
                        </a:spcBef>
                        <a:buFont typeface="Arial" panose="020B0604020202020204" pitchFamily="34" charset="0"/>
                        <a:buNone/>
                      </a:pPr>
                      <a:r>
                        <a:rPr sz="1300" kern="0" spc="5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successfully identifies 9 out of 10 customers who are</a:t>
                      </a:r>
                      <a:r>
                        <a:rPr lang="en-US" sz="1300" kern="0" spc="5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</a:p>
                    <a:p>
                      <a:pPr marL="166370" indent="0" algn="l" defTabSz="914400" rtl="0" eaLnBrk="0" latinLnBrk="0" hangingPunct="1">
                        <a:lnSpc>
                          <a:spcPct val="121000"/>
                        </a:lnSpc>
                        <a:spcBef>
                          <a:spcPts val="5"/>
                        </a:spcBef>
                        <a:buFont typeface="Arial" panose="020B0604020202020204" pitchFamily="34" charset="0"/>
                        <a:buNone/>
                      </a:pPr>
                      <a:r>
                        <a:rPr sz="1300" kern="0" spc="5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actually going to churn, making it highly effective for</a:t>
                      </a:r>
                      <a:r>
                        <a:rPr lang="en-US" sz="1300" kern="0" spc="5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</a:p>
                    <a:p>
                      <a:pPr marL="166370" indent="0" algn="l" defTabSz="914400" rtl="0" eaLnBrk="0" latinLnBrk="0" hangingPunct="1">
                        <a:lnSpc>
                          <a:spcPct val="121000"/>
                        </a:lnSpc>
                        <a:spcBef>
                          <a:spcPts val="5"/>
                        </a:spcBef>
                        <a:buFont typeface="Arial" panose="020B0604020202020204" pitchFamily="34" charset="0"/>
                        <a:buNone/>
                      </a:pPr>
                      <a:r>
                        <a:rPr sz="1300" kern="0" spc="5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targeted retention campaigns.</a:t>
                      </a:r>
                      <a:endParaRPr lang="zh-CN" altLang="en-US" sz="1300" kern="0" spc="50" dirty="0">
                        <a:solidFill>
                          <a:srgbClr val="334155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7000"/>
                        </a:lnSpc>
                      </a:pPr>
                      <a:endParaRPr lang="zh-CN" altLang="en-US" sz="6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52120" indent="-285750" algn="l" defTabSz="914400" rtl="0" eaLnBrk="0" latinLnBrk="0" hangingPunct="1">
                        <a:lnSpc>
                          <a:spcPct val="121000"/>
                        </a:lnSpc>
                        <a:spcBef>
                          <a:spcPts val="5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sz="1300" kern="0" spc="5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Business Value: This predictive power allows the</a:t>
                      </a:r>
                      <a:r>
                        <a:rPr lang="en-US" sz="1300" kern="0" spc="5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</a:p>
                    <a:p>
                      <a:pPr marL="166370" indent="0" algn="l" defTabSz="914400" rtl="0" eaLnBrk="0" latinLnBrk="0" hangingPunct="1">
                        <a:lnSpc>
                          <a:spcPct val="121000"/>
                        </a:lnSpc>
                        <a:spcBef>
                          <a:spcPts val="5"/>
                        </a:spcBef>
                        <a:buFont typeface="Arial" panose="020B0604020202020204" pitchFamily="34" charset="0"/>
                        <a:buNone/>
                      </a:pPr>
                      <a:r>
                        <a:rPr sz="1300" kern="0" spc="5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business to move from being reactive to proactive,</a:t>
                      </a:r>
                      <a:r>
                        <a:rPr lang="en-US" sz="1300" kern="0" spc="5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</a:p>
                    <a:p>
                      <a:pPr marL="166370" indent="0" algn="l" defTabSz="914400" rtl="0" eaLnBrk="0" latinLnBrk="0" hangingPunct="1">
                        <a:lnSpc>
                          <a:spcPct val="121000"/>
                        </a:lnSpc>
                        <a:spcBef>
                          <a:spcPts val="5"/>
                        </a:spcBef>
                        <a:buFont typeface="Arial" panose="020B0604020202020204" pitchFamily="34" charset="0"/>
                        <a:buNone/>
                      </a:pPr>
                      <a:r>
                        <a:rPr sz="1300" kern="0" spc="5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saving customers before they are lost.</a:t>
                      </a:r>
                    </a:p>
                  </a:txBody>
                  <a:tcPr marL="0" marR="0" marT="0" marB="0">
                    <a:lnL>
                      <a:noFill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390">
                <a:tc gridSpan="5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2" name="path 122"/>
          <p:cNvSpPr/>
          <p:nvPr/>
        </p:nvSpPr>
        <p:spPr>
          <a:xfrm>
            <a:off x="1345019" y="2334491"/>
            <a:ext cx="2970672" cy="3574183"/>
          </a:xfrm>
          <a:custGeom>
            <a:avLst/>
            <a:gdLst/>
            <a:ahLst/>
            <a:cxnLst/>
            <a:rect l="0" t="0" r="0" b="0"/>
            <a:pathLst>
              <a:path w="5977" h="6710">
                <a:moveTo>
                  <a:pt x="5867" y="7"/>
                </a:moveTo>
                <a:cubicBezTo>
                  <a:pt x="5879" y="15"/>
                  <a:pt x="5891" y="25"/>
                  <a:pt x="5902" y="36"/>
                </a:cubicBezTo>
                <a:cubicBezTo>
                  <a:pt x="5913" y="47"/>
                  <a:pt x="5922" y="58"/>
                  <a:pt x="5931" y="71"/>
                </a:cubicBezTo>
                <a:cubicBezTo>
                  <a:pt x="5939" y="84"/>
                  <a:pt x="5946" y="97"/>
                  <a:pt x="5952" y="111"/>
                </a:cubicBezTo>
                <a:cubicBezTo>
                  <a:pt x="5958" y="125"/>
                  <a:pt x="5962" y="140"/>
                  <a:pt x="5965" y="155"/>
                </a:cubicBezTo>
                <a:cubicBezTo>
                  <a:pt x="5968" y="170"/>
                  <a:pt x="5970" y="185"/>
                  <a:pt x="5970" y="200"/>
                </a:cubicBezTo>
                <a:lnTo>
                  <a:pt x="5970" y="6470"/>
                </a:lnTo>
                <a:cubicBezTo>
                  <a:pt x="5970" y="6486"/>
                  <a:pt x="5968" y="6501"/>
                  <a:pt x="5965" y="6516"/>
                </a:cubicBezTo>
                <a:cubicBezTo>
                  <a:pt x="5962" y="6531"/>
                  <a:pt x="5958" y="6545"/>
                  <a:pt x="5952" y="6559"/>
                </a:cubicBezTo>
                <a:cubicBezTo>
                  <a:pt x="5946" y="6573"/>
                  <a:pt x="5939" y="6587"/>
                  <a:pt x="5931" y="6599"/>
                </a:cubicBezTo>
                <a:cubicBezTo>
                  <a:pt x="5922" y="6612"/>
                  <a:pt x="5913" y="6624"/>
                  <a:pt x="5902" y="6635"/>
                </a:cubicBezTo>
                <a:cubicBezTo>
                  <a:pt x="5891" y="6646"/>
                  <a:pt x="5879" y="6655"/>
                  <a:pt x="5867" y="6664"/>
                </a:cubicBezTo>
                <a:cubicBezTo>
                  <a:pt x="5854" y="6672"/>
                  <a:pt x="5840" y="6679"/>
                  <a:pt x="5826" y="6685"/>
                </a:cubicBezTo>
                <a:cubicBezTo>
                  <a:pt x="5812" y="6691"/>
                  <a:pt x="5798" y="6695"/>
                  <a:pt x="5783" y="6698"/>
                </a:cubicBezTo>
                <a:cubicBezTo>
                  <a:pt x="5768" y="6701"/>
                  <a:pt x="5753" y="6703"/>
                  <a:pt x="5737" y="6703"/>
                </a:cubicBezTo>
                <a:lnTo>
                  <a:pt x="52" y="6703"/>
                </a:lnTo>
                <a:cubicBezTo>
                  <a:pt x="37" y="6703"/>
                  <a:pt x="22" y="6701"/>
                  <a:pt x="7" y="6698"/>
                </a:cubicBezTo>
              </a:path>
            </a:pathLst>
          </a:custGeom>
          <a:noFill/>
          <a:ln w="9525" cap="flat">
            <a:solidFill>
              <a:srgbClr val="E2E8F0"/>
            </a:solidFill>
            <a:prstDash val="solid"/>
            <a:miter lim="4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26" name="textbox 126"/>
          <p:cNvSpPr/>
          <p:nvPr/>
        </p:nvSpPr>
        <p:spPr>
          <a:xfrm>
            <a:off x="293013" y="7235103"/>
            <a:ext cx="10107294" cy="1638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090"/>
              </a:lnSpc>
            </a:pP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file:///D:/ecommerce/presentation/presentation.html</a:t>
            </a:r>
            <a:r>
              <a:rPr sz="7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</a:t>
            </a:r>
            <a:r>
              <a:rPr sz="7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13/17</a:t>
            </a:r>
            <a:endParaRPr sz="7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28" name="textbox 128"/>
          <p:cNvSpPr/>
          <p:nvPr/>
        </p:nvSpPr>
        <p:spPr>
          <a:xfrm>
            <a:off x="295044" y="167553"/>
            <a:ext cx="6868159" cy="1638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1090"/>
              </a:lnSpc>
            </a:pP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Presentation:</a:t>
            </a:r>
            <a:r>
              <a:rPr sz="700" kern="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E-commerce Customer Behavior</a:t>
            </a:r>
            <a:r>
              <a:rPr sz="7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Analysis</a:t>
            </a:r>
            <a:endParaRPr sz="7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12" name="textbox 112"/>
          <p:cNvSpPr/>
          <p:nvPr/>
        </p:nvSpPr>
        <p:spPr>
          <a:xfrm>
            <a:off x="1228090" y="534035"/>
            <a:ext cx="8517255" cy="87058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67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3000"/>
              </a:lnSpc>
            </a:pPr>
            <a:r>
              <a:rPr sz="9200" kern="0" spc="190" baseline="-11000" dirty="0">
                <a:solidFill>
                  <a:srgbClr val="93979C">
                    <a:alpha val="8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04</a:t>
            </a:r>
            <a:r>
              <a:rPr sz="4100" b="1" kern="0" spc="190" baseline="13000" dirty="0">
                <a:solidFill>
                  <a:srgbClr val="0F172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Finding:</a:t>
            </a:r>
            <a:r>
              <a:rPr sz="2600" b="1" kern="0" spc="190" dirty="0">
                <a:solidFill>
                  <a:srgbClr val="0F172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100" b="1" kern="0" spc="190" baseline="13000" dirty="0">
                <a:solidFill>
                  <a:srgbClr val="0F172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Predictiv</a:t>
            </a:r>
            <a:r>
              <a:rPr sz="4100" b="1" kern="0" spc="180" baseline="13000" dirty="0">
                <a:solidFill>
                  <a:srgbClr val="0F172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</a:t>
            </a:r>
            <a:r>
              <a:rPr sz="2600" b="1" kern="0" spc="180" dirty="0">
                <a:solidFill>
                  <a:srgbClr val="0F172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100" b="1" kern="0" spc="180" baseline="13000" dirty="0">
                <a:solidFill>
                  <a:srgbClr val="0F172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Model</a:t>
            </a:r>
            <a:r>
              <a:rPr sz="2600" b="1" kern="0" spc="180" dirty="0">
                <a:solidFill>
                  <a:srgbClr val="0F172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100" b="1" kern="0" spc="180" baseline="13000" dirty="0">
                <a:solidFill>
                  <a:srgbClr val="0F172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Performance</a:t>
            </a:r>
            <a:endParaRPr sz="4100" b="1" baseline="130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381" y="1681530"/>
            <a:ext cx="4947781" cy="423003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8B2A87F-EF44-EEF9-770C-0C04DA8E0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58" y="7120275"/>
            <a:ext cx="4543425" cy="2476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130"/>
          <p:cNvSpPr/>
          <p:nvPr/>
        </p:nvSpPr>
        <p:spPr>
          <a:xfrm>
            <a:off x="772072" y="2854858"/>
            <a:ext cx="9147175" cy="10033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ctr" rtl="0" eaLnBrk="0">
              <a:lnSpc>
                <a:spcPct val="91000"/>
              </a:lnSpc>
            </a:pPr>
            <a:r>
              <a:rPr sz="1800" b="1" kern="0" spc="0" dirty="0">
                <a:solidFill>
                  <a:srgbClr val="0891B2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Part</a:t>
            </a:r>
            <a:r>
              <a:rPr sz="1800" b="1" kern="0" spc="80" dirty="0">
                <a:solidFill>
                  <a:srgbClr val="0891B2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5</a:t>
            </a:r>
            <a:endParaRPr sz="1800" b="1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ctr" rtl="0" eaLnBrk="0">
              <a:lnSpc>
                <a:spcPct val="93000"/>
              </a:lnSpc>
              <a:spcBef>
                <a:spcPts val="680"/>
              </a:spcBef>
            </a:pPr>
            <a:r>
              <a:rPr sz="4500" b="1" kern="0" spc="250" dirty="0">
                <a:solidFill>
                  <a:srgbClr val="0F172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Recommendati</a:t>
            </a:r>
            <a:r>
              <a:rPr sz="4500" b="1" kern="0" spc="240" dirty="0">
                <a:solidFill>
                  <a:srgbClr val="0F172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ons</a:t>
            </a:r>
            <a:r>
              <a:rPr sz="4500" b="1" kern="0" spc="-110" dirty="0">
                <a:solidFill>
                  <a:srgbClr val="0F172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br>
              <a:rPr sz="4500" b="1" kern="0" spc="-110" dirty="0">
                <a:solidFill>
                  <a:srgbClr val="0F172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</a:br>
            <a:r>
              <a:rPr sz="4500" b="1" kern="0" spc="240" dirty="0">
                <a:solidFill>
                  <a:srgbClr val="0F172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&amp; Conclusion</a:t>
            </a:r>
            <a:endParaRPr sz="4500" b="1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32" name="textbox 132"/>
          <p:cNvSpPr/>
          <p:nvPr/>
        </p:nvSpPr>
        <p:spPr>
          <a:xfrm>
            <a:off x="293013" y="7235103"/>
            <a:ext cx="10107294" cy="1638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090"/>
              </a:lnSpc>
            </a:pP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file:///D:/ecommerce/presentation/presentation.htm</a:t>
            </a:r>
            <a:r>
              <a:rPr sz="7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</a:t>
            </a:r>
            <a:r>
              <a:rPr sz="7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</a:t>
            </a:r>
            <a:r>
              <a:rPr sz="7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7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14/</a:t>
            </a:r>
            <a:r>
              <a:rPr sz="700" kern="0" spc="-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17</a:t>
            </a:r>
            <a:endParaRPr sz="7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34" name="textbox 134"/>
          <p:cNvSpPr/>
          <p:nvPr/>
        </p:nvSpPr>
        <p:spPr>
          <a:xfrm>
            <a:off x="295044" y="167553"/>
            <a:ext cx="6868159" cy="1638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1090"/>
              </a:lnSpc>
            </a:pP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Presentation:</a:t>
            </a:r>
            <a:r>
              <a:rPr sz="700" kern="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E-commerce Customer Behavior</a:t>
            </a:r>
            <a:r>
              <a:rPr sz="7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Analysis</a:t>
            </a:r>
            <a:endParaRPr sz="7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C2052E3-4B7D-01F8-3A93-88723B04B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58" y="7120275"/>
            <a:ext cx="4543425" cy="2476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table 136"/>
          <p:cNvGraphicFramePr>
            <a:graphicFrameLocks noGrp="1"/>
          </p:cNvGraphicFramePr>
          <p:nvPr/>
        </p:nvGraphicFramePr>
        <p:xfrm>
          <a:off x="594359" y="1333499"/>
          <a:ext cx="9518650" cy="4885690"/>
        </p:xfrm>
        <a:graphic>
          <a:graphicData uri="http://schemas.openxmlformats.org/drawingml/2006/table">
            <a:tbl>
              <a:tblPr/>
              <a:tblGrid>
                <a:gridCol w="951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8569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17195" algn="l" rtl="0" eaLnBrk="0">
                        <a:lnSpc>
                          <a:spcPct val="93000"/>
                        </a:lnSpc>
                        <a:spcBef>
                          <a:spcPts val="5"/>
                        </a:spcBef>
                      </a:pPr>
                      <a:r>
                        <a:rPr sz="9200" kern="0" spc="180" baseline="-9000" dirty="0">
                          <a:solidFill>
                            <a:srgbClr val="93979C">
                              <a:alpha val="8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05</a:t>
                      </a:r>
                      <a:r>
                        <a:rPr sz="5900" kern="0" spc="50" dirty="0">
                          <a:solidFill>
                            <a:srgbClr val="93979C">
                              <a:alpha val="8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  </a:t>
                      </a:r>
                      <a:r>
                        <a:rPr sz="4100" b="1" kern="0" spc="180" baseline="17000" dirty="0">
                          <a:solidFill>
                            <a:srgbClr val="0F172A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Actionable</a:t>
                      </a:r>
                      <a:r>
                        <a:rPr sz="2600" b="1" kern="0" spc="180" dirty="0">
                          <a:solidFill>
                            <a:srgbClr val="0F172A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4100" b="1" kern="0" spc="180" baseline="17000" dirty="0">
                          <a:solidFill>
                            <a:srgbClr val="0F172A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Recommendat</a:t>
                      </a:r>
                      <a:r>
                        <a:rPr sz="4100" b="1" kern="0" spc="170" baseline="17000" dirty="0">
                          <a:solidFill>
                            <a:srgbClr val="0F172A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ions</a:t>
                      </a:r>
                      <a:endParaRPr sz="4100" b="1" baseline="17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8" name="table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729651"/>
              </p:ext>
            </p:extLst>
          </p:nvPr>
        </p:nvGraphicFramePr>
        <p:xfrm>
          <a:off x="1112519" y="2482595"/>
          <a:ext cx="8479155" cy="3392170"/>
        </p:xfrm>
        <a:graphic>
          <a:graphicData uri="http://schemas.openxmlformats.org/drawingml/2006/table">
            <a:tbl>
              <a:tblPr/>
              <a:tblGrid>
                <a:gridCol w="2849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0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21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19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16560" algn="l" rtl="0" eaLnBrk="0">
                        <a:lnSpc>
                          <a:spcPct val="93000"/>
                        </a:lnSpc>
                      </a:pPr>
                      <a:r>
                        <a:rPr sz="1800" kern="0" spc="60" dirty="0">
                          <a:solidFill>
                            <a:srgbClr val="115E59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For Champions</a:t>
                      </a:r>
                      <a:endParaRPr lang="en-US" sz="1800" kern="0" spc="60" dirty="0">
                        <a:solidFill>
                          <a:srgbClr val="115E59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16560" algn="l" rtl="0" eaLnBrk="0">
                        <a:lnSpc>
                          <a:spcPct val="93000"/>
                        </a:lnSpc>
                      </a:pPr>
                      <a:endParaRPr sz="1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09575" algn="l" rtl="0" eaLnBrk="0">
                        <a:lnSpc>
                          <a:spcPct val="92000"/>
                        </a:lnSpc>
                        <a:spcBef>
                          <a:spcPts val="1400"/>
                        </a:spcBef>
                      </a:pPr>
                      <a:r>
                        <a:rPr sz="1200" b="1" kern="0" spc="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Goal</a:t>
                      </a:r>
                      <a:r>
                        <a:rPr sz="1200" b="1" kern="0" spc="7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: </a:t>
                      </a:r>
                      <a:r>
                        <a:rPr sz="1200" b="1" kern="0" spc="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Reward</a:t>
                      </a:r>
                      <a:r>
                        <a:rPr sz="1200" b="1" kern="0" spc="7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&amp; </a:t>
                      </a:r>
                      <a:r>
                        <a:rPr sz="1200" b="1" kern="0" spc="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Retain</a:t>
                      </a:r>
                      <a:endParaRPr lang="en-US" sz="1200" b="1" kern="0" spc="0" dirty="0">
                        <a:solidFill>
                          <a:srgbClr val="334155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09575" algn="l" rtl="0" eaLnBrk="0">
                        <a:lnSpc>
                          <a:spcPct val="92000"/>
                        </a:lnSpc>
                        <a:spcBef>
                          <a:spcPts val="600"/>
                        </a:spcBef>
                      </a:pPr>
                      <a:endParaRPr lang="en-US" sz="1200" kern="1200" spc="0" dirty="0">
                        <a:solidFill>
                          <a:schemeClr val="tx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81025" indent="-171450" algn="l" defTabSz="914400" rtl="0" eaLnBrk="0" latinLnBrk="0" hangingPunct="1">
                        <a:lnSpc>
                          <a:spcPct val="118000"/>
                        </a:lnSpc>
                        <a:spcBef>
                          <a:spcPts val="55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0" spc="30" dirty="0">
                          <a:solidFill>
                            <a:srgbClr val="475569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Implement a VIP program </a:t>
                      </a:r>
                    </a:p>
                    <a:p>
                      <a:pPr marL="409575" indent="0" algn="l" defTabSz="914400" rtl="0" eaLnBrk="0" latinLnBrk="0" hangingPunct="1">
                        <a:lnSpc>
                          <a:spcPct val="118000"/>
                        </a:lnSpc>
                        <a:spcBef>
                          <a:spcPts val="55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1200" kern="0" spc="30" dirty="0">
                          <a:solidFill>
                            <a:srgbClr val="475569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with exclusive benefits.</a:t>
                      </a:r>
                    </a:p>
                    <a:p>
                      <a:pPr marL="409575" indent="0" algn="l" defTabSz="914400" rtl="0" eaLnBrk="0" latinLnBrk="0" hangingPunct="1">
                        <a:lnSpc>
                          <a:spcPct val="50000"/>
                        </a:lnSpc>
                        <a:spcBef>
                          <a:spcPts val="55"/>
                        </a:spcBef>
                        <a:buFont typeface="Arial" panose="020B0604020202020204" pitchFamily="34" charset="0"/>
                        <a:buNone/>
                      </a:pPr>
                      <a:endParaRPr lang="en-US" sz="1200" kern="0" spc="30" dirty="0">
                        <a:solidFill>
                          <a:srgbClr val="475569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81025" indent="-171450" algn="l" defTabSz="914400" rtl="0" eaLnBrk="0" latinLnBrk="0" hangingPunct="1">
                        <a:lnSpc>
                          <a:spcPct val="118000"/>
                        </a:lnSpc>
                        <a:spcBef>
                          <a:spcPts val="55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sz="1200" kern="0" spc="30" dirty="0">
                          <a:solidFill>
                            <a:srgbClr val="475569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Encourage them to</a:t>
                      </a:r>
                      <a:r>
                        <a:rPr lang="en-US" sz="1200" kern="0" spc="30" dirty="0">
                          <a:solidFill>
                            <a:srgbClr val="475569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</a:p>
                    <a:p>
                      <a:pPr marL="409575" indent="0" algn="l" defTabSz="914400" rtl="0" eaLnBrk="0" latinLnBrk="0" hangingPunct="1">
                        <a:lnSpc>
                          <a:spcPct val="118000"/>
                        </a:lnSpc>
                        <a:spcBef>
                          <a:spcPts val="55"/>
                        </a:spcBef>
                        <a:buFont typeface="Arial" panose="020B0604020202020204" pitchFamily="34" charset="0"/>
                        <a:buNone/>
                      </a:pPr>
                      <a:r>
                        <a:rPr sz="1200" kern="0" spc="30" dirty="0">
                          <a:solidFill>
                            <a:srgbClr val="475569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become brand advocates.</a:t>
                      </a:r>
                      <a:endParaRPr sz="12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9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2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6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80365" algn="l" rtl="0" eaLnBrk="0">
                        <a:lnSpc>
                          <a:spcPct val="92000"/>
                        </a:lnSpc>
                      </a:pPr>
                      <a:r>
                        <a:rPr sz="1800" kern="0" spc="50" dirty="0">
                          <a:solidFill>
                            <a:srgbClr val="9A3412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For At-Risk</a:t>
                      </a:r>
                      <a:endParaRPr sz="1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75920" algn="l" rtl="0" eaLnBrk="0">
                        <a:lnSpc>
                          <a:spcPts val="2400"/>
                        </a:lnSpc>
                      </a:pPr>
                      <a:r>
                        <a:rPr sz="1800" kern="0" spc="90" dirty="0">
                          <a:solidFill>
                            <a:srgbClr val="9A3412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Customers</a:t>
                      </a:r>
                      <a:endParaRPr sz="1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72745" algn="l" rtl="0" eaLnBrk="0">
                        <a:lnSpc>
                          <a:spcPct val="92000"/>
                        </a:lnSpc>
                        <a:spcBef>
                          <a:spcPts val="1405"/>
                        </a:spcBef>
                      </a:pPr>
                      <a:r>
                        <a:rPr sz="1200" b="1" kern="0" spc="3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Goal: Proactive</a:t>
                      </a:r>
                      <a:r>
                        <a:rPr lang="en-US" sz="1200" b="1" kern="1200" spc="0" dirty="0">
                          <a:solidFill>
                            <a:schemeClr val="tx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b="1" kern="0" spc="4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Reactivation</a:t>
                      </a:r>
                      <a:endParaRPr lang="en-US" sz="1200" b="1" kern="0" spc="40" dirty="0">
                        <a:solidFill>
                          <a:srgbClr val="334155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72745" algn="l" rtl="0" eaLnBrk="0">
                        <a:lnSpc>
                          <a:spcPct val="92000"/>
                        </a:lnSpc>
                        <a:spcBef>
                          <a:spcPts val="600"/>
                        </a:spcBef>
                      </a:pPr>
                      <a:endParaRPr sz="12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33400" indent="-171450" algn="l" rtl="0" eaLnBrk="0">
                        <a:lnSpc>
                          <a:spcPct val="118000"/>
                        </a:lnSpc>
                        <a:spcBef>
                          <a:spcPts val="55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sz="1200" kern="0" spc="30" dirty="0">
                          <a:solidFill>
                            <a:srgbClr val="475569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Use the predictive</a:t>
                      </a:r>
                      <a:r>
                        <a:rPr sz="1200" kern="0" spc="120" dirty="0">
                          <a:solidFill>
                            <a:srgbClr val="475569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kern="0" spc="30" dirty="0">
                          <a:solidFill>
                            <a:srgbClr val="475569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model</a:t>
                      </a:r>
                      <a:r>
                        <a:rPr lang="en-US" sz="1200" kern="0" spc="30" dirty="0">
                          <a:solidFill>
                            <a:srgbClr val="475569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</a:p>
                    <a:p>
                      <a:pPr marL="361950" indent="0" algn="l" rtl="0" eaLnBrk="0">
                        <a:lnSpc>
                          <a:spcPct val="118000"/>
                        </a:lnSpc>
                        <a:spcBef>
                          <a:spcPts val="55"/>
                        </a:spcBef>
                        <a:buFont typeface="Arial" panose="020B0604020202020204" pitchFamily="34" charset="0"/>
                        <a:buNone/>
                      </a:pPr>
                      <a:r>
                        <a:rPr sz="1200" kern="0" spc="40" dirty="0">
                          <a:solidFill>
                            <a:srgbClr val="475569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to target this</a:t>
                      </a:r>
                      <a:r>
                        <a:rPr sz="1200" kern="0" spc="30" dirty="0">
                          <a:solidFill>
                            <a:srgbClr val="475569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group.</a:t>
                      </a:r>
                      <a:endParaRPr lang="en-US" sz="1200" kern="0" spc="30" dirty="0">
                        <a:solidFill>
                          <a:srgbClr val="475569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61950" indent="0" algn="l" rtl="0" eaLnBrk="0">
                        <a:lnSpc>
                          <a:spcPct val="50000"/>
                        </a:lnSpc>
                        <a:spcBef>
                          <a:spcPts val="55"/>
                        </a:spcBef>
                        <a:buFont typeface="Arial" panose="020B0604020202020204" pitchFamily="34" charset="0"/>
                        <a:buNone/>
                      </a:pPr>
                      <a:endParaRPr sz="12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533400" indent="-171450" algn="l" rtl="0" eaLnBrk="0">
                        <a:lnSpc>
                          <a:spcPct val="118000"/>
                        </a:lnSpc>
                        <a:spcBef>
                          <a:spcPts val="55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sz="1200" kern="0" spc="40" dirty="0">
                          <a:solidFill>
                            <a:srgbClr val="475569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Launch</a:t>
                      </a:r>
                      <a:r>
                        <a:rPr sz="1200" kern="0" spc="160" dirty="0">
                          <a:solidFill>
                            <a:srgbClr val="475569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kern="0" spc="40" dirty="0">
                          <a:solidFill>
                            <a:srgbClr val="475569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"</a:t>
                      </a:r>
                      <a:r>
                        <a:rPr sz="1200" kern="0" spc="-180" dirty="0">
                          <a:solidFill>
                            <a:srgbClr val="475569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kern="0" spc="40" dirty="0">
                          <a:solidFill>
                            <a:srgbClr val="475569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win-back"</a:t>
                      </a:r>
                      <a:r>
                        <a:rPr lang="en-US" sz="1200" kern="0" spc="40" dirty="0">
                          <a:solidFill>
                            <a:srgbClr val="475569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</a:p>
                    <a:p>
                      <a:pPr marL="361950" indent="0" algn="l" rtl="0" eaLnBrk="0">
                        <a:lnSpc>
                          <a:spcPct val="118000"/>
                        </a:lnSpc>
                        <a:spcBef>
                          <a:spcPts val="55"/>
                        </a:spcBef>
                        <a:buFont typeface="Arial" panose="020B0604020202020204" pitchFamily="34" charset="0"/>
                        <a:buNone/>
                      </a:pPr>
                      <a:r>
                        <a:rPr sz="1200" kern="0" spc="40" dirty="0">
                          <a:solidFill>
                            <a:srgbClr val="475569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campaigns with</a:t>
                      </a:r>
                      <a:r>
                        <a:rPr lang="en-US" sz="1200" kern="1200" spc="0" dirty="0">
                          <a:solidFill>
                            <a:schemeClr val="tx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</a:p>
                    <a:p>
                      <a:pPr marL="361950" indent="0" algn="l" rtl="0" eaLnBrk="0">
                        <a:lnSpc>
                          <a:spcPct val="118000"/>
                        </a:lnSpc>
                        <a:spcBef>
                          <a:spcPts val="55"/>
                        </a:spcBef>
                        <a:buFont typeface="Arial" panose="020B0604020202020204" pitchFamily="34" charset="0"/>
                        <a:buNone/>
                      </a:pPr>
                      <a:r>
                        <a:rPr sz="1200" kern="0" spc="40" dirty="0">
                          <a:solidFill>
                            <a:srgbClr val="475569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personalized d</a:t>
                      </a:r>
                      <a:r>
                        <a:rPr sz="1200" kern="0" spc="30" dirty="0">
                          <a:solidFill>
                            <a:srgbClr val="475569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iscounts.</a:t>
                      </a:r>
                      <a:endParaRPr sz="12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33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3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74015" algn="l" rtl="0" eaLnBrk="0">
                        <a:lnSpc>
                          <a:spcPct val="75000"/>
                        </a:lnSpc>
                      </a:pPr>
                      <a:r>
                        <a:rPr sz="1800" kern="0" spc="40" dirty="0">
                          <a:solidFill>
                            <a:srgbClr val="155E7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For New</a:t>
                      </a:r>
                      <a:endParaRPr sz="1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69570" algn="l" rtl="0" eaLnBrk="0">
                        <a:lnSpc>
                          <a:spcPct val="92000"/>
                        </a:lnSpc>
                        <a:spcBef>
                          <a:spcPts val="465"/>
                        </a:spcBef>
                      </a:pPr>
                      <a:r>
                        <a:rPr sz="1800" kern="0" spc="90" dirty="0">
                          <a:solidFill>
                            <a:srgbClr val="155E7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Customers</a:t>
                      </a:r>
                      <a:endParaRPr sz="1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66395" algn="l" rtl="0" eaLnBrk="0">
                        <a:lnSpc>
                          <a:spcPct val="92000"/>
                        </a:lnSpc>
                        <a:spcBef>
                          <a:spcPts val="1405"/>
                        </a:spcBef>
                      </a:pPr>
                      <a:r>
                        <a:rPr sz="1200" b="1" kern="0" spc="4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Goal: Nurture &amp; Con</a:t>
                      </a:r>
                      <a:r>
                        <a:rPr sz="1200" b="1" kern="0" spc="3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vert</a:t>
                      </a:r>
                      <a:endParaRPr sz="1200" b="1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67030" indent="42545" algn="l" rtl="0" eaLnBrk="0">
                        <a:lnSpc>
                          <a:spcPct val="118000"/>
                        </a:lnSpc>
                        <a:spcBef>
                          <a:spcPts val="1455"/>
                        </a:spcBef>
                        <a:tabLst>
                          <a:tab pos="577850" algn="l"/>
                        </a:tabLst>
                      </a:pPr>
                      <a:r>
                        <a:rPr sz="1200" kern="0" spc="0" dirty="0">
                          <a:solidFill>
                            <a:srgbClr val="475569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	</a:t>
                      </a:r>
                      <a:r>
                        <a:rPr sz="1200" kern="0" spc="30" dirty="0">
                          <a:solidFill>
                            <a:srgbClr val="475569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Create a welcome em</a:t>
                      </a:r>
                      <a:r>
                        <a:rPr sz="1200" kern="0" spc="20" dirty="0">
                          <a:solidFill>
                            <a:srgbClr val="475569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ail</a:t>
                      </a:r>
                      <a:r>
                        <a:rPr sz="1200" kern="0" spc="0" dirty="0">
                          <a:solidFill>
                            <a:srgbClr val="475569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          </a:t>
                      </a:r>
                      <a:r>
                        <a:rPr sz="1200" kern="0" spc="-10" dirty="0">
                          <a:solidFill>
                            <a:srgbClr val="475569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kern="0" spc="40" dirty="0">
                          <a:solidFill>
                            <a:srgbClr val="475569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series to bui</a:t>
                      </a:r>
                      <a:r>
                        <a:rPr sz="1200" kern="0" spc="30" dirty="0">
                          <a:solidFill>
                            <a:srgbClr val="475569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ld engagement.</a:t>
                      </a:r>
                      <a:endParaRPr sz="12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09575" algn="l" rtl="0" eaLnBrk="0">
                        <a:lnSpc>
                          <a:spcPct val="93000"/>
                        </a:lnSpc>
                        <a:spcBef>
                          <a:spcPts val="1025"/>
                        </a:spcBef>
                        <a:tabLst>
                          <a:tab pos="577850" algn="l"/>
                        </a:tabLst>
                      </a:pPr>
                      <a:r>
                        <a:rPr sz="1200" kern="0" spc="0" dirty="0">
                          <a:solidFill>
                            <a:srgbClr val="475569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	</a:t>
                      </a:r>
                      <a:r>
                        <a:rPr sz="1200" kern="0" spc="30" dirty="0">
                          <a:solidFill>
                            <a:srgbClr val="475569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Offer an incentive for</a:t>
                      </a:r>
                      <a:endParaRPr sz="12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60680" algn="l" rtl="0" eaLnBrk="0">
                        <a:lnSpc>
                          <a:spcPts val="1800"/>
                        </a:lnSpc>
                      </a:pPr>
                      <a:r>
                        <a:rPr sz="1200" kern="0" spc="40" dirty="0">
                          <a:solidFill>
                            <a:srgbClr val="475569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their second</a:t>
                      </a:r>
                      <a:r>
                        <a:rPr sz="1200" kern="0" spc="90" dirty="0">
                          <a:solidFill>
                            <a:srgbClr val="475569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kern="0" spc="40" dirty="0">
                          <a:solidFill>
                            <a:srgbClr val="475569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pu</a:t>
                      </a:r>
                      <a:r>
                        <a:rPr sz="1200" kern="0" spc="30" dirty="0">
                          <a:solidFill>
                            <a:srgbClr val="475569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rchase.</a:t>
                      </a:r>
                      <a:endParaRPr sz="12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40" name="picture 1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143750" y="4568190"/>
            <a:ext cx="47625" cy="47625"/>
          </a:xfrm>
          <a:prstGeom prst="rect">
            <a:avLst/>
          </a:prstGeom>
        </p:spPr>
      </p:pic>
      <p:pic>
        <p:nvPicPr>
          <p:cNvPr id="142" name="picture 1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143750" y="4034790"/>
            <a:ext cx="47625" cy="47625"/>
          </a:xfrm>
          <a:prstGeom prst="rect">
            <a:avLst/>
          </a:prstGeom>
        </p:spPr>
      </p:pic>
      <p:pic>
        <p:nvPicPr>
          <p:cNvPr id="148" name="picture 14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685753" y="5965676"/>
            <a:ext cx="9320371" cy="278803"/>
          </a:xfrm>
          <a:prstGeom prst="rect">
            <a:avLst/>
          </a:prstGeom>
        </p:spPr>
      </p:pic>
      <p:sp>
        <p:nvSpPr>
          <p:cNvPr id="150" name="textbox 150"/>
          <p:cNvSpPr/>
          <p:nvPr/>
        </p:nvSpPr>
        <p:spPr>
          <a:xfrm>
            <a:off x="293013" y="7235103"/>
            <a:ext cx="10107294" cy="1638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090"/>
              </a:lnSpc>
            </a:pP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file:///D:/ecommerce/presentation/presentation.html</a:t>
            </a:r>
            <a:r>
              <a:rPr sz="7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</a:t>
            </a:r>
            <a:r>
              <a:rPr sz="7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15/17</a:t>
            </a:r>
            <a:endParaRPr sz="7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52" name="textbox 152"/>
          <p:cNvSpPr/>
          <p:nvPr/>
        </p:nvSpPr>
        <p:spPr>
          <a:xfrm>
            <a:off x="295044" y="167553"/>
            <a:ext cx="6868159" cy="1638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1090"/>
              </a:lnSpc>
            </a:pP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Presentation:</a:t>
            </a:r>
            <a:r>
              <a:rPr sz="700" kern="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E-commerce Customer Behavior</a:t>
            </a:r>
            <a:r>
              <a:rPr sz="7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Analysis</a:t>
            </a:r>
            <a:endParaRPr sz="7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pic>
        <p:nvPicPr>
          <p:cNvPr id="154" name="picture 1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4095750" y="2558415"/>
            <a:ext cx="2514600" cy="76200"/>
          </a:xfrm>
          <a:prstGeom prst="rect">
            <a:avLst/>
          </a:prstGeom>
        </p:spPr>
      </p:pic>
      <p:pic>
        <p:nvPicPr>
          <p:cNvPr id="156" name="picture 1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1285875" y="2558415"/>
            <a:ext cx="2505075" cy="76200"/>
          </a:xfrm>
          <a:prstGeom prst="rect">
            <a:avLst/>
          </a:prstGeom>
        </p:spPr>
      </p:pic>
      <p:pic>
        <p:nvPicPr>
          <p:cNvPr id="158" name="picture 15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6915150" y="2558415"/>
            <a:ext cx="2505075" cy="762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DA2D3DC-CEDF-4BB0-F4AA-34BD07CF9B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258" y="7120275"/>
            <a:ext cx="4543425" cy="2476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0" name="table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395232"/>
              </p:ext>
            </p:extLst>
          </p:nvPr>
        </p:nvGraphicFramePr>
        <p:xfrm>
          <a:off x="594359" y="1732914"/>
          <a:ext cx="9518648" cy="4090035"/>
        </p:xfrm>
        <a:graphic>
          <a:graphicData uri="http://schemas.openxmlformats.org/drawingml/2006/table">
            <a:tbl>
              <a:tblPr/>
              <a:tblGrid>
                <a:gridCol w="4594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3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4275"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8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17195" algn="l" rtl="0" eaLnBrk="0">
                        <a:lnSpc>
                          <a:spcPct val="93000"/>
                        </a:lnSpc>
                        <a:spcBef>
                          <a:spcPts val="5"/>
                        </a:spcBef>
                      </a:pPr>
                      <a:r>
                        <a:rPr sz="9200" kern="0" spc="150" baseline="-8000" dirty="0">
                          <a:solidFill>
                            <a:srgbClr val="93979C">
                              <a:alpha val="8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05</a:t>
                      </a:r>
                      <a:r>
                        <a:rPr sz="5900" kern="0" spc="270" dirty="0">
                          <a:solidFill>
                            <a:srgbClr val="93979C">
                              <a:alpha val="8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   </a:t>
                      </a:r>
                      <a:r>
                        <a:rPr sz="4100" b="1" kern="0" spc="150" baseline="19000" dirty="0">
                          <a:solidFill>
                            <a:srgbClr val="0F172A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Conclusion</a:t>
                      </a:r>
                      <a:r>
                        <a:rPr sz="2600" b="1" kern="0" spc="150" dirty="0">
                          <a:solidFill>
                            <a:srgbClr val="0F172A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4100" b="1" kern="0" spc="150" baseline="19000" dirty="0">
                          <a:solidFill>
                            <a:srgbClr val="0F172A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&amp;</a:t>
                      </a:r>
                      <a:r>
                        <a:rPr sz="2600" b="1" kern="0" spc="150" dirty="0">
                          <a:solidFill>
                            <a:srgbClr val="0F172A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4100" b="1" kern="0" spc="150" baseline="19000" dirty="0">
                          <a:solidFill>
                            <a:srgbClr val="0F172A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Future</a:t>
                      </a:r>
                      <a:r>
                        <a:rPr sz="2600" b="1" kern="0" spc="150" dirty="0">
                          <a:solidFill>
                            <a:srgbClr val="0F172A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4100" b="1" kern="0" spc="150" baseline="19000" dirty="0">
                          <a:solidFill>
                            <a:srgbClr val="0F172A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Work</a:t>
                      </a:r>
                      <a:endParaRPr sz="4100" b="1" baseline="19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0576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702945" algn="l" rtl="0" eaLnBrk="0">
                        <a:lnSpc>
                          <a:spcPct val="93000"/>
                        </a:lnSpc>
                        <a:spcBef>
                          <a:spcPts val="5"/>
                        </a:spcBef>
                      </a:pPr>
                      <a:r>
                        <a:rPr sz="1800" b="1" kern="0" spc="80" dirty="0">
                          <a:solidFill>
                            <a:srgbClr val="1E293B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Conclusion</a:t>
                      </a:r>
                      <a:endParaRPr sz="1800" b="1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699135" algn="l" rtl="0" eaLnBrk="0">
                        <a:lnSpc>
                          <a:spcPct val="153000"/>
                        </a:lnSpc>
                        <a:spcBef>
                          <a:spcPts val="1135"/>
                        </a:spcBef>
                        <a:tabLst>
                          <a:tab pos="793750" algn="l"/>
                        </a:tabLst>
                      </a:pPr>
                      <a:r>
                        <a:rPr sz="1300" kern="0" spc="7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This project successf</a:t>
                      </a:r>
                      <a:r>
                        <a:rPr sz="13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ully demonstrates</a:t>
                      </a:r>
                      <a:r>
                        <a:rPr sz="1300" kern="0" spc="7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an</a:t>
                      </a:r>
                      <a:r>
                        <a:rPr sz="1300" kern="0" spc="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         </a:t>
                      </a:r>
                      <a:r>
                        <a:rPr sz="13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end-to-end</a:t>
                      </a:r>
                      <a:r>
                        <a:rPr lang="zh-CN" altLang="en-US" sz="13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data analysis pipeline. </a:t>
                      </a:r>
                      <a:endParaRPr lang="en-US" sz="1300" kern="0" spc="60" dirty="0">
                        <a:solidFill>
                          <a:srgbClr val="334155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699135" algn="l" rtl="0" eaLnBrk="0">
                        <a:lnSpc>
                          <a:spcPct val="153000"/>
                        </a:lnSpc>
                        <a:spcBef>
                          <a:spcPts val="1135"/>
                        </a:spcBef>
                        <a:tabLst>
                          <a:tab pos="793750" algn="l"/>
                        </a:tabLst>
                      </a:pPr>
                      <a:r>
                        <a:rPr sz="13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We</a:t>
                      </a:r>
                      <a:r>
                        <a:rPr sz="1300" kern="0" spc="12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ha</a:t>
                      </a:r>
                      <a:r>
                        <a:rPr sz="1300" kern="0" spc="5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ve</a:t>
                      </a:r>
                      <a:r>
                        <a:rPr lang="en-US" sz="1300" kern="0" spc="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kern="0" spc="7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moved from raw data t</a:t>
                      </a:r>
                      <a:r>
                        <a:rPr sz="13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o</a:t>
                      </a:r>
                      <a:r>
                        <a:rPr lang="en-US" sz="13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b="1" i="1" kern="0" spc="60" dirty="0">
                          <a:solidFill>
                            <a:srgbClr val="0369A1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descriptive</a:t>
                      </a:r>
                      <a:r>
                        <a:rPr sz="1300" kern="0" spc="60" dirty="0">
                          <a:solidFill>
                            <a:srgbClr val="0369A1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 </a:t>
                      </a:r>
                      <a:r>
                        <a:rPr sz="13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and</a:t>
                      </a:r>
                      <a:r>
                        <a:rPr lang="en-US" sz="13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b="1" i="1" kern="0" spc="70" dirty="0">
                          <a:solidFill>
                            <a:srgbClr val="0369A1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predictive</a:t>
                      </a:r>
                      <a:r>
                        <a:rPr lang="en-US" sz="1300" kern="0" spc="30" dirty="0">
                          <a:solidFill>
                            <a:srgbClr val="0369A1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kern="0" spc="7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insights, pr</a:t>
                      </a:r>
                      <a:r>
                        <a:rPr sz="13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oviding clear, data-</a:t>
                      </a:r>
                      <a:r>
                        <a:rPr sz="1300" kern="0" spc="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        </a:t>
                      </a:r>
                      <a:r>
                        <a:rPr sz="1300" kern="0" spc="7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driven strat</a:t>
                      </a:r>
                      <a:r>
                        <a:rPr sz="13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egies to enhance customer</a:t>
                      </a:r>
                      <a:endParaRPr sz="13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3000"/>
                        </a:lnSpc>
                      </a:pPr>
                      <a:endParaRPr sz="5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704215" algn="l" rtl="0" eaLnBrk="0">
                        <a:lnSpc>
                          <a:spcPct val="97000"/>
                        </a:lnSpc>
                        <a:spcBef>
                          <a:spcPts val="5"/>
                        </a:spcBef>
                      </a:pPr>
                      <a:r>
                        <a:rPr sz="13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retention and drive business</a:t>
                      </a:r>
                      <a:r>
                        <a:rPr sz="1300" kern="0" spc="9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growth.</a:t>
                      </a:r>
                      <a:endParaRPr sz="13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08940" algn="l" rtl="0" eaLnBrk="0">
                        <a:lnSpc>
                          <a:spcPct val="93000"/>
                        </a:lnSpc>
                        <a:spcBef>
                          <a:spcPts val="5"/>
                        </a:spcBef>
                      </a:pPr>
                      <a:r>
                        <a:rPr sz="1800" b="1" kern="0" spc="50" dirty="0">
                          <a:solidFill>
                            <a:srgbClr val="1E293B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Future Work</a:t>
                      </a:r>
                      <a:endParaRPr lang="en-US" sz="1800" b="1" kern="0" spc="50" dirty="0">
                        <a:solidFill>
                          <a:srgbClr val="1E293B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08940" algn="l" rtl="0" eaLnBrk="0">
                        <a:lnSpc>
                          <a:spcPct val="93000"/>
                        </a:lnSpc>
                        <a:spcBef>
                          <a:spcPts val="5"/>
                        </a:spcBef>
                      </a:pPr>
                      <a:endParaRPr sz="1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735330" indent="-285750" algn="l" defTabSz="914400" rtl="0" eaLnBrk="0" latinLnBrk="0" hangingPunct="1">
                        <a:lnSpc>
                          <a:spcPct val="97000"/>
                        </a:lnSpc>
                        <a:spcBef>
                          <a:spcPts val="395"/>
                        </a:spcBef>
                        <a:buFont typeface="Arial" panose="020B0604020202020204" pitchFamily="34" charset="0"/>
                        <a:buChar char="•"/>
                        <a:tabLst>
                          <a:tab pos="641350" algn="l"/>
                        </a:tabLst>
                      </a:pPr>
                      <a:r>
                        <a:rPr sz="1300" b="1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Enhance Model</a:t>
                      </a:r>
                      <a:r>
                        <a:rPr sz="13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: Use more features &amp;</a:t>
                      </a:r>
                      <a:endParaRPr lang="en-US" sz="1300" kern="0" spc="60" dirty="0">
                        <a:solidFill>
                          <a:srgbClr val="334155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49580" indent="0" algn="l" defTabSz="914400" rtl="0" eaLnBrk="0" latinLnBrk="0" hangingPunct="1">
                        <a:lnSpc>
                          <a:spcPct val="97000"/>
                        </a:lnSpc>
                        <a:spcBef>
                          <a:spcPts val="395"/>
                        </a:spcBef>
                        <a:buFont typeface="Arial" panose="020B0604020202020204" pitchFamily="34" charset="0"/>
                        <a:buNone/>
                        <a:tabLst>
                          <a:tab pos="641350" algn="l"/>
                        </a:tabLst>
                      </a:pPr>
                      <a:r>
                        <a:rPr sz="13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advanced algorithms (</a:t>
                      </a:r>
                      <a:r>
                        <a:rPr sz="1300" kern="0" spc="60" dirty="0" err="1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XGBoost</a:t>
                      </a:r>
                      <a:r>
                        <a:rPr sz="13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).</a:t>
                      </a:r>
                      <a:endParaRPr lang="en-US" sz="1300" kern="0" spc="60" dirty="0">
                        <a:solidFill>
                          <a:srgbClr val="334155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49580" indent="0" algn="l" defTabSz="914400" rtl="0" eaLnBrk="0" latinLnBrk="0" hangingPunct="1">
                        <a:lnSpc>
                          <a:spcPct val="50000"/>
                        </a:lnSpc>
                        <a:spcBef>
                          <a:spcPts val="55"/>
                        </a:spcBef>
                        <a:buFont typeface="Arial" panose="020B0604020202020204" pitchFamily="34" charset="0"/>
                        <a:buNone/>
                        <a:tabLst>
                          <a:tab pos="641350" algn="l"/>
                        </a:tabLst>
                      </a:pPr>
                      <a:endParaRPr sz="1300" kern="0" spc="60" dirty="0">
                        <a:solidFill>
                          <a:srgbClr val="334155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678180" indent="-285750" algn="l" defTabSz="914400" rtl="0" eaLnBrk="0" latinLnBrk="0" hangingPunct="1">
                        <a:lnSpc>
                          <a:spcPct val="115000"/>
                        </a:lnSpc>
                        <a:spcBef>
                          <a:spcPts val="835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300" b="1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b="1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Basket Analysis</a:t>
                      </a:r>
                      <a:r>
                        <a:rPr sz="13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: Analyze which products</a:t>
                      </a:r>
                      <a:r>
                        <a:rPr lang="en-US" sz="13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</a:p>
                    <a:p>
                      <a:pPr marL="392430" indent="0" algn="l" defTabSz="914400" rtl="0" eaLnBrk="0" latinLnBrk="0" hangingPunct="1">
                        <a:lnSpc>
                          <a:spcPct val="115000"/>
                        </a:lnSpc>
                        <a:spcBef>
                          <a:spcPts val="835"/>
                        </a:spcBef>
                        <a:buFont typeface="Arial" panose="020B0604020202020204" pitchFamily="34" charset="0"/>
                        <a:buNone/>
                      </a:pPr>
                      <a:r>
                        <a:rPr sz="13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are bought together.</a:t>
                      </a:r>
                      <a:endParaRPr lang="en-US" sz="1300" kern="0" spc="60" dirty="0">
                        <a:solidFill>
                          <a:srgbClr val="334155">
                            <a:alpha val="100000"/>
                          </a:srgbClr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92430" indent="0" algn="l" defTabSz="914400" rtl="0" eaLnBrk="0" latinLnBrk="0" hangingPunct="1">
                        <a:lnSpc>
                          <a:spcPct val="50000"/>
                        </a:lnSpc>
                        <a:spcBef>
                          <a:spcPts val="55"/>
                        </a:spcBef>
                        <a:buFont typeface="Arial" panose="020B0604020202020204" pitchFamily="34" charset="0"/>
                        <a:buNone/>
                      </a:pPr>
                      <a:endParaRPr lang="en-US" sz="1300" kern="1200" spc="0" dirty="0">
                        <a:solidFill>
                          <a:schemeClr val="tx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678180" indent="-285750" algn="l" rtl="0" eaLnBrk="0">
                        <a:lnSpc>
                          <a:spcPct val="115000"/>
                        </a:lnSpc>
                        <a:spcBef>
                          <a:spcPts val="835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300" b="1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b="1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CLV Prediction</a:t>
                      </a:r>
                      <a:r>
                        <a:rPr sz="13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: Forecast total Customer</a:t>
                      </a:r>
                      <a:endParaRPr sz="13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07035" algn="l" rtl="0" eaLnBrk="0">
                        <a:lnSpc>
                          <a:spcPts val="2100"/>
                        </a:lnSpc>
                      </a:pPr>
                      <a:r>
                        <a:rPr sz="1300" kern="0" spc="4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Lifetime Value.</a:t>
                      </a:r>
                      <a:endParaRPr sz="13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6" name="picture 1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685753" y="5563893"/>
            <a:ext cx="9320371" cy="278599"/>
          </a:xfrm>
          <a:prstGeom prst="rect">
            <a:avLst/>
          </a:prstGeom>
        </p:spPr>
      </p:pic>
      <p:sp>
        <p:nvSpPr>
          <p:cNvPr id="168" name="textbox 168"/>
          <p:cNvSpPr/>
          <p:nvPr/>
        </p:nvSpPr>
        <p:spPr>
          <a:xfrm>
            <a:off x="293013" y="7235103"/>
            <a:ext cx="10107294" cy="1638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090"/>
              </a:lnSpc>
            </a:pP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file:///D:/ecommerce/presentation/presentation.html</a:t>
            </a:r>
            <a:r>
              <a:rPr sz="7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</a:t>
            </a:r>
            <a:r>
              <a:rPr sz="7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16/17</a:t>
            </a:r>
            <a:endParaRPr sz="7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70" name="textbox 170"/>
          <p:cNvSpPr/>
          <p:nvPr/>
        </p:nvSpPr>
        <p:spPr>
          <a:xfrm>
            <a:off x="295044" y="167553"/>
            <a:ext cx="6868159" cy="1638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1090"/>
              </a:lnSpc>
            </a:pP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Presentation:</a:t>
            </a:r>
            <a:r>
              <a:rPr sz="700" kern="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E-commerce Customer Behavior</a:t>
            </a:r>
            <a:r>
              <a:rPr sz="7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Analysis</a:t>
            </a:r>
            <a:endParaRPr sz="7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EDDC7D3-9E3D-6123-237A-159AF322C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58" y="7120275"/>
            <a:ext cx="4543425" cy="2476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box 172"/>
          <p:cNvSpPr/>
          <p:nvPr/>
        </p:nvSpPr>
        <p:spPr>
          <a:xfrm>
            <a:off x="2868385" y="2944723"/>
            <a:ext cx="4779009" cy="166687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2000"/>
              </a:lnSpc>
              <a:spcBef>
                <a:spcPts val="0"/>
              </a:spcBef>
            </a:pPr>
            <a:r>
              <a:rPr sz="7200" kern="0" spc="570" dirty="0">
                <a:solidFill>
                  <a:srgbClr val="0F172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ThankYou</a:t>
            </a:r>
            <a:endParaRPr sz="7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1000"/>
              </a:lnSpc>
            </a:pPr>
            <a:endParaRPr sz="16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4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934210" algn="l" rtl="0" eaLnBrk="0">
              <a:lnSpc>
                <a:spcPct val="92000"/>
              </a:lnSpc>
            </a:pPr>
            <a:r>
              <a:rPr sz="2700" kern="0" spc="-50" dirty="0">
                <a:solidFill>
                  <a:srgbClr val="0891B2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Q</a:t>
            </a:r>
            <a:r>
              <a:rPr sz="2700" kern="0" spc="50" dirty="0">
                <a:solidFill>
                  <a:srgbClr val="0891B2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2700" kern="0" spc="-50" dirty="0">
                <a:solidFill>
                  <a:srgbClr val="0891B2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&amp; A</a:t>
            </a:r>
            <a:endParaRPr sz="27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74" name="textbox 174"/>
          <p:cNvSpPr/>
          <p:nvPr/>
        </p:nvSpPr>
        <p:spPr>
          <a:xfrm>
            <a:off x="292259" y="7235103"/>
            <a:ext cx="10107294" cy="1638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090"/>
              </a:lnSpc>
            </a:pPr>
            <a:r>
              <a:rPr lang="en-US"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file:///D:/ecommerce/presentation/presentation.htm</a:t>
            </a:r>
            <a:r>
              <a:rPr lang="en-US" sz="7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l</a:t>
            </a:r>
            <a:r>
              <a:rPr lang="en-US" sz="7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</a:t>
            </a:r>
            <a:r>
              <a:rPr lang="en-US" sz="7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7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17/</a:t>
            </a:r>
            <a:r>
              <a:rPr lang="en-US" sz="700" kern="0" spc="-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lang="en-US" sz="7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17</a:t>
            </a:r>
            <a:endParaRPr lang="en-US" sz="7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76" name="textbox 176"/>
          <p:cNvSpPr/>
          <p:nvPr/>
        </p:nvSpPr>
        <p:spPr>
          <a:xfrm>
            <a:off x="295044" y="167553"/>
            <a:ext cx="6868159" cy="1638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1090"/>
              </a:lnSpc>
            </a:pP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Presentation:</a:t>
            </a:r>
            <a:r>
              <a:rPr sz="700" kern="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E-commerce Customer Behavior</a:t>
            </a:r>
            <a:r>
              <a:rPr sz="7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Analysis</a:t>
            </a:r>
            <a:endParaRPr sz="7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C28774-51AB-409B-4A98-1CCBA01CB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58" y="7120275"/>
            <a:ext cx="4543425" cy="2476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/>
          <p:cNvGraphicFramePr>
            <a:graphicFrameLocks noGrp="1"/>
          </p:cNvGraphicFramePr>
          <p:nvPr/>
        </p:nvGraphicFramePr>
        <p:xfrm>
          <a:off x="381000" y="1773936"/>
          <a:ext cx="9942194" cy="4398009"/>
        </p:xfrm>
        <a:graphic>
          <a:graphicData uri="http://schemas.openxmlformats.org/drawingml/2006/table">
            <a:tbl>
              <a:tblPr/>
              <a:tblGrid>
                <a:gridCol w="99421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7098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22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23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23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331335" algn="l" rtl="0" eaLnBrk="0">
                        <a:lnSpc>
                          <a:spcPct val="94000"/>
                        </a:lnSpc>
                        <a:spcBef>
                          <a:spcPts val="5"/>
                        </a:spcBef>
                      </a:pPr>
                      <a:r>
                        <a:rPr sz="2700" b="1" kern="0" spc="140" dirty="0">
                          <a:solidFill>
                            <a:srgbClr val="0F172A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Agenda</a:t>
                      </a:r>
                      <a:endParaRPr sz="2700" b="1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6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7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339215" algn="l" rtl="0" eaLnBrk="0">
                        <a:lnSpc>
                          <a:spcPct val="94000"/>
                        </a:lnSpc>
                        <a:spcBef>
                          <a:spcPts val="545"/>
                        </a:spcBef>
                      </a:pPr>
                      <a:r>
                        <a:rPr sz="18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1. </a:t>
                      </a:r>
                      <a:r>
                        <a:rPr sz="1800" b="1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Introduction:</a:t>
                      </a:r>
                      <a:r>
                        <a:rPr sz="18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Project Objectives</a:t>
                      </a:r>
                      <a:r>
                        <a:rPr sz="1800" kern="0" spc="10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&amp;</a:t>
                      </a:r>
                      <a:r>
                        <a:rPr sz="1800" kern="0" spc="1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Methodol</a:t>
                      </a:r>
                      <a:r>
                        <a:rPr sz="1800" kern="0" spc="5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ogy</a:t>
                      </a:r>
                      <a:endParaRPr sz="1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335405" algn="l" rtl="0" eaLnBrk="0">
                        <a:lnSpc>
                          <a:spcPct val="94000"/>
                        </a:lnSpc>
                        <a:spcBef>
                          <a:spcPts val="1570"/>
                        </a:spcBef>
                      </a:pPr>
                      <a:r>
                        <a:rPr sz="1800" kern="0" spc="4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2. </a:t>
                      </a:r>
                      <a:r>
                        <a:rPr sz="1800" b="1" kern="0" spc="4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Data Preparation:</a:t>
                      </a:r>
                      <a:r>
                        <a:rPr sz="1800" kern="0" spc="4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Cleaning &amp;</a:t>
                      </a:r>
                      <a:r>
                        <a:rPr sz="1800" kern="0" spc="1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kern="0" spc="4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Feat</a:t>
                      </a:r>
                      <a:r>
                        <a:rPr sz="1800" kern="0" spc="3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ure</a:t>
                      </a:r>
                      <a:r>
                        <a:rPr sz="1800" kern="0" spc="1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kern="0" spc="3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Engineering</a:t>
                      </a:r>
                      <a:endParaRPr sz="1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330960" algn="l" rtl="0" eaLnBrk="0">
                        <a:lnSpc>
                          <a:spcPct val="94000"/>
                        </a:lnSpc>
                        <a:spcBef>
                          <a:spcPts val="1570"/>
                        </a:spcBef>
                      </a:pPr>
                      <a:r>
                        <a:rPr sz="18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3. </a:t>
                      </a:r>
                      <a:r>
                        <a:rPr sz="1800" b="1" kern="0" spc="4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Descriptive Analysis: </a:t>
                      </a:r>
                      <a:r>
                        <a:rPr sz="18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Customer Segmentation Findings</a:t>
                      </a:r>
                      <a:endParaRPr sz="1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327785" algn="l" rtl="0" eaLnBrk="0">
                        <a:lnSpc>
                          <a:spcPct val="93000"/>
                        </a:lnSpc>
                        <a:spcBef>
                          <a:spcPts val="1590"/>
                        </a:spcBef>
                      </a:pPr>
                      <a:r>
                        <a:rPr sz="18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4.</a:t>
                      </a:r>
                      <a:r>
                        <a:rPr sz="1800" b="1" kern="0" spc="4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Predictive Analysis:</a:t>
                      </a:r>
                      <a:r>
                        <a:rPr sz="18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Custom</a:t>
                      </a:r>
                      <a:r>
                        <a:rPr sz="1800" kern="0" spc="5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er Churn Model</a:t>
                      </a:r>
                      <a:r>
                        <a:rPr sz="1800" kern="0" spc="1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800" kern="0" spc="5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Results</a:t>
                      </a:r>
                      <a:endParaRPr sz="1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0000"/>
                        </a:lnSpc>
                      </a:pPr>
                      <a:endParaRPr sz="13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334135" algn="l" rtl="0" eaLnBrk="0">
                        <a:lnSpc>
                          <a:spcPct val="94000"/>
                        </a:lnSpc>
                      </a:pPr>
                      <a:r>
                        <a:rPr sz="1800" kern="0" spc="7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5. </a:t>
                      </a:r>
                      <a:r>
                        <a:rPr sz="1800" b="1" kern="0" spc="4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Strategic Recommendations &amp; Conclusion</a:t>
                      </a: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box 12"/>
          <p:cNvSpPr/>
          <p:nvPr/>
        </p:nvSpPr>
        <p:spPr>
          <a:xfrm>
            <a:off x="293013" y="7235103"/>
            <a:ext cx="10107294" cy="1638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090"/>
              </a:lnSpc>
            </a:pP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file:///D:/ecommerce/presentation/presentation.html</a:t>
            </a:r>
            <a:r>
              <a:rPr sz="7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</a:t>
            </a:r>
            <a:r>
              <a:rPr sz="7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2/</a:t>
            </a:r>
            <a:r>
              <a:rPr sz="700" kern="0" spc="-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17</a:t>
            </a:r>
            <a:endParaRPr sz="7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4" name="textbox 14"/>
          <p:cNvSpPr/>
          <p:nvPr/>
        </p:nvSpPr>
        <p:spPr>
          <a:xfrm>
            <a:off x="295044" y="167553"/>
            <a:ext cx="6868159" cy="1638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Presentation:</a:t>
            </a:r>
            <a:r>
              <a:rPr sz="700" kern="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E-commerce Customer Behavior</a:t>
            </a:r>
            <a:r>
              <a:rPr sz="7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Analysis</a:t>
            </a:r>
            <a:endParaRPr sz="7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09AD6DE-C9A3-B4A2-7E37-73AADFCAE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58" y="7120275"/>
            <a:ext cx="4543425" cy="2476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6"/>
          <p:cNvSpPr/>
          <p:nvPr/>
        </p:nvSpPr>
        <p:spPr>
          <a:xfrm>
            <a:off x="1062990" y="2945765"/>
            <a:ext cx="9269095" cy="100393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1000"/>
              </a:lnSpc>
            </a:pPr>
            <a:endParaRPr sz="100" b="1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642995" algn="l" rtl="0" eaLnBrk="0">
              <a:lnSpc>
                <a:spcPct val="92000"/>
              </a:lnSpc>
            </a:pPr>
            <a:r>
              <a:rPr sz="1800" b="1" kern="0" spc="0" dirty="0">
                <a:solidFill>
                  <a:srgbClr val="0891B2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Part</a:t>
            </a:r>
            <a:r>
              <a:rPr sz="1800" b="1" kern="0" spc="70" dirty="0">
                <a:solidFill>
                  <a:srgbClr val="0891B2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1</a:t>
            </a:r>
            <a:endParaRPr sz="1800" b="1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4000"/>
              </a:lnSpc>
              <a:spcBef>
                <a:spcPts val="630"/>
              </a:spcBef>
            </a:pPr>
            <a:r>
              <a:rPr sz="4500" b="1" kern="0" spc="290" dirty="0">
                <a:solidFill>
                  <a:srgbClr val="0F172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Introduction</a:t>
            </a:r>
            <a:r>
              <a:rPr sz="4500" b="1" kern="0" spc="-110" dirty="0">
                <a:solidFill>
                  <a:srgbClr val="0F172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500" b="1" kern="0" spc="290" dirty="0">
                <a:solidFill>
                  <a:srgbClr val="0F172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&amp; Methodol</a:t>
            </a:r>
            <a:r>
              <a:rPr sz="4500" b="1" kern="0" spc="280" dirty="0">
                <a:solidFill>
                  <a:srgbClr val="0F172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ogy</a:t>
            </a:r>
            <a:endParaRPr sz="4500" b="1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18" name="textbox 18"/>
          <p:cNvSpPr/>
          <p:nvPr/>
        </p:nvSpPr>
        <p:spPr>
          <a:xfrm>
            <a:off x="293013" y="7235103"/>
            <a:ext cx="10107294" cy="1638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090"/>
              </a:lnSpc>
            </a:pP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file:///D:/ecommerce/presentation/presentation.html</a:t>
            </a:r>
            <a:r>
              <a:rPr sz="7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</a:t>
            </a:r>
            <a:r>
              <a:rPr sz="7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3/17</a:t>
            </a:r>
            <a:endParaRPr sz="7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20" name="textbox 20"/>
          <p:cNvSpPr/>
          <p:nvPr/>
        </p:nvSpPr>
        <p:spPr>
          <a:xfrm>
            <a:off x="295044" y="167553"/>
            <a:ext cx="6868159" cy="1638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1090"/>
              </a:lnSpc>
            </a:pP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Presentation:</a:t>
            </a:r>
            <a:r>
              <a:rPr sz="700" kern="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E-commerce Customer Behavior</a:t>
            </a:r>
            <a:r>
              <a:rPr sz="7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Analysis</a:t>
            </a:r>
            <a:endParaRPr sz="7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7B3B0F9-982D-E8B1-4307-43A5BBA51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58" y="7120275"/>
            <a:ext cx="4543425" cy="247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3483463"/>
              </p:ext>
            </p:extLst>
          </p:nvPr>
        </p:nvGraphicFramePr>
        <p:xfrm>
          <a:off x="381000" y="1868423"/>
          <a:ext cx="9942192" cy="4206240"/>
        </p:xfrm>
        <a:graphic>
          <a:graphicData uri="http://schemas.openxmlformats.org/drawingml/2006/table">
            <a:tbl>
              <a:tblPr/>
              <a:tblGrid>
                <a:gridCol w="213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7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82065"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22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22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17195" algn="l" rtl="0" eaLnBrk="0">
                        <a:lnSpc>
                          <a:spcPct val="93000"/>
                        </a:lnSpc>
                        <a:spcBef>
                          <a:spcPts val="5"/>
                        </a:spcBef>
                      </a:pPr>
                      <a:r>
                        <a:rPr sz="9200" kern="0" spc="120" baseline="-8000" dirty="0">
                          <a:solidFill>
                            <a:srgbClr val="93979C">
                              <a:alpha val="8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01</a:t>
                      </a:r>
                      <a:r>
                        <a:rPr sz="5900" kern="0" spc="100" dirty="0">
                          <a:solidFill>
                            <a:srgbClr val="93979C">
                              <a:alpha val="8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       </a:t>
                      </a:r>
                      <a:r>
                        <a:rPr sz="4100" b="1" kern="0" spc="120" baseline="19000" dirty="0">
                          <a:solidFill>
                            <a:srgbClr val="0F172A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Project</a:t>
                      </a:r>
                      <a:r>
                        <a:rPr sz="2600" b="1" kern="0" spc="120" dirty="0">
                          <a:solidFill>
                            <a:srgbClr val="0F172A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4100" b="1" kern="0" spc="120" baseline="19000" dirty="0">
                          <a:solidFill>
                            <a:srgbClr val="0F172A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Obj</a:t>
                      </a:r>
                      <a:r>
                        <a:rPr sz="4100" b="1" kern="0" spc="110" baseline="19000" dirty="0">
                          <a:solidFill>
                            <a:srgbClr val="0F172A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ectives</a:t>
                      </a:r>
                      <a:endParaRPr sz="4100" b="1" baseline="19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3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4000"/>
                        </a:lnSpc>
                      </a:pPr>
                      <a:endParaRPr sz="5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708025" algn="l" rtl="0" eaLnBrk="0">
                        <a:lnSpc>
                          <a:spcPct val="94000"/>
                        </a:lnSpc>
                        <a:spcBef>
                          <a:spcPts val="5"/>
                        </a:spcBef>
                      </a:pPr>
                      <a:r>
                        <a:rPr sz="1800" b="1" kern="0" spc="70" dirty="0">
                          <a:solidFill>
                            <a:srgbClr val="1E293B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Background</a:t>
                      </a:r>
                      <a:endParaRPr sz="1800" b="1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2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698500" indent="6985" algn="l" rtl="0" eaLnBrk="0">
                        <a:lnSpc>
                          <a:spcPct val="145000"/>
                        </a:lnSpc>
                      </a:pPr>
                      <a:r>
                        <a:rPr sz="1300" kern="0" spc="7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In a competiti</a:t>
                      </a:r>
                      <a:r>
                        <a:rPr sz="13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ve e-commerce</a:t>
                      </a:r>
                      <a:r>
                        <a:rPr sz="1300" kern="0" spc="12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landscape,</a:t>
                      </a:r>
                      <a:r>
                        <a:rPr sz="1300" kern="0" spc="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           </a:t>
                      </a:r>
                      <a:r>
                        <a:rPr sz="13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understanding and retaining customers</a:t>
                      </a:r>
                      <a:r>
                        <a:rPr sz="1300" kern="0" spc="15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is</a:t>
                      </a:r>
                      <a:r>
                        <a:rPr sz="1300" kern="0" spc="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          </a:t>
                      </a:r>
                      <a:r>
                        <a:rPr sz="1300" kern="0" spc="7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critical for</a:t>
                      </a:r>
                      <a:r>
                        <a:rPr sz="13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sustainable growth. This project</a:t>
                      </a:r>
                      <a:r>
                        <a:rPr sz="1300" kern="0" spc="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        </a:t>
                      </a:r>
                      <a:r>
                        <a:rPr sz="1300" kern="0" spc="7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aims to transform</a:t>
                      </a:r>
                      <a:r>
                        <a:rPr lang="en-US" sz="1300" kern="0" spc="3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b="1" i="1" kern="0" spc="70" dirty="0">
                          <a:solidFill>
                            <a:srgbClr val="0369A1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raw transactional</a:t>
                      </a:r>
                      <a:r>
                        <a:rPr sz="1300" b="1" i="1" kern="0" spc="60" dirty="0">
                          <a:solidFill>
                            <a:srgbClr val="0369A1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data</a:t>
                      </a:r>
                      <a:r>
                        <a:rPr sz="1300" b="1" i="1" kern="0" spc="0" dirty="0">
                          <a:solidFill>
                            <a:srgbClr val="0369A1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         </a:t>
                      </a:r>
                      <a:r>
                        <a:rPr sz="13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into actionable business</a:t>
                      </a:r>
                      <a:r>
                        <a:rPr sz="1300" kern="0" spc="9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inte</a:t>
                      </a:r>
                      <a:r>
                        <a:rPr sz="1300" kern="0" spc="5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lligence.</a:t>
                      </a:r>
                      <a:endParaRPr sz="13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3000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28625" algn="l" rtl="0" eaLnBrk="0">
                        <a:lnSpc>
                          <a:spcPct val="93000"/>
                        </a:lnSpc>
                        <a:spcBef>
                          <a:spcPts val="0"/>
                        </a:spcBef>
                      </a:pPr>
                      <a:r>
                        <a:rPr sz="1800" b="1" kern="0" spc="60" dirty="0">
                          <a:solidFill>
                            <a:srgbClr val="1E293B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Core Questions</a:t>
                      </a:r>
                      <a:endParaRPr sz="1800" b="1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33705" algn="l" rtl="0" eaLnBrk="0">
                        <a:lnSpc>
                          <a:spcPct val="74000"/>
                        </a:lnSpc>
                        <a:spcBef>
                          <a:spcPts val="1680"/>
                        </a:spcBef>
                      </a:pPr>
                      <a:r>
                        <a:rPr sz="2700" kern="0" spc="80" baseline="-10000" dirty="0">
                          <a:solidFill>
                            <a:srgbClr val="06B6D4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→</a:t>
                      </a:r>
                      <a:r>
                        <a:rPr sz="1700" kern="0" spc="80" dirty="0">
                          <a:solidFill>
                            <a:srgbClr val="06B6D4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</a:t>
                      </a:r>
                      <a:r>
                        <a:rPr sz="1300" kern="0" spc="8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Who are our</a:t>
                      </a:r>
                      <a:r>
                        <a:rPr sz="1300" kern="0" spc="7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customers? By segmenting</a:t>
                      </a:r>
                      <a:endParaRPr sz="13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10895" algn="l" rtl="0" eaLnBrk="0">
                        <a:lnSpc>
                          <a:spcPct val="97000"/>
                        </a:lnSpc>
                        <a:spcBef>
                          <a:spcPts val="550"/>
                        </a:spcBef>
                      </a:pPr>
                      <a:r>
                        <a:rPr sz="13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users into distinct value</a:t>
                      </a:r>
                      <a:r>
                        <a:rPr sz="1300" kern="0" spc="8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kern="0" spc="5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groups.</a:t>
                      </a:r>
                      <a:endParaRPr sz="13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4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33705" algn="l" rtl="0" eaLnBrk="0">
                        <a:lnSpc>
                          <a:spcPct val="74000"/>
                        </a:lnSpc>
                        <a:spcBef>
                          <a:spcPts val="530"/>
                        </a:spcBef>
                      </a:pPr>
                      <a:r>
                        <a:rPr sz="2700" kern="0" spc="70" baseline="-10000" dirty="0">
                          <a:solidFill>
                            <a:srgbClr val="06B6D4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→</a:t>
                      </a:r>
                      <a:r>
                        <a:rPr sz="1700" kern="0" spc="70" dirty="0">
                          <a:solidFill>
                            <a:srgbClr val="06B6D4">
                              <a:alpha val="100000"/>
                            </a:srgbClr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  </a:t>
                      </a:r>
                      <a:r>
                        <a:rPr sz="1300" kern="0" spc="7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Who might we lose? By</a:t>
                      </a:r>
                      <a:r>
                        <a:rPr sz="1300" kern="0" spc="13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kern="0" spc="7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proactively</a:t>
                      </a:r>
                      <a:endParaRPr sz="13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08355" algn="l" rtl="0" eaLnBrk="0">
                        <a:lnSpc>
                          <a:spcPts val="2065"/>
                        </a:lnSpc>
                      </a:pPr>
                      <a:r>
                        <a:rPr sz="1300" kern="0" spc="7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identifying </a:t>
                      </a:r>
                      <a:r>
                        <a:rPr sz="13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customers at high</a:t>
                      </a:r>
                      <a:r>
                        <a:rPr sz="1300" kern="0" spc="12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risk</a:t>
                      </a:r>
                      <a:r>
                        <a:rPr sz="1300" kern="0" spc="8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of</a:t>
                      </a:r>
                      <a:endParaRPr sz="13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806450" algn="l" rtl="0" eaLnBrk="0">
                        <a:lnSpc>
                          <a:spcPts val="2100"/>
                        </a:lnSpc>
                      </a:pPr>
                      <a:r>
                        <a:rPr sz="13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churning.</a:t>
                      </a:r>
                      <a:endParaRPr sz="13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 gridSpan="4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4" name="textbox 24"/>
          <p:cNvSpPr/>
          <p:nvPr/>
        </p:nvSpPr>
        <p:spPr>
          <a:xfrm>
            <a:off x="293013" y="7235103"/>
            <a:ext cx="10107294" cy="1638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090"/>
              </a:lnSpc>
            </a:pP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file:///D:/ecommerce/presentation/presentation.html</a:t>
            </a:r>
            <a:r>
              <a:rPr sz="7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</a:t>
            </a:r>
            <a:r>
              <a:rPr sz="7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4/</a:t>
            </a:r>
            <a:r>
              <a:rPr sz="700" kern="0" spc="-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17</a:t>
            </a:r>
            <a:endParaRPr sz="7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26" name="textbox 26"/>
          <p:cNvSpPr/>
          <p:nvPr/>
        </p:nvSpPr>
        <p:spPr>
          <a:xfrm>
            <a:off x="295044" y="167553"/>
            <a:ext cx="6868159" cy="1638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1090"/>
              </a:lnSpc>
            </a:pP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Presentation:</a:t>
            </a:r>
            <a:r>
              <a:rPr sz="700" kern="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E-commerce Customer Behavior</a:t>
            </a:r>
            <a:r>
              <a:rPr sz="7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Analysis</a:t>
            </a:r>
            <a:endParaRPr sz="7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31B825C-2F86-5779-06E3-BE9E14B38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58" y="7120275"/>
            <a:ext cx="4543425" cy="2476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8"/>
          <p:cNvSpPr/>
          <p:nvPr/>
        </p:nvSpPr>
        <p:spPr>
          <a:xfrm>
            <a:off x="2644775" y="2774950"/>
            <a:ext cx="5403215" cy="10033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ctr" rtl="0" eaLnBrk="0">
              <a:lnSpc>
                <a:spcPct val="91000"/>
              </a:lnSpc>
            </a:pPr>
            <a:r>
              <a:rPr sz="1800" b="1" kern="0" spc="0" dirty="0">
                <a:solidFill>
                  <a:srgbClr val="0891B2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Part</a:t>
            </a:r>
            <a:r>
              <a:rPr sz="1800" b="1" kern="0" spc="60" dirty="0">
                <a:solidFill>
                  <a:srgbClr val="0891B2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1800" b="1" kern="0" spc="130" dirty="0">
                <a:solidFill>
                  <a:srgbClr val="0891B2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2</a:t>
            </a:r>
            <a:endParaRPr sz="1800" b="1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ctr" rtl="0" eaLnBrk="0">
              <a:lnSpc>
                <a:spcPct val="93000"/>
              </a:lnSpc>
              <a:spcBef>
                <a:spcPts val="680"/>
              </a:spcBef>
            </a:pPr>
            <a:r>
              <a:rPr sz="4500" b="1" kern="0" spc="190" dirty="0">
                <a:solidFill>
                  <a:srgbClr val="0F172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Data Preparat</a:t>
            </a:r>
            <a:r>
              <a:rPr sz="4500" b="1" kern="0" spc="180" dirty="0">
                <a:solidFill>
                  <a:srgbClr val="0F172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ion</a:t>
            </a:r>
            <a:endParaRPr sz="4500" b="1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30" name="textbox 30"/>
          <p:cNvSpPr/>
          <p:nvPr/>
        </p:nvSpPr>
        <p:spPr>
          <a:xfrm>
            <a:off x="293013" y="7235103"/>
            <a:ext cx="10107294" cy="1638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090"/>
              </a:lnSpc>
            </a:pP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file:///D:/ecommerce/presentation/presentation.html</a:t>
            </a:r>
            <a:r>
              <a:rPr sz="7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</a:t>
            </a:r>
            <a:r>
              <a:rPr sz="7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5/17</a:t>
            </a:r>
            <a:endParaRPr sz="7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32" name="textbox 32"/>
          <p:cNvSpPr/>
          <p:nvPr/>
        </p:nvSpPr>
        <p:spPr>
          <a:xfrm>
            <a:off x="295044" y="167553"/>
            <a:ext cx="6868159" cy="1638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Presentation:</a:t>
            </a:r>
            <a:r>
              <a:rPr sz="700" kern="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E-commerce Customer Behavior</a:t>
            </a:r>
            <a:r>
              <a:rPr sz="7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Analysis</a:t>
            </a:r>
            <a:endParaRPr sz="7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DA8EF5B-0A55-1678-04F3-77BE526F9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58" y="7120275"/>
            <a:ext cx="4543425" cy="2476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" name="table 34"/>
          <p:cNvGraphicFramePr>
            <a:graphicFrameLocks noGrp="1"/>
          </p:cNvGraphicFramePr>
          <p:nvPr/>
        </p:nvGraphicFramePr>
        <p:xfrm>
          <a:off x="381000" y="1295400"/>
          <a:ext cx="9942192" cy="5360034"/>
        </p:xfrm>
        <a:graphic>
          <a:graphicData uri="http://schemas.openxmlformats.org/drawingml/2006/table">
            <a:tbl>
              <a:tblPr/>
              <a:tblGrid>
                <a:gridCol w="213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8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9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1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34439"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22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23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17195" algn="l" rtl="0" eaLnBrk="0">
                        <a:lnSpc>
                          <a:spcPct val="93000"/>
                        </a:lnSpc>
                        <a:spcBef>
                          <a:spcPts val="5"/>
                        </a:spcBef>
                      </a:pPr>
                      <a:r>
                        <a:rPr sz="9200" kern="0" spc="150" baseline="-7000" dirty="0">
                          <a:solidFill>
                            <a:srgbClr val="93979C">
                              <a:alpha val="8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02</a:t>
                      </a:r>
                      <a:r>
                        <a:rPr sz="5900" kern="0" spc="30" dirty="0">
                          <a:solidFill>
                            <a:srgbClr val="93979C">
                              <a:alpha val="8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     </a:t>
                      </a:r>
                      <a:r>
                        <a:rPr sz="4100" b="1" kern="0" spc="150" baseline="20000" dirty="0">
                          <a:solidFill>
                            <a:srgbClr val="0F172A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Data</a:t>
                      </a:r>
                      <a:r>
                        <a:rPr sz="2600" b="1" kern="0" spc="150" dirty="0">
                          <a:solidFill>
                            <a:srgbClr val="0F172A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4100" b="1" kern="0" spc="150" baseline="20000" dirty="0">
                          <a:solidFill>
                            <a:srgbClr val="0F172A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Cleanin</a:t>
                      </a:r>
                      <a:r>
                        <a:rPr sz="4100" b="1" kern="0" spc="140" baseline="20000" dirty="0">
                          <a:solidFill>
                            <a:srgbClr val="0F172A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g</a:t>
                      </a:r>
                      <a:r>
                        <a:rPr sz="2600" b="1" kern="0" spc="140" dirty="0">
                          <a:solidFill>
                            <a:srgbClr val="0F172A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4100" b="1" kern="0" spc="140" baseline="20000" dirty="0">
                          <a:solidFill>
                            <a:srgbClr val="0F172A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Process</a:t>
                      </a:r>
                      <a:endParaRPr sz="4100" b="1" baseline="20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796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23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21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298575" algn="l" rtl="0" eaLnBrk="0">
                        <a:lnSpc>
                          <a:spcPct val="94000"/>
                        </a:lnSpc>
                        <a:spcBef>
                          <a:spcPts val="5"/>
                        </a:spcBef>
                      </a:pPr>
                      <a:r>
                        <a:rPr sz="1200" kern="0" spc="40" dirty="0">
                          <a:solidFill>
                            <a:srgbClr val="475569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This rigorous process ensures our analysis is</a:t>
                      </a:r>
                      <a:r>
                        <a:rPr sz="1200" kern="0" spc="80" dirty="0">
                          <a:solidFill>
                            <a:srgbClr val="475569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kern="0" spc="40" dirty="0">
                          <a:solidFill>
                            <a:srgbClr val="475569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bui</a:t>
                      </a:r>
                      <a:r>
                        <a:rPr sz="1200" kern="0" spc="30" dirty="0">
                          <a:solidFill>
                            <a:srgbClr val="475569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lt on</a:t>
                      </a:r>
                      <a:r>
                        <a:rPr sz="1200" kern="0" spc="60" dirty="0">
                          <a:solidFill>
                            <a:srgbClr val="475569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kern="0" spc="30" dirty="0">
                          <a:solidFill>
                            <a:srgbClr val="475569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1200" kern="0" spc="40" dirty="0">
                          <a:solidFill>
                            <a:srgbClr val="475569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b="1" i="1" kern="0" spc="30" dirty="0">
                          <a:solidFill>
                            <a:srgbClr val="0369A1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reliable and accurate</a:t>
                      </a:r>
                      <a:r>
                        <a:rPr sz="1200" kern="0" spc="30" dirty="0">
                          <a:solidFill>
                            <a:srgbClr val="0369A1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kern="0" spc="30" dirty="0">
                          <a:solidFill>
                            <a:srgbClr val="475569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data foundation.</a:t>
                      </a:r>
                      <a:endParaRPr sz="12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 gridSpan="4"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16040"/>
              </p:ext>
            </p:extLst>
          </p:nvPr>
        </p:nvGraphicFramePr>
        <p:xfrm>
          <a:off x="1285875" y="2543178"/>
          <a:ext cx="3914775" cy="2559050"/>
        </p:xfrm>
        <a:graphic>
          <a:graphicData uri="http://schemas.openxmlformats.org/drawingml/2006/table">
            <a:tbl>
              <a:tblPr/>
              <a:tblGrid>
                <a:gridCol w="391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90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9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54635" algn="l" rtl="0" eaLnBrk="0">
                        <a:lnSpc>
                          <a:spcPct val="94000"/>
                        </a:lnSpc>
                        <a:spcBef>
                          <a:spcPts val="5"/>
                        </a:spcBef>
                      </a:pPr>
                      <a:r>
                        <a:rPr sz="1800" kern="0" spc="60" dirty="0">
                          <a:solidFill>
                            <a:srgbClr val="1E293B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Before Clea</a:t>
                      </a:r>
                      <a:r>
                        <a:rPr sz="1800" kern="0" spc="50" dirty="0">
                          <a:solidFill>
                            <a:srgbClr val="1E293B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ning</a:t>
                      </a:r>
                      <a:endParaRPr sz="1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58445" algn="l" rtl="0" eaLnBrk="0">
                        <a:lnSpc>
                          <a:spcPct val="92000"/>
                        </a:lnSpc>
                        <a:spcBef>
                          <a:spcPts val="1245"/>
                        </a:spcBef>
                      </a:pPr>
                      <a:r>
                        <a:rPr sz="3600" b="1" kern="0" spc="40" dirty="0">
                          <a:solidFill>
                            <a:srgbClr val="EF4444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1</a:t>
                      </a:r>
                      <a:r>
                        <a:rPr lang="en-US" sz="3600" b="1" kern="0" spc="40" dirty="0">
                          <a:solidFill>
                            <a:srgbClr val="EF4444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,</a:t>
                      </a:r>
                      <a:r>
                        <a:rPr sz="3600" b="1" kern="0" spc="40" dirty="0">
                          <a:solidFill>
                            <a:srgbClr val="EF4444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067</a:t>
                      </a:r>
                      <a:r>
                        <a:rPr lang="en-US" sz="3600" b="1" kern="0" spc="40" dirty="0">
                          <a:solidFill>
                            <a:srgbClr val="EF4444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,</a:t>
                      </a:r>
                      <a:r>
                        <a:rPr sz="3600" b="1" kern="0" spc="40" dirty="0">
                          <a:solidFill>
                            <a:srgbClr val="EF4444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371</a:t>
                      </a:r>
                      <a:endParaRPr sz="3600" b="1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45110" algn="l" rtl="0" eaLnBrk="0">
                        <a:lnSpc>
                          <a:spcPct val="97000"/>
                        </a:lnSpc>
                        <a:spcBef>
                          <a:spcPts val="70"/>
                        </a:spcBef>
                      </a:pPr>
                      <a:r>
                        <a:rPr sz="1300" kern="0" spc="40" dirty="0">
                          <a:solidFill>
                            <a:srgbClr val="475569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Total Raw</a:t>
                      </a:r>
                      <a:r>
                        <a:rPr sz="1300" kern="0" spc="140" dirty="0">
                          <a:solidFill>
                            <a:srgbClr val="475569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kern="0" spc="40" dirty="0">
                          <a:solidFill>
                            <a:srgbClr val="475569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Records</a:t>
                      </a:r>
                      <a:endParaRPr sz="13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17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08940" indent="-171450" algn="l" rtl="0" eaLnBrk="0">
                        <a:lnSpc>
                          <a:spcPct val="94000"/>
                        </a:lnSpc>
                        <a:spcBef>
                          <a:spcPts val="36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sz="1200" kern="0" spc="3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Contained missing Cust</a:t>
                      </a:r>
                      <a:r>
                        <a:rPr sz="1200" kern="0" spc="2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omer</a:t>
                      </a:r>
                      <a:r>
                        <a:rPr sz="1200" kern="0" spc="10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kern="0" spc="2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IDs</a:t>
                      </a:r>
                      <a:endParaRPr sz="12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08940" indent="-171450" algn="l" rtl="0" eaLnBrk="0">
                        <a:lnSpc>
                          <a:spcPct val="93000"/>
                        </a:lnSpc>
                        <a:spcBef>
                          <a:spcPts val="76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sz="1200" kern="0" spc="4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Included returns &amp; ze</a:t>
                      </a:r>
                      <a:r>
                        <a:rPr sz="1200" kern="0" spc="3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ro-price</a:t>
                      </a:r>
                      <a:r>
                        <a:rPr sz="1200" kern="0" spc="10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kern="0" spc="3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items</a:t>
                      </a:r>
                      <a:endParaRPr sz="12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08940" indent="-171450" algn="l" rtl="0" eaLnBrk="0">
                        <a:lnSpc>
                          <a:spcPts val="21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sz="1200" kern="0" spc="3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Had duplicate entries</a:t>
                      </a:r>
                      <a:endParaRPr sz="12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410856"/>
              </p:ext>
            </p:extLst>
          </p:nvPr>
        </p:nvGraphicFramePr>
        <p:xfrm>
          <a:off x="5505450" y="2543178"/>
          <a:ext cx="3914775" cy="2559050"/>
        </p:xfrm>
        <a:graphic>
          <a:graphicData uri="http://schemas.openxmlformats.org/drawingml/2006/table">
            <a:tbl>
              <a:tblPr/>
              <a:tblGrid>
                <a:gridCol w="3914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5905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69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43205" algn="l" rtl="0" eaLnBrk="0">
                        <a:lnSpc>
                          <a:spcPct val="94000"/>
                        </a:lnSpc>
                        <a:spcBef>
                          <a:spcPts val="5"/>
                        </a:spcBef>
                      </a:pPr>
                      <a:r>
                        <a:rPr sz="1800" kern="0" spc="70" dirty="0">
                          <a:solidFill>
                            <a:srgbClr val="1E293B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After Cleaning</a:t>
                      </a:r>
                      <a:endParaRPr sz="1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54635" algn="l" rtl="0" eaLnBrk="0">
                        <a:lnSpc>
                          <a:spcPct val="92000"/>
                        </a:lnSpc>
                        <a:spcBef>
                          <a:spcPts val="1245"/>
                        </a:spcBef>
                      </a:pPr>
                      <a:r>
                        <a:rPr sz="3600" b="1" kern="0" spc="200" dirty="0">
                          <a:solidFill>
                            <a:srgbClr val="16A34A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779</a:t>
                      </a:r>
                      <a:r>
                        <a:rPr lang="en-US" sz="3600" b="1" kern="0" spc="200" dirty="0">
                          <a:solidFill>
                            <a:srgbClr val="16A34A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,</a:t>
                      </a:r>
                      <a:r>
                        <a:rPr sz="3600" b="1" kern="0" spc="200" dirty="0">
                          <a:solidFill>
                            <a:srgbClr val="16A34A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425</a:t>
                      </a:r>
                      <a:endParaRPr sz="3600" b="1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251460" algn="l" rtl="0" eaLnBrk="0">
                        <a:lnSpc>
                          <a:spcPct val="97000"/>
                        </a:lnSpc>
                        <a:spcBef>
                          <a:spcPts val="75"/>
                        </a:spcBef>
                      </a:pPr>
                      <a:r>
                        <a:rPr sz="1300" kern="0" spc="70" dirty="0">
                          <a:solidFill>
                            <a:srgbClr val="475569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High-Quality </a:t>
                      </a:r>
                      <a:r>
                        <a:rPr sz="1300" kern="0" spc="60" dirty="0">
                          <a:solidFill>
                            <a:srgbClr val="475569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Records</a:t>
                      </a:r>
                      <a:endParaRPr sz="13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18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09575" indent="-171450" algn="l" rtl="0" eaLnBrk="0">
                        <a:lnSpc>
                          <a:spcPct val="93000"/>
                        </a:lnSpc>
                        <a:spcBef>
                          <a:spcPts val="36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sz="1200" kern="0" spc="3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All records </a:t>
                      </a:r>
                      <a:r>
                        <a:rPr sz="1200" kern="0" spc="2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have</a:t>
                      </a:r>
                      <a:r>
                        <a:rPr sz="1200" kern="0" spc="7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kern="0" spc="2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1200" kern="0" spc="3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kern="0" spc="2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valid</a:t>
                      </a:r>
                      <a:r>
                        <a:rPr sz="1200" kern="0" spc="8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kern="0" spc="2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Customer</a:t>
                      </a:r>
                      <a:r>
                        <a:rPr sz="1200" kern="0" spc="10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kern="0" spc="2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ID</a:t>
                      </a:r>
                      <a:endParaRPr sz="12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09575" indent="-171450" algn="l" rtl="0" eaLnBrk="0">
                        <a:lnSpc>
                          <a:spcPts val="21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sz="1200" kern="0" spc="4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Only positive qua</a:t>
                      </a:r>
                      <a:r>
                        <a:rPr sz="1200" kern="0" spc="3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ntity and</a:t>
                      </a:r>
                      <a:r>
                        <a:rPr sz="1200" kern="0" spc="9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kern="0" spc="3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price</a:t>
                      </a:r>
                      <a:endParaRPr sz="12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5000"/>
                        </a:lnSpc>
                      </a:pPr>
                      <a:endParaRPr sz="6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09575" indent="-171450" algn="l" rtl="0" eaLnBrk="0">
                        <a:lnSpc>
                          <a:spcPct val="93000"/>
                        </a:lnSpc>
                        <a:spcBef>
                          <a:spcPts val="5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sz="1200" kern="0" spc="3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Duplicates removed</a:t>
                      </a:r>
                      <a:endParaRPr sz="12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box 40"/>
          <p:cNvSpPr/>
          <p:nvPr/>
        </p:nvSpPr>
        <p:spPr>
          <a:xfrm>
            <a:off x="293013" y="7235103"/>
            <a:ext cx="10107294" cy="1638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090"/>
              </a:lnSpc>
            </a:pP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file:///D:/ecommerce/presentation/presentation.html</a:t>
            </a:r>
            <a:r>
              <a:rPr sz="7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</a:t>
            </a:r>
            <a:r>
              <a:rPr sz="7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6/17</a:t>
            </a:r>
            <a:endParaRPr sz="7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2" name="textbox 42"/>
          <p:cNvSpPr/>
          <p:nvPr/>
        </p:nvSpPr>
        <p:spPr>
          <a:xfrm>
            <a:off x="295044" y="167553"/>
            <a:ext cx="6868159" cy="1638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090"/>
              </a:lnSpc>
            </a:pP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Presentation:</a:t>
            </a:r>
            <a:r>
              <a:rPr sz="700" kern="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E-commerce Customer Behavior</a:t>
            </a:r>
            <a:r>
              <a:rPr sz="7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Analysis</a:t>
            </a:r>
            <a:endParaRPr sz="7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46" name="path 46"/>
          <p:cNvSpPr/>
          <p:nvPr/>
        </p:nvSpPr>
        <p:spPr>
          <a:xfrm>
            <a:off x="9343079" y="5017231"/>
            <a:ext cx="75040" cy="89355"/>
          </a:xfrm>
          <a:custGeom>
            <a:avLst/>
            <a:gdLst/>
            <a:ahLst/>
            <a:cxnLst/>
            <a:rect l="0" t="0" r="0" b="0"/>
            <a:pathLst>
              <a:path w="118" h="140">
                <a:moveTo>
                  <a:pt x="110" y="7"/>
                </a:moveTo>
                <a:cubicBezTo>
                  <a:pt x="108" y="18"/>
                  <a:pt x="105" y="29"/>
                  <a:pt x="100" y="39"/>
                </a:cubicBezTo>
                <a:cubicBezTo>
                  <a:pt x="96" y="50"/>
                  <a:pt x="91" y="60"/>
                  <a:pt x="84" y="69"/>
                </a:cubicBezTo>
                <a:cubicBezTo>
                  <a:pt x="78" y="79"/>
                  <a:pt x="71" y="87"/>
                  <a:pt x="63" y="95"/>
                </a:cubicBezTo>
                <a:cubicBezTo>
                  <a:pt x="55" y="103"/>
                  <a:pt x="46" y="110"/>
                  <a:pt x="37" y="117"/>
                </a:cubicBezTo>
                <a:cubicBezTo>
                  <a:pt x="27" y="123"/>
                  <a:pt x="17" y="128"/>
                  <a:pt x="7" y="133"/>
                </a:cubicBezTo>
              </a:path>
            </a:pathLst>
          </a:custGeom>
          <a:noFill/>
          <a:ln w="9525" cap="flat">
            <a:solidFill>
              <a:srgbClr val="E5E7EB"/>
            </a:solidFill>
            <a:prstDash val="solid"/>
            <a:miter lim="40000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37CE0C1-27D6-75A8-4A93-94F63DB8B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58" y="7120275"/>
            <a:ext cx="4543425" cy="2476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8"/>
          <p:cNvSpPr/>
          <p:nvPr/>
        </p:nvSpPr>
        <p:spPr>
          <a:xfrm>
            <a:off x="2078355" y="3091180"/>
            <a:ext cx="6535420" cy="10033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ctr" rtl="0" eaLnBrk="0">
              <a:lnSpc>
                <a:spcPct val="91000"/>
              </a:lnSpc>
            </a:pPr>
            <a:r>
              <a:rPr sz="1800" b="1" kern="0" spc="0" dirty="0">
                <a:solidFill>
                  <a:srgbClr val="0891B2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Part</a:t>
            </a:r>
            <a:r>
              <a:rPr sz="1800" b="1" kern="0" spc="100" dirty="0">
                <a:solidFill>
                  <a:srgbClr val="0891B2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3</a:t>
            </a:r>
            <a:endParaRPr sz="1800" b="1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3000"/>
              </a:lnSpc>
              <a:spcBef>
                <a:spcPts val="680"/>
              </a:spcBef>
            </a:pPr>
            <a:r>
              <a:rPr sz="4500" b="1" kern="0" spc="300" dirty="0">
                <a:solidFill>
                  <a:srgbClr val="0F172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Descriptive</a:t>
            </a:r>
            <a:r>
              <a:rPr sz="4500" b="1" kern="0" spc="-110" dirty="0">
                <a:solidFill>
                  <a:srgbClr val="0F172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4500" b="1" kern="0" spc="300" dirty="0">
                <a:solidFill>
                  <a:srgbClr val="0F172A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Analysis</a:t>
            </a:r>
            <a:endParaRPr sz="4500" b="1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50" name="textbox 50"/>
          <p:cNvSpPr/>
          <p:nvPr/>
        </p:nvSpPr>
        <p:spPr>
          <a:xfrm>
            <a:off x="293013" y="7235103"/>
            <a:ext cx="10107294" cy="1638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090"/>
              </a:lnSpc>
            </a:pP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file:///D:/ecommerce/presentation/presentation.html</a:t>
            </a:r>
            <a:r>
              <a:rPr sz="7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</a:t>
            </a:r>
            <a:r>
              <a:rPr sz="7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7</a:t>
            </a:r>
            <a:r>
              <a:rPr sz="7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/</a:t>
            </a:r>
            <a:r>
              <a:rPr sz="700" kern="0" spc="-1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kern="0" spc="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17</a:t>
            </a:r>
            <a:endParaRPr sz="7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52" name="textbox 52"/>
          <p:cNvSpPr/>
          <p:nvPr/>
        </p:nvSpPr>
        <p:spPr>
          <a:xfrm>
            <a:off x="295044" y="167553"/>
            <a:ext cx="6868159" cy="1638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Presentation:</a:t>
            </a:r>
            <a:r>
              <a:rPr sz="700" kern="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E-commerce Customer Behavior</a:t>
            </a:r>
            <a:r>
              <a:rPr sz="7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Analysis</a:t>
            </a:r>
            <a:endParaRPr sz="7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DADB09B-DF1D-EE75-7650-8F617A817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58" y="7120275"/>
            <a:ext cx="4543425" cy="2476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278783"/>
              </p:ext>
            </p:extLst>
          </p:nvPr>
        </p:nvGraphicFramePr>
        <p:xfrm>
          <a:off x="594359" y="832104"/>
          <a:ext cx="9518649" cy="6088241"/>
        </p:xfrm>
        <a:graphic>
          <a:graphicData uri="http://schemas.openxmlformats.org/drawingml/2006/table">
            <a:tbl>
              <a:tblPr/>
              <a:tblGrid>
                <a:gridCol w="9518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57928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8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17195" algn="l" rtl="0" eaLnBrk="0">
                        <a:lnSpc>
                          <a:spcPct val="93000"/>
                        </a:lnSpc>
                      </a:pPr>
                      <a:r>
                        <a:rPr sz="9200" kern="0" spc="170" baseline="-10000" dirty="0">
                          <a:solidFill>
                            <a:srgbClr val="93979C">
                              <a:alpha val="8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03</a:t>
                      </a:r>
                      <a:r>
                        <a:rPr sz="5900" kern="0" spc="670" dirty="0">
                          <a:solidFill>
                            <a:srgbClr val="93979C">
                              <a:alpha val="8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</a:t>
                      </a:r>
                      <a:r>
                        <a:rPr sz="4100" kern="0" spc="170" baseline="14000" dirty="0">
                          <a:solidFill>
                            <a:srgbClr val="0F172A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Understanding</a:t>
                      </a:r>
                      <a:r>
                        <a:rPr sz="2600" kern="0" spc="170" dirty="0">
                          <a:solidFill>
                            <a:srgbClr val="0F172A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4100" kern="0" spc="170" baseline="14000" dirty="0">
                          <a:solidFill>
                            <a:srgbClr val="0F172A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RFM</a:t>
                      </a:r>
                      <a:r>
                        <a:rPr sz="2600" kern="0" spc="170" dirty="0">
                          <a:solidFill>
                            <a:srgbClr val="0F172A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4100" kern="0" spc="170" baseline="14000" dirty="0">
                          <a:solidFill>
                            <a:srgbClr val="0F172A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D</a:t>
                      </a:r>
                      <a:r>
                        <a:rPr sz="4100" kern="0" spc="160" baseline="14000" dirty="0">
                          <a:solidFill>
                            <a:srgbClr val="0F172A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istributions</a:t>
                      </a:r>
                      <a:endParaRPr sz="4100" baseline="14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2821">
                <a:tc>
                  <a:txBody>
                    <a:bodyPr/>
                    <a:lstStyle/>
                    <a:p>
                      <a:pPr marL="163830" indent="-6350" algn="l" rtl="0" eaLnBrk="0">
                        <a:lnSpc>
                          <a:spcPct val="118000"/>
                        </a:lnSpc>
                        <a:spcBef>
                          <a:spcPts val="205"/>
                        </a:spcBef>
                      </a:pPr>
                      <a:endParaRPr sz="12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561837"/>
                  </a:ext>
                </a:extLst>
              </a:tr>
              <a:tr h="3767492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2000"/>
                        </a:lnSpc>
                      </a:pPr>
                      <a:endParaRPr sz="1000" dirty="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3000"/>
                        </a:lnSpc>
                      </a:pPr>
                      <a:endParaRPr sz="1000" dirty="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3000"/>
                        </a:lnSpc>
                      </a:pPr>
                      <a:endParaRPr sz="1000" dirty="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3000"/>
                        </a:lnSpc>
                      </a:pPr>
                      <a:endParaRPr sz="1000" dirty="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168910" algn="l" rtl="0" eaLnBrk="0">
                        <a:lnSpc>
                          <a:spcPct val="93000"/>
                        </a:lnSpc>
                        <a:spcBef>
                          <a:spcPts val="5"/>
                        </a:spcBef>
                      </a:pPr>
                      <a:endParaRPr lang="en-US" sz="1800" kern="0" spc="80" dirty="0">
                        <a:solidFill>
                          <a:srgbClr val="1E293B">
                            <a:alpha val="100000"/>
                          </a:srgbClr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168910" algn="l" rtl="0" eaLnBrk="0">
                        <a:lnSpc>
                          <a:spcPct val="93000"/>
                        </a:lnSpc>
                        <a:spcBef>
                          <a:spcPts val="5"/>
                        </a:spcBef>
                      </a:pPr>
                      <a:endParaRPr lang="en-US" sz="1800" kern="0" spc="80" dirty="0">
                        <a:solidFill>
                          <a:srgbClr val="1E293B">
                            <a:alpha val="100000"/>
                          </a:srgbClr>
                        </a:solidFill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626110" lvl="1" algn="l" rtl="0" eaLnBrk="0">
                        <a:lnSpc>
                          <a:spcPct val="93000"/>
                        </a:lnSpc>
                        <a:spcBef>
                          <a:spcPts val="5"/>
                        </a:spcBef>
                      </a:pPr>
                      <a:r>
                        <a:rPr sz="1800" kern="0" spc="80" dirty="0">
                          <a:solidFill>
                            <a:srgbClr val="1E293B">
                              <a:alpha val="100000"/>
                            </a:srgbClr>
                          </a:solidFill>
                          <a:latin typeface="Arial" panose="020B0604020202020204"/>
                          <a:cs typeface="Arial" panose="020B0604020202020204"/>
                        </a:rPr>
                        <a:t>Interpretatio</a:t>
                      </a:r>
                      <a:r>
                        <a:rPr sz="1800" kern="0" spc="70" dirty="0">
                          <a:solidFill>
                            <a:srgbClr val="1E293B">
                              <a:alpha val="100000"/>
                            </a:srgbClr>
                          </a:solidFill>
                          <a:latin typeface="Arial" panose="020B0604020202020204"/>
                          <a:cs typeface="Arial" panose="020B0604020202020204"/>
                        </a:rPr>
                        <a:t>n</a:t>
                      </a:r>
                      <a:endParaRPr sz="1800" dirty="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614045" lvl="1" indent="3175" algn="l" rtl="0" eaLnBrk="0">
                        <a:lnSpc>
                          <a:spcPct val="136000"/>
                        </a:lnSpc>
                        <a:spcBef>
                          <a:spcPts val="1355"/>
                        </a:spcBef>
                      </a:pPr>
                      <a:r>
                        <a:rPr sz="13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cs typeface="Arial" panose="020B0604020202020204"/>
                        </a:rPr>
                        <a:t>These histograms show the distributio</a:t>
                      </a:r>
                      <a:r>
                        <a:rPr sz="1300" kern="0" spc="5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cs typeface="Arial" panose="020B0604020202020204"/>
                        </a:rPr>
                        <a:t>n</a:t>
                      </a:r>
                      <a:r>
                        <a:rPr sz="1300" kern="0" spc="8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kern="0" spc="5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cs typeface="Arial" panose="020B0604020202020204"/>
                        </a:rPr>
                        <a:t>of</a:t>
                      </a:r>
                      <a:r>
                        <a:rPr sz="1300" kern="0" spc="14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kern="0" spc="5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cs typeface="Arial" panose="020B0604020202020204"/>
                        </a:rPr>
                        <a:t>RFM</a:t>
                      </a:r>
                      <a:r>
                        <a:rPr lang="en-US" sz="1300" kern="0" spc="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cs typeface="Arial" panose="020B0604020202020204"/>
                        </a:rPr>
                        <a:t>values across all cus</a:t>
                      </a:r>
                      <a:r>
                        <a:rPr sz="1300" kern="0" spc="5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cs typeface="Arial" panose="020B0604020202020204"/>
                        </a:rPr>
                        <a:t>tomers.</a:t>
                      </a:r>
                      <a:endParaRPr sz="1300" dirty="0">
                        <a:latin typeface="Arial" panose="020B0604020202020204"/>
                        <a:cs typeface="Arial" panose="020B0604020202020204"/>
                      </a:endParaRPr>
                    </a:p>
                    <a:p>
                      <a:pPr marL="781050" lvl="1" indent="-171450" algn="l" rtl="0" eaLnBrk="0">
                        <a:lnSpc>
                          <a:spcPct val="121000"/>
                        </a:lnSpc>
                        <a:spcBef>
                          <a:spcPts val="123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200" b="1" kern="0" spc="3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cs typeface="Arial" panose="020B0604020202020204"/>
                        </a:rPr>
                        <a:t>Recency (R): </a:t>
                      </a:r>
                      <a:r>
                        <a:rPr lang="en-US" sz="1200" kern="0" spc="3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cs typeface="Arial" panose="020B0604020202020204"/>
                        </a:rPr>
                        <a:t>The distribution is heavily concentrated on the left. This is </a:t>
                      </a:r>
                      <a:r>
                        <a:rPr lang="en-US" sz="1300" b="1" i="1" kern="0" spc="70" dirty="0">
                          <a:solidFill>
                            <a:srgbClr val="0369A1">
                              <a:alpha val="100000"/>
                            </a:srgbClr>
                          </a:solidFill>
                          <a:latin typeface="Arial" panose="020B0604020202020204"/>
                          <a:cs typeface="Arial" panose="020B0604020202020204"/>
                        </a:rPr>
                        <a:t>a positive sign</a:t>
                      </a:r>
                      <a:r>
                        <a:rPr lang="en-US" sz="1200" kern="0" spc="3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cs typeface="Arial" panose="020B0604020202020204"/>
                        </a:rPr>
                        <a:t>, indicating that a significant number of customers have purchased very recently (low Recency values), forming an active customer base.</a:t>
                      </a:r>
                    </a:p>
                    <a:p>
                      <a:pPr marL="781050" lvl="1" indent="-171450" algn="l" rtl="0" eaLnBrk="0">
                        <a:lnSpc>
                          <a:spcPct val="121000"/>
                        </a:lnSpc>
                        <a:spcBef>
                          <a:spcPts val="123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sz="1200" b="1" kern="0" spc="5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cs typeface="Arial" panose="020B0604020202020204"/>
                        </a:rPr>
                        <a:t>Frequency (F</a:t>
                      </a:r>
                      <a:r>
                        <a:rPr sz="1200" b="1" kern="0" spc="4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cs typeface="Arial" panose="020B0604020202020204"/>
                        </a:rPr>
                        <a:t>) &amp; Monetary (M): </a:t>
                      </a:r>
                      <a:r>
                        <a:rPr lang="en-US" sz="1200" kern="0" spc="4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cs typeface="Arial" panose="020B0604020202020204"/>
                        </a:rPr>
                        <a:t>Both distributions are heavily </a:t>
                      </a:r>
                      <a:r>
                        <a:rPr lang="en-US" sz="1300" b="1" i="1" kern="0" spc="70" dirty="0">
                          <a:solidFill>
                            <a:srgbClr val="0369A1">
                              <a:alpha val="100000"/>
                            </a:srgbClr>
                          </a:solidFill>
                          <a:latin typeface="Arial" panose="020B0604020202020204"/>
                          <a:ea typeface="+mn-ea"/>
                          <a:cs typeface="Arial" panose="020B0604020202020204"/>
                        </a:rPr>
                        <a:t>right-skewed</a:t>
                      </a:r>
                      <a:r>
                        <a:rPr lang="en-US" sz="1200" kern="0" spc="4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cs typeface="Arial" panose="020B0604020202020204"/>
                        </a:rPr>
                        <a:t>. This classic retail pattern shows that the vast majority of customers purchase infrequently and spend little, while a small group of power users are responsible for high frequency and high spending.</a:t>
                      </a:r>
                      <a:endParaRPr sz="1200" dirty="0">
                        <a:latin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6" name="picture 5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1600000">
            <a:off x="1140400" y="2073591"/>
            <a:ext cx="7761143" cy="2155872"/>
          </a:xfrm>
          <a:prstGeom prst="rect">
            <a:avLst/>
          </a:prstGeom>
        </p:spPr>
      </p:pic>
      <p:pic>
        <p:nvPicPr>
          <p:cNvPr id="58" name="picture 5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749211" y="6687031"/>
            <a:ext cx="9193390" cy="164544"/>
          </a:xfrm>
          <a:prstGeom prst="rect">
            <a:avLst/>
          </a:prstGeom>
        </p:spPr>
      </p:pic>
      <p:sp>
        <p:nvSpPr>
          <p:cNvPr id="60" name="textbox 60"/>
          <p:cNvSpPr/>
          <p:nvPr/>
        </p:nvSpPr>
        <p:spPr>
          <a:xfrm>
            <a:off x="293013" y="7235103"/>
            <a:ext cx="10107294" cy="1638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090"/>
              </a:lnSpc>
            </a:pP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file:///D:/ecommerce/presentation/presentation.html</a:t>
            </a:r>
            <a:r>
              <a:rPr sz="7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</a:t>
            </a:r>
            <a:r>
              <a:rPr sz="7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8/17</a:t>
            </a:r>
            <a:endParaRPr sz="7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62" name="textbox 62"/>
          <p:cNvSpPr/>
          <p:nvPr/>
        </p:nvSpPr>
        <p:spPr>
          <a:xfrm>
            <a:off x="295044" y="167553"/>
            <a:ext cx="6868159" cy="1638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Presentation:</a:t>
            </a:r>
            <a:r>
              <a:rPr sz="700" kern="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E-commerce Customer Behavior</a:t>
            </a:r>
            <a:r>
              <a:rPr sz="7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Analysis</a:t>
            </a:r>
            <a:endParaRPr sz="7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AD81CA0-B05E-32D7-5695-3B59BD0C56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58" y="7120275"/>
            <a:ext cx="4543425" cy="2476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472730"/>
              </p:ext>
            </p:extLst>
          </p:nvPr>
        </p:nvGraphicFramePr>
        <p:xfrm>
          <a:off x="594359" y="832104"/>
          <a:ext cx="9612000" cy="6062154"/>
        </p:xfrm>
        <a:graphic>
          <a:graphicData uri="http://schemas.openxmlformats.org/drawingml/2006/table">
            <a:tbl>
              <a:tblPr/>
              <a:tblGrid>
                <a:gridCol w="52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35380">
                <a:tc gridSpan="2">
                  <a:txBody>
                    <a:bodyPr/>
                    <a:lstStyle/>
                    <a:p>
                      <a:pPr algn="l" rtl="0" eaLnBrk="0">
                        <a:lnSpc>
                          <a:spcPct val="18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7000"/>
                        </a:lnSpc>
                      </a:pPr>
                      <a:endParaRPr sz="1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417195" algn="l" rtl="0" eaLnBrk="0">
                        <a:lnSpc>
                          <a:spcPct val="93000"/>
                        </a:lnSpc>
                      </a:pPr>
                      <a:r>
                        <a:rPr sz="9200" kern="0" spc="170" baseline="-11000" dirty="0">
                          <a:solidFill>
                            <a:srgbClr val="93979C">
                              <a:alpha val="8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03</a:t>
                      </a:r>
                      <a:r>
                        <a:rPr sz="4100" b="1" kern="0" spc="170" baseline="13000" dirty="0">
                          <a:solidFill>
                            <a:srgbClr val="0F172A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Finding:</a:t>
                      </a:r>
                      <a:r>
                        <a:rPr sz="2600" b="1" kern="0" spc="170" dirty="0">
                          <a:solidFill>
                            <a:srgbClr val="0F172A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4100" b="1" kern="0" spc="170" baseline="13000" dirty="0">
                          <a:solidFill>
                            <a:srgbClr val="0F172A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Customer</a:t>
                      </a:r>
                      <a:r>
                        <a:rPr sz="2600" b="1" kern="0" spc="170" dirty="0">
                          <a:solidFill>
                            <a:srgbClr val="0F172A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4100" b="1" kern="0" spc="170" baseline="13000" dirty="0">
                          <a:solidFill>
                            <a:srgbClr val="0F172A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Segment</a:t>
                      </a:r>
                      <a:r>
                        <a:rPr sz="2600" b="1" kern="0" spc="170" dirty="0">
                          <a:solidFill>
                            <a:srgbClr val="0F172A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4100" b="1" kern="0" spc="160" baseline="13000" dirty="0">
                          <a:solidFill>
                            <a:srgbClr val="0F172A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Distribution</a:t>
                      </a:r>
                      <a:endParaRPr sz="4100" b="1" baseline="13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7439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18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19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68910" algn="l" rtl="0" eaLnBrk="0">
                        <a:lnSpc>
                          <a:spcPct val="93000"/>
                        </a:lnSpc>
                        <a:spcBef>
                          <a:spcPts val="0"/>
                        </a:spcBef>
                      </a:pPr>
                      <a:r>
                        <a:rPr sz="1800" kern="0" spc="80" dirty="0">
                          <a:solidFill>
                            <a:srgbClr val="1E293B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Interpretatio</a:t>
                      </a:r>
                      <a:r>
                        <a:rPr sz="1800" kern="0" spc="70" dirty="0">
                          <a:solidFill>
                            <a:srgbClr val="1E293B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n</a:t>
                      </a:r>
                      <a:endParaRPr sz="18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08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60020" algn="l" rtl="0" eaLnBrk="0">
                        <a:lnSpc>
                          <a:spcPct val="97000"/>
                        </a:lnSpc>
                        <a:spcBef>
                          <a:spcPts val="395"/>
                        </a:spcBef>
                      </a:pPr>
                      <a:r>
                        <a:rPr sz="13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This chart displays the final customer</a:t>
                      </a:r>
                      <a:r>
                        <a:rPr lang="en-US" sz="1300" kern="1200" spc="0" dirty="0">
                          <a:solidFill>
                            <a:schemeClr val="tx1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</a:p>
                    <a:p>
                      <a:pPr marL="160020" algn="l" rtl="0" eaLnBrk="0">
                        <a:lnSpc>
                          <a:spcPct val="97000"/>
                        </a:lnSpc>
                        <a:spcBef>
                          <a:spcPts val="395"/>
                        </a:spcBef>
                      </a:pPr>
                      <a:r>
                        <a:rPr sz="13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segments, providing a clear</a:t>
                      </a:r>
                      <a:r>
                        <a:rPr sz="1300" kern="0" spc="11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snapshot</a:t>
                      </a:r>
                      <a:r>
                        <a:rPr sz="1300" kern="0" spc="8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of</a:t>
                      </a:r>
                      <a:r>
                        <a:rPr sz="1300" kern="0" spc="9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our</a:t>
                      </a:r>
                      <a:endParaRPr sz="13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60655" algn="l" rtl="0" eaLnBrk="0">
                        <a:lnSpc>
                          <a:spcPts val="2100"/>
                        </a:lnSpc>
                      </a:pPr>
                      <a:r>
                        <a:rPr sz="13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customer base's</a:t>
                      </a:r>
                      <a:r>
                        <a:rPr sz="1300" kern="0" spc="15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300" kern="0" spc="6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health.</a:t>
                      </a:r>
                      <a:endParaRPr sz="13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algn="l" rtl="0" eaLnBrk="0">
                        <a:lnSpc>
                          <a:spcPct val="137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23850" indent="-171450" algn="l" rtl="0" eaLnBrk="0">
                        <a:lnSpc>
                          <a:spcPct val="98000"/>
                        </a:lnSpc>
                        <a:spcBef>
                          <a:spcPts val="365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sz="1200" kern="0" spc="5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Key Challenge</a:t>
                      </a:r>
                      <a:r>
                        <a:rPr sz="1200" kern="0" spc="4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: The</a:t>
                      </a:r>
                      <a:r>
                        <a:rPr lang="zh-CN" altLang="en-US" sz="1200" kern="0" spc="4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</a:t>
                      </a:r>
                      <a:r>
                        <a:rPr sz="1200" kern="0" spc="4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b="1" i="1" kern="0" spc="40" dirty="0">
                          <a:solidFill>
                            <a:srgbClr val="0369A1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"At-Risk"</a:t>
                      </a:r>
                      <a:r>
                        <a:rPr sz="1200" kern="0" spc="40" dirty="0">
                          <a:solidFill>
                            <a:srgbClr val="0369A1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lang="zh-CN" altLang="en-US" sz="1200" kern="0" spc="40" dirty="0">
                          <a:solidFill>
                            <a:srgbClr val="0369A1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</a:t>
                      </a:r>
                      <a:r>
                        <a:rPr sz="1200" kern="0" spc="4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segment is the</a:t>
                      </a:r>
                      <a:endParaRPr sz="12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60020" indent="3810" algn="l" rtl="0" eaLnBrk="0">
                        <a:lnSpc>
                          <a:spcPct val="127000"/>
                        </a:lnSpc>
                        <a:spcBef>
                          <a:spcPts val="440"/>
                        </a:spcBef>
                      </a:pPr>
                      <a:r>
                        <a:rPr sz="1200" kern="0" spc="4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largest, confirming that customer retenti</a:t>
                      </a:r>
                      <a:r>
                        <a:rPr sz="1200" kern="0" spc="3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on is the most</a:t>
                      </a:r>
                      <a:r>
                        <a:rPr sz="1200" kern="0" spc="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               </a:t>
                      </a:r>
                      <a:r>
                        <a:rPr sz="1200" kern="0" spc="-1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kern="0" spc="4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critical </a:t>
                      </a:r>
                      <a:r>
                        <a:rPr sz="1200" kern="0" spc="3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issue to address.</a:t>
                      </a:r>
                      <a:endParaRPr sz="12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323850" indent="-171450" algn="l" rtl="0" eaLnBrk="0">
                        <a:lnSpc>
                          <a:spcPct val="94000"/>
                        </a:lnSpc>
                        <a:spcBef>
                          <a:spcPts val="775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sz="1200" kern="0" spc="4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Core Strength: The business is supported</a:t>
                      </a:r>
                      <a:r>
                        <a:rPr sz="1200" kern="0" spc="11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kern="0" spc="4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by a</a:t>
                      </a:r>
                      <a:endParaRPr sz="12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60020" algn="l" rtl="0" eaLnBrk="0">
                        <a:lnSpc>
                          <a:spcPts val="2040"/>
                        </a:lnSpc>
                      </a:pPr>
                      <a:r>
                        <a:rPr sz="1200" kern="0" spc="5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strong foundation of </a:t>
                      </a:r>
                      <a:r>
                        <a:rPr lang="zh-CN" altLang="en-US" sz="1200" kern="0" spc="5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</a:t>
                      </a:r>
                      <a:r>
                        <a:rPr sz="1200" b="1" i="1" kern="0" spc="50" dirty="0">
                          <a:solidFill>
                            <a:srgbClr val="0369A1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"Champions"</a:t>
                      </a:r>
                      <a:r>
                        <a:rPr sz="1200" kern="0" spc="50" dirty="0">
                          <a:solidFill>
                            <a:srgbClr val="0369A1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 </a:t>
                      </a:r>
                      <a:r>
                        <a:rPr sz="1200" kern="0" spc="5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a</a:t>
                      </a:r>
                      <a:r>
                        <a:rPr sz="1200" kern="0" spc="4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nd</a:t>
                      </a:r>
                      <a:endParaRPr lang="en-US" sz="1200" kern="1200" spc="0" dirty="0">
                        <a:solidFill>
                          <a:schemeClr val="tx1"/>
                        </a:solidFill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60020" algn="l" rtl="0" eaLnBrk="0">
                        <a:lnSpc>
                          <a:spcPts val="2040"/>
                        </a:lnSpc>
                      </a:pPr>
                      <a:r>
                        <a:rPr sz="1200" b="1" i="1" kern="0" spc="50" dirty="0">
                          <a:solidFill>
                            <a:srgbClr val="0369A1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"Loyal Customers"  </a:t>
                      </a:r>
                      <a:r>
                        <a:rPr sz="1200" kern="0" spc="4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, who are the primary</a:t>
                      </a:r>
                      <a:r>
                        <a:rPr sz="1200" kern="0" spc="8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</a:t>
                      </a:r>
                      <a:r>
                        <a:rPr sz="1200" kern="0" spc="4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revenue</a:t>
                      </a:r>
                      <a:r>
                        <a:rPr sz="1200" kern="0" spc="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                      </a:t>
                      </a:r>
                      <a:r>
                        <a:rPr sz="1200" kern="0" spc="30" dirty="0">
                          <a:solidFill>
                            <a:srgbClr val="334155">
                              <a:alpha val="100000"/>
                            </a:srgbClr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</a:rPr>
                        <a:t>drivers.</a:t>
                      </a:r>
                      <a:endParaRPr sz="12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8" name="pictur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49243" y="6683476"/>
            <a:ext cx="9193390" cy="164544"/>
          </a:xfrm>
          <a:prstGeom prst="rect">
            <a:avLst/>
          </a:prstGeom>
        </p:spPr>
      </p:pic>
      <p:sp>
        <p:nvSpPr>
          <p:cNvPr id="70" name="textbox 70"/>
          <p:cNvSpPr/>
          <p:nvPr/>
        </p:nvSpPr>
        <p:spPr>
          <a:xfrm>
            <a:off x="293013" y="7235103"/>
            <a:ext cx="10107294" cy="1638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1090"/>
              </a:lnSpc>
            </a:pP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file:///D:/ecommerce/presentation/presentation.html</a:t>
            </a:r>
            <a:r>
              <a:rPr sz="700" kern="0" spc="1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</a:t>
            </a:r>
            <a:r>
              <a:rPr sz="700" kern="0" spc="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9/17</a:t>
            </a:r>
            <a:endParaRPr sz="7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sp>
        <p:nvSpPr>
          <p:cNvPr id="72" name="textbox 72"/>
          <p:cNvSpPr/>
          <p:nvPr/>
        </p:nvSpPr>
        <p:spPr>
          <a:xfrm>
            <a:off x="295044" y="167553"/>
            <a:ext cx="6868159" cy="16382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Presentation:</a:t>
            </a:r>
            <a:r>
              <a:rPr sz="700" kern="0" spc="8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E-commerce Customer Behavior</a:t>
            </a:r>
            <a:r>
              <a:rPr sz="700" kern="0" spc="-3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</a:t>
            </a:r>
            <a:r>
              <a:rPr sz="700" kern="0" spc="40" dirty="0">
                <a:solidFill>
                  <a:srgbClr val="0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Analysis</a:t>
            </a:r>
            <a:endParaRPr sz="700" dirty="0">
              <a:latin typeface="Arial" panose="020B0604020202020204"/>
              <a:ea typeface="Arial" panose="020B0604020202020204"/>
              <a:cs typeface="Arial" panose="020B0604020202020204"/>
            </a:endParaRPr>
          </a:p>
        </p:txBody>
      </p:sp>
      <p:pic>
        <p:nvPicPr>
          <p:cNvPr id="3" name="图片 2" descr="rfm_resul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17" y="2369127"/>
            <a:ext cx="5319008" cy="3546763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2820E70-85D5-55C9-DDD8-3BBB0D1E6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58" y="7120275"/>
            <a:ext cx="4543425" cy="2476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1013</Words>
  <Application>Microsoft Office PowerPoint</Application>
  <PresentationFormat>自定义</PresentationFormat>
  <Paragraphs>250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Inter</vt:lpstr>
      <vt:lpstr>微软雅黑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Presentation: E-commerce Customer Behavior Analysis</dc:title>
  <dc:creator/>
  <cp:lastModifiedBy>Liu Kun</cp:lastModifiedBy>
  <cp:revision>5</cp:revision>
  <dcterms:created xsi:type="dcterms:W3CDTF">2025-07-10T04:07:00Z</dcterms:created>
  <dcterms:modified xsi:type="dcterms:W3CDTF">2025-07-14T11:44:50Z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wqlLaW5nc29mdCBQREYgdG8gV1BTIDExMA</vt:lpwstr>
  </property>
  <property fmtid="{D5CDD505-2E9C-101B-9397-08002B2CF9AE}" pid="3" name="Created">
    <vt:filetime>2025-07-10T19:44:51Z</vt:filetime>
  </property>
  <property fmtid="{D5CDD505-2E9C-101B-9397-08002B2CF9AE}" pid="4" name="ICV">
    <vt:lpwstr>3291790FD5B74CFAABF07F50FD6F0006_12</vt:lpwstr>
  </property>
  <property fmtid="{D5CDD505-2E9C-101B-9397-08002B2CF9AE}" pid="5" name="KSOProductBuildVer">
    <vt:lpwstr>2052-12.1.0.21915</vt:lpwstr>
  </property>
</Properties>
</file>