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Live</a:t>
          </a:r>
          <a:r>
            <a:rPr lang="en-US" baseline="0"/>
            <a:t> Streaming Data</a:t>
          </a:r>
          <a:endParaRPr lang="en-US"/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endParaRPr lang="en-US"/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Modern Architecture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endParaRPr lang="en-US"/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Scalable and Flexible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endParaRPr lang="en-US"/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FAAB9BA9-630E-477B-94AE-D9A503F373F2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A0FCE768-D091-4AEA-8A91-4F0F3A2A7555}" type="pres">
      <dgm:prSet presAssocID="{E754A2A0-41CE-428B-9DDC-DCD1FD12D16A}" presName="compNode" presStyleCnt="0"/>
      <dgm:spPr/>
    </dgm:pt>
    <dgm:pt modelId="{3B664BD0-3C37-42F1-8ABB-B1F47F3E59B7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68967A-A5D1-455D-86AE-BC60A212A361}" type="pres">
      <dgm:prSet presAssocID="{E754A2A0-41CE-428B-9DDC-DCD1FD12D16A}" presName="spaceRect" presStyleCnt="0"/>
      <dgm:spPr/>
    </dgm:pt>
    <dgm:pt modelId="{42ACAEE5-73FF-4712-838D-7CDA1A085DB3}" type="pres">
      <dgm:prSet presAssocID="{E754A2A0-41CE-428B-9DDC-DCD1FD12D16A}" presName="textRect" presStyleLbl="revTx" presStyleIdx="0" presStyleCnt="3">
        <dgm:presLayoutVars>
          <dgm:chMax val="1"/>
          <dgm:chPref val="1"/>
        </dgm:presLayoutVars>
      </dgm:prSet>
      <dgm:spPr/>
    </dgm:pt>
    <dgm:pt modelId="{105AD8E0-1C52-4457-9481-285C3F533030}" type="pres">
      <dgm:prSet presAssocID="{02D8D4EF-9694-45C7-AF26-E20371B3C352}" presName="sibTrans" presStyleCnt="0"/>
      <dgm:spPr/>
    </dgm:pt>
    <dgm:pt modelId="{79787138-EDBE-4B71-83B6-897FDAEBCC19}" type="pres">
      <dgm:prSet presAssocID="{DCCE571A-4D30-4294-ABAF-6885F619D2D9}" presName="compNode" presStyleCnt="0"/>
      <dgm:spPr/>
    </dgm:pt>
    <dgm:pt modelId="{4CC02930-9491-41C3-9378-39E54D5A8E5F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519CBEB-BBD2-43B9-BD38-FA2BCD23ABED}" type="pres">
      <dgm:prSet presAssocID="{DCCE571A-4D30-4294-ABAF-6885F619D2D9}" presName="spaceRect" presStyleCnt="0"/>
      <dgm:spPr/>
    </dgm:pt>
    <dgm:pt modelId="{DA5582C2-486A-44F6-BBD2-0E45417D6F10}" type="pres">
      <dgm:prSet presAssocID="{DCCE571A-4D30-4294-ABAF-6885F619D2D9}" presName="textRect" presStyleLbl="revTx" presStyleIdx="1" presStyleCnt="3">
        <dgm:presLayoutVars>
          <dgm:chMax val="1"/>
          <dgm:chPref val="1"/>
        </dgm:presLayoutVars>
      </dgm:prSet>
      <dgm:spPr/>
    </dgm:pt>
    <dgm:pt modelId="{A16BE5AB-E8F3-4587-A67B-234D1B361EAC}" type="pres">
      <dgm:prSet presAssocID="{2C1DF6EC-6090-4926-A556-3D2417B7F2AA}" presName="sibTrans" presStyleCnt="0"/>
      <dgm:spPr/>
    </dgm:pt>
    <dgm:pt modelId="{88D23239-D0AF-4FED-B675-61E03A4E3F0C}" type="pres">
      <dgm:prSet presAssocID="{1C1B28B7-2609-4BAA-AAAB-5801EDFD334C}" presName="compNode" presStyleCnt="0"/>
      <dgm:spPr/>
    </dgm:pt>
    <dgm:pt modelId="{77763437-8B72-4AF6-824D-E2F41186AB63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E58F418-9EC6-4029-9EC2-B75AC9EE95EB}" type="pres">
      <dgm:prSet presAssocID="{1C1B28B7-2609-4BAA-AAAB-5801EDFD334C}" presName="spaceRect" presStyleCnt="0"/>
      <dgm:spPr/>
    </dgm:pt>
    <dgm:pt modelId="{58936974-3A78-45A1-BDD2-2D94E8337C48}" type="pres">
      <dgm:prSet presAssocID="{1C1B28B7-2609-4BAA-AAAB-5801EDFD33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E7D301-5576-4422-AA0C-0393254E00E3}" type="presOf" srcId="{DCCE571A-4D30-4294-ABAF-6885F619D2D9}" destId="{DA5582C2-486A-44F6-BBD2-0E45417D6F10}" srcOrd="0" destOrd="0" presId="urn:microsoft.com/office/officeart/2018/2/layout/IconLabelList"/>
    <dgm:cxn modelId="{8176B927-91D7-405C-90BF-E1109F581D22}" type="presOf" srcId="{E817CCF5-DA3F-4E5F-BE7C-D8111B2BFEBA}" destId="{FAAB9BA9-630E-477B-94AE-D9A503F373F2}" srcOrd="0" destOrd="0" presId="urn:microsoft.com/office/officeart/2018/2/layout/IconLabel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711598A6-F7FC-48D9-8D43-B34E72F36E58}" type="presOf" srcId="{E754A2A0-41CE-428B-9DDC-DCD1FD12D16A}" destId="{42ACAEE5-73FF-4712-838D-7CDA1A085DB3}" srcOrd="0" destOrd="0" presId="urn:microsoft.com/office/officeart/2018/2/layout/IconLabel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73E1E3BC-813B-4F46-A2CE-05F9E5145F11}" type="presOf" srcId="{1C1B28B7-2609-4BAA-AAAB-5801EDFD334C}" destId="{58936974-3A78-45A1-BDD2-2D94E8337C48}" srcOrd="0" destOrd="0" presId="urn:microsoft.com/office/officeart/2018/2/layout/IconLabelList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8DC14FE1-272A-43A6-83E6-5CA2C614026A}" type="presParOf" srcId="{FAAB9BA9-630E-477B-94AE-D9A503F373F2}" destId="{A0FCE768-D091-4AEA-8A91-4F0F3A2A7555}" srcOrd="0" destOrd="0" presId="urn:microsoft.com/office/officeart/2018/2/layout/IconLabelList"/>
    <dgm:cxn modelId="{8580CC4A-4FBB-4B29-9D47-BDE172155360}" type="presParOf" srcId="{A0FCE768-D091-4AEA-8A91-4F0F3A2A7555}" destId="{3B664BD0-3C37-42F1-8ABB-B1F47F3E59B7}" srcOrd="0" destOrd="0" presId="urn:microsoft.com/office/officeart/2018/2/layout/IconLabelList"/>
    <dgm:cxn modelId="{BCC0DE07-CD47-4B18-8EC9-455E0CE6E5CD}" type="presParOf" srcId="{A0FCE768-D091-4AEA-8A91-4F0F3A2A7555}" destId="{D568967A-A5D1-455D-86AE-BC60A212A361}" srcOrd="1" destOrd="0" presId="urn:microsoft.com/office/officeart/2018/2/layout/IconLabelList"/>
    <dgm:cxn modelId="{72872F14-7180-4717-A757-74A2BD2AF959}" type="presParOf" srcId="{A0FCE768-D091-4AEA-8A91-4F0F3A2A7555}" destId="{42ACAEE5-73FF-4712-838D-7CDA1A085DB3}" srcOrd="2" destOrd="0" presId="urn:microsoft.com/office/officeart/2018/2/layout/IconLabelList"/>
    <dgm:cxn modelId="{BEA0BF40-4BB1-4A6C-8F3F-55A51915D1F9}" type="presParOf" srcId="{FAAB9BA9-630E-477B-94AE-D9A503F373F2}" destId="{105AD8E0-1C52-4457-9481-285C3F533030}" srcOrd="1" destOrd="0" presId="urn:microsoft.com/office/officeart/2018/2/layout/IconLabelList"/>
    <dgm:cxn modelId="{3783D1EE-AFA1-465C-BC49-7960EF62AA37}" type="presParOf" srcId="{FAAB9BA9-630E-477B-94AE-D9A503F373F2}" destId="{79787138-EDBE-4B71-83B6-897FDAEBCC19}" srcOrd="2" destOrd="0" presId="urn:microsoft.com/office/officeart/2018/2/layout/IconLabelList"/>
    <dgm:cxn modelId="{3DF44CC2-C244-486D-8350-96BAF553DAC5}" type="presParOf" srcId="{79787138-EDBE-4B71-83B6-897FDAEBCC19}" destId="{4CC02930-9491-41C3-9378-39E54D5A8E5F}" srcOrd="0" destOrd="0" presId="urn:microsoft.com/office/officeart/2018/2/layout/IconLabelList"/>
    <dgm:cxn modelId="{A8EA4F1B-7A44-4CE5-AFCD-98345DF023F2}" type="presParOf" srcId="{79787138-EDBE-4B71-83B6-897FDAEBCC19}" destId="{6519CBEB-BBD2-43B9-BD38-FA2BCD23ABED}" srcOrd="1" destOrd="0" presId="urn:microsoft.com/office/officeart/2018/2/layout/IconLabelList"/>
    <dgm:cxn modelId="{3D39F6A3-0BB9-4FA0-A503-A522720C469D}" type="presParOf" srcId="{79787138-EDBE-4B71-83B6-897FDAEBCC19}" destId="{DA5582C2-486A-44F6-BBD2-0E45417D6F10}" srcOrd="2" destOrd="0" presId="urn:microsoft.com/office/officeart/2018/2/layout/IconLabelList"/>
    <dgm:cxn modelId="{0045C15C-99BB-42CD-8FCC-1AF928CE400E}" type="presParOf" srcId="{FAAB9BA9-630E-477B-94AE-D9A503F373F2}" destId="{A16BE5AB-E8F3-4587-A67B-234D1B361EAC}" srcOrd="3" destOrd="0" presId="urn:microsoft.com/office/officeart/2018/2/layout/IconLabelList"/>
    <dgm:cxn modelId="{A02297B1-8B60-4825-8B35-CA4D9B07D3BD}" type="presParOf" srcId="{FAAB9BA9-630E-477B-94AE-D9A503F373F2}" destId="{88D23239-D0AF-4FED-B675-61E03A4E3F0C}" srcOrd="4" destOrd="0" presId="urn:microsoft.com/office/officeart/2018/2/layout/IconLabelList"/>
    <dgm:cxn modelId="{CF3C7CF5-4EFD-4139-B9FE-7AF7F4098941}" type="presParOf" srcId="{88D23239-D0AF-4FED-B675-61E03A4E3F0C}" destId="{77763437-8B72-4AF6-824D-E2F41186AB63}" srcOrd="0" destOrd="0" presId="urn:microsoft.com/office/officeart/2018/2/layout/IconLabelList"/>
    <dgm:cxn modelId="{BABFFDA5-94F3-4233-8B8E-7A6025B23E58}" type="presParOf" srcId="{88D23239-D0AF-4FED-B675-61E03A4E3F0C}" destId="{2E58F418-9EC6-4029-9EC2-B75AC9EE95EB}" srcOrd="1" destOrd="0" presId="urn:microsoft.com/office/officeart/2018/2/layout/IconLabelList"/>
    <dgm:cxn modelId="{BC593DBF-47C1-4267-8054-C2B6F7F833D5}" type="presParOf" srcId="{88D23239-D0AF-4FED-B675-61E03A4E3F0C}" destId="{58936974-3A78-45A1-BDD2-2D94E8337C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64BD0-3C37-42F1-8ABB-B1F47F3E59B7}">
      <dsp:nvSpPr>
        <dsp:cNvPr id="0" name=""/>
        <dsp:cNvSpPr/>
      </dsp:nvSpPr>
      <dsp:spPr>
        <a:xfrm>
          <a:off x="1159972" y="674297"/>
          <a:ext cx="1291149" cy="12911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CAEE5-73FF-4712-838D-7CDA1A085DB3}">
      <dsp:nvSpPr>
        <dsp:cNvPr id="0" name=""/>
        <dsp:cNvSpPr/>
      </dsp:nvSpPr>
      <dsp:spPr>
        <a:xfrm>
          <a:off x="370937" y="2320451"/>
          <a:ext cx="28692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Live</a:t>
          </a:r>
          <a:r>
            <a:rPr lang="en-US" sz="2400" kern="1200" baseline="0"/>
            <a:t> Streaming Data</a:t>
          </a:r>
          <a:endParaRPr lang="en-US" sz="2400" kern="1200"/>
        </a:p>
      </dsp:txBody>
      <dsp:txXfrm>
        <a:off x="370937" y="2320451"/>
        <a:ext cx="2869220" cy="720000"/>
      </dsp:txXfrm>
    </dsp:sp>
    <dsp:sp modelId="{4CC02930-9491-41C3-9378-39E54D5A8E5F}">
      <dsp:nvSpPr>
        <dsp:cNvPr id="0" name=""/>
        <dsp:cNvSpPr/>
      </dsp:nvSpPr>
      <dsp:spPr>
        <a:xfrm>
          <a:off x="4531306" y="674297"/>
          <a:ext cx="1291149" cy="12911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582C2-486A-44F6-BBD2-0E45417D6F10}">
      <dsp:nvSpPr>
        <dsp:cNvPr id="0" name=""/>
        <dsp:cNvSpPr/>
      </dsp:nvSpPr>
      <dsp:spPr>
        <a:xfrm>
          <a:off x="3742270" y="2320451"/>
          <a:ext cx="28692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Modern Architecture</a:t>
          </a:r>
        </a:p>
      </dsp:txBody>
      <dsp:txXfrm>
        <a:off x="3742270" y="2320451"/>
        <a:ext cx="2869220" cy="720000"/>
      </dsp:txXfrm>
    </dsp:sp>
    <dsp:sp modelId="{77763437-8B72-4AF6-824D-E2F41186AB63}">
      <dsp:nvSpPr>
        <dsp:cNvPr id="0" name=""/>
        <dsp:cNvSpPr/>
      </dsp:nvSpPr>
      <dsp:spPr>
        <a:xfrm>
          <a:off x="7902640" y="674297"/>
          <a:ext cx="1291149" cy="12911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36974-3A78-45A1-BDD2-2D94E8337C48}">
      <dsp:nvSpPr>
        <dsp:cNvPr id="0" name=""/>
        <dsp:cNvSpPr/>
      </dsp:nvSpPr>
      <dsp:spPr>
        <a:xfrm>
          <a:off x="7113604" y="2320451"/>
          <a:ext cx="28692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Scalable and Flexible</a:t>
          </a:r>
        </a:p>
      </dsp:txBody>
      <dsp:txXfrm>
        <a:off x="7113604" y="2320451"/>
        <a:ext cx="286922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/>
              <a:t>APACHE KAFKA POC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rgbClr val="5995BE"/>
                </a:solidFill>
              </a:rPr>
              <a:t>DATA TEAM</a:t>
            </a:r>
            <a:br>
              <a:rPr lang="en-US" sz="1600">
                <a:solidFill>
                  <a:srgbClr val="5995BE"/>
                </a:solidFill>
              </a:rPr>
            </a:br>
            <a:endParaRPr lang="en-US" sz="1600">
              <a:solidFill>
                <a:srgbClr val="5995BE"/>
              </a:solidFill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Picture 4" descr="A blue and orange logo&#10;&#10;AI-generated content may be incorrect.">
            <a:extLst>
              <a:ext uri="{FF2B5EF4-FFF2-40B4-BE49-F238E27FC236}">
                <a16:creationId xmlns:a16="http://schemas.microsoft.com/office/drawing/2014/main" id="{ADBD604C-411D-E43A-089D-A415F9DF81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760" b="15003"/>
          <a:stretch>
            <a:fillRect/>
          </a:stretch>
        </p:blipFill>
        <p:spPr>
          <a:xfrm>
            <a:off x="-1" y="-1"/>
            <a:ext cx="6095987" cy="4220682"/>
          </a:xfrm>
          <a:prstGeom prst="rect">
            <a:avLst/>
          </a:prstGeom>
        </p:spPr>
      </p:pic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6" r="6633" b="2"/>
          <a:stretch>
            <a:fillRect/>
          </a:stretch>
        </p:blipFill>
        <p:spPr>
          <a:xfrm>
            <a:off x="6090710" y="10"/>
            <a:ext cx="6101290" cy="42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orange logo&#10;&#10;AI-generated content may be incorrect.">
            <a:extLst>
              <a:ext uri="{FF2B5EF4-FFF2-40B4-BE49-F238E27FC236}">
                <a16:creationId xmlns:a16="http://schemas.microsoft.com/office/drawing/2014/main" id="{39E628A8-F11A-5FAD-4A7F-7A9CA9559C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22253" b="2149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Agenda: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753284"/>
              </p:ext>
            </p:extLst>
          </p:nvPr>
        </p:nvGraphicFramePr>
        <p:xfrm>
          <a:off x="913795" y="207645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8B04-46F8-E1E2-F222-EDA0ACDF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Objectives: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A25D-AF6A-8A28-3579-E5AA2856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This Kafka POC demonstrates a scalable, flexible, and robust data streaming architecture. It integrates data source as Zuora, supports Json serialization format to handle evolving data structures. The use of Apache Kafka as a backbone ensures high throughput and fault tolerance, while Python enables rapid development and integration with PostgreSQL for persistent storage.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66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539C-39A1-04F9-F473-D17738F1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Involved in POC: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FF5C-B184-36C9-907A-CE4FB6B3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Extract live Zuora data using Zuora qa credentials.</a:t>
            </a:r>
          </a:p>
          <a:p>
            <a:r>
              <a:rPr lang="en-IN" dirty="0"/>
              <a:t>Stream Events/Data into Kafka topics and also using incremental fields like UpdatedDate, ModifiedDate, we can maintain Data Changes.</a:t>
            </a:r>
          </a:p>
          <a:p>
            <a:r>
              <a:rPr lang="en-IN" dirty="0"/>
              <a:t>Sink streaming data from Kafka topics into PostgreSQL tables in real-time.</a:t>
            </a:r>
          </a:p>
          <a:p>
            <a:r>
              <a:rPr lang="en-IN" dirty="0"/>
              <a:t>Optionally process or transform Data/Streams in Kafka Topics and also in Data frames in python.</a:t>
            </a:r>
          </a:p>
          <a:p>
            <a:r>
              <a:rPr lang="en-IN" dirty="0"/>
              <a:t>PostgreSQL database now maintains an up-to-date copy of Zuora data for Reporting or any Data Analytics.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45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6C37-DBC7-0CB2-348E-C894B918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F27E-2076-04B7-9086-2BF92DE2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/>
              <a:t>This approach provides a Modern, Maintainable and Scalable Live Streaming Data Architecture integrating Zuora → Kafka → PostgreSQL for real-time data-driven business workflows.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5658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{6A32111F-40ED-400B-A6C6-37B98F650D78}tf11665031_win32</Template>
  <TotalTime>435</TotalTime>
  <Words>189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 Nova</vt:lpstr>
      <vt:lpstr>Arial Nova Light</vt:lpstr>
      <vt:lpstr>Wingdings 2</vt:lpstr>
      <vt:lpstr>SlateVTI</vt:lpstr>
      <vt:lpstr>APACHE KAFKA POC</vt:lpstr>
      <vt:lpstr>Agenda:</vt:lpstr>
      <vt:lpstr>Objectives:</vt:lpstr>
      <vt:lpstr>Steps Involved in POC: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ArunKumar Kesa</dc:creator>
  <cp:lastModifiedBy>ArunKumar Kesa</cp:lastModifiedBy>
  <cp:revision>1</cp:revision>
  <dcterms:created xsi:type="dcterms:W3CDTF">2025-07-18T08:32:21Z</dcterms:created>
  <dcterms:modified xsi:type="dcterms:W3CDTF">2025-07-18T15:47:21Z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