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8" r:id="rId2"/>
    <p:sldId id="257" r:id="rId3"/>
    <p:sldId id="296" r:id="rId4"/>
    <p:sldId id="260" r:id="rId5"/>
    <p:sldId id="272" r:id="rId6"/>
    <p:sldId id="259" r:id="rId7"/>
    <p:sldId id="297" r:id="rId8"/>
    <p:sldId id="298" r:id="rId9"/>
    <p:sldId id="299" r:id="rId10"/>
    <p:sldId id="261" r:id="rId11"/>
    <p:sldId id="264" r:id="rId12"/>
    <p:sldId id="293" r:id="rId13"/>
    <p:sldId id="294" r:id="rId14"/>
    <p:sldId id="281" r:id="rId15"/>
    <p:sldId id="265" r:id="rId16"/>
    <p:sldId id="288" r:id="rId17"/>
    <p:sldId id="287" r:id="rId18"/>
    <p:sldId id="273" r:id="rId19"/>
    <p:sldId id="286" r:id="rId20"/>
    <p:sldId id="284" r:id="rId21"/>
    <p:sldId id="274" r:id="rId22"/>
    <p:sldId id="276" r:id="rId23"/>
    <p:sldId id="289" r:id="rId24"/>
    <p:sldId id="290" r:id="rId25"/>
    <p:sldId id="291" r:id="rId26"/>
    <p:sldId id="292" r:id="rId27"/>
    <p:sldId id="278" r:id="rId28"/>
    <p:sldId id="279" r:id="rId29"/>
    <p:sldId id="262" r:id="rId30"/>
    <p:sldId id="28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D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2514601"/>
            <a:ext cx="8915399" cy="2262781"/>
          </a:xfrm>
        </p:spPr>
        <p:txBody>
          <a:bodyPr anchor="b">
            <a:normAutofit/>
          </a:bodyPr>
          <a:lstStyle>
            <a:lvl1pPr>
              <a:defRPr sz="5401"/>
            </a:lvl1pPr>
          </a:lstStyle>
          <a:p>
            <a:r>
              <a:rPr lang="en-US"/>
              <a:t>Click to edit Master title style</a:t>
            </a:r>
            <a:endParaRPr lang="en-US" dirty="0"/>
          </a:p>
        </p:txBody>
      </p:sp>
      <p:sp>
        <p:nvSpPr>
          <p:cNvPr id="3" name="Subtitle 2"/>
          <p:cNvSpPr>
            <a:spLocks noGrp="1"/>
          </p:cNvSpPr>
          <p:nvPr>
            <p:ph type="subTitle" idx="1"/>
          </p:nvPr>
        </p:nvSpPr>
        <p:spPr>
          <a:xfrm>
            <a:off x="2589214" y="4777380"/>
            <a:ext cx="8915399" cy="1126283"/>
          </a:xfrm>
        </p:spPr>
        <p:txBody>
          <a:bodyPr anchor="t"/>
          <a:lstStyle>
            <a:lvl1pPr marL="0" indent="0" algn="l">
              <a:buNone/>
              <a:defRPr>
                <a:solidFill>
                  <a:schemeClr val="tx1">
                    <a:lumMod val="65000"/>
                    <a:lumOff val="35000"/>
                  </a:schemeClr>
                </a:solidFill>
              </a:defRPr>
            </a:lvl1pPr>
            <a:lvl2pPr marL="457206" indent="0" algn="ctr">
              <a:buNone/>
              <a:defRPr>
                <a:solidFill>
                  <a:schemeClr val="tx1">
                    <a:tint val="75000"/>
                  </a:schemeClr>
                </a:solidFill>
              </a:defRPr>
            </a:lvl2pPr>
            <a:lvl3pPr marL="914411" indent="0" algn="ctr">
              <a:buNone/>
              <a:defRPr>
                <a:solidFill>
                  <a:schemeClr val="tx1">
                    <a:tint val="75000"/>
                  </a:schemeClr>
                </a:solidFill>
              </a:defRPr>
            </a:lvl3pPr>
            <a:lvl4pPr marL="1371617" indent="0" algn="ctr">
              <a:buNone/>
              <a:defRPr>
                <a:solidFill>
                  <a:schemeClr val="tx1">
                    <a:tint val="75000"/>
                  </a:schemeClr>
                </a:solidFill>
              </a:defRPr>
            </a:lvl4pPr>
            <a:lvl5pPr marL="1828823" indent="0" algn="ctr">
              <a:buNone/>
              <a:defRPr>
                <a:solidFill>
                  <a:schemeClr val="tx1">
                    <a:tint val="75000"/>
                  </a:schemeClr>
                </a:solidFill>
              </a:defRPr>
            </a:lvl5pPr>
            <a:lvl6pPr marL="2286029" indent="0" algn="ctr">
              <a:buNone/>
              <a:defRPr>
                <a:solidFill>
                  <a:schemeClr val="tx1">
                    <a:tint val="75000"/>
                  </a:schemeClr>
                </a:solidFill>
              </a:defRPr>
            </a:lvl6pPr>
            <a:lvl7pPr marL="2743234" indent="0" algn="ctr">
              <a:buNone/>
              <a:defRPr>
                <a:solidFill>
                  <a:schemeClr val="tx1">
                    <a:tint val="75000"/>
                  </a:schemeClr>
                </a:solidFill>
              </a:defRPr>
            </a:lvl7pPr>
            <a:lvl8pPr marL="3200440" indent="0" algn="ctr">
              <a:buNone/>
              <a:defRPr>
                <a:solidFill>
                  <a:schemeClr val="tx1">
                    <a:tint val="75000"/>
                  </a:schemeClr>
                </a:solidFill>
              </a:defRPr>
            </a:lvl8pPr>
            <a:lvl9pPr marL="3657646"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69E12D-E7DC-4F64-B2F9-1E32A4E44AC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1"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4" y="4529541"/>
            <a:ext cx="779767" cy="365125"/>
          </a:xfrm>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2510244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1">
                <a:solidFill>
                  <a:schemeClr val="tx1">
                    <a:lumMod val="65000"/>
                    <a:lumOff val="3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9E12D-E7DC-4F64-B2F9-1E32A4E44AC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2854624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1" y="3505200"/>
            <a:ext cx="7536555" cy="381000"/>
          </a:xfrm>
        </p:spPr>
        <p:txBody>
          <a:bodyPr anchor="ctr">
            <a:noAutofit/>
          </a:bodyPr>
          <a:lstStyle>
            <a:lvl1pPr marL="0" indent="0">
              <a:buFontTx/>
              <a:buNone/>
              <a:defRPr sz="1600">
                <a:solidFill>
                  <a:schemeClr val="tx1">
                    <a:lumMod val="50000"/>
                    <a:lumOff val="50000"/>
                  </a:schemeClr>
                </a:solidFill>
              </a:defRPr>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3" y="4354046"/>
            <a:ext cx="8915399" cy="1555864"/>
          </a:xfrm>
        </p:spPr>
        <p:txBody>
          <a:bodyPr anchor="ctr">
            <a:normAutofit/>
          </a:bodyPr>
          <a:lstStyle>
            <a:lvl1pPr marL="0" indent="0" algn="l">
              <a:buNone/>
              <a:defRPr sz="1801">
                <a:solidFill>
                  <a:schemeClr val="tx1">
                    <a:lumMod val="65000"/>
                    <a:lumOff val="3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9E12D-E7DC-4F64-B2F9-1E32A4E44AC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E142AF5B-45F3-45CB-BF44-F55DDB35ED0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6549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1"/>
            <a:ext cx="8915401"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69E12D-E7DC-4F64-B2F9-1E32A4E44ACE}"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1541135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51" y="609601"/>
            <a:ext cx="8393925"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69E12D-E7DC-4F64-B2F9-1E32A4E44ACE}"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E142AF5B-45F3-45CB-BF44-F55DDB35ED0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1" rIns="91440" bIns="45721"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309215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3"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3" y="4343400"/>
            <a:ext cx="8915401" cy="838200"/>
          </a:xfrm>
        </p:spPr>
        <p:txBody>
          <a:bodyPr anchor="b">
            <a:noAutofit/>
          </a:bodyPr>
          <a:lstStyle>
            <a:lvl1pPr marL="0" indent="0">
              <a:buFontTx/>
              <a:buNone/>
              <a:defRPr sz="2400">
                <a:solidFill>
                  <a:schemeClr val="accent1"/>
                </a:solidFill>
              </a:defRPr>
            </a:lvl1pPr>
            <a:lvl2pPr marL="457206" indent="0">
              <a:buFontTx/>
              <a:buNone/>
              <a:defRPr/>
            </a:lvl2pPr>
            <a:lvl3pPr marL="914411" indent="0">
              <a:buFontTx/>
              <a:buNone/>
              <a:defRPr/>
            </a:lvl3pPr>
            <a:lvl4pPr marL="1371617" indent="0">
              <a:buFontTx/>
              <a:buNone/>
              <a:defRPr/>
            </a:lvl4pPr>
            <a:lvl5pPr marL="1828823"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1"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69E12D-E7DC-4F64-B2F9-1E32A4E44ACE}"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2428572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9E12D-E7DC-4F64-B2F9-1E32A4E44AC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7666492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6"/>
            <a:ext cx="220760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3" y="627406"/>
            <a:ext cx="6477001"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9E12D-E7DC-4F64-B2F9-1E32A4E44AC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284123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3" y="2133600"/>
            <a:ext cx="8915401"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69E12D-E7DC-4F64-B2F9-1E32A4E44AC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203650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3"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3" y="3530129"/>
            <a:ext cx="8915399" cy="860400"/>
          </a:xfrm>
        </p:spPr>
        <p:txBody>
          <a:bodyPr anchor="t"/>
          <a:lstStyle>
            <a:lvl1pPr marL="0" indent="0" algn="l">
              <a:buNone/>
              <a:defRPr sz="2000">
                <a:solidFill>
                  <a:schemeClr val="tx1">
                    <a:lumMod val="65000"/>
                    <a:lumOff val="35000"/>
                  </a:schemeClr>
                </a:solidFill>
              </a:defRPr>
            </a:lvl1pPr>
            <a:lvl2pPr marL="457206" indent="0">
              <a:buNone/>
              <a:defRPr sz="1801">
                <a:solidFill>
                  <a:schemeClr val="tx1">
                    <a:tint val="75000"/>
                  </a:schemeClr>
                </a:solidFill>
              </a:defRPr>
            </a:lvl2pPr>
            <a:lvl3pPr marL="914411" indent="0">
              <a:buNone/>
              <a:defRPr sz="1600">
                <a:solidFill>
                  <a:schemeClr val="tx1">
                    <a:tint val="75000"/>
                  </a:schemeClr>
                </a:solidFill>
              </a:defRPr>
            </a:lvl3pPr>
            <a:lvl4pPr marL="1371617" indent="0">
              <a:buNone/>
              <a:defRPr sz="1401">
                <a:solidFill>
                  <a:schemeClr val="tx1">
                    <a:tint val="75000"/>
                  </a:schemeClr>
                </a:solidFill>
              </a:defRPr>
            </a:lvl4pPr>
            <a:lvl5pPr marL="1828823" indent="0">
              <a:buNone/>
              <a:defRPr sz="1401">
                <a:solidFill>
                  <a:schemeClr val="tx1">
                    <a:tint val="75000"/>
                  </a:schemeClr>
                </a:solidFill>
              </a:defRPr>
            </a:lvl5pPr>
            <a:lvl6pPr marL="2286029" indent="0">
              <a:buNone/>
              <a:defRPr sz="1401">
                <a:solidFill>
                  <a:schemeClr val="tx1">
                    <a:tint val="75000"/>
                  </a:schemeClr>
                </a:solidFill>
              </a:defRPr>
            </a:lvl6pPr>
            <a:lvl7pPr marL="2743234" indent="0">
              <a:buNone/>
              <a:defRPr sz="1401">
                <a:solidFill>
                  <a:schemeClr val="tx1">
                    <a:tint val="75000"/>
                  </a:schemeClr>
                </a:solidFill>
              </a:defRPr>
            </a:lvl7pPr>
            <a:lvl8pPr marL="3200440" indent="0">
              <a:buNone/>
              <a:defRPr sz="1401">
                <a:solidFill>
                  <a:schemeClr val="tx1">
                    <a:tint val="75000"/>
                  </a:schemeClr>
                </a:solidFill>
              </a:defRPr>
            </a:lvl8pPr>
            <a:lvl9pPr marL="3657646" indent="0">
              <a:buNone/>
              <a:defRPr sz="140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9E12D-E7DC-4F64-B2F9-1E32A4E44AC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8" y="31781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4" y="3244140"/>
            <a:ext cx="779767" cy="365125"/>
          </a:xfrm>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190434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3" y="2133600"/>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8" y="2126222"/>
            <a:ext cx="4313865"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69E12D-E7DC-4F64-B2F9-1E32A4E44ACE}"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12"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3"/>
            <a:ext cx="779767" cy="365125"/>
          </a:xfrm>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970771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4" y="2548966"/>
            <a:ext cx="4342892"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6" y="2545739"/>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69E12D-E7DC-4F64-B2F9-1E32A4E44ACE}" type="datetimeFigureOut">
              <a:rPr lang="en-IN" smtClean="0"/>
              <a:t>09-04-2025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4" y="787783"/>
            <a:ext cx="779767" cy="365125"/>
          </a:xfrm>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3617257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69E12D-E7DC-4F64-B2F9-1E32A4E44ACE}" type="datetimeFigureOut">
              <a:rPr lang="en-IN" smtClean="0"/>
              <a:t>09-04-2025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389596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69E12D-E7DC-4F64-B2F9-1E32A4E44ACE}" type="datetimeFigureOut">
              <a:rPr lang="en-IN" smtClean="0"/>
              <a:t>09-04-2025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98185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46088"/>
            <a:ext cx="3505198"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9"/>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3" y="1598613"/>
            <a:ext cx="3505198" cy="4262436"/>
          </a:xfrm>
        </p:spPr>
        <p:txBody>
          <a:bodyPr/>
          <a:lstStyle>
            <a:lvl1pPr marL="0" indent="0">
              <a:buNone/>
              <a:defRPr sz="1401"/>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9E12D-E7DC-4F64-B2F9-1E32A4E44ACE}"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71437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322782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1"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3" y="634965"/>
            <a:ext cx="8915401" cy="3854970"/>
          </a:xfrm>
        </p:spPr>
        <p:txBody>
          <a:bodyPr anchor="t">
            <a:normAutofit/>
          </a:bodyPr>
          <a:lstStyle>
            <a:lvl1pPr marL="0" indent="0" algn="ctr">
              <a:buNone/>
              <a:defRPr sz="1600"/>
            </a:lvl1pPr>
            <a:lvl2pPr marL="457206" indent="0">
              <a:buNone/>
              <a:defRPr sz="1600"/>
            </a:lvl2pPr>
            <a:lvl3pPr marL="914411" indent="0">
              <a:buNone/>
              <a:defRPr sz="1600"/>
            </a:lvl3pPr>
            <a:lvl4pPr marL="1371617" indent="0">
              <a:buNone/>
              <a:defRPr sz="1600"/>
            </a:lvl4pPr>
            <a:lvl5pPr marL="1828823" indent="0">
              <a:buNone/>
              <a:defRPr sz="1600"/>
            </a:lvl5pPr>
            <a:lvl6pPr marL="2286029" indent="0">
              <a:buNone/>
              <a:defRPr sz="1600"/>
            </a:lvl6pPr>
            <a:lvl7pPr marL="2743234" indent="0">
              <a:buNone/>
              <a:defRPr sz="1600"/>
            </a:lvl7pPr>
            <a:lvl8pPr marL="3200440" indent="0">
              <a:buNone/>
              <a:defRPr sz="1600"/>
            </a:lvl8pPr>
            <a:lvl9pPr marL="3657646"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1" cy="493712"/>
          </a:xfrm>
        </p:spPr>
        <p:txBody>
          <a:bodyPr>
            <a:normAutofit/>
          </a:bodyPr>
          <a:lstStyle>
            <a:lvl1pPr marL="0" indent="0">
              <a:buNone/>
              <a:defRPr sz="1200"/>
            </a:lvl1pPr>
            <a:lvl2pPr marL="457206" indent="0">
              <a:buNone/>
              <a:defRPr sz="1200"/>
            </a:lvl2pPr>
            <a:lvl3pPr marL="914411" indent="0">
              <a:buNone/>
              <a:defRPr sz="1001"/>
            </a:lvl3pPr>
            <a:lvl4pPr marL="1371617" indent="0">
              <a:buNone/>
              <a:defRPr sz="900"/>
            </a:lvl4pPr>
            <a:lvl5pPr marL="1828823" indent="0">
              <a:buNone/>
              <a:defRPr sz="900"/>
            </a:lvl5pPr>
            <a:lvl6pPr marL="2286029" indent="0">
              <a:buNone/>
              <a:defRPr sz="900"/>
            </a:lvl6pPr>
            <a:lvl7pPr marL="2743234" indent="0">
              <a:buNone/>
              <a:defRPr sz="900"/>
            </a:lvl7pPr>
            <a:lvl8pPr marL="3200440" indent="0">
              <a:buNone/>
              <a:defRPr sz="900"/>
            </a:lvl8pPr>
            <a:lvl9pPr marL="365764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69E12D-E7DC-4F64-B2F9-1E32A4E44ACE}"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8" y="4911726"/>
            <a:ext cx="1588526"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4" y="4983088"/>
            <a:ext cx="779767" cy="365125"/>
          </a:xfrm>
        </p:spPr>
        <p:txBody>
          <a:bodyPr/>
          <a:lstStyle/>
          <a:p>
            <a:fld id="{E142AF5B-45F3-45CB-BF44-F55DDB35ED0D}" type="slidenum">
              <a:rPr lang="en-IN" smtClean="0"/>
              <a:t>‹#›</a:t>
            </a:fld>
            <a:endParaRPr lang="en-IN"/>
          </a:p>
        </p:txBody>
      </p:sp>
    </p:spTree>
    <p:extLst>
      <p:ext uri="{BB962C8B-B14F-4D97-AF65-F5344CB8AC3E}">
        <p14:creationId xmlns:p14="http://schemas.microsoft.com/office/powerpoint/2010/main" val="170360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0"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2"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5"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3" y="2133600"/>
            <a:ext cx="8915401"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69E12D-E7DC-4F64-B2F9-1E32A4E44ACE}" type="datetimeFigureOut">
              <a:rPr lang="en-IN" smtClean="0"/>
              <a:t>09-04-2025</a:t>
            </a:fld>
            <a:endParaRPr lang="en-IN"/>
          </a:p>
        </p:txBody>
      </p:sp>
      <p:sp>
        <p:nvSpPr>
          <p:cNvPr id="5" name="Footer Placeholder 4"/>
          <p:cNvSpPr>
            <a:spLocks noGrp="1"/>
          </p:cNvSpPr>
          <p:nvPr>
            <p:ph type="ftr" sz="quarter" idx="3"/>
          </p:nvPr>
        </p:nvSpPr>
        <p:spPr>
          <a:xfrm>
            <a:off x="2589213" y="6135809"/>
            <a:ext cx="761999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4" y="787783"/>
            <a:ext cx="779767" cy="365125"/>
          </a:xfrm>
          <a:prstGeom prst="rect">
            <a:avLst/>
          </a:prstGeom>
        </p:spPr>
        <p:txBody>
          <a:bodyPr vert="horz" lIns="91440" tIns="45720" rIns="91440" bIns="45720" rtlCol="0" anchor="ctr"/>
          <a:lstStyle>
            <a:lvl1pPr algn="r">
              <a:defRPr sz="2000">
                <a:solidFill>
                  <a:srgbClr val="FEFFFF"/>
                </a:solidFill>
              </a:defRPr>
            </a:lvl1pPr>
          </a:lstStyle>
          <a:p>
            <a:fld id="{E142AF5B-45F3-45CB-BF44-F55DDB35ED0D}" type="slidenum">
              <a:rPr lang="en-IN" smtClean="0"/>
              <a:t>‹#›</a:t>
            </a:fld>
            <a:endParaRPr lang="en-IN"/>
          </a:p>
        </p:txBody>
      </p:sp>
    </p:spTree>
    <p:extLst>
      <p:ext uri="{BB962C8B-B14F-4D97-AF65-F5344CB8AC3E}">
        <p14:creationId xmlns:p14="http://schemas.microsoft.com/office/powerpoint/2010/main" val="273701155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6"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4" indent="-342904" algn="l" defTabSz="457206" rtl="0" eaLnBrk="1" latinLnBrk="0" hangingPunct="1">
        <a:spcBef>
          <a:spcPts val="1001"/>
        </a:spcBef>
        <a:spcAft>
          <a:spcPts val="0"/>
        </a:spcAft>
        <a:buClr>
          <a:schemeClr val="accent1"/>
        </a:buClr>
        <a:buFont typeface="Wingdings 3" charset="2"/>
        <a:buChar char=""/>
        <a:defRPr sz="1801" kern="1200">
          <a:solidFill>
            <a:schemeClr val="tx1">
              <a:lumMod val="75000"/>
              <a:lumOff val="25000"/>
            </a:schemeClr>
          </a:solidFill>
          <a:latin typeface="+mn-lt"/>
          <a:ea typeface="+mn-ea"/>
          <a:cs typeface="+mn-cs"/>
        </a:defRPr>
      </a:lvl1pPr>
      <a:lvl2pPr marL="742959" indent="-285753" algn="l" defTabSz="457206" rtl="0" eaLnBrk="1" latinLnBrk="0" hangingPunct="1">
        <a:spcBef>
          <a:spcPts val="1001"/>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15" indent="-228604" algn="l" defTabSz="457206" rtl="0" eaLnBrk="1" latinLnBrk="0" hangingPunct="1">
        <a:spcBef>
          <a:spcPts val="1001"/>
        </a:spcBef>
        <a:spcAft>
          <a:spcPts val="0"/>
        </a:spcAft>
        <a:buClr>
          <a:schemeClr val="accent1"/>
        </a:buClr>
        <a:buFont typeface="Wingdings 3" charset="2"/>
        <a:buChar char=""/>
        <a:defRPr sz="1401" kern="1200">
          <a:solidFill>
            <a:schemeClr val="tx1">
              <a:lumMod val="75000"/>
              <a:lumOff val="25000"/>
            </a:schemeClr>
          </a:solidFill>
          <a:latin typeface="+mn-lt"/>
          <a:ea typeface="+mn-ea"/>
          <a:cs typeface="+mn-cs"/>
        </a:defRPr>
      </a:lvl3pPr>
      <a:lvl4pPr marL="1600221" indent="-228604" algn="l" defTabSz="457206"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27" indent="-228604" algn="l" defTabSz="457206"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32" indent="-228604" algn="l" defTabSz="457206"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38" indent="-228604" algn="l" defTabSz="457206"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44" indent="-228604" algn="l" defTabSz="457206"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49" indent="-228604" algn="l" defTabSz="457206" rtl="0" eaLnBrk="1" latinLnBrk="0" hangingPunct="1">
        <a:spcBef>
          <a:spcPts val="1001"/>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6" rtl="0" eaLnBrk="1" latinLnBrk="0" hangingPunct="1">
        <a:defRPr sz="1801" kern="1200">
          <a:solidFill>
            <a:schemeClr val="tx1"/>
          </a:solidFill>
          <a:latin typeface="+mn-lt"/>
          <a:ea typeface="+mn-ea"/>
          <a:cs typeface="+mn-cs"/>
        </a:defRPr>
      </a:lvl1pPr>
      <a:lvl2pPr marL="457206" algn="l" defTabSz="457206" rtl="0" eaLnBrk="1" latinLnBrk="0" hangingPunct="1">
        <a:defRPr sz="1801" kern="1200">
          <a:solidFill>
            <a:schemeClr val="tx1"/>
          </a:solidFill>
          <a:latin typeface="+mn-lt"/>
          <a:ea typeface="+mn-ea"/>
          <a:cs typeface="+mn-cs"/>
        </a:defRPr>
      </a:lvl2pPr>
      <a:lvl3pPr marL="914411" algn="l" defTabSz="457206" rtl="0" eaLnBrk="1" latinLnBrk="0" hangingPunct="1">
        <a:defRPr sz="1801" kern="1200">
          <a:solidFill>
            <a:schemeClr val="tx1"/>
          </a:solidFill>
          <a:latin typeface="+mn-lt"/>
          <a:ea typeface="+mn-ea"/>
          <a:cs typeface="+mn-cs"/>
        </a:defRPr>
      </a:lvl3pPr>
      <a:lvl4pPr marL="1371617" algn="l" defTabSz="457206" rtl="0" eaLnBrk="1" latinLnBrk="0" hangingPunct="1">
        <a:defRPr sz="1801" kern="1200">
          <a:solidFill>
            <a:schemeClr val="tx1"/>
          </a:solidFill>
          <a:latin typeface="+mn-lt"/>
          <a:ea typeface="+mn-ea"/>
          <a:cs typeface="+mn-cs"/>
        </a:defRPr>
      </a:lvl4pPr>
      <a:lvl5pPr marL="1828823" algn="l" defTabSz="457206" rtl="0" eaLnBrk="1" latinLnBrk="0" hangingPunct="1">
        <a:defRPr sz="1801" kern="1200">
          <a:solidFill>
            <a:schemeClr val="tx1"/>
          </a:solidFill>
          <a:latin typeface="+mn-lt"/>
          <a:ea typeface="+mn-ea"/>
          <a:cs typeface="+mn-cs"/>
        </a:defRPr>
      </a:lvl5pPr>
      <a:lvl6pPr marL="2286029" algn="l" defTabSz="457206" rtl="0" eaLnBrk="1" latinLnBrk="0" hangingPunct="1">
        <a:defRPr sz="1801" kern="1200">
          <a:solidFill>
            <a:schemeClr val="tx1"/>
          </a:solidFill>
          <a:latin typeface="+mn-lt"/>
          <a:ea typeface="+mn-ea"/>
          <a:cs typeface="+mn-cs"/>
        </a:defRPr>
      </a:lvl6pPr>
      <a:lvl7pPr marL="2743234" algn="l" defTabSz="457206" rtl="0" eaLnBrk="1" latinLnBrk="0" hangingPunct="1">
        <a:defRPr sz="1801" kern="1200">
          <a:solidFill>
            <a:schemeClr val="tx1"/>
          </a:solidFill>
          <a:latin typeface="+mn-lt"/>
          <a:ea typeface="+mn-ea"/>
          <a:cs typeface="+mn-cs"/>
        </a:defRPr>
      </a:lvl7pPr>
      <a:lvl8pPr marL="3200440" algn="l" defTabSz="457206" rtl="0" eaLnBrk="1" latinLnBrk="0" hangingPunct="1">
        <a:defRPr sz="1801" kern="1200">
          <a:solidFill>
            <a:schemeClr val="tx1"/>
          </a:solidFill>
          <a:latin typeface="+mn-lt"/>
          <a:ea typeface="+mn-ea"/>
          <a:cs typeface="+mn-cs"/>
        </a:defRPr>
      </a:lvl8pPr>
      <a:lvl9pPr marL="3657646" algn="l" defTabSz="457206"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ceicdata.com/" TargetMode="External"/><Relationship Id="rId2" Type="http://schemas.openxmlformats.org/officeDocument/2006/relationships/hyperlink" Target="https://www.marklines.com/" TargetMode="External"/><Relationship Id="rId1" Type="http://schemas.openxmlformats.org/officeDocument/2006/relationships/slideLayout" Target="../slideLayouts/slideLayout2.xml"/><Relationship Id="rId4" Type="http://schemas.openxmlformats.org/officeDocument/2006/relationships/hyperlink" Target="https://www.goodcarbadcar.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B846-B4EC-47C3-7C16-77C7FADF9350}"/>
              </a:ext>
            </a:extLst>
          </p:cNvPr>
          <p:cNvSpPr>
            <a:spLocks noGrp="1"/>
          </p:cNvSpPr>
          <p:nvPr>
            <p:ph type="title"/>
          </p:nvPr>
        </p:nvSpPr>
        <p:spPr>
          <a:xfrm>
            <a:off x="1592344" y="572511"/>
            <a:ext cx="10210014" cy="1407118"/>
          </a:xfrm>
        </p:spPr>
        <p:txBody>
          <a:bodyPr>
            <a:noAutofit/>
          </a:bodyPr>
          <a:lstStyle/>
          <a:p>
            <a:pPr algn="ctr"/>
            <a:r>
              <a:rPr lang="en-US" sz="4201" b="1" dirty="0">
                <a:latin typeface="Times New Roman" panose="02020603050405020304" pitchFamily="18" charset="0"/>
                <a:ea typeface="Cambria" panose="02040503050406030204" pitchFamily="18" charset="0"/>
                <a:cs typeface="Times New Roman" panose="02020603050405020304" pitchFamily="18" charset="0"/>
              </a:rPr>
              <a:t>Trends Analysis &amp; Sales Prediction for Cars and Two-Wheelers Across Fuel Types</a:t>
            </a:r>
            <a:endParaRPr lang="en-IN" sz="4201"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3FD2BBC-736B-56E8-C7CD-7E1506B9532A}"/>
              </a:ext>
            </a:extLst>
          </p:cNvPr>
          <p:cNvSpPr txBox="1">
            <a:spLocks/>
          </p:cNvSpPr>
          <p:nvPr/>
        </p:nvSpPr>
        <p:spPr>
          <a:xfrm>
            <a:off x="1155961" y="2243582"/>
            <a:ext cx="9880078" cy="746288"/>
          </a:xfrm>
          <a:prstGeom prst="rect">
            <a:avLst/>
          </a:prstGeom>
        </p:spPr>
        <p:txBody>
          <a:bodyPr vert="horz" lIns="91440" tIns="45721" rIns="91440" bIns="45721"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latin typeface="Times New Roman" panose="02020603050405020304" pitchFamily="18" charset="0"/>
                <a:ea typeface="Cambria" panose="02040503050406030204" pitchFamily="18" charset="0"/>
                <a:cs typeface="Times New Roman" panose="02020603050405020304" pitchFamily="18" charset="0"/>
              </a:rPr>
              <a:t>A Data-Driven Approach to Fuel Transition and Market Analysis</a:t>
            </a:r>
            <a:endParaRPr lang="en-IN" sz="2800"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0FF0610D-D12D-56C4-786D-E1B256B42E9A}"/>
              </a:ext>
            </a:extLst>
          </p:cNvPr>
          <p:cNvSpPr txBox="1">
            <a:spLocks/>
          </p:cNvSpPr>
          <p:nvPr/>
        </p:nvSpPr>
        <p:spPr>
          <a:xfrm>
            <a:off x="2168489" y="3083349"/>
            <a:ext cx="7609925" cy="1569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Times New Roman" panose="02020603050405020304" pitchFamily="18" charset="0"/>
                <a:ea typeface="Cambria" panose="02040503050406030204" pitchFamily="18" charset="0"/>
                <a:cs typeface="Times New Roman" panose="02020603050405020304" pitchFamily="18" charset="0"/>
              </a:rPr>
              <a:t>	Hyper-Local Vehicle Market Analysis</a:t>
            </a:r>
          </a:p>
          <a:p>
            <a:endParaRPr lang="en-US" b="1" dirty="0">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r>
              <a:rPr lang="en-US" b="1" dirty="0">
                <a:latin typeface="Times New Roman" panose="02020603050405020304" pitchFamily="18" charset="0"/>
                <a:ea typeface="Cambria" panose="02040503050406030204" pitchFamily="18" charset="0"/>
                <a:cs typeface="Times New Roman" panose="02020603050405020304" pitchFamily="18" charset="0"/>
              </a:rPr>
              <a:t> 	     Bareliwala Kesar | Baria Paresh</a:t>
            </a:r>
          </a:p>
        </p:txBody>
      </p:sp>
      <p:sp>
        <p:nvSpPr>
          <p:cNvPr id="5" name="TextBox 4">
            <a:extLst>
              <a:ext uri="{FF2B5EF4-FFF2-40B4-BE49-F238E27FC236}">
                <a16:creationId xmlns:a16="http://schemas.microsoft.com/office/drawing/2014/main" id="{E93BB336-41DF-6562-6D69-D3CDC274CB4A}"/>
              </a:ext>
            </a:extLst>
          </p:cNvPr>
          <p:cNvSpPr txBox="1"/>
          <p:nvPr/>
        </p:nvSpPr>
        <p:spPr>
          <a:xfrm>
            <a:off x="9778414" y="5640378"/>
            <a:ext cx="1673259" cy="400110"/>
          </a:xfrm>
          <a:prstGeom prst="rect">
            <a:avLst/>
          </a:prstGeom>
          <a:noFill/>
        </p:spPr>
        <p:txBody>
          <a:bodyPr wrap="square" rtlCol="0">
            <a:spAutoFit/>
          </a:bodyPr>
          <a:lstStyle/>
          <a:p>
            <a:r>
              <a:rPr lang="en-US" sz="2000" b="1" dirty="0">
                <a:latin typeface="Times New Roman" panose="02020603050405020304" pitchFamily="18" charset="0"/>
                <a:ea typeface="Cambria" panose="02040503050406030204" pitchFamily="18" charset="0"/>
                <a:cs typeface="Times New Roman" panose="02020603050405020304" pitchFamily="18" charset="0"/>
              </a:rPr>
              <a:t>11/04/2025</a:t>
            </a:r>
            <a:endParaRPr lang="en-IN" sz="2000"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B553B3B-FBAF-E3AD-8D1C-CE8F2F04C926}"/>
              </a:ext>
            </a:extLst>
          </p:cNvPr>
          <p:cNvSpPr txBox="1"/>
          <p:nvPr/>
        </p:nvSpPr>
        <p:spPr>
          <a:xfrm>
            <a:off x="1331860" y="5640378"/>
            <a:ext cx="334383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Department: </a:t>
            </a:r>
            <a:r>
              <a:rPr lang="en-IN" sz="2000" dirty="0">
                <a:latin typeface="Times New Roman" panose="02020603050405020304" pitchFamily="18" charset="0"/>
                <a:cs typeface="Times New Roman" panose="02020603050405020304" pitchFamily="18" charset="0"/>
              </a:rPr>
              <a:t>B.Tech/CSE</a:t>
            </a:r>
            <a:endParaRPr lang="en-IN" sz="2000"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CD1D760-802E-5430-C6BD-83C4282CB35E}"/>
              </a:ext>
            </a:extLst>
          </p:cNvPr>
          <p:cNvSpPr txBox="1"/>
          <p:nvPr/>
        </p:nvSpPr>
        <p:spPr>
          <a:xfrm>
            <a:off x="4424082" y="4946590"/>
            <a:ext cx="334383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Guide : Mr. Ankit Vyas </a:t>
            </a:r>
            <a:endParaRPr lang="en-IN" sz="2000" b="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17129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98BAD3-57EF-A8D4-D230-7AC557331FB3}"/>
              </a:ext>
            </a:extLst>
          </p:cNvPr>
          <p:cNvSpPr txBox="1">
            <a:spLocks/>
          </p:cNvSpPr>
          <p:nvPr/>
        </p:nvSpPr>
        <p:spPr>
          <a:xfrm>
            <a:off x="2137920" y="623296"/>
            <a:ext cx="9557209" cy="755269"/>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4400" b="1" dirty="0">
                <a:solidFill>
                  <a:srgbClr val="178DBB"/>
                </a:solidFill>
                <a:latin typeface="Times New Roman" panose="02020603050405020304" pitchFamily="18" charset="0"/>
                <a:cs typeface="Times New Roman" panose="02020603050405020304" pitchFamily="18" charset="0"/>
              </a:rPr>
              <a:t>Key Features &amp; Variables</a:t>
            </a:r>
            <a:endParaRPr lang="en-IN" sz="4400" b="1" dirty="0">
              <a:solidFill>
                <a:srgbClr val="178DBB"/>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29DEC66-6167-D33B-C9C4-D1561A0B952E}"/>
              </a:ext>
            </a:extLst>
          </p:cNvPr>
          <p:cNvSpPr txBox="1">
            <a:spLocks/>
          </p:cNvSpPr>
          <p:nvPr/>
        </p:nvSpPr>
        <p:spPr>
          <a:xfrm>
            <a:off x="1424234" y="1378563"/>
            <a:ext cx="10984585" cy="506573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None/>
            </a:pPr>
            <a:r>
              <a:rPr lang="en-IN" sz="2201" b="1" dirty="0">
                <a:solidFill>
                  <a:srgbClr val="FF0000"/>
                </a:solidFill>
                <a:latin typeface="Times New Roman" panose="02020603050405020304" pitchFamily="18" charset="0"/>
                <a:cs typeface="Times New Roman" panose="02020603050405020304" pitchFamily="18" charset="0"/>
              </a:rPr>
              <a:t>	Core Variables:</a:t>
            </a:r>
            <a:endParaRPr lang="en-IN" sz="2201"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1" b="1" dirty="0">
                <a:latin typeface="Times New Roman" panose="02020603050405020304" pitchFamily="18" charset="0"/>
                <a:cs typeface="Times New Roman" panose="02020603050405020304" pitchFamily="18" charset="0"/>
              </a:rPr>
              <a:t>Sales Trends</a:t>
            </a:r>
            <a:r>
              <a:rPr lang="en-IN" sz="2201" dirty="0">
                <a:latin typeface="Times New Roman" panose="02020603050405020304" pitchFamily="18" charset="0"/>
                <a:cs typeface="Times New Roman" panose="02020603050405020304" pitchFamily="18" charset="0"/>
              </a:rPr>
              <a:t> → Monthly/Yearly sales for each fuel type</a:t>
            </a:r>
          </a:p>
          <a:p>
            <a:pPr>
              <a:buFont typeface="Arial" panose="020B0604020202020204" pitchFamily="34" charset="0"/>
              <a:buChar char="•"/>
            </a:pPr>
            <a:r>
              <a:rPr lang="en-IN" sz="2201" b="1" dirty="0">
                <a:latin typeface="Times New Roman" panose="02020603050405020304" pitchFamily="18" charset="0"/>
                <a:cs typeface="Times New Roman" panose="02020603050405020304" pitchFamily="18" charset="0"/>
              </a:rPr>
              <a:t>Fuel Prices &amp; Running Costs</a:t>
            </a:r>
            <a:r>
              <a:rPr lang="en-IN" sz="2201" dirty="0">
                <a:latin typeface="Times New Roman" panose="02020603050405020304" pitchFamily="18" charset="0"/>
                <a:cs typeface="Times New Roman" panose="02020603050405020304" pitchFamily="18" charset="0"/>
              </a:rPr>
              <a:t> → Impact on consumer preference</a:t>
            </a:r>
          </a:p>
          <a:p>
            <a:pPr>
              <a:buFont typeface="Arial" panose="020B0604020202020204" pitchFamily="34" charset="0"/>
              <a:buChar char="•"/>
            </a:pPr>
            <a:r>
              <a:rPr lang="en-IN" sz="2201" b="1" dirty="0">
                <a:latin typeface="Times New Roman" panose="02020603050405020304" pitchFamily="18" charset="0"/>
                <a:cs typeface="Times New Roman" panose="02020603050405020304" pitchFamily="18" charset="0"/>
              </a:rPr>
              <a:t>Market Share (%)</a:t>
            </a:r>
            <a:r>
              <a:rPr lang="en-IN" sz="2201" dirty="0">
                <a:latin typeface="Times New Roman" panose="02020603050405020304" pitchFamily="18" charset="0"/>
                <a:cs typeface="Times New Roman" panose="02020603050405020304" pitchFamily="18" charset="0"/>
              </a:rPr>
              <a:t> → Shift from Petrol/Diesel to EV/CNG</a:t>
            </a:r>
          </a:p>
          <a:p>
            <a:pPr>
              <a:buFont typeface="Arial" panose="020B0604020202020204" pitchFamily="34" charset="0"/>
              <a:buChar char="•"/>
            </a:pPr>
            <a:r>
              <a:rPr lang="en-IN" sz="2201" b="1" dirty="0">
                <a:latin typeface="Times New Roman" panose="02020603050405020304" pitchFamily="18" charset="0"/>
                <a:cs typeface="Times New Roman" panose="02020603050405020304" pitchFamily="18" charset="0"/>
              </a:rPr>
              <a:t>Government Policies</a:t>
            </a:r>
            <a:r>
              <a:rPr lang="en-IN" sz="2201" dirty="0">
                <a:latin typeface="Times New Roman" panose="02020603050405020304" pitchFamily="18" charset="0"/>
                <a:cs typeface="Times New Roman" panose="02020603050405020304" pitchFamily="18" charset="0"/>
              </a:rPr>
              <a:t> → Subsidies, bans, tax incentives</a:t>
            </a:r>
          </a:p>
          <a:p>
            <a:pPr>
              <a:buFont typeface="Arial" panose="020B0604020202020204" pitchFamily="34" charset="0"/>
              <a:buChar char="•"/>
            </a:pPr>
            <a:r>
              <a:rPr lang="en-IN" sz="2201" b="1" dirty="0">
                <a:latin typeface="Times New Roman" panose="02020603050405020304" pitchFamily="18" charset="0"/>
                <a:cs typeface="Times New Roman" panose="02020603050405020304" pitchFamily="18" charset="0"/>
              </a:rPr>
              <a:t>Charging Utilization (%)</a:t>
            </a:r>
            <a:r>
              <a:rPr lang="en-IN" sz="2201" dirty="0">
                <a:latin typeface="Times New Roman" panose="02020603050405020304" pitchFamily="18" charset="0"/>
                <a:cs typeface="Times New Roman" panose="02020603050405020304" pitchFamily="18" charset="0"/>
              </a:rPr>
              <a:t> → EV charging station efficiency</a:t>
            </a:r>
          </a:p>
          <a:p>
            <a:pPr>
              <a:buNone/>
            </a:pPr>
            <a:r>
              <a:rPr lang="en-IN" sz="2201" b="1" dirty="0">
                <a:solidFill>
                  <a:srgbClr val="FF0000"/>
                </a:solidFill>
                <a:latin typeface="Times New Roman" panose="02020603050405020304" pitchFamily="18" charset="0"/>
                <a:cs typeface="Times New Roman" panose="02020603050405020304" pitchFamily="18" charset="0"/>
              </a:rPr>
              <a:t>	Target Predictions:</a:t>
            </a:r>
            <a:endParaRPr lang="en-IN" sz="2201"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201" dirty="0">
                <a:latin typeface="Times New Roman" panose="02020603050405020304" pitchFamily="18" charset="0"/>
                <a:cs typeface="Times New Roman" panose="02020603050405020304" pitchFamily="18" charset="0"/>
              </a:rPr>
              <a:t>Future </a:t>
            </a:r>
            <a:r>
              <a:rPr lang="en-IN" sz="2201" b="1" dirty="0">
                <a:latin typeface="Times New Roman" panose="02020603050405020304" pitchFamily="18" charset="0"/>
                <a:cs typeface="Times New Roman" panose="02020603050405020304" pitchFamily="18" charset="0"/>
              </a:rPr>
              <a:t>sales trends</a:t>
            </a:r>
            <a:r>
              <a:rPr lang="en-IN" sz="2201" dirty="0">
                <a:latin typeface="Times New Roman" panose="02020603050405020304" pitchFamily="18" charset="0"/>
                <a:cs typeface="Times New Roman" panose="02020603050405020304" pitchFamily="18" charset="0"/>
              </a:rPr>
              <a:t> of each fuel type</a:t>
            </a:r>
          </a:p>
          <a:p>
            <a:pPr>
              <a:buFont typeface="Arial" panose="020B0604020202020204" pitchFamily="34" charset="0"/>
              <a:buChar char="•"/>
            </a:pPr>
            <a:r>
              <a:rPr lang="en-IN" sz="2201" b="1" dirty="0">
                <a:latin typeface="Times New Roman" panose="02020603050405020304" pitchFamily="18" charset="0"/>
                <a:cs typeface="Times New Roman" panose="02020603050405020304" pitchFamily="18" charset="0"/>
              </a:rPr>
              <a:t>Market share crossover year</a:t>
            </a:r>
            <a:r>
              <a:rPr lang="en-IN" sz="2201" dirty="0">
                <a:latin typeface="Times New Roman" panose="02020603050405020304" pitchFamily="18" charset="0"/>
                <a:cs typeface="Times New Roman" panose="02020603050405020304" pitchFamily="18" charset="0"/>
              </a:rPr>
              <a:t> (EV+CNG &gt; </a:t>
            </a:r>
            <a:r>
              <a:rPr lang="en-IN" sz="2201" dirty="0" err="1">
                <a:latin typeface="Times New Roman" panose="02020603050405020304" pitchFamily="18" charset="0"/>
                <a:cs typeface="Times New Roman" panose="02020603050405020304" pitchFamily="18" charset="0"/>
              </a:rPr>
              <a:t>Petrol+Diesel</a:t>
            </a:r>
            <a:r>
              <a:rPr lang="en-IN" sz="220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201" b="1" dirty="0">
                <a:latin typeface="Times New Roman" panose="02020603050405020304" pitchFamily="18" charset="0"/>
                <a:cs typeface="Times New Roman" panose="02020603050405020304" pitchFamily="18" charset="0"/>
              </a:rPr>
              <a:t>Impact of government policies</a:t>
            </a:r>
            <a:r>
              <a:rPr lang="en-IN" sz="2201" dirty="0">
                <a:latin typeface="Times New Roman" panose="02020603050405020304" pitchFamily="18" charset="0"/>
                <a:cs typeface="Times New Roman" panose="02020603050405020304" pitchFamily="18" charset="0"/>
              </a:rPr>
              <a:t> on adoption rate</a:t>
            </a:r>
          </a:p>
          <a:p>
            <a:pPr marL="0" indent="0">
              <a:buNone/>
            </a:pPr>
            <a:endParaRPr lang="en-US" sz="220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721502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B5525-E567-AF0B-B8D9-2AEA88CCEDCF}"/>
              </a:ext>
            </a:extLst>
          </p:cNvPr>
          <p:cNvSpPr>
            <a:spLocks noGrp="1"/>
          </p:cNvSpPr>
          <p:nvPr>
            <p:ph type="title"/>
          </p:nvPr>
        </p:nvSpPr>
        <p:spPr>
          <a:xfrm>
            <a:off x="1294363" y="512290"/>
            <a:ext cx="9603275" cy="1049236"/>
          </a:xfrm>
        </p:spPr>
        <p:txBody>
          <a:bodyPr>
            <a:normAutofit/>
          </a:bodyPr>
          <a:lstStyle/>
          <a:p>
            <a:pPr algn="ctr"/>
            <a:r>
              <a:rPr lang="en-IN" sz="4800" b="1" dirty="0">
                <a:latin typeface="Times New Roman" panose="02020603050405020304" pitchFamily="18" charset="0"/>
                <a:cs typeface="Times New Roman" panose="02020603050405020304" pitchFamily="18" charset="0"/>
              </a:rPr>
              <a:t>Methodology / Modeling Plan</a:t>
            </a:r>
            <a:endParaRPr sz="4800" b="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BC4B94DD-0662-E2EC-3D73-566652AE739E}"/>
              </a:ext>
            </a:extLst>
          </p:cNvPr>
          <p:cNvSpPr>
            <a:spLocks noGrp="1"/>
          </p:cNvSpPr>
          <p:nvPr>
            <p:ph idx="1"/>
          </p:nvPr>
        </p:nvSpPr>
        <p:spPr>
          <a:xfrm>
            <a:off x="794996" y="1593001"/>
            <a:ext cx="11397006" cy="4752713"/>
          </a:xfrm>
        </p:spPr>
        <p:txBody>
          <a:bodyPr>
            <a:noAutofit/>
          </a:bodyPr>
          <a:lstStyle/>
          <a:p>
            <a:pPr>
              <a:buNone/>
            </a:pPr>
            <a:r>
              <a:rPr lang="en-IN" sz="2400" b="1" dirty="0">
                <a:solidFill>
                  <a:srgbClr val="FF0000"/>
                </a:solidFill>
                <a:latin typeface="Times New Roman" panose="02020603050405020304" pitchFamily="18" charset="0"/>
                <a:cs typeface="Times New Roman" panose="02020603050405020304" pitchFamily="18" charset="0"/>
              </a:rPr>
              <a:t>Prediction Models Used: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1️⃣ </a:t>
            </a:r>
            <a:r>
              <a:rPr lang="en-IN" sz="2400" b="1" dirty="0">
                <a:latin typeface="Times New Roman" panose="02020603050405020304" pitchFamily="18" charset="0"/>
                <a:cs typeface="Times New Roman" panose="02020603050405020304" pitchFamily="18" charset="0"/>
              </a:rPr>
              <a:t>Time Series Forecasting</a:t>
            </a:r>
            <a:r>
              <a:rPr lang="en-IN" sz="2400" dirty="0">
                <a:latin typeface="Times New Roman" panose="02020603050405020304" pitchFamily="18" charset="0"/>
                <a:cs typeface="Times New Roman" panose="02020603050405020304" pitchFamily="18" charset="0"/>
              </a:rPr>
              <a:t> (SARIMAX) → Monthly vehicle sales trends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2️⃣ </a:t>
            </a:r>
            <a:r>
              <a:rPr lang="en-IN" sz="2400" b="1" dirty="0">
                <a:latin typeface="Times New Roman" panose="02020603050405020304" pitchFamily="18" charset="0"/>
                <a:cs typeface="Times New Roman" panose="02020603050405020304" pitchFamily="18" charset="0"/>
              </a:rPr>
              <a:t>Regression Models</a:t>
            </a:r>
            <a:r>
              <a:rPr lang="en-IN" sz="2400" dirty="0">
                <a:latin typeface="Times New Roman" panose="02020603050405020304" pitchFamily="18" charset="0"/>
                <a:cs typeface="Times New Roman" panose="02020603050405020304" pitchFamily="18" charset="0"/>
              </a:rPr>
              <a:t> (Linear Regression) → Fuel station growth &amp; sales decline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3️⃣ </a:t>
            </a:r>
            <a:r>
              <a:rPr lang="en-IN" sz="2400" b="1" dirty="0">
                <a:latin typeface="Times New Roman" panose="02020603050405020304" pitchFamily="18" charset="0"/>
                <a:cs typeface="Times New Roman" panose="02020603050405020304" pitchFamily="18" charset="0"/>
              </a:rPr>
              <a:t>Causal Inference</a:t>
            </a:r>
            <a:r>
              <a:rPr lang="en-IN" sz="2400" dirty="0">
                <a:latin typeface="Times New Roman" panose="02020603050405020304" pitchFamily="18" charset="0"/>
                <a:cs typeface="Times New Roman" panose="02020603050405020304" pitchFamily="18" charset="0"/>
              </a:rPr>
              <a:t> (Diff-in-Diff, Regression Discontinuity) → Policy impact analysis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4️⃣ </a:t>
            </a:r>
            <a:r>
              <a:rPr lang="en-IN" sz="2400" b="1" dirty="0">
                <a:latin typeface="Times New Roman" panose="02020603050405020304" pitchFamily="18" charset="0"/>
                <a:cs typeface="Times New Roman" panose="02020603050405020304" pitchFamily="18" charset="0"/>
              </a:rPr>
              <a:t>Logistic Growth Model</a:t>
            </a:r>
            <a:r>
              <a:rPr lang="en-IN" sz="2400" dirty="0">
                <a:latin typeface="Times New Roman" panose="02020603050405020304" pitchFamily="18" charset="0"/>
                <a:cs typeface="Times New Roman" panose="02020603050405020304" pitchFamily="18" charset="0"/>
              </a:rPr>
              <a:t> → EV adoption curve &amp; market transition prediction</a:t>
            </a:r>
          </a:p>
          <a:p>
            <a:pPr>
              <a:buNone/>
            </a:pPr>
            <a:r>
              <a:rPr lang="en-IN" sz="2400" dirty="0">
                <a:latin typeface="Times New Roman" panose="02020603050405020304" pitchFamily="18" charset="0"/>
                <a:cs typeface="Times New Roman" panose="02020603050405020304" pitchFamily="18" charset="0"/>
              </a:rPr>
              <a:t> </a:t>
            </a:r>
            <a:r>
              <a:rPr lang="en-IN" sz="2400" b="1" dirty="0">
                <a:solidFill>
                  <a:srgbClr val="FF0000"/>
                </a:solidFill>
                <a:latin typeface="Times New Roman" panose="02020603050405020304" pitchFamily="18" charset="0"/>
                <a:cs typeface="Times New Roman" panose="02020603050405020304" pitchFamily="18" charset="0"/>
              </a:rPr>
              <a:t>Implementation Approach:</a:t>
            </a:r>
            <a:endParaRPr lang="en-IN" sz="2400" dirty="0">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IN" sz="2201" dirty="0">
                <a:latin typeface="Times New Roman" panose="02020603050405020304" pitchFamily="18" charset="0"/>
                <a:cs typeface="Times New Roman" panose="02020603050405020304" pitchFamily="18" charset="0"/>
              </a:rPr>
              <a:t>Clean &amp; preprocess dataset</a:t>
            </a:r>
          </a:p>
          <a:p>
            <a:pPr lvl="1">
              <a:buFont typeface="Arial" panose="020B0604020202020204" pitchFamily="34" charset="0"/>
              <a:buChar char="•"/>
            </a:pPr>
            <a:r>
              <a:rPr lang="en-IN" sz="2201" dirty="0">
                <a:latin typeface="Times New Roman" panose="02020603050405020304" pitchFamily="18" charset="0"/>
                <a:cs typeface="Times New Roman" panose="02020603050405020304" pitchFamily="18" charset="0"/>
              </a:rPr>
              <a:t>Train models on historical data (2020-2024)</a:t>
            </a:r>
          </a:p>
          <a:p>
            <a:pPr lvl="1">
              <a:buFont typeface="Arial" panose="020B0604020202020204" pitchFamily="34" charset="0"/>
              <a:buChar char="•"/>
            </a:pPr>
            <a:r>
              <a:rPr lang="en-IN" sz="2201" dirty="0">
                <a:latin typeface="Times New Roman" panose="02020603050405020304" pitchFamily="18" charset="0"/>
                <a:cs typeface="Times New Roman" panose="02020603050405020304" pitchFamily="18" charset="0"/>
              </a:rPr>
              <a:t>Predict future sales &amp; trends (2025-2030)</a:t>
            </a:r>
          </a:p>
        </p:txBody>
      </p:sp>
      <p:pic>
        <p:nvPicPr>
          <p:cNvPr id="2" name="Content Placeholder 4">
            <a:extLst>
              <a:ext uri="{FF2B5EF4-FFF2-40B4-BE49-F238E27FC236}">
                <a16:creationId xmlns:a16="http://schemas.microsoft.com/office/drawing/2014/main" id="{9CB93221-EE60-69A6-BDB7-4FFE0A4B4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4944" y="3580342"/>
            <a:ext cx="4835950" cy="3082620"/>
          </a:xfrm>
          <a:prstGeom prst="rect">
            <a:avLst/>
          </a:prstGeom>
        </p:spPr>
      </p:pic>
    </p:spTree>
    <p:extLst>
      <p:ext uri="{BB962C8B-B14F-4D97-AF65-F5344CB8AC3E}">
        <p14:creationId xmlns:p14="http://schemas.microsoft.com/office/powerpoint/2010/main" val="3192293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865E4-AFFF-FA2D-1D3E-BCC596206A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4B0BF6-B875-69E7-F289-70C9CA339CC2}"/>
              </a:ext>
            </a:extLst>
          </p:cNvPr>
          <p:cNvSpPr>
            <a:spLocks noGrp="1"/>
          </p:cNvSpPr>
          <p:nvPr>
            <p:ph type="title"/>
          </p:nvPr>
        </p:nvSpPr>
        <p:spPr>
          <a:xfrm>
            <a:off x="1640157" y="716651"/>
            <a:ext cx="8911687" cy="504741"/>
          </a:xfrm>
        </p:spPr>
        <p:txBody>
          <a:bodyPr>
            <a:noAutofit/>
          </a:bodyPr>
          <a:lstStyle/>
          <a:p>
            <a:pPr algn="ctr"/>
            <a:r>
              <a:rPr lang="en-US" sz="3001" b="1" dirty="0">
                <a:latin typeface="Times New Roman" panose="02020603050405020304" pitchFamily="18" charset="0"/>
                <a:cs typeface="Times New Roman" panose="02020603050405020304" pitchFamily="18" charset="0"/>
              </a:rPr>
              <a:t>Fuel Type Sales Trends Over Time (2023–2024)</a:t>
            </a:r>
            <a:endParaRPr lang="en-IN" sz="3001"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EE9F9E-370C-D570-42F8-8C94DB449C70}"/>
              </a:ext>
            </a:extLst>
          </p:cNvPr>
          <p:cNvSpPr txBox="1"/>
          <p:nvPr/>
        </p:nvSpPr>
        <p:spPr>
          <a:xfrm>
            <a:off x="1423341" y="2047921"/>
            <a:ext cx="9879291" cy="4093428"/>
          </a:xfrm>
          <a:prstGeom prst="rect">
            <a:avLst/>
          </a:prstGeom>
          <a:noFill/>
        </p:spPr>
        <p:txBody>
          <a:bodyPr wrap="square">
            <a:spAutoFit/>
          </a:bodyPr>
          <a:lstStyle/>
          <a:p>
            <a:pPr marL="342904" indent="-342904">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graph shows monthly sales trends for </a:t>
            </a:r>
            <a:r>
              <a:rPr lang="en-US" sz="2000" b="1" dirty="0">
                <a:latin typeface="Times New Roman" panose="02020603050405020304" pitchFamily="18" charset="0"/>
                <a:cs typeface="Times New Roman" panose="02020603050405020304" pitchFamily="18" charset="0"/>
              </a:rPr>
              <a:t>Petrol, Diesel, CNG, and Electric vehicles</a:t>
            </a:r>
            <a:r>
              <a:rPr lang="en-US"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Petrol (Red Line)</a:t>
            </a:r>
            <a:r>
              <a:rPr lang="en-US" sz="2000" dirty="0">
                <a:latin typeface="Times New Roman" panose="02020603050405020304" pitchFamily="18" charset="0"/>
                <a:cs typeface="Times New Roman" panose="02020603050405020304" pitchFamily="18" charset="0"/>
              </a:rPr>
              <a:t> has the highest sales but shows </a:t>
            </a:r>
            <a:r>
              <a:rPr lang="en-US" sz="2000" b="1" dirty="0">
                <a:latin typeface="Times New Roman" panose="02020603050405020304" pitchFamily="18" charset="0"/>
                <a:cs typeface="Times New Roman" panose="02020603050405020304" pitchFamily="18" charset="0"/>
              </a:rPr>
              <a:t>fluctuations and a visible decline near the end of 2024</a:t>
            </a:r>
            <a:r>
              <a:rPr lang="en-US"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Diesel</a:t>
            </a:r>
            <a:r>
              <a:rPr lang="en-US" sz="2000" dirty="0">
                <a:latin typeface="Times New Roman" panose="02020603050405020304" pitchFamily="18" charset="0"/>
                <a:cs typeface="Times New Roman" panose="02020603050405020304" pitchFamily="18" charset="0"/>
              </a:rPr>
              <a:t> also sees a </a:t>
            </a:r>
            <a:r>
              <a:rPr lang="en-US" sz="2000" b="1" dirty="0">
                <a:latin typeface="Times New Roman" panose="02020603050405020304" pitchFamily="18" charset="0"/>
                <a:cs typeface="Times New Roman" panose="02020603050405020304" pitchFamily="18" charset="0"/>
              </a:rPr>
              <a:t>dip in late 2024</a:t>
            </a:r>
            <a:r>
              <a:rPr lang="en-US" sz="200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CNG and Electric (EVs)</a:t>
            </a:r>
            <a:r>
              <a:rPr lang="en-US" sz="2000" dirty="0">
                <a:latin typeface="Times New Roman" panose="02020603050405020304" pitchFamily="18" charset="0"/>
                <a:cs typeface="Times New Roman" panose="02020603050405020304" pitchFamily="18" charset="0"/>
              </a:rPr>
              <a:t> show </a:t>
            </a:r>
            <a:r>
              <a:rPr lang="en-US" sz="2000" b="1" dirty="0">
                <a:latin typeface="Times New Roman" panose="02020603050405020304" pitchFamily="18" charset="0"/>
                <a:cs typeface="Times New Roman" panose="02020603050405020304" pitchFamily="18" charset="0"/>
              </a:rPr>
              <a:t>steady or slightly rising trends</a:t>
            </a:r>
            <a:r>
              <a:rPr lang="en-US" sz="2000" dirty="0">
                <a:latin typeface="Times New Roman" panose="02020603050405020304" pitchFamily="18" charset="0"/>
                <a:cs typeface="Times New Roman" panose="02020603050405020304" pitchFamily="18" charset="0"/>
              </a:rPr>
              <a:t>, especially toward the end.</a:t>
            </a:r>
          </a:p>
          <a:p>
            <a:pPr lvl="1"/>
            <a:endParaRPr lang="en-US" sz="2000" dirty="0">
              <a:latin typeface="Times New Roman" panose="02020603050405020304" pitchFamily="18" charset="0"/>
              <a:cs typeface="Times New Roman" panose="02020603050405020304" pitchFamily="18" charset="0"/>
            </a:endParaRPr>
          </a:p>
          <a:p>
            <a:pPr marL="342904" indent="-342904">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Why this is important for the project:</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This helps visualize how fuel-type preferences are shifting. The decline in Petrol and 	Diesel after mid-2024 highlights the </a:t>
            </a:r>
            <a:r>
              <a:rPr lang="en-US" sz="2000" b="1" dirty="0">
                <a:latin typeface="Times New Roman" panose="02020603050405020304" pitchFamily="18" charset="0"/>
                <a:cs typeface="Times New Roman" panose="02020603050405020304" pitchFamily="18" charset="0"/>
              </a:rPr>
              <a:t>impact of new policies or incentives</a:t>
            </a:r>
            <a:r>
              <a:rPr lang="en-US" sz="2000" dirty="0">
                <a:latin typeface="Times New Roman" panose="02020603050405020304" pitchFamily="18" charset="0"/>
                <a:cs typeface="Times New Roman" panose="02020603050405020304" pitchFamily="18" charset="0"/>
              </a:rPr>
              <a:t> promoting </a:t>
            </a:r>
            <a:r>
              <a:rPr lang="en-US" sz="2000" b="1" dirty="0">
                <a:latin typeface="Times New Roman" panose="02020603050405020304" pitchFamily="18" charset="0"/>
                <a:cs typeface="Times New Roman" panose="02020603050405020304" pitchFamily="18" charset="0"/>
              </a:rPr>
              <a:t>EVs 	and CNG</a:t>
            </a:r>
            <a:r>
              <a:rPr lang="en-US" sz="2000" dirty="0">
                <a:latin typeface="Times New Roman" panose="02020603050405020304" pitchFamily="18" charset="0"/>
                <a:cs typeface="Times New Roman" panose="02020603050405020304" pitchFamily="18" charset="0"/>
              </a:rPr>
              <a:t> — supporting your project's goal of analyzing fuel transitions.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875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61478-F3FC-1073-AFD0-937CDB6942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39AABB-591B-1F39-4448-0B3E1098EEAB}"/>
              </a:ext>
            </a:extLst>
          </p:cNvPr>
          <p:cNvSpPr>
            <a:spLocks noGrp="1"/>
          </p:cNvSpPr>
          <p:nvPr>
            <p:ph type="title"/>
          </p:nvPr>
        </p:nvSpPr>
        <p:spPr>
          <a:xfrm>
            <a:off x="1640157" y="596612"/>
            <a:ext cx="8911687" cy="504741"/>
          </a:xfrm>
        </p:spPr>
        <p:txBody>
          <a:bodyPr>
            <a:noAutofit/>
          </a:bodyPr>
          <a:lstStyle/>
          <a:p>
            <a:pPr algn="ctr"/>
            <a:r>
              <a:rPr lang="en-US" sz="3001" b="1" dirty="0">
                <a:latin typeface="Times New Roman" panose="02020603050405020304" pitchFamily="18" charset="0"/>
                <a:cs typeface="Times New Roman" panose="02020603050405020304" pitchFamily="18" charset="0"/>
              </a:rPr>
              <a:t>Fuel Type Sales Trends Over Time (2023–2024)</a:t>
            </a:r>
            <a:endParaRPr lang="en-IN" sz="3001" b="1"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1E8B53D5-16B1-8F9D-E698-C178DBD72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0157" y="1714094"/>
            <a:ext cx="8925673" cy="4429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116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2243B9C-ADBA-835E-AB74-D20D8AF03F26}"/>
              </a:ext>
            </a:extLst>
          </p:cNvPr>
          <p:cNvSpPr>
            <a:spLocks noGrp="1" noChangeArrowheads="1"/>
          </p:cNvSpPr>
          <p:nvPr>
            <p:ph idx="1"/>
          </p:nvPr>
        </p:nvSpPr>
        <p:spPr bwMode="auto">
          <a:xfrm>
            <a:off x="1872776" y="1363832"/>
            <a:ext cx="9956244" cy="483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ctr" anchorCtr="0" compatLnSpc="1">
            <a:prstTxWarp prst="textNoShape">
              <a:avLst/>
            </a:prstTxWarp>
            <a:spAutoFit/>
          </a:bodyPr>
          <a:lstStyle/>
          <a:p>
            <a:pPr marL="0" indent="0" defTabSz="914411" eaLnBrk="0" fontAlgn="base" hangingPunct="0">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Preparation: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Reads sales data from a CSV file.</a:t>
            </a: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Filters by year, fuel type, and Delhi-specific sales.</a:t>
            </a:r>
          </a:p>
          <a:p>
            <a:pPr marL="400055" lvl="1" indent="0" defTabSz="914411" eaLnBrk="0" fontAlgn="base" hangingPunct="0">
              <a:spcBef>
                <a:spcPct val="0"/>
              </a:spcBef>
              <a:spcAft>
                <a:spcPct val="0"/>
              </a:spcAft>
              <a:buClrTx/>
              <a:buNone/>
            </a:pPr>
            <a:endParaRPr lang="en-US" altLang="en-US" sz="1801" dirty="0">
              <a:solidFill>
                <a:schemeClr val="tx1"/>
              </a:solidFill>
              <a:latin typeface="Times New Roman" panose="02020603050405020304" pitchFamily="18" charset="0"/>
              <a:cs typeface="Times New Roman" panose="02020603050405020304" pitchFamily="18" charset="0"/>
            </a:endParaRPr>
          </a:p>
          <a:p>
            <a:pPr marL="0"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 Logic:</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00055" lvl="1" indent="0" defTabSz="914411" eaLnBrk="0" fontAlgn="base" hangingPunct="0">
              <a:spcBef>
                <a:spcPct val="0"/>
              </a:spcBef>
              <a:spcAft>
                <a:spcPct val="0"/>
              </a:spcAft>
              <a:buClrTx/>
              <a:buFontTx/>
              <a:buChar char="•"/>
            </a:pPr>
            <a:r>
              <a:rPr lang="en-US" altLang="en-US" sz="1801" b="1" dirty="0">
                <a:solidFill>
                  <a:schemeClr val="tx1"/>
                </a:solidFill>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Electric Vehicles (EV):</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Grow at 15% yearly; boosted early by policy (up to 2025).</a:t>
            </a:r>
          </a:p>
          <a:p>
            <a:pPr marL="400055" lvl="1" indent="0" defTabSz="914411" eaLnBrk="0" fontAlgn="base" hangingPunct="0">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Grows with fixed policy incentives (18% in 2023, 20% in 2024).</a:t>
            </a:r>
          </a:p>
          <a:p>
            <a:pPr marL="400055" lvl="1" indent="0" defTabSz="914411" eaLnBrk="0" fontAlgn="base" hangingPunct="0">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Petrol &amp; Diesel: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Decline gradually before the policy ban year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2024 for Delhi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then fall sharply:</a:t>
            </a:r>
          </a:p>
          <a:p>
            <a:pPr marL="857260" lvl="2" indent="0" defTabSz="914411" eaLnBrk="0" fontAlgn="base" hangingPunct="0">
              <a:spcBef>
                <a:spcPct val="0"/>
              </a:spcBef>
              <a:spcAft>
                <a:spcPct val="0"/>
              </a:spcAft>
              <a:buClrTx/>
              <a:buFontTx/>
              <a:buChar char="•"/>
            </a:pPr>
            <a:r>
              <a:rPr lang="en-US" altLang="en-US" sz="1600" dirty="0">
                <a:solidFill>
                  <a:schemeClr val="tx1"/>
                </a:solidFill>
                <a:latin typeface="Times New Roman" panose="02020603050405020304" pitchFamily="18" charset="0"/>
                <a:cs typeface="Times New Roman" panose="02020603050405020304" pitchFamily="18" charset="0"/>
              </a:rPr>
              <a:t> Petrol: −7% yearly post-ban</a:t>
            </a:r>
          </a:p>
          <a:p>
            <a:pPr marL="857260" lvl="2" indent="0" defTabSz="914411" eaLnBrk="0" fontAlgn="base" hangingPunct="0">
              <a:spcBef>
                <a:spcPct val="0"/>
              </a:spcBef>
              <a:spcAft>
                <a:spcPct val="0"/>
              </a:spcAft>
              <a:buClrTx/>
              <a:buFontTx/>
              <a:buChar char="•"/>
            </a:pPr>
            <a:r>
              <a:rPr lang="en-US" altLang="en-US" sz="1600" dirty="0">
                <a:solidFill>
                  <a:schemeClr val="tx1"/>
                </a:solidFill>
                <a:latin typeface="Times New Roman" panose="02020603050405020304" pitchFamily="18" charset="0"/>
                <a:cs typeface="Times New Roman" panose="02020603050405020304" pitchFamily="18" charset="0"/>
              </a:rPr>
              <a:t> Diesel: −10% yearly post-ban</a:t>
            </a:r>
          </a:p>
          <a:p>
            <a:pPr marL="857260" lvl="2" indent="0" defTabSz="914411" eaLnBrk="0" fontAlgn="base" hangingPunct="0">
              <a:spcBef>
                <a:spcPct val="0"/>
              </a:spcBef>
              <a:spcAft>
                <a:spcPct val="0"/>
              </a:spcAft>
              <a:buClrTx/>
              <a:buNone/>
            </a:pPr>
            <a:endParaRPr lang="en-US" altLang="en-US" sz="1801" dirty="0">
              <a:solidFill>
                <a:schemeClr val="tx1"/>
              </a:solidFill>
              <a:latin typeface="Times New Roman" panose="02020603050405020304" pitchFamily="18" charset="0"/>
              <a:cs typeface="Times New Roman" panose="02020603050405020304" pitchFamily="18" charset="0"/>
            </a:endParaRPr>
          </a:p>
          <a:p>
            <a:pPr marL="0" indent="0" defTabSz="914411" eaLnBrk="0" fontAlgn="base" hangingPunct="0">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Visualization: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00055" lvl="1" indent="0" defTabSz="914411" eaLnBrk="0" fontAlgn="base" hangingPunct="0">
              <a:spcBef>
                <a:spcPct val="0"/>
              </a:spcBef>
              <a:spcAft>
                <a:spcPct val="0"/>
              </a:spcAft>
              <a:buClrTx/>
              <a:buFontTx/>
              <a:buChar char="•"/>
            </a:pPr>
            <a:r>
              <a:rPr lang="en-US" altLang="en-US" sz="1801" dirty="0">
                <a:solidFill>
                  <a:schemeClr val="tx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Plots all four fuel types on a time-series line chart (2023–2030).</a:t>
            </a: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Highlights the shift in dominance from fossil fuels to EVs &amp; CNG.</a:t>
            </a:r>
          </a:p>
          <a:p>
            <a:pPr marL="400055" lvl="1" indent="0" defTabSz="914411" eaLnBrk="0" fontAlgn="base" hangingPunct="0">
              <a:spcBef>
                <a:spcPct val="0"/>
              </a:spcBef>
              <a:spcAft>
                <a:spcPct val="0"/>
              </a:spcAft>
              <a:buClrTx/>
              <a:buNone/>
            </a:pPr>
            <a:endParaRPr lang="en-US" altLang="en-US" sz="1801" dirty="0">
              <a:solidFill>
                <a:schemeClr val="tx1"/>
              </a:solidFill>
              <a:latin typeface="Times New Roman" panose="02020603050405020304" pitchFamily="18" charset="0"/>
              <a:cs typeface="Times New Roman" panose="02020603050405020304" pitchFamily="18" charset="0"/>
            </a:endParaRPr>
          </a:p>
          <a:p>
            <a:pPr defTabSz="914411" eaLnBrk="0" fontAlgn="base" hangingPunct="0">
              <a:spcBef>
                <a:spcPct val="0"/>
              </a:spcBef>
              <a:spcAft>
                <a:spcPct val="0"/>
              </a:spcAft>
              <a:buClrTx/>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a:t>
            </a:r>
            <a:r>
              <a:rPr lang="en-US" altLang="en-US" b="1" dirty="0">
                <a:solidFill>
                  <a:schemeClr val="tx1"/>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 forecasts vehicle sales by fuel type in Delhi from </a:t>
            </a:r>
            <a:r>
              <a:rPr lang="en-US" sz="1600" b="1" dirty="0">
                <a:latin typeface="Times New Roman" panose="02020603050405020304" pitchFamily="18" charset="0"/>
                <a:cs typeface="Times New Roman" panose="02020603050405020304" pitchFamily="18" charset="0"/>
              </a:rPr>
              <a:t>2023 to 2030</a:t>
            </a:r>
            <a:r>
              <a:rPr lang="en-US" sz="1600" dirty="0">
                <a:latin typeface="Times New Roman" panose="02020603050405020304" pitchFamily="18" charset="0"/>
                <a:cs typeface="Times New Roman" panose="02020603050405020304" pitchFamily="18" charset="0"/>
              </a:rPr>
              <a:t>, factoring in government </a:t>
            </a:r>
            <a:r>
              <a:rPr lang="en-US" sz="1600" b="1" dirty="0">
                <a:latin typeface="Times New Roman" panose="02020603050405020304" pitchFamily="18" charset="0"/>
                <a:cs typeface="Times New Roman" panose="02020603050405020304" pitchFamily="18" charset="0"/>
              </a:rPr>
              <a:t>policy interventions</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market trends</a:t>
            </a:r>
            <a:r>
              <a:rPr lang="en-US" sz="1600" dirty="0">
                <a:latin typeface="Times New Roman" panose="02020603050405020304" pitchFamily="18" charset="0"/>
                <a:cs typeface="Times New Roman" panose="02020603050405020304" pitchFamily="18" charset="0"/>
              </a:rPr>
              <a:t>.</a:t>
            </a:r>
          </a:p>
          <a:p>
            <a:pPr defTabSz="914411" eaLnBrk="0" fontAlgn="base" hangingPunct="0">
              <a:spcBef>
                <a:spcPct val="0"/>
              </a:spcBef>
              <a:spcAft>
                <a:spcPct val="0"/>
              </a:spcAft>
              <a:buClrTx/>
              <a:buFont typeface="Arial" panose="020B0604020202020204" pitchFamily="34" charset="0"/>
              <a:buChar char="•"/>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Title 2">
            <a:extLst>
              <a:ext uri="{FF2B5EF4-FFF2-40B4-BE49-F238E27FC236}">
                <a16:creationId xmlns:a16="http://schemas.microsoft.com/office/drawing/2014/main" id="{7B7A3480-519D-B553-8B47-82339965B0E9}"/>
              </a:ext>
            </a:extLst>
          </p:cNvPr>
          <p:cNvSpPr>
            <a:spLocks noGrp="1"/>
          </p:cNvSpPr>
          <p:nvPr>
            <p:ph type="title"/>
          </p:nvPr>
        </p:nvSpPr>
        <p:spPr>
          <a:xfrm>
            <a:off x="1639889" y="407071"/>
            <a:ext cx="8912226" cy="865547"/>
          </a:xfrm>
        </p:spPr>
        <p:txBody>
          <a:bodyPr/>
          <a:lstStyle/>
          <a:p>
            <a:pPr algn="ctr"/>
            <a:r>
              <a:rPr lang="en-IN" b="1" dirty="0">
                <a:latin typeface="Times New Roman" panose="02020603050405020304" pitchFamily="18" charset="0"/>
                <a:cs typeface="Times New Roman" panose="02020603050405020304" pitchFamily="18" charset="0"/>
              </a:rPr>
              <a:t>Forecast Results – Sales Trends</a:t>
            </a:r>
          </a:p>
        </p:txBody>
      </p:sp>
    </p:spTree>
    <p:extLst>
      <p:ext uri="{BB962C8B-B14F-4D97-AF65-F5344CB8AC3E}">
        <p14:creationId xmlns:p14="http://schemas.microsoft.com/office/powerpoint/2010/main" val="165605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0C669F0A-A272-70F3-4A04-93B501CD9128}"/>
              </a:ext>
            </a:extLst>
          </p:cNvPr>
          <p:cNvSpPr>
            <a:spLocks noGrp="1" noChangeArrowheads="1"/>
          </p:cNvSpPr>
          <p:nvPr>
            <p:ph idx="1"/>
          </p:nvPr>
        </p:nvSpPr>
        <p:spPr bwMode="auto">
          <a:xfrm>
            <a:off x="1225126" y="613758"/>
            <a:ext cx="9194743" cy="46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ctr" anchorCtr="0" compatLnSpc="1">
            <a:prstTxWarp prst="textNoShape">
              <a:avLst/>
            </a:prstTxWarp>
            <a:spAutoFit/>
          </a:bodyPr>
          <a:lstStyle/>
          <a:p>
            <a:pPr marL="0" indent="0" algn="r" defTabSz="914411" eaLnBrk="0" fontAlgn="base" hangingPunct="0">
              <a:spcBef>
                <a:spcPct val="0"/>
              </a:spcBef>
              <a:spcAft>
                <a:spcPct val="0"/>
              </a:spcAft>
              <a:buClrTx/>
              <a:buNone/>
            </a:pPr>
            <a:r>
              <a:rPr lang="en-US" altLang="en-US" sz="2400" dirty="0">
                <a:solidFill>
                  <a:srgbClr val="FF0000"/>
                </a:solidFill>
                <a:latin typeface="Times New Roman" panose="02020603050405020304" pitchFamily="18" charset="0"/>
                <a:cs typeface="Times New Roman" panose="02020603050405020304" pitchFamily="18" charset="0"/>
              </a:rPr>
              <a:t>EV &amp; CNG sales are projected to </a:t>
            </a:r>
            <a:r>
              <a:rPr lang="en-US" altLang="en-US" sz="2400" b="1" dirty="0">
                <a:solidFill>
                  <a:srgbClr val="FF0000"/>
                </a:solidFill>
                <a:latin typeface="Times New Roman" panose="02020603050405020304" pitchFamily="18" charset="0"/>
                <a:cs typeface="Times New Roman" panose="02020603050405020304" pitchFamily="18" charset="0"/>
              </a:rPr>
              <a:t>grow exponentially</a:t>
            </a:r>
            <a:r>
              <a:rPr lang="en-US" altLang="en-US" sz="2400" dirty="0">
                <a:solidFill>
                  <a:srgbClr val="FF0000"/>
                </a:solidFill>
                <a:latin typeface="Times New Roman" panose="02020603050405020304" pitchFamily="18" charset="0"/>
                <a:cs typeface="Times New Roman" panose="02020603050405020304" pitchFamily="18" charset="0"/>
              </a:rPr>
              <a:t> by 2030.</a:t>
            </a:r>
          </a:p>
        </p:txBody>
      </p:sp>
      <p:sp>
        <p:nvSpPr>
          <p:cNvPr id="9" name="Rectangle 1">
            <a:extLst>
              <a:ext uri="{FF2B5EF4-FFF2-40B4-BE49-F238E27FC236}">
                <a16:creationId xmlns:a16="http://schemas.microsoft.com/office/drawing/2014/main" id="{61F89B2A-574B-F6E7-C48E-154DA4FF43A0}"/>
              </a:ext>
            </a:extLst>
          </p:cNvPr>
          <p:cNvSpPr txBox="1">
            <a:spLocks noChangeArrowheads="1"/>
          </p:cNvSpPr>
          <p:nvPr/>
        </p:nvSpPr>
        <p:spPr bwMode="auto">
          <a:xfrm>
            <a:off x="2223590" y="6151288"/>
            <a:ext cx="8196279" cy="46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defTabSz="914411" eaLnBrk="0" fontAlgn="base" hangingPunct="0">
              <a:spcBef>
                <a:spcPct val="0"/>
              </a:spcBef>
              <a:spcAft>
                <a:spcPct val="0"/>
              </a:spcAft>
              <a:buClrTx/>
              <a:buNone/>
            </a:pPr>
            <a:r>
              <a:rPr lang="en-US" altLang="en-US" sz="2400" dirty="0">
                <a:solidFill>
                  <a:srgbClr val="FF0000"/>
                </a:solidFill>
                <a:latin typeface="Times New Roman" panose="02020603050405020304" pitchFamily="18" charset="0"/>
                <a:cs typeface="Times New Roman" panose="02020603050405020304" pitchFamily="18" charset="0"/>
              </a:rPr>
              <a:t>Petrol &amp; Diesel </a:t>
            </a:r>
            <a:r>
              <a:rPr lang="en-US" altLang="en-US" sz="2400" b="1" dirty="0">
                <a:solidFill>
                  <a:srgbClr val="FF0000"/>
                </a:solidFill>
                <a:latin typeface="Times New Roman" panose="02020603050405020304" pitchFamily="18" charset="0"/>
                <a:cs typeface="Times New Roman" panose="02020603050405020304" pitchFamily="18" charset="0"/>
              </a:rPr>
              <a:t>sales decline sharply</a:t>
            </a:r>
            <a:r>
              <a:rPr lang="en-US" altLang="en-US" sz="2400" dirty="0">
                <a:solidFill>
                  <a:srgbClr val="FF0000"/>
                </a:solidFill>
                <a:latin typeface="Times New Roman" panose="02020603050405020304" pitchFamily="18" charset="0"/>
                <a:cs typeface="Times New Roman" panose="02020603050405020304" pitchFamily="18" charset="0"/>
              </a:rPr>
              <a:t> due to policy restrictions.</a:t>
            </a:r>
          </a:p>
        </p:txBody>
      </p:sp>
      <p:pic>
        <p:nvPicPr>
          <p:cNvPr id="3079" name="Picture 7">
            <a:extLst>
              <a:ext uri="{FF2B5EF4-FFF2-40B4-BE49-F238E27FC236}">
                <a16:creationId xmlns:a16="http://schemas.microsoft.com/office/drawing/2014/main" id="{F35F4682-314B-7E13-4C94-DD0B816705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711" y="1209286"/>
            <a:ext cx="7763765" cy="4626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079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24AA0-A409-F799-3BB1-FBBC044E955B}"/>
            </a:ext>
          </a:extLst>
        </p:cNvPr>
        <p:cNvGrpSpPr/>
        <p:nvPr/>
      </p:nvGrpSpPr>
      <p:grpSpPr>
        <a:xfrm>
          <a:off x="0" y="0"/>
          <a:ext cx="0" cy="0"/>
          <a:chOff x="0" y="0"/>
          <a:chExt cx="0" cy="0"/>
        </a:xfrm>
      </p:grpSpPr>
      <p:sp>
        <p:nvSpPr>
          <p:cNvPr id="8" name="Rectangle 1">
            <a:extLst>
              <a:ext uri="{FF2B5EF4-FFF2-40B4-BE49-F238E27FC236}">
                <a16:creationId xmlns:a16="http://schemas.microsoft.com/office/drawing/2014/main" id="{3A4836EC-54E7-ADE2-3789-508F80F4BF33}"/>
              </a:ext>
            </a:extLst>
          </p:cNvPr>
          <p:cNvSpPr>
            <a:spLocks noGrp="1" noChangeArrowheads="1"/>
          </p:cNvSpPr>
          <p:nvPr>
            <p:ph idx="1"/>
          </p:nvPr>
        </p:nvSpPr>
        <p:spPr bwMode="auto">
          <a:xfrm>
            <a:off x="1089695" y="422086"/>
            <a:ext cx="9194743" cy="46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ctr" anchorCtr="0" compatLnSpc="1">
            <a:prstTxWarp prst="textNoShape">
              <a:avLst/>
            </a:prstTxWarp>
            <a:spAutoFit/>
          </a:bodyPr>
          <a:lstStyle/>
          <a:p>
            <a:pPr marL="0" indent="0" algn="r" defTabSz="914411" eaLnBrk="0" fontAlgn="base" hangingPunct="0">
              <a:spcBef>
                <a:spcPct val="0"/>
              </a:spcBef>
              <a:spcAft>
                <a:spcPct val="0"/>
              </a:spcAft>
              <a:buClrTx/>
              <a:buNone/>
            </a:pPr>
            <a:r>
              <a:rPr lang="en-US" altLang="en-US" sz="2400" dirty="0">
                <a:solidFill>
                  <a:srgbClr val="FF0000"/>
                </a:solidFill>
                <a:latin typeface="Times New Roman" panose="02020603050405020304" pitchFamily="18" charset="0"/>
                <a:cs typeface="Times New Roman" panose="02020603050405020304" pitchFamily="18" charset="0"/>
              </a:rPr>
              <a:t>EV &amp; CNG sales are projected to </a:t>
            </a:r>
            <a:r>
              <a:rPr lang="en-US" altLang="en-US" sz="2400" b="1" dirty="0">
                <a:solidFill>
                  <a:srgbClr val="FF0000"/>
                </a:solidFill>
                <a:latin typeface="Times New Roman" panose="02020603050405020304" pitchFamily="18" charset="0"/>
                <a:cs typeface="Times New Roman" panose="02020603050405020304" pitchFamily="18" charset="0"/>
              </a:rPr>
              <a:t>grow exponentially</a:t>
            </a:r>
            <a:r>
              <a:rPr lang="en-US" altLang="en-US" sz="2400" dirty="0">
                <a:solidFill>
                  <a:srgbClr val="FF0000"/>
                </a:solidFill>
                <a:latin typeface="Times New Roman" panose="02020603050405020304" pitchFamily="18" charset="0"/>
                <a:cs typeface="Times New Roman" panose="02020603050405020304" pitchFamily="18" charset="0"/>
              </a:rPr>
              <a:t> by 2030.</a:t>
            </a:r>
          </a:p>
        </p:txBody>
      </p:sp>
      <p:sp>
        <p:nvSpPr>
          <p:cNvPr id="9" name="Rectangle 1">
            <a:extLst>
              <a:ext uri="{FF2B5EF4-FFF2-40B4-BE49-F238E27FC236}">
                <a16:creationId xmlns:a16="http://schemas.microsoft.com/office/drawing/2014/main" id="{A15C6D40-9434-CA03-8DCE-C14EC2ABEAE2}"/>
              </a:ext>
            </a:extLst>
          </p:cNvPr>
          <p:cNvSpPr txBox="1">
            <a:spLocks noChangeArrowheads="1"/>
          </p:cNvSpPr>
          <p:nvPr/>
        </p:nvSpPr>
        <p:spPr bwMode="auto">
          <a:xfrm>
            <a:off x="2223590" y="6137445"/>
            <a:ext cx="8196279" cy="46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ctr" anchorCtr="0" compatLnSpc="1">
            <a:prstTxWarp prst="textNoShape">
              <a:avLst/>
            </a:prstTxWarp>
            <a:sp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defTabSz="914411" eaLnBrk="0" fontAlgn="base" hangingPunct="0">
              <a:spcBef>
                <a:spcPct val="0"/>
              </a:spcBef>
              <a:spcAft>
                <a:spcPct val="0"/>
              </a:spcAft>
              <a:buClrTx/>
              <a:buNone/>
            </a:pPr>
            <a:r>
              <a:rPr lang="en-US" altLang="en-US" sz="2400" dirty="0">
                <a:solidFill>
                  <a:srgbClr val="FF0000"/>
                </a:solidFill>
                <a:latin typeface="Times New Roman" panose="02020603050405020304" pitchFamily="18" charset="0"/>
                <a:cs typeface="Times New Roman" panose="02020603050405020304" pitchFamily="18" charset="0"/>
              </a:rPr>
              <a:t>Petrol &amp; Diesel </a:t>
            </a:r>
            <a:r>
              <a:rPr lang="en-US" altLang="en-US" sz="2400" b="1" dirty="0">
                <a:solidFill>
                  <a:srgbClr val="FF0000"/>
                </a:solidFill>
                <a:latin typeface="Times New Roman" panose="02020603050405020304" pitchFamily="18" charset="0"/>
                <a:cs typeface="Times New Roman" panose="02020603050405020304" pitchFamily="18" charset="0"/>
              </a:rPr>
              <a:t>sales decline sharply</a:t>
            </a:r>
            <a:r>
              <a:rPr lang="en-US" altLang="en-US" sz="2400" dirty="0">
                <a:solidFill>
                  <a:srgbClr val="FF0000"/>
                </a:solidFill>
                <a:latin typeface="Times New Roman" panose="02020603050405020304" pitchFamily="18" charset="0"/>
                <a:cs typeface="Times New Roman" panose="02020603050405020304" pitchFamily="18" charset="0"/>
              </a:rPr>
              <a:t> due to policy restrictions.</a:t>
            </a:r>
          </a:p>
        </p:txBody>
      </p:sp>
      <p:pic>
        <p:nvPicPr>
          <p:cNvPr id="2052" name="Picture 4">
            <a:extLst>
              <a:ext uri="{FF2B5EF4-FFF2-40B4-BE49-F238E27FC236}">
                <a16:creationId xmlns:a16="http://schemas.microsoft.com/office/drawing/2014/main" id="{9098E9F9-FBFD-0328-EE41-B139F5D9B5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3589" y="1153517"/>
            <a:ext cx="7925420" cy="472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71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CADBD2D-25A0-4C22-1850-062B2C100297}"/>
              </a:ext>
            </a:extLst>
          </p:cNvPr>
          <p:cNvSpPr>
            <a:spLocks noGrp="1" noChangeArrowheads="1"/>
          </p:cNvSpPr>
          <p:nvPr>
            <p:ph idx="1"/>
          </p:nvPr>
        </p:nvSpPr>
        <p:spPr bwMode="auto">
          <a:xfrm>
            <a:off x="1677972" y="96183"/>
            <a:ext cx="8069344" cy="6986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ctr" anchorCtr="0" compatLnSpc="1">
            <a:prstTxWarp prst="textNoShape">
              <a:avLst/>
            </a:prstTxWarp>
            <a:spAutoFit/>
          </a:bodyPr>
          <a:lstStyle/>
          <a:p>
            <a:pPr marL="0" indent="0" defTabSz="914411" eaLnBrk="0" fontAlgn="base" hangingPunct="0">
              <a:spcBef>
                <a:spcPct val="0"/>
              </a:spcBef>
              <a:spcAft>
                <a:spcPct val="0"/>
              </a:spcAft>
              <a:buClrTx/>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  Data Preprocessing:</a:t>
            </a:r>
            <a:endParaRPr lang="en-US" altLang="en-US" sz="1600" dirty="0">
              <a:solidFill>
                <a:schemeClr val="tx1"/>
              </a:solidFill>
              <a:latin typeface="Times New Roman" panose="02020603050405020304" pitchFamily="18" charset="0"/>
              <a:cs typeface="Times New Roman" panose="02020603050405020304" pitchFamily="18" charset="0"/>
            </a:endParaRP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Loads sales data from CSV.</a:t>
            </a: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month and year into proper datetime (ds).</a:t>
            </a: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Filters rows for only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CNG fuel type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Aggregates monthly CNG sales.</a:t>
            </a:r>
          </a:p>
          <a:p>
            <a:pPr marL="400055" lvl="1" indent="0" defTabSz="914411" eaLnBrk="0" fontAlgn="base" hangingPunct="0">
              <a:spcBef>
                <a:spcPct val="0"/>
              </a:spcBef>
              <a:spcAft>
                <a:spcPct val="0"/>
              </a:spcAft>
              <a:buClr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11" eaLnBrk="0" fontAlgn="base" hangingPunct="0">
              <a:spcBef>
                <a:spcPct val="0"/>
              </a:spcBef>
              <a:spcAft>
                <a:spcPct val="0"/>
              </a:spcAft>
              <a:buClrTx/>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 Logistic Model Definition:</a:t>
            </a:r>
            <a:endParaRPr lang="en-US" altLang="en-US" sz="1600" dirty="0">
              <a:solidFill>
                <a:schemeClr val="tx1"/>
              </a:solidFill>
              <a:latin typeface="Times New Roman" panose="02020603050405020304" pitchFamily="18" charset="0"/>
              <a:cs typeface="Times New Roman" panose="02020603050405020304" pitchFamily="18" charset="0"/>
            </a:endParaRP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Defines the logistic growth formula:</a:t>
            </a:r>
          </a:p>
          <a:p>
            <a:pPr marL="0" indent="0" defTabSz="914411" eaLnBrk="0" fontAlgn="base" hangingPunct="0">
              <a:spcBef>
                <a:spcPct val="0"/>
              </a:spcBef>
              <a:spcAft>
                <a:spcPct val="0"/>
              </a:spcAft>
              <a:buClrTx/>
              <a:buNone/>
            </a:pPr>
            <a:r>
              <a:rPr lang="en-US" altLang="en-US" sz="1600" dirty="0">
                <a:solidFill>
                  <a:schemeClr val="tx1"/>
                </a:solidFill>
                <a:latin typeface="Times New Roman" panose="02020603050405020304" pitchFamily="18" charset="0"/>
                <a:cs typeface="Times New Roman" panose="02020603050405020304" pitchFamily="18" charset="0"/>
              </a:rPr>
              <a:t>  	f(t)=K1+e−r(t−t0)f(t) = \frac{K}{1 + e^{-r(t - t_0)}}f(t)=1+e−r(t−t0​)K​ </a:t>
            </a:r>
          </a:p>
          <a:p>
            <a:pPr marL="400055" lvl="1" indent="0" defTabSz="914411" eaLnBrk="0" fontAlgn="base" hangingPunct="0">
              <a:spcBef>
                <a:spcPct val="0"/>
              </a:spcBef>
              <a:spcAft>
                <a:spcPct val="0"/>
              </a:spcAft>
              <a:buClrTx/>
              <a:buNone/>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where:</a:t>
            </a:r>
          </a:p>
          <a:p>
            <a:pPr marL="857260" lvl="2" indent="0" defTabSz="914411" eaLnBrk="0" fontAlgn="base" hangingPunct="0">
              <a:spcBef>
                <a:spcPct val="0"/>
              </a:spcBef>
              <a:spcAft>
                <a:spcPct val="0"/>
              </a:spcAft>
              <a:buClrTx/>
              <a:buNone/>
            </a:pPr>
            <a:r>
              <a:rPr lang="en-US" altLang="en-US" sz="1600" dirty="0">
                <a:solidFill>
                  <a:schemeClr val="tx1"/>
                </a:solidFill>
                <a:latin typeface="Times New Roman" panose="02020603050405020304" pitchFamily="18" charset="0"/>
                <a:cs typeface="Times New Roman" panose="02020603050405020304" pitchFamily="18" charset="0"/>
              </a:rPr>
              <a:t>K = Carrying capacity (maximum sales saturation)</a:t>
            </a:r>
          </a:p>
          <a:p>
            <a:pPr marL="857260" lvl="2" indent="0" defTabSz="914411" eaLnBrk="0" fontAlgn="base" hangingPunct="0">
              <a:spcBef>
                <a:spcPct val="0"/>
              </a:spcBef>
              <a:spcAft>
                <a:spcPct val="0"/>
              </a:spcAft>
              <a:buClrTx/>
              <a:buNone/>
            </a:pPr>
            <a:r>
              <a:rPr lang="en-US" altLang="en-US" sz="1600" dirty="0">
                <a:solidFill>
                  <a:schemeClr val="tx1"/>
                </a:solidFill>
                <a:latin typeface="Times New Roman" panose="02020603050405020304" pitchFamily="18" charset="0"/>
                <a:cs typeface="Times New Roman" panose="02020603050405020304" pitchFamily="18" charset="0"/>
              </a:rPr>
              <a:t>r = Growth rate</a:t>
            </a:r>
          </a:p>
          <a:p>
            <a:pPr marL="857260" lvl="2" indent="0" defTabSz="914411" eaLnBrk="0" fontAlgn="base" hangingPunct="0">
              <a:spcBef>
                <a:spcPct val="0"/>
              </a:spcBef>
              <a:spcAft>
                <a:spcPct val="0"/>
              </a:spcAft>
              <a:buClrTx/>
              <a:buNone/>
            </a:pPr>
            <a:r>
              <a:rPr lang="en-US" altLang="en-US" sz="1600" dirty="0">
                <a:solidFill>
                  <a:schemeClr val="tx1"/>
                </a:solidFill>
                <a:latin typeface="Times New Roman" panose="02020603050405020304" pitchFamily="18" charset="0"/>
                <a:cs typeface="Times New Roman" panose="02020603050405020304" pitchFamily="18" charset="0"/>
              </a:rPr>
              <a:t>t₀ = Inflection point (peak growth)</a:t>
            </a:r>
          </a:p>
          <a:p>
            <a:pPr marL="857260" lvl="2" indent="0" defTabSz="914411" eaLnBrk="0" fontAlgn="base" hangingPunct="0">
              <a:spcBef>
                <a:spcPct val="0"/>
              </a:spcBef>
              <a:spcAft>
                <a:spcPct val="0"/>
              </a:spcAft>
              <a:buClrTx/>
              <a:buNone/>
            </a:pPr>
            <a:r>
              <a:rPr lang="en-US" altLang="en-US" sz="1600" dirty="0">
                <a:solidFill>
                  <a:schemeClr val="tx1"/>
                </a:solidFill>
                <a:latin typeface="Times New Roman" panose="02020603050405020304" pitchFamily="18" charset="0"/>
                <a:cs typeface="Times New Roman" panose="02020603050405020304" pitchFamily="18" charset="0"/>
              </a:rPr>
              <a:t>t = Time(usually months or years)</a:t>
            </a:r>
          </a:p>
          <a:p>
            <a:pPr marL="857260" lvl="2" indent="0" defTabSz="914411" eaLnBrk="0" fontAlgn="base" hangingPunct="0">
              <a:spcBef>
                <a:spcPct val="0"/>
              </a:spcBef>
              <a:spcAft>
                <a:spcPct val="0"/>
              </a:spcAft>
              <a:buClrTx/>
              <a:buNone/>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indent="0" defTabSz="914411" eaLnBrk="0" fontAlgn="base" hangingPunct="0">
              <a:spcBef>
                <a:spcPct val="0"/>
              </a:spcBef>
              <a:spcAft>
                <a:spcPct val="0"/>
              </a:spcAft>
              <a:buClrTx/>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 Curve Fitting:</a:t>
            </a:r>
            <a:endParaRPr lang="en-US" altLang="en-US" sz="1600" dirty="0">
              <a:solidFill>
                <a:schemeClr val="tx1"/>
              </a:solidFill>
              <a:latin typeface="Times New Roman" panose="02020603050405020304" pitchFamily="18" charset="0"/>
              <a:cs typeface="Times New Roman" panose="02020603050405020304" pitchFamily="18" charset="0"/>
            </a:endParaRP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scipy.optimize.curve_fit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estimate parameters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 r, t₀</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historical data.</a:t>
            </a: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Input x = timeline index; y = observed sales values.</a:t>
            </a:r>
          </a:p>
          <a:p>
            <a:pPr marL="400055" lvl="1" indent="0" defTabSz="914411" eaLnBrk="0" fontAlgn="base" hangingPunct="0">
              <a:spcBef>
                <a:spcPct val="0"/>
              </a:spcBef>
              <a:spcAft>
                <a:spcPct val="0"/>
              </a:spcAft>
              <a:buClrTx/>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defTabSz="914411" eaLnBrk="0" fontAlgn="base" hangingPunct="0">
              <a:spcBef>
                <a:spcPct val="0"/>
              </a:spcBef>
              <a:spcAft>
                <a:spcPct val="0"/>
              </a:spcAft>
              <a:buClrTx/>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 Forecast Generation:</a:t>
            </a:r>
            <a:endParaRPr lang="en-US" altLang="en-US" sz="1600" dirty="0">
              <a:solidFill>
                <a:schemeClr val="tx1"/>
              </a:solidFill>
              <a:latin typeface="Times New Roman" panose="02020603050405020304" pitchFamily="18" charset="0"/>
              <a:cs typeface="Times New Roman" panose="02020603050405020304" pitchFamily="18" charset="0"/>
            </a:endParaRP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Projects future t values till 2030.</a:t>
            </a: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fitted model to predict monthly CNG &amp; EV sales.</a:t>
            </a: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Combines historical + predicted data into a timeline.</a:t>
            </a:r>
          </a:p>
          <a:p>
            <a:pPr marL="0" indent="0" defTabSz="914411" eaLnBrk="0" fontAlgn="base" hangingPunct="0">
              <a:spcBef>
                <a:spcPct val="0"/>
              </a:spcBef>
              <a:spcAft>
                <a:spcPct val="0"/>
              </a:spcAft>
              <a:buClrTx/>
              <a:buFontTx/>
              <a:buChar char="•"/>
            </a:pPr>
            <a:r>
              <a:rPr lang="en-US" altLang="en-US" sz="1600" b="1" dirty="0">
                <a:solidFill>
                  <a:schemeClr val="tx1"/>
                </a:solidFill>
                <a:latin typeface="Times New Roman" panose="02020603050405020304" pitchFamily="18" charset="0"/>
                <a:cs typeface="Times New Roman" panose="02020603050405020304" pitchFamily="18" charset="0"/>
              </a:rPr>
              <a:t> Visualization:</a:t>
            </a:r>
            <a:endParaRPr lang="en-US" altLang="en-US" sz="1600" dirty="0">
              <a:solidFill>
                <a:schemeClr val="tx1"/>
              </a:solidFill>
              <a:latin typeface="Times New Roman" panose="02020603050405020304" pitchFamily="18" charset="0"/>
              <a:cs typeface="Times New Roman" panose="02020603050405020304" pitchFamily="18" charset="0"/>
            </a:endParaRP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Plots actual vs. forecasted CNG sales.</a:t>
            </a:r>
          </a:p>
          <a:p>
            <a:pPr marL="400055" lvl="1" indent="0" defTabSz="914411" eaLnBrk="0" fontAlgn="base" hangingPunct="0">
              <a:spcBef>
                <a:spcPct val="0"/>
              </a:spcBef>
              <a:spcAft>
                <a:spcPct val="0"/>
              </a:spcAft>
              <a:buClrTx/>
              <a:buFontTx/>
              <a:buChar char="•"/>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Highlights growth curve using matplotlib.</a:t>
            </a:r>
          </a:p>
          <a:p>
            <a:pPr marL="400055" lvl="1" indent="0" defTabSz="914411" eaLnBrk="0" fontAlgn="base" hangingPunct="0">
              <a:spcBef>
                <a:spcPct val="0"/>
              </a:spcBef>
              <a:spcAft>
                <a:spcPct val="0"/>
              </a:spcAft>
              <a:buClrTx/>
              <a:buFontTx/>
              <a:buChar char="•"/>
            </a:pPr>
            <a:r>
              <a:rPr lang="en-US" altLang="en-US" dirty="0">
                <a:solidFill>
                  <a:schemeClr val="tx1"/>
                </a:solidFill>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 for 2030 is also printed as a preview.</a:t>
            </a:r>
          </a:p>
          <a:p>
            <a:pPr marL="0" indent="0" defTabSz="914411" eaLnBrk="0" fontAlgn="base" hangingPunct="0">
              <a:spcBef>
                <a:spcPct val="0"/>
              </a:spcBef>
              <a:spcAft>
                <a:spcPct val="0"/>
              </a:spcAft>
              <a:buClrTx/>
              <a:buNone/>
            </a:pPr>
            <a:endParaRPr lang="en-US"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942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7888AB9-6DC2-05B5-F7B6-350FE385C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16" y="1606677"/>
            <a:ext cx="10044325" cy="4266222"/>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F006091A-2D1F-6800-276C-1CF050B8B72C}"/>
              </a:ext>
            </a:extLst>
          </p:cNvPr>
          <p:cNvSpPr txBox="1">
            <a:spLocks/>
          </p:cNvSpPr>
          <p:nvPr/>
        </p:nvSpPr>
        <p:spPr>
          <a:xfrm>
            <a:off x="1833507" y="416349"/>
            <a:ext cx="8524990" cy="837415"/>
          </a:xfrm>
          <a:prstGeom prst="rect">
            <a:avLst/>
          </a:prstGeom>
        </p:spPr>
        <p:txBody>
          <a:bodyPr vert="horz" lIns="91440" tIns="45721" rIns="91440" bIns="45721"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2000" b="1" dirty="0">
                <a:latin typeface="Times New Roman" panose="02020603050405020304" pitchFamily="18" charset="0"/>
                <a:cs typeface="Times New Roman" panose="02020603050405020304" pitchFamily="18" charset="0"/>
              </a:rPr>
              <a:t>EV adoption follows a </a:t>
            </a:r>
            <a:r>
              <a:rPr lang="en-IN" sz="2000" b="1" dirty="0">
                <a:latin typeface="Times New Roman" panose="02020603050405020304" pitchFamily="18" charset="0"/>
                <a:cs typeface="Times New Roman" panose="02020603050405020304" pitchFamily="18" charset="0"/>
              </a:rPr>
              <a:t>S-shaped (sigmoid) curve</a:t>
            </a:r>
            <a:r>
              <a:rPr lang="en-US" sz="2000" b="1" dirty="0">
                <a:latin typeface="Times New Roman" panose="02020603050405020304" pitchFamily="18" charset="0"/>
                <a:cs typeface="Times New Roman" panose="02020603050405020304" pitchFamily="18" charset="0"/>
              </a:rPr>
              <a:t> </a:t>
            </a:r>
          </a:p>
          <a:p>
            <a:pPr marL="0" indent="0" algn="ctr">
              <a:buNone/>
            </a:pPr>
            <a:r>
              <a:rPr lang="en-US" sz="2000" dirty="0">
                <a:latin typeface="Times New Roman" panose="02020603050405020304" pitchFamily="18" charset="0"/>
                <a:cs typeface="Times New Roman" panose="02020603050405020304" pitchFamily="18" charset="0"/>
              </a:rPr>
              <a:t>(slow start, then rapid growth).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121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AC7C0-5D57-EBF7-1E3F-D32D0AE9ACA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39E4D1-05D1-CA21-E127-FA481F1515EE}"/>
              </a:ext>
            </a:extLst>
          </p:cNvPr>
          <p:cNvSpPr>
            <a:spLocks noGrp="1"/>
          </p:cNvSpPr>
          <p:nvPr>
            <p:ph idx="1"/>
          </p:nvPr>
        </p:nvSpPr>
        <p:spPr>
          <a:xfrm>
            <a:off x="2041715" y="567178"/>
            <a:ext cx="8524990" cy="837415"/>
          </a:xfrm>
        </p:spPr>
        <p:txBody>
          <a:bodyPr>
            <a:noAutofit/>
          </a:bodyPr>
          <a:lstStyle/>
          <a:p>
            <a:pPr marL="0" indent="0" algn="ctr">
              <a:buNone/>
            </a:pPr>
            <a:r>
              <a:rPr lang="en-US" sz="2000" b="1" dirty="0">
                <a:latin typeface="Times New Roman" panose="02020603050405020304" pitchFamily="18" charset="0"/>
                <a:cs typeface="Times New Roman" panose="02020603050405020304" pitchFamily="18" charset="0"/>
              </a:rPr>
              <a:t>CNG adoption follows a </a:t>
            </a:r>
            <a:r>
              <a:rPr lang="en-IN" sz="2000" b="1" dirty="0">
                <a:latin typeface="Times New Roman" panose="02020603050405020304" pitchFamily="18" charset="0"/>
                <a:cs typeface="Times New Roman" panose="02020603050405020304" pitchFamily="18" charset="0"/>
              </a:rPr>
              <a:t>S-shaped (sigmoid) curve</a:t>
            </a:r>
            <a:r>
              <a:rPr lang="en-US" sz="2000" b="1" dirty="0">
                <a:latin typeface="Times New Roman" panose="02020603050405020304" pitchFamily="18" charset="0"/>
                <a:cs typeface="Times New Roman" panose="02020603050405020304" pitchFamily="18" charset="0"/>
              </a:rPr>
              <a:t> </a:t>
            </a:r>
          </a:p>
          <a:p>
            <a:pPr marL="0" indent="0" algn="ctr">
              <a:buNone/>
            </a:pPr>
            <a:r>
              <a:rPr lang="en-US" sz="2000" dirty="0">
                <a:latin typeface="Times New Roman" panose="02020603050405020304" pitchFamily="18" charset="0"/>
                <a:cs typeface="Times New Roman" panose="02020603050405020304" pitchFamily="18" charset="0"/>
              </a:rPr>
              <a:t>(slow start, then rapid growth).</a:t>
            </a:r>
            <a:endParaRPr lang="en-IN"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005DFC1-10D2-8898-0C8E-0C90CCDBBA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774" y="1677971"/>
            <a:ext cx="10129819" cy="4302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468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89334D-2DAE-0690-CA23-0A63EB91F9B3}"/>
              </a:ext>
            </a:extLst>
          </p:cNvPr>
          <p:cNvSpPr txBox="1">
            <a:spLocks/>
          </p:cNvSpPr>
          <p:nvPr/>
        </p:nvSpPr>
        <p:spPr>
          <a:xfrm>
            <a:off x="4132475" y="677633"/>
            <a:ext cx="3927051" cy="11430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a:solidFill>
                  <a:srgbClr val="178DBB"/>
                </a:solidFill>
                <a:latin typeface="Times New Roman" panose="02020603050405020304" pitchFamily="18" charset="0"/>
                <a:ea typeface="Cambria" panose="02040503050406030204" pitchFamily="18" charset="0"/>
                <a:cs typeface="Times New Roman" panose="02020603050405020304" pitchFamily="18" charset="0"/>
              </a:rPr>
              <a:t>Introduction</a:t>
            </a:r>
          </a:p>
        </p:txBody>
      </p:sp>
      <p:sp>
        <p:nvSpPr>
          <p:cNvPr id="7" name="Content Placeholder 2">
            <a:extLst>
              <a:ext uri="{FF2B5EF4-FFF2-40B4-BE49-F238E27FC236}">
                <a16:creationId xmlns:a16="http://schemas.microsoft.com/office/drawing/2014/main" id="{1618AB03-943D-2ECF-C2C1-A79CB3E59E0A}"/>
              </a:ext>
            </a:extLst>
          </p:cNvPr>
          <p:cNvSpPr txBox="1">
            <a:spLocks/>
          </p:cNvSpPr>
          <p:nvPr/>
        </p:nvSpPr>
        <p:spPr>
          <a:xfrm>
            <a:off x="1412450" y="1820634"/>
            <a:ext cx="10779550" cy="45613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Ø"/>
            </a:pPr>
            <a:r>
              <a:rPr lang="en-US" sz="2200" dirty="0">
                <a:latin typeface="Times New Roman" panose="02020603050405020304" pitchFamily="18" charset="0"/>
                <a:ea typeface="Cambria" panose="02040503050406030204" pitchFamily="18" charset="0"/>
                <a:cs typeface="Times New Roman" panose="02020603050405020304" pitchFamily="18" charset="0"/>
              </a:rPr>
              <a:t> The Indian automotive industry is experiencing a major shift, influenced by changing consumer behavior, government regulations, and the speed of technological progress. Environmental issues, increasing fuel prices, and the need for sustainable transportation have hastened the transformation to cleaner options.</a:t>
            </a:r>
          </a:p>
          <a:p>
            <a:pPr>
              <a:lnSpc>
                <a:spcPct val="100000"/>
              </a:lnSpc>
              <a:buFont typeface="Wingdings" panose="05000000000000000000" pitchFamily="2" charset="2"/>
              <a:buChar char="Ø"/>
            </a:pPr>
            <a:r>
              <a:rPr lang="en-US" sz="2200" dirty="0">
                <a:latin typeface="Times New Roman" panose="02020603050405020304" pitchFamily="18" charset="0"/>
                <a:ea typeface="Cambria" panose="02040503050406030204" pitchFamily="18" charset="0"/>
                <a:cs typeface="Times New Roman" panose="02020603050405020304" pitchFamily="18" charset="0"/>
              </a:rPr>
              <a:t> Electric vehicles or EVs and compressed natural gas or CNG cars are fast emerging as strong environment-friendly alternatives for conventional petrol and diesel automobiles. Its high demand significantly changing the India automotive scenario.</a:t>
            </a:r>
          </a:p>
          <a:p>
            <a:pPr>
              <a:lnSpc>
                <a:spcPct val="100000"/>
              </a:lnSpc>
              <a:buFont typeface="Wingdings" panose="05000000000000000000" pitchFamily="2" charset="2"/>
              <a:buChar char="Ø"/>
            </a:pPr>
            <a:r>
              <a:rPr lang="en-US" sz="2200" dirty="0">
                <a:latin typeface="Times New Roman" panose="02020603050405020304" pitchFamily="18" charset="0"/>
                <a:ea typeface="Cambria" panose="02040503050406030204" pitchFamily="18" charset="0"/>
                <a:cs typeface="Times New Roman" panose="02020603050405020304" pitchFamily="18" charset="0"/>
              </a:rPr>
              <a:t> The project seeks to analyze and predict fuel-wise vehicle sales patterns with the help of machine learning methodologies. Analyzing multi-source data for ten large Indian states such as Maharashtra and Delhi, it provides evidence-based trends on fuel shift, sales patterns, and policy effectiveness.</a:t>
            </a:r>
          </a:p>
          <a:p>
            <a:pPr marL="0" indent="0">
              <a:lnSpc>
                <a:spcPct val="100000"/>
              </a:lnSpc>
              <a:buNone/>
            </a:pPr>
            <a:endParaRPr lang="en-US" sz="2200" dirty="0">
              <a:latin typeface="Times New Roman" panose="02020603050405020304" pitchFamily="18" charset="0"/>
              <a:ea typeface="Cambria" panose="02040503050406030204" pitchFamily="18" charset="0"/>
              <a:cs typeface="Times New Roman" panose="02020603050405020304" pitchFamily="18" charset="0"/>
            </a:endParaRPr>
          </a:p>
          <a:p>
            <a:pPr marL="0" indent="0">
              <a:lnSpc>
                <a:spcPct val="100000"/>
              </a:lnSpc>
              <a:buNone/>
            </a:pPr>
            <a:endParaRPr lang="en-US" sz="22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99533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D71DC7-B6D0-5908-FD19-C9B4BC300125}"/>
              </a:ext>
            </a:extLst>
          </p:cNvPr>
          <p:cNvSpPr>
            <a:spLocks noGrp="1"/>
          </p:cNvSpPr>
          <p:nvPr>
            <p:ph idx="1"/>
          </p:nvPr>
        </p:nvSpPr>
        <p:spPr>
          <a:xfrm>
            <a:off x="1234913" y="1690540"/>
            <a:ext cx="10241420" cy="4996059"/>
          </a:xfrm>
        </p:spPr>
        <p:txBody>
          <a:bodyPr>
            <a:noAutofit/>
          </a:bodyPr>
          <a:lstStyle/>
          <a:p>
            <a:pPr defTabSz="914411" eaLnBrk="0" fontAlgn="base" hangingPunct="0">
              <a:spcBef>
                <a:spcPct val="0"/>
              </a:spcBef>
              <a:spcAft>
                <a:spcPct val="0"/>
              </a:spcAft>
              <a:buClrTx/>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Regression</a:t>
            </a: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Each forecasted line is based on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learn’s</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LinearRegression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fits a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straight line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the actual historical data.</a:t>
            </a:r>
          </a:p>
          <a:p>
            <a:pPr marL="400055" lvl="1" indent="0" defTabSz="914411"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Formula: y=mx + c</a:t>
            </a:r>
          </a:p>
          <a:p>
            <a:pPr marL="800110" lvl="2" indent="0" defTabSz="914411" eaLnBrk="0" fontAlgn="base" hangingPunct="0">
              <a:spcBef>
                <a:spcPct val="0"/>
              </a:spcBef>
              <a:spcAft>
                <a:spcPct val="0"/>
              </a:spcAft>
              <a:buClrTx/>
              <a:buNone/>
            </a:pPr>
            <a:r>
              <a:rPr lang="en-US" altLang="en-US" sz="1600" dirty="0">
                <a:solidFill>
                  <a:schemeClr val="tx1"/>
                </a:solidFill>
                <a:latin typeface="Times New Roman" panose="02020603050405020304" pitchFamily="18" charset="0"/>
                <a:cs typeface="Times New Roman" panose="02020603050405020304" pitchFamily="18" charset="0"/>
              </a:rPr>
              <a:t>where:</a:t>
            </a:r>
          </a:p>
          <a:p>
            <a:pPr marL="1314466" lvl="3" indent="0" defTabSz="914411" eaLnBrk="0" fontAlgn="base" hangingPunct="0">
              <a:spcBef>
                <a:spcPct val="0"/>
              </a:spcBef>
              <a:spcAft>
                <a:spcPct val="0"/>
              </a:spcAft>
              <a:buClrTx/>
              <a:buFontTx/>
              <a:buChar char="•"/>
            </a:pP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err="1">
                <a:solidFill>
                  <a:schemeClr val="tx1"/>
                </a:solidFill>
                <a:latin typeface="Times New Roman" panose="02020603050405020304" pitchFamily="18" charset="0"/>
                <a:cs typeface="Times New Roman" panose="02020603050405020304" pitchFamily="18" charset="0"/>
              </a:rPr>
              <a:t>yyy</a:t>
            </a:r>
            <a:r>
              <a:rPr lang="en-US" altLang="en-US" sz="1600" dirty="0">
                <a:solidFill>
                  <a:schemeClr val="tx1"/>
                </a:solidFill>
                <a:latin typeface="Times New Roman" panose="02020603050405020304" pitchFamily="18" charset="0"/>
                <a:cs typeface="Times New Roman" panose="02020603050405020304" pitchFamily="18" charset="0"/>
              </a:rPr>
              <a:t>: Predicted number of stations</a:t>
            </a:r>
          </a:p>
          <a:p>
            <a:pPr marL="1314466" lvl="3" indent="0" defTabSz="914411" eaLnBrk="0" fontAlgn="base" hangingPunct="0">
              <a:spcBef>
                <a:spcPct val="0"/>
              </a:spcBef>
              <a:spcAft>
                <a:spcPct val="0"/>
              </a:spcAft>
              <a:buClrTx/>
              <a:buFontTx/>
              <a:buChar char="•"/>
            </a:pPr>
            <a:r>
              <a:rPr lang="en-US" altLang="en-US" sz="1600" dirty="0">
                <a:solidFill>
                  <a:schemeClr val="tx1"/>
                </a:solidFill>
                <a:latin typeface="Times New Roman" panose="02020603050405020304" pitchFamily="18" charset="0"/>
                <a:cs typeface="Times New Roman" panose="02020603050405020304" pitchFamily="18" charset="0"/>
              </a:rPr>
              <a:t> xxx: Encoded year (e.g., 0 for 2020, 1 for 2021...)</a:t>
            </a:r>
          </a:p>
          <a:p>
            <a:pPr marL="1314466" lvl="3" indent="0" defTabSz="914411" eaLnBrk="0" fontAlgn="base" hangingPunct="0">
              <a:spcBef>
                <a:spcPct val="0"/>
              </a:spcBef>
              <a:spcAft>
                <a:spcPct val="0"/>
              </a:spcAft>
              <a:buClrTx/>
              <a:buFontTx/>
              <a:buChar char="•"/>
            </a:pPr>
            <a:r>
              <a:rPr lang="en-US" altLang="en-US" sz="1600" dirty="0">
                <a:solidFill>
                  <a:schemeClr val="tx1"/>
                </a:solidFill>
                <a:latin typeface="Times New Roman" panose="02020603050405020304" pitchFamily="18" charset="0"/>
                <a:cs typeface="Times New Roman" panose="02020603050405020304" pitchFamily="18" charset="0"/>
              </a:rPr>
              <a:t> mmm: Slope (growth/decline rate)</a:t>
            </a:r>
          </a:p>
          <a:p>
            <a:pPr marL="1314466" lvl="3" indent="0" defTabSz="914411" eaLnBrk="0" fontAlgn="base" hangingPunct="0">
              <a:spcBef>
                <a:spcPct val="0"/>
              </a:spcBef>
              <a:spcAft>
                <a:spcPct val="0"/>
              </a:spcAft>
              <a:buClrTx/>
              <a:buFontTx/>
              <a:buChar char="•"/>
            </a:pPr>
            <a:r>
              <a:rPr lang="en-US" altLang="en-US" sz="1600" dirty="0">
                <a:solidFill>
                  <a:schemeClr val="tx1"/>
                </a:solidFill>
                <a:latin typeface="Times New Roman" panose="02020603050405020304" pitchFamily="18" charset="0"/>
                <a:cs typeface="Times New Roman" panose="02020603050405020304" pitchFamily="18" charset="0"/>
              </a:rPr>
              <a:t> ccc: Intercept</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Overview: </a:t>
            </a:r>
            <a:r>
              <a:rPr lang="en-US" sz="1600" dirty="0">
                <a:latin typeface="Times New Roman" panose="02020603050405020304" pitchFamily="18" charset="0"/>
                <a:cs typeface="Times New Roman" panose="02020603050405020304" pitchFamily="18" charset="0"/>
              </a:rPr>
              <a:t>The curves in both graphs represent </a:t>
            </a:r>
            <a:r>
              <a:rPr lang="en-US" sz="1600" b="1" dirty="0">
                <a:latin typeface="Times New Roman" panose="02020603050405020304" pitchFamily="18" charset="0"/>
                <a:cs typeface="Times New Roman" panose="02020603050405020304" pitchFamily="18" charset="0"/>
              </a:rPr>
              <a:t>linear trends</a:t>
            </a:r>
            <a:r>
              <a:rPr lang="en-US" sz="1600" dirty="0">
                <a:latin typeface="Times New Roman" panose="02020603050405020304" pitchFamily="18" charset="0"/>
                <a:cs typeface="Times New Roman" panose="02020603050405020304" pitchFamily="18" charset="0"/>
              </a:rPr>
              <a:t> fitted using </a:t>
            </a:r>
            <a:r>
              <a:rPr lang="en-US" sz="1600" b="1" dirty="0">
                <a:latin typeface="Times New Roman" panose="02020603050405020304" pitchFamily="18" charset="0"/>
                <a:cs typeface="Times New Roman" panose="02020603050405020304" pitchFamily="18" charset="0"/>
              </a:rPr>
              <a:t>Linear Regression</a:t>
            </a:r>
            <a:r>
              <a:rPr lang="en-US" sz="1600" dirty="0">
                <a:latin typeface="Times New Roman" panose="02020603050405020304" pitchFamily="18" charset="0"/>
                <a:cs typeface="Times New Roman" panose="02020603050405020304" pitchFamily="18" charset="0"/>
              </a:rPr>
              <a:t>, and each is extended to forecast the future number of fuel stations (EV, CNG, Petrol/Diesel) for </a:t>
            </a:r>
            <a:r>
              <a:rPr lang="en-US" sz="1600" b="1" dirty="0">
                <a:latin typeface="Times New Roman" panose="02020603050405020304" pitchFamily="18" charset="0"/>
                <a:cs typeface="Times New Roman" panose="02020603050405020304" pitchFamily="18" charset="0"/>
              </a:rPr>
              <a:t>Maharashtra</a:t>
            </a:r>
            <a:r>
              <a:rPr lang="en-US" sz="1600" dirty="0">
                <a:latin typeface="Times New Roman" panose="02020603050405020304" pitchFamily="18" charset="0"/>
                <a:cs typeface="Times New Roman" panose="02020603050405020304" pitchFamily="18" charset="0"/>
              </a:rPr>
              <a:t> and </a:t>
            </a:r>
            <a:r>
              <a:rPr lang="en-US" sz="1600" b="1" dirty="0">
                <a:latin typeface="Times New Roman" panose="02020603050405020304" pitchFamily="18" charset="0"/>
                <a:cs typeface="Times New Roman" panose="02020603050405020304" pitchFamily="18" charset="0"/>
              </a:rPr>
              <a:t>Delhi</a:t>
            </a:r>
            <a:r>
              <a:rPr lang="en-US" sz="16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Linear Regression was chosen due to:</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Simplicity &amp; interpretability</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Consistent year-over-year change in historical trends</a:t>
            </a:r>
          </a:p>
          <a:p>
            <a:pPr lvl="1">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Adequate for short- to mid-term projections (6 years in this case)</a:t>
            </a:r>
          </a:p>
          <a:p>
            <a:pPr>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A85050E-5406-55BE-CB8E-8FBE7F2DFD4B}"/>
              </a:ext>
            </a:extLst>
          </p:cNvPr>
          <p:cNvSpPr>
            <a:spLocks noGrp="1"/>
          </p:cNvSpPr>
          <p:nvPr>
            <p:ph type="title"/>
          </p:nvPr>
        </p:nvSpPr>
        <p:spPr>
          <a:xfrm>
            <a:off x="278100" y="645098"/>
            <a:ext cx="8912226" cy="1281113"/>
          </a:xfrm>
        </p:spPr>
        <p:txBody>
          <a:bodyPr/>
          <a:lstStyle/>
          <a:p>
            <a:pPr algn="ctr"/>
            <a:r>
              <a:rPr lang="en-IN" b="1" dirty="0">
                <a:latin typeface="Times New Roman" panose="02020603050405020304" pitchFamily="18" charset="0"/>
                <a:cs typeface="Times New Roman" panose="02020603050405020304" pitchFamily="18" charset="0"/>
              </a:rPr>
              <a:t>Station Growth Prediction</a:t>
            </a:r>
          </a:p>
        </p:txBody>
      </p:sp>
    </p:spTree>
    <p:extLst>
      <p:ext uri="{BB962C8B-B14F-4D97-AF65-F5344CB8AC3E}">
        <p14:creationId xmlns:p14="http://schemas.microsoft.com/office/powerpoint/2010/main" val="3229050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a:extLst>
              <a:ext uri="{FF2B5EF4-FFF2-40B4-BE49-F238E27FC236}">
                <a16:creationId xmlns:a16="http://schemas.microsoft.com/office/drawing/2014/main" id="{C103F9BB-68F2-E178-96E7-923B46782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398" y="923827"/>
            <a:ext cx="9157207" cy="5010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661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D1A81-DD35-5471-6838-716574AF27C1}"/>
            </a:ext>
          </a:extLst>
        </p:cNvPr>
        <p:cNvGrpSpPr/>
        <p:nvPr/>
      </p:nvGrpSpPr>
      <p:grpSpPr>
        <a:xfrm>
          <a:off x="0" y="0"/>
          <a:ext cx="0" cy="0"/>
          <a:chOff x="0" y="0"/>
          <a:chExt cx="0" cy="0"/>
        </a:xfrm>
      </p:grpSpPr>
      <p:pic>
        <p:nvPicPr>
          <p:cNvPr id="5" name="Picture 5">
            <a:extLst>
              <a:ext uri="{FF2B5EF4-FFF2-40B4-BE49-F238E27FC236}">
                <a16:creationId xmlns:a16="http://schemas.microsoft.com/office/drawing/2014/main" id="{67D93156-E552-A263-0499-E38B7C78B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668" y="934500"/>
            <a:ext cx="9022668" cy="4989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627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F5964F5-2EE3-4D47-FFB2-9B88A1494D1B}"/>
              </a:ext>
            </a:extLst>
          </p:cNvPr>
          <p:cNvSpPr>
            <a:spLocks noGrp="1"/>
          </p:cNvSpPr>
          <p:nvPr>
            <p:ph idx="1"/>
          </p:nvPr>
        </p:nvSpPr>
        <p:spPr>
          <a:xfrm>
            <a:off x="1555425" y="1652834"/>
            <a:ext cx="10241420" cy="4996059"/>
          </a:xfrm>
        </p:spPr>
        <p:txBody>
          <a:bodyPr>
            <a:noAutofit/>
          </a:bodyPr>
          <a:lstStyle/>
          <a:p>
            <a:pPr defTabSz="914411" eaLnBrk="0" fontAlgn="base" hangingPunct="0">
              <a:spcBef>
                <a:spcPct val="0"/>
              </a:spcBef>
              <a:spcAft>
                <a:spcPct val="0"/>
              </a:spcAft>
              <a:buClrTx/>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ARIMA Forecasting</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00055" lvl="1" indent="0" defTabSz="914411" eaLnBrk="0" fontAlgn="base" hangingPunct="0">
              <a:spcBef>
                <a:spcPct val="0"/>
              </a:spcBef>
              <a:spcAft>
                <a:spcPct val="0"/>
              </a:spcAft>
              <a:buClrTx/>
              <a:buFontTx/>
              <a:buChar char="•"/>
            </a:pPr>
            <a:r>
              <a:rPr lang="en-US" altLang="en-US" sz="1801" dirty="0">
                <a:solidFill>
                  <a:schemeClr val="tx1"/>
                </a:solidFill>
                <a:latin typeface="Times New Roman" panose="02020603050405020304" pitchFamily="18" charset="0"/>
                <a:cs typeface="Times New Roman" panose="02020603050405020304" pitchFamily="18" charset="0"/>
              </a:rPr>
              <a:t> Model Used: ARIMA (p=1,d=1,q=0)(p=1, d=1, q=0)(p=1,d=1,q=0) from </a:t>
            </a:r>
            <a:r>
              <a:rPr lang="en-US" altLang="en-US" sz="1801" dirty="0" err="1">
                <a:solidFill>
                  <a:schemeClr val="tx1"/>
                </a:solidFill>
                <a:latin typeface="Times New Roman" panose="02020603050405020304" pitchFamily="18" charset="0"/>
                <a:cs typeface="Times New Roman" panose="02020603050405020304" pitchFamily="18" charset="0"/>
              </a:rPr>
              <a:t>statsmodels</a:t>
            </a:r>
            <a:endParaRPr lang="en-US" altLang="en-US" sz="1801" dirty="0">
              <a:solidFill>
                <a:schemeClr val="tx1"/>
              </a:solidFill>
              <a:latin typeface="Times New Roman" panose="02020603050405020304" pitchFamily="18" charset="0"/>
              <a:cs typeface="Times New Roman" panose="02020603050405020304" pitchFamily="18" charset="0"/>
            </a:endParaRPr>
          </a:p>
          <a:p>
            <a:pPr marL="400055" lvl="1" indent="0" defTabSz="914411" eaLnBrk="0" fontAlgn="base" hangingPunct="0">
              <a:spcBef>
                <a:spcPct val="0"/>
              </a:spcBef>
              <a:spcAft>
                <a:spcPct val="0"/>
              </a:spcAft>
              <a:buClrTx/>
              <a:buFontTx/>
              <a:buChar char="•"/>
            </a:pPr>
            <a:r>
              <a:rPr lang="en-US" altLang="en-US" sz="1801" b="1" dirty="0">
                <a:solidFill>
                  <a:schemeClr val="tx1"/>
                </a:solidFill>
                <a:latin typeface="Times New Roman" panose="02020603050405020304" pitchFamily="18" charset="0"/>
                <a:cs typeface="Times New Roman" panose="02020603050405020304" pitchFamily="18" charset="0"/>
              </a:rPr>
              <a:t> </a:t>
            </a:r>
            <a:r>
              <a:rPr lang="en-US" altLang="en-US" sz="1801" dirty="0">
                <a:solidFill>
                  <a:schemeClr val="tx1"/>
                </a:solidFill>
                <a:latin typeface="Times New Roman" panose="02020603050405020304" pitchFamily="18" charset="0"/>
                <a:cs typeface="Times New Roman" panose="02020603050405020304" pitchFamily="18" charset="0"/>
              </a:rPr>
              <a:t>Purpose: Predict the </a:t>
            </a:r>
            <a:r>
              <a:rPr lang="en-US" altLang="en-US" sz="1801" b="1" dirty="0">
                <a:solidFill>
                  <a:schemeClr val="tx1"/>
                </a:solidFill>
                <a:latin typeface="Times New Roman" panose="02020603050405020304" pitchFamily="18" charset="0"/>
                <a:cs typeface="Times New Roman" panose="02020603050405020304" pitchFamily="18" charset="0"/>
              </a:rPr>
              <a:t>future number of EV stations</a:t>
            </a:r>
            <a:r>
              <a:rPr lang="en-US" altLang="en-US" sz="1801" dirty="0">
                <a:solidFill>
                  <a:schemeClr val="tx1"/>
                </a:solidFill>
                <a:latin typeface="Times New Roman" panose="02020603050405020304" pitchFamily="18" charset="0"/>
                <a:cs typeface="Times New Roman" panose="02020603050405020304" pitchFamily="18" charset="0"/>
              </a:rPr>
              <a:t> based on historical time series trends (post-2015)</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ARIMA Parameters:</a:t>
            </a:r>
          </a:p>
          <a:p>
            <a:pPr lvl="1">
              <a:buFont typeface="Arial" panose="020B0604020202020204" pitchFamily="34" charset="0"/>
              <a:buChar char="•"/>
            </a:pPr>
            <a:r>
              <a:rPr lang="en-US" sz="1801" dirty="0">
                <a:latin typeface="Times New Roman" panose="02020603050405020304" pitchFamily="18" charset="0"/>
                <a:cs typeface="Times New Roman" panose="02020603050405020304" pitchFamily="18" charset="0"/>
              </a:rPr>
              <a:t>p (Auto-Regressive part): 1 lag of the past values is considered.</a:t>
            </a:r>
          </a:p>
          <a:p>
            <a:pPr lvl="1">
              <a:buFont typeface="Arial" panose="020B0604020202020204" pitchFamily="34" charset="0"/>
              <a:buChar char="•"/>
            </a:pPr>
            <a:r>
              <a:rPr lang="en-US" sz="1801" dirty="0">
                <a:latin typeface="Times New Roman" panose="02020603050405020304" pitchFamily="18" charset="0"/>
                <a:cs typeface="Times New Roman" panose="02020603050405020304" pitchFamily="18" charset="0"/>
              </a:rPr>
              <a:t>d (Differencing): Data is differenced once to ensure stationarity.</a:t>
            </a:r>
          </a:p>
          <a:p>
            <a:pPr lvl="1">
              <a:buFont typeface="Arial" panose="020B0604020202020204" pitchFamily="34" charset="0"/>
              <a:buChar char="•"/>
            </a:pPr>
            <a:r>
              <a:rPr lang="en-US" sz="1801" dirty="0">
                <a:latin typeface="Times New Roman" panose="02020603050405020304" pitchFamily="18" charset="0"/>
                <a:cs typeface="Times New Roman" panose="02020603050405020304" pitchFamily="18" charset="0"/>
              </a:rPr>
              <a:t>q (Moving Average): 0, so no moving average component is used.</a:t>
            </a:r>
            <a:r>
              <a:rPr lang="en-US" altLang="en-US" sz="1801" dirty="0">
                <a:solidFill>
                  <a:schemeClr val="tx1"/>
                </a:solidFill>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Key Advantages of Using ARIMA:</a:t>
            </a:r>
          </a:p>
          <a:p>
            <a:pPr marL="400055" lvl="1" indent="0" defTabSz="914411" eaLnBrk="0" fontAlgn="base" hangingPunct="0">
              <a:spcBef>
                <a:spcPct val="0"/>
              </a:spcBef>
              <a:spcAft>
                <a:spcPct val="0"/>
              </a:spcAft>
              <a:buClrTx/>
              <a:buFontTx/>
              <a:buChar char="•"/>
            </a:pPr>
            <a:r>
              <a:rPr lang="en-US" altLang="en-US" sz="1801" dirty="0">
                <a:solidFill>
                  <a:schemeClr val="tx1"/>
                </a:solidFill>
                <a:latin typeface="Times New Roman" panose="02020603050405020304" pitchFamily="18" charset="0"/>
                <a:cs typeface="Times New Roman" panose="02020603050405020304" pitchFamily="18" charset="0"/>
              </a:rPr>
              <a:t> Captures trends and seasonality in time series data.</a:t>
            </a:r>
          </a:p>
          <a:p>
            <a:pPr marL="400055" lvl="1" indent="0" defTabSz="914411" eaLnBrk="0" fontAlgn="base" hangingPunct="0">
              <a:spcBef>
                <a:spcPct val="0"/>
              </a:spcBef>
              <a:spcAft>
                <a:spcPct val="0"/>
              </a:spcAft>
              <a:buClrTx/>
              <a:buFontTx/>
              <a:buChar char="•"/>
            </a:pPr>
            <a:r>
              <a:rPr lang="en-US" altLang="en-US" sz="1801" dirty="0">
                <a:solidFill>
                  <a:schemeClr val="tx1"/>
                </a:solidFill>
                <a:latin typeface="Times New Roman" panose="02020603050405020304" pitchFamily="18" charset="0"/>
                <a:cs typeface="Times New Roman" panose="02020603050405020304" pitchFamily="18" charset="0"/>
              </a:rPr>
              <a:t> Useful for small datasets (like yearly EV stations).</a:t>
            </a:r>
          </a:p>
          <a:p>
            <a:pPr marL="400055" lvl="1" indent="0" defTabSz="914411" eaLnBrk="0" fontAlgn="base" hangingPunct="0">
              <a:spcBef>
                <a:spcPct val="0"/>
              </a:spcBef>
              <a:spcAft>
                <a:spcPct val="0"/>
              </a:spcAft>
              <a:buClrTx/>
              <a:buFontTx/>
              <a:buChar char="•"/>
            </a:pPr>
            <a:r>
              <a:rPr lang="en-US" altLang="en-US" sz="1801" dirty="0">
                <a:solidFill>
                  <a:schemeClr val="tx1"/>
                </a:solidFill>
                <a:latin typeface="Times New Roman" panose="02020603050405020304" pitchFamily="18" charset="0"/>
                <a:cs typeface="Times New Roman" panose="02020603050405020304" pitchFamily="18" charset="0"/>
              </a:rPr>
              <a:t> Outperforms simple linear models when data shows non-constant growth rates.</a:t>
            </a:r>
          </a:p>
          <a:p>
            <a:pPr marL="457206" lvl="1" indent="0">
              <a:buNone/>
            </a:pPr>
            <a:endParaRPr lang="en-US" sz="180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A6753DF-3972-4A55-742B-CB3EA944B517}"/>
              </a:ext>
            </a:extLst>
          </p:cNvPr>
          <p:cNvSpPr>
            <a:spLocks noGrp="1"/>
          </p:cNvSpPr>
          <p:nvPr>
            <p:ph type="title"/>
          </p:nvPr>
        </p:nvSpPr>
        <p:spPr>
          <a:xfrm>
            <a:off x="278100" y="645100"/>
            <a:ext cx="8912226" cy="768923"/>
          </a:xfrm>
        </p:spPr>
        <p:txBody>
          <a:bodyPr/>
          <a:lstStyle/>
          <a:p>
            <a:pPr algn="ctr"/>
            <a:r>
              <a:rPr lang="en-IN" b="1" dirty="0">
                <a:latin typeface="Times New Roman" panose="02020603050405020304" pitchFamily="18" charset="0"/>
                <a:cs typeface="Times New Roman" panose="02020603050405020304" pitchFamily="18" charset="0"/>
              </a:rPr>
              <a:t>Station Growth Prediction</a:t>
            </a:r>
          </a:p>
        </p:txBody>
      </p:sp>
    </p:spTree>
    <p:extLst>
      <p:ext uri="{BB962C8B-B14F-4D97-AF65-F5344CB8AC3E}">
        <p14:creationId xmlns:p14="http://schemas.microsoft.com/office/powerpoint/2010/main" val="4259303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B40D973-EECA-78DD-96BF-D899560CD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6772" y="756862"/>
            <a:ext cx="8958459" cy="5344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6588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3D52F-0938-D415-8A5A-4D4DC7B5FABA}"/>
              </a:ext>
            </a:extLst>
          </p:cNvPr>
          <p:cNvSpPr>
            <a:spLocks noGrp="1"/>
          </p:cNvSpPr>
          <p:nvPr>
            <p:ph type="title"/>
          </p:nvPr>
        </p:nvSpPr>
        <p:spPr>
          <a:xfrm>
            <a:off x="1640155" y="133916"/>
            <a:ext cx="8911687" cy="648508"/>
          </a:xfrm>
        </p:spPr>
        <p:txBody>
          <a:bodyPr>
            <a:normAutofit/>
          </a:bodyPr>
          <a:lstStyle/>
          <a:p>
            <a:pPr algn="ctr"/>
            <a:r>
              <a:rPr lang="en-IN" sz="3401" dirty="0">
                <a:latin typeface="Times New Roman" panose="02020603050405020304" pitchFamily="18" charset="0"/>
                <a:cs typeface="Times New Roman" panose="02020603050405020304" pitchFamily="18" charset="0"/>
              </a:rPr>
              <a:t>Vehicle Resale Price Calculator</a:t>
            </a:r>
          </a:p>
        </p:txBody>
      </p:sp>
      <p:sp>
        <p:nvSpPr>
          <p:cNvPr id="3" name="Content Placeholder 2">
            <a:extLst>
              <a:ext uri="{FF2B5EF4-FFF2-40B4-BE49-F238E27FC236}">
                <a16:creationId xmlns:a16="http://schemas.microsoft.com/office/drawing/2014/main" id="{443EE67E-0D83-35FC-2902-C476783DBEF1}"/>
              </a:ext>
            </a:extLst>
          </p:cNvPr>
          <p:cNvSpPr>
            <a:spLocks noGrp="1"/>
          </p:cNvSpPr>
          <p:nvPr>
            <p:ph idx="1"/>
          </p:nvPr>
        </p:nvSpPr>
        <p:spPr>
          <a:xfrm>
            <a:off x="2127300" y="716436"/>
            <a:ext cx="8915401" cy="970962"/>
          </a:xfrm>
        </p:spPr>
        <p:txBody>
          <a:bodyPr/>
          <a:lstStyle/>
          <a:p>
            <a:pPr marL="0" indent="0">
              <a:buNone/>
            </a:pPr>
            <a:r>
              <a:rPr lang="en-US" dirty="0">
                <a:latin typeface="Times New Roman" panose="02020603050405020304" pitchFamily="18" charset="0"/>
                <a:cs typeface="Times New Roman" panose="02020603050405020304" pitchFamily="18" charset="0"/>
              </a:rPr>
              <a:t>This tool estimates resale value based on fuel type, age, ownership, and condition. It’s important because it helps evaluate the </a:t>
            </a:r>
            <a:r>
              <a:rPr lang="en-US" b="1" dirty="0">
                <a:latin typeface="Times New Roman" panose="02020603050405020304" pitchFamily="18" charset="0"/>
                <a:cs typeface="Times New Roman" panose="02020603050405020304" pitchFamily="18" charset="0"/>
              </a:rPr>
              <a:t>long-term value of a vehicle</a:t>
            </a:r>
            <a:r>
              <a:rPr lang="en-US" dirty="0">
                <a:latin typeface="Times New Roman" panose="02020603050405020304" pitchFamily="18" charset="0"/>
                <a:cs typeface="Times New Roman" panose="02020603050405020304" pitchFamily="18" charset="0"/>
              </a:rPr>
              <a:t>, which supports our project’s goal of comparing total ownership costs across fuel types.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E09D2F0-B5AB-79F6-5286-F2221BDBC5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871" y="1913640"/>
            <a:ext cx="8789971" cy="4944360"/>
          </a:xfrm>
          <a:prstGeom prst="rect">
            <a:avLst/>
          </a:prstGeom>
        </p:spPr>
      </p:pic>
    </p:spTree>
    <p:extLst>
      <p:ext uri="{BB962C8B-B14F-4D97-AF65-F5344CB8AC3E}">
        <p14:creationId xmlns:p14="http://schemas.microsoft.com/office/powerpoint/2010/main" val="17462390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9F7AA-1D33-3AC8-BCC6-3392C11AA7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9EE6FC-583F-40BB-DC63-6D25CF663EDD}"/>
              </a:ext>
            </a:extLst>
          </p:cNvPr>
          <p:cNvSpPr>
            <a:spLocks noGrp="1"/>
          </p:cNvSpPr>
          <p:nvPr>
            <p:ph type="title"/>
          </p:nvPr>
        </p:nvSpPr>
        <p:spPr>
          <a:xfrm>
            <a:off x="1640157" y="96207"/>
            <a:ext cx="8911687" cy="648508"/>
          </a:xfrm>
        </p:spPr>
        <p:txBody>
          <a:bodyPr>
            <a:normAutofit/>
          </a:bodyPr>
          <a:lstStyle/>
          <a:p>
            <a:pPr algn="ctr"/>
            <a:r>
              <a:rPr lang="en-IN" sz="3401" dirty="0">
                <a:latin typeface="Times New Roman" panose="02020603050405020304" pitchFamily="18" charset="0"/>
                <a:cs typeface="Times New Roman" panose="02020603050405020304" pitchFamily="18" charset="0"/>
              </a:rPr>
              <a:t>Fuel Cost &amp; Savings Calculator</a:t>
            </a:r>
          </a:p>
        </p:txBody>
      </p:sp>
      <p:sp>
        <p:nvSpPr>
          <p:cNvPr id="3" name="Content Placeholder 2">
            <a:extLst>
              <a:ext uri="{FF2B5EF4-FFF2-40B4-BE49-F238E27FC236}">
                <a16:creationId xmlns:a16="http://schemas.microsoft.com/office/drawing/2014/main" id="{F0B617AD-AA72-8BFF-86A7-6C810903B456}"/>
              </a:ext>
            </a:extLst>
          </p:cNvPr>
          <p:cNvSpPr>
            <a:spLocks noGrp="1"/>
          </p:cNvSpPr>
          <p:nvPr>
            <p:ph idx="1"/>
          </p:nvPr>
        </p:nvSpPr>
        <p:spPr>
          <a:xfrm>
            <a:off x="1911290" y="744715"/>
            <a:ext cx="9232755" cy="1036949"/>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This tool calculates monthly fuel expenses and savings when switching between fuel types. It’s essential for showing the </a:t>
            </a:r>
            <a:r>
              <a:rPr lang="en-US" b="1" dirty="0">
                <a:latin typeface="Times New Roman" panose="02020603050405020304" pitchFamily="18" charset="0"/>
                <a:cs typeface="Times New Roman" panose="02020603050405020304" pitchFamily="18" charset="0"/>
              </a:rPr>
              <a:t>financial benefits of EVs and CNG</a:t>
            </a:r>
            <a:r>
              <a:rPr lang="en-US" dirty="0">
                <a:latin typeface="Times New Roman" panose="02020603050405020304" pitchFamily="18" charset="0"/>
                <a:cs typeface="Times New Roman" panose="02020603050405020304" pitchFamily="18" charset="0"/>
              </a:rPr>
              <a:t>, supporting our analysis of consumer shift and fuel transition trends. It also estimates the break-even point—how long it takes to recover the higher upfront cost of </a:t>
            </a:r>
            <a:r>
              <a:rPr lang="en-US" dirty="0" err="1">
                <a:latin typeface="Times New Roman" panose="02020603050405020304" pitchFamily="18" charset="0"/>
                <a:cs typeface="Times New Roman" panose="02020603050405020304" pitchFamily="18" charset="0"/>
              </a:rPr>
              <a:t>Evs</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through fuel savings.</a:t>
            </a:r>
          </a:p>
        </p:txBody>
      </p:sp>
      <p:pic>
        <p:nvPicPr>
          <p:cNvPr id="6" name="Picture 5">
            <a:extLst>
              <a:ext uri="{FF2B5EF4-FFF2-40B4-BE49-F238E27FC236}">
                <a16:creationId xmlns:a16="http://schemas.microsoft.com/office/drawing/2014/main" id="{90965539-1D9B-DA02-0887-F92BF4EC57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8957" y="1930551"/>
            <a:ext cx="8806730" cy="4953786"/>
          </a:xfrm>
          <a:prstGeom prst="rect">
            <a:avLst/>
          </a:prstGeom>
        </p:spPr>
      </p:pic>
    </p:spTree>
    <p:extLst>
      <p:ext uri="{BB962C8B-B14F-4D97-AF65-F5344CB8AC3E}">
        <p14:creationId xmlns:p14="http://schemas.microsoft.com/office/powerpoint/2010/main" val="1815988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A092-617C-54DE-2DD2-7DA7EFC8DD71}"/>
              </a:ext>
            </a:extLst>
          </p:cNvPr>
          <p:cNvSpPr>
            <a:spLocks noGrp="1"/>
          </p:cNvSpPr>
          <p:nvPr>
            <p:ph type="title"/>
          </p:nvPr>
        </p:nvSpPr>
        <p:spPr>
          <a:xfrm>
            <a:off x="1640157" y="673980"/>
            <a:ext cx="8911687" cy="1280891"/>
          </a:xfrm>
        </p:spPr>
        <p:txBody>
          <a:bodyPr/>
          <a:lstStyle/>
          <a:p>
            <a:pPr algn="ctr"/>
            <a:r>
              <a:rPr lang="en-IN" b="1" dirty="0">
                <a:latin typeface="Times New Roman" panose="02020603050405020304" pitchFamily="18" charset="0"/>
                <a:cs typeface="Times New Roman" panose="02020603050405020304" pitchFamily="18" charset="0"/>
              </a:rPr>
              <a:t>Conclusion &amp; Key Takeaways</a:t>
            </a:r>
          </a:p>
        </p:txBody>
      </p:sp>
      <p:sp>
        <p:nvSpPr>
          <p:cNvPr id="3" name="Content Placeholder 2">
            <a:extLst>
              <a:ext uri="{FF2B5EF4-FFF2-40B4-BE49-F238E27FC236}">
                <a16:creationId xmlns:a16="http://schemas.microsoft.com/office/drawing/2014/main" id="{02F0130B-A364-86BF-CBDB-D945D8A6A3A2}"/>
              </a:ext>
            </a:extLst>
          </p:cNvPr>
          <p:cNvSpPr>
            <a:spLocks noGrp="1"/>
          </p:cNvSpPr>
          <p:nvPr>
            <p:ph idx="1"/>
          </p:nvPr>
        </p:nvSpPr>
        <p:spPr>
          <a:xfrm>
            <a:off x="1744513" y="1765955"/>
            <a:ext cx="8915401" cy="3777621"/>
          </a:xfrm>
        </p:spPr>
        <p:txBody>
          <a:bodyPr>
            <a:normAutofit/>
          </a:bodyPr>
          <a:lstStyle/>
          <a:p>
            <a:pPr defTabSz="914411" eaLnBrk="0" fontAlgn="base" hangingPunct="0">
              <a:spcBef>
                <a:spcPct val="0"/>
              </a:spcBef>
              <a:spcAft>
                <a:spcPct val="0"/>
              </a:spcAft>
              <a:buClrTx/>
              <a:buFont typeface="Wingdings" panose="05000000000000000000" pitchFamily="2" charset="2"/>
              <a:buChar char="Ø"/>
            </a:pPr>
            <a:r>
              <a:rPr lang="en-US" altLang="en-US" sz="2400" dirty="0">
                <a:solidFill>
                  <a:schemeClr val="tx1"/>
                </a:solidFill>
                <a:latin typeface="Times New Roman" panose="02020603050405020304" pitchFamily="18" charset="0"/>
                <a:cs typeface="Times New Roman" panose="02020603050405020304" pitchFamily="18" charset="0"/>
              </a:rPr>
              <a:t>The current research gives strong insights into Maharashtra and Delhi’s vehicle market shift.</a:t>
            </a:r>
          </a:p>
          <a:p>
            <a:pPr lvl="1" indent="-342904" defTabSz="914411" eaLnBrk="0" fontAlgn="base" hangingPunct="0">
              <a:spcBef>
                <a:spcPct val="0"/>
              </a:spcBef>
              <a:spcAft>
                <a:spcPct val="0"/>
              </a:spcAft>
              <a:buClrTx/>
            </a:pPr>
            <a:r>
              <a:rPr lang="en-US" altLang="en-US" sz="2201" dirty="0">
                <a:solidFill>
                  <a:schemeClr val="tx1"/>
                </a:solidFill>
                <a:latin typeface="Times New Roman" panose="02020603050405020304" pitchFamily="18" charset="0"/>
                <a:cs typeface="Times New Roman" panose="02020603050405020304" pitchFamily="18" charset="0"/>
              </a:rPr>
              <a:t> With the right policies and tech improvements, India can lead in alternative fuel vehicle adoption.</a:t>
            </a:r>
          </a:p>
          <a:p>
            <a:pPr lvl="1" indent="-342904" defTabSz="914411" eaLnBrk="0" fontAlgn="base" hangingPunct="0">
              <a:spcBef>
                <a:spcPct val="0"/>
              </a:spcBef>
              <a:spcAft>
                <a:spcPct val="0"/>
              </a:spcAft>
              <a:buClrTx/>
            </a:pPr>
            <a:r>
              <a:rPr lang="en-US" altLang="en-US" sz="2201" dirty="0">
                <a:solidFill>
                  <a:schemeClr val="tx1"/>
                </a:solidFill>
                <a:latin typeface="Times New Roman" panose="02020603050405020304" pitchFamily="18" charset="0"/>
                <a:cs typeface="Times New Roman" panose="02020603050405020304" pitchFamily="18" charset="0"/>
              </a:rPr>
              <a:t> Findings can guide: </a:t>
            </a:r>
            <a:r>
              <a:rPr lang="en-US" altLang="en-US" sz="2400" dirty="0">
                <a:solidFill>
                  <a:schemeClr val="tx1"/>
                </a:solidFill>
                <a:latin typeface="Times New Roman" panose="02020603050405020304" pitchFamily="18" charset="0"/>
                <a:cs typeface="Times New Roman" panose="02020603050405020304" pitchFamily="18" charset="0"/>
              </a:rPr>
              <a:t>Policymakers, Automakers, Consumers</a:t>
            </a: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EV &amp; CNG adoption is accelerating, driven by policy &amp; fuel prices.</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Petrol &amp; Diesel sales </a:t>
            </a:r>
            <a:r>
              <a:rPr lang="en-US" sz="2400" b="1" dirty="0">
                <a:latin typeface="Times New Roman" panose="02020603050405020304" pitchFamily="18" charset="0"/>
                <a:cs typeface="Times New Roman" panose="02020603050405020304" pitchFamily="18" charset="0"/>
              </a:rPr>
              <a:t>declining rapidly</a:t>
            </a:r>
            <a:r>
              <a:rPr lang="en-US" sz="2400" dirty="0">
                <a:latin typeface="Times New Roman" panose="02020603050405020304" pitchFamily="18" charset="0"/>
                <a:cs typeface="Times New Roman" panose="02020603050405020304" pitchFamily="18" charset="0"/>
              </a:rPr>
              <a:t>, phase-out expected by 2030.</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Government policy plays a </a:t>
            </a:r>
            <a:r>
              <a:rPr lang="en-US" sz="2400" b="1" dirty="0">
                <a:latin typeface="Times New Roman" panose="02020603050405020304" pitchFamily="18" charset="0"/>
                <a:cs typeface="Times New Roman" panose="02020603050405020304" pitchFamily="18" charset="0"/>
              </a:rPr>
              <a:t>crucial role</a:t>
            </a:r>
            <a:r>
              <a:rPr lang="en-US" sz="2400" dirty="0">
                <a:latin typeface="Times New Roman" panose="02020603050405020304" pitchFamily="18" charset="0"/>
                <a:cs typeface="Times New Roman" panose="02020603050405020304" pitchFamily="18" charset="0"/>
              </a:rPr>
              <a:t> in shaping fuel trends.</a:t>
            </a:r>
          </a:p>
          <a:p>
            <a:pP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578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A27B3-AF9E-C571-64EB-BBADDADB6F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F077F-5E92-C808-3213-9D40B4B218EB}"/>
              </a:ext>
            </a:extLst>
          </p:cNvPr>
          <p:cNvSpPr>
            <a:spLocks noGrp="1"/>
          </p:cNvSpPr>
          <p:nvPr>
            <p:ph type="title"/>
          </p:nvPr>
        </p:nvSpPr>
        <p:spPr>
          <a:xfrm>
            <a:off x="1640156" y="528618"/>
            <a:ext cx="8911687" cy="753982"/>
          </a:xfrm>
        </p:spPr>
        <p:txBody>
          <a:bodyPr>
            <a:normAutofit/>
          </a:bodyPr>
          <a:lstStyle/>
          <a:p>
            <a:pPr algn="ctr"/>
            <a:r>
              <a:rPr lang="en-IN" sz="4000" b="1" dirty="0">
                <a:latin typeface="Times New Roman" panose="02020603050405020304" pitchFamily="18" charset="0"/>
                <a:cs typeface="Times New Roman" panose="02020603050405020304" pitchFamily="18" charset="0"/>
              </a:rPr>
              <a:t>Future Work</a:t>
            </a:r>
          </a:p>
        </p:txBody>
      </p:sp>
      <p:sp>
        <p:nvSpPr>
          <p:cNvPr id="3" name="Rectangle 1">
            <a:extLst>
              <a:ext uri="{FF2B5EF4-FFF2-40B4-BE49-F238E27FC236}">
                <a16:creationId xmlns:a16="http://schemas.microsoft.com/office/drawing/2014/main" id="{4606F3D0-76FA-FABB-E829-AF87F693A88A}"/>
              </a:ext>
            </a:extLst>
          </p:cNvPr>
          <p:cNvSpPr>
            <a:spLocks noGrp="1" noChangeArrowheads="1"/>
          </p:cNvSpPr>
          <p:nvPr>
            <p:ph idx="1"/>
          </p:nvPr>
        </p:nvSpPr>
        <p:spPr bwMode="auto">
          <a:xfrm>
            <a:off x="1490663" y="1819762"/>
            <a:ext cx="1042701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Integration: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can be extended to pull live vehicle sales data from APIs or government dashboards for real-time forecasting.</a:t>
            </a:r>
          </a:p>
          <a:p>
            <a:pPr marL="0" indent="0" defTabSz="914400" eaLnBrk="0" fontAlgn="base" hangingPunct="0">
              <a:spcBef>
                <a:spcPct val="0"/>
              </a:spcBef>
              <a:spcAft>
                <a:spcPct val="0"/>
              </a:spcAft>
              <a:buClr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Advanced Models: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Incorporating deep learning techniques (like LSTM ) could improve long-term trend prediction accuracy.</a:t>
            </a:r>
          </a:p>
          <a:p>
            <a:pPr marL="0" indent="0" defTabSz="914400" eaLnBrk="0" fontAlgn="base" hangingPunct="0">
              <a:spcBef>
                <a:spcPct val="0"/>
              </a:spcBef>
              <a:spcAft>
                <a:spcPct val="0"/>
              </a:spcAft>
              <a:buClr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Environmental Impact Analysis: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can be expanded to estimate CO₂ savings from EV/CNG adoption, enhancing sustainability insights.</a:t>
            </a:r>
          </a:p>
          <a:p>
            <a:pPr marL="0" indent="0" defTabSz="914400" eaLnBrk="0" fontAlgn="base" hangingPunct="0">
              <a:spcBef>
                <a:spcPct val="0"/>
              </a:spcBef>
              <a:spcAft>
                <a:spcPct val="0"/>
              </a:spcAft>
              <a:buClr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buClr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Web-Based Interface: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of the system as a full web application (using Flask or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broader accessibility to policy makers and the public.</a:t>
            </a:r>
          </a:p>
        </p:txBody>
      </p:sp>
    </p:spTree>
    <p:extLst>
      <p:ext uri="{BB962C8B-B14F-4D97-AF65-F5344CB8AC3E}">
        <p14:creationId xmlns:p14="http://schemas.microsoft.com/office/powerpoint/2010/main" val="59442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8546E26-794A-80EA-E7E2-41723F1EFBCC}"/>
              </a:ext>
            </a:extLst>
          </p:cNvPr>
          <p:cNvSpPr>
            <a:spLocks noGrp="1"/>
          </p:cNvSpPr>
          <p:nvPr>
            <p:ph type="title"/>
          </p:nvPr>
        </p:nvSpPr>
        <p:spPr>
          <a:xfrm>
            <a:off x="1362101" y="634837"/>
            <a:ext cx="9603275" cy="826318"/>
          </a:xfrm>
        </p:spPr>
        <p:txBody>
          <a:bodyPr>
            <a:normAutofit/>
          </a:bodyPr>
          <a:lstStyle/>
          <a:p>
            <a:pPr algn="ctr"/>
            <a:r>
              <a:rPr sz="4800" b="1" dirty="0">
                <a:latin typeface="Times New Roman" panose="02020603050405020304" pitchFamily="18" charset="0"/>
                <a:ea typeface="Cambria" panose="02040503050406030204" pitchFamily="18" charset="0"/>
                <a:cs typeface="Times New Roman" panose="02020603050405020304" pitchFamily="18" charset="0"/>
              </a:rPr>
              <a:t>Data Sources</a:t>
            </a:r>
          </a:p>
        </p:txBody>
      </p:sp>
      <p:sp>
        <p:nvSpPr>
          <p:cNvPr id="2" name="Content Placeholder 1">
            <a:extLst>
              <a:ext uri="{FF2B5EF4-FFF2-40B4-BE49-F238E27FC236}">
                <a16:creationId xmlns:a16="http://schemas.microsoft.com/office/drawing/2014/main" id="{4EAF591C-5511-119C-5563-88CD222FF3CF}"/>
              </a:ext>
            </a:extLst>
          </p:cNvPr>
          <p:cNvSpPr>
            <a:spLocks noGrp="1" noChangeArrowheads="1"/>
          </p:cNvSpPr>
          <p:nvPr>
            <p:ph idx="1"/>
          </p:nvPr>
        </p:nvSpPr>
        <p:spPr bwMode="auto">
          <a:xfrm>
            <a:off x="1136348" y="2067266"/>
            <a:ext cx="11104322" cy="3539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1" rIns="91440" bIns="45721" numCol="1" rtlCol="0" anchor="ctr" anchorCtr="0" compatLnSpc="1">
            <a:prstTxWarp prst="textNoShape">
              <a:avLst/>
            </a:prstTxWarp>
            <a:spAutoFit/>
          </a:bodyPr>
          <a:lstStyle/>
          <a:p>
            <a:pPr marL="0" indent="0" defTabSz="914411" eaLnBrk="0" fontAlgn="base" hangingPunct="0">
              <a:spcBef>
                <a:spcPct val="0"/>
              </a:spcBef>
              <a:spcAft>
                <a:spcPct val="0"/>
              </a:spcAft>
              <a:buClrTx/>
              <a:buFontTx/>
              <a:buChar char="•"/>
            </a:pPr>
            <a:r>
              <a:rPr lang="en-US" altLang="en-US" sz="2800" dirty="0">
                <a:solidFill>
                  <a:schemeClr val="tx1"/>
                </a:solidFill>
                <a:latin typeface="Times New Roman" panose="02020603050405020304" pitchFamily="18" charset="0"/>
                <a:cs typeface="Times New Roman" panose="02020603050405020304" pitchFamily="18" charset="0"/>
                <a:hlinkClick r:id="rId2"/>
              </a:rPr>
              <a:t>Marklines.com</a:t>
            </a:r>
            <a:endParaRPr lang="en-US" altLang="en-US" sz="2800" dirty="0">
              <a:solidFill>
                <a:schemeClr val="tx1"/>
              </a:solidFill>
              <a:latin typeface="Times New Roman" panose="02020603050405020304" pitchFamily="18" charset="0"/>
              <a:cs typeface="Times New Roman" panose="02020603050405020304" pitchFamily="18" charset="0"/>
            </a:endParaRPr>
          </a:p>
          <a:p>
            <a:pPr marL="0" indent="0" defTabSz="914411" eaLnBrk="0" fontAlgn="base" hangingPunct="0">
              <a:spcBef>
                <a:spcPct val="0"/>
              </a:spcBef>
              <a:spcAft>
                <a:spcPct val="0"/>
              </a:spcAft>
              <a:buClrTx/>
              <a:buFontTx/>
              <a:buChar char="•"/>
            </a:pPr>
            <a:r>
              <a:rPr lang="en-US" altLang="en-US" sz="2800" dirty="0">
                <a:solidFill>
                  <a:schemeClr val="tx1"/>
                </a:solidFill>
                <a:latin typeface="Times New Roman" panose="02020603050405020304" pitchFamily="18" charset="0"/>
                <a:cs typeface="Times New Roman" panose="02020603050405020304" pitchFamily="18" charset="0"/>
                <a:hlinkClick r:id="rId3"/>
              </a:rPr>
              <a:t>CEIC Data</a:t>
            </a:r>
            <a:endParaRPr lang="en-US" altLang="en-US" sz="2800" dirty="0">
              <a:solidFill>
                <a:schemeClr val="tx1"/>
              </a:solidFill>
              <a:latin typeface="Times New Roman" panose="02020603050405020304" pitchFamily="18" charset="0"/>
              <a:cs typeface="Times New Roman" panose="02020603050405020304" pitchFamily="18" charset="0"/>
            </a:endParaRPr>
          </a:p>
          <a:p>
            <a:pPr marL="0" indent="0" defTabSz="914411" eaLnBrk="0" fontAlgn="base" hangingPunct="0">
              <a:spcBef>
                <a:spcPct val="0"/>
              </a:spcBef>
              <a:spcAft>
                <a:spcPct val="0"/>
              </a:spcAft>
              <a:buClrTx/>
              <a:buFontTx/>
              <a:buChar char="•"/>
            </a:pPr>
            <a:r>
              <a:rPr lang="en-US" altLang="en-US" sz="2800" dirty="0">
                <a:solidFill>
                  <a:schemeClr val="tx1"/>
                </a:solidFill>
                <a:latin typeface="Times New Roman" panose="02020603050405020304" pitchFamily="18" charset="0"/>
                <a:cs typeface="Times New Roman" panose="02020603050405020304" pitchFamily="18" charset="0"/>
                <a:hlinkClick r:id="rId4"/>
              </a:rPr>
              <a:t>GoodCarBadCar.net</a:t>
            </a:r>
            <a:endParaRPr lang="en-US" altLang="en-US" sz="2800" dirty="0">
              <a:solidFill>
                <a:schemeClr val="tx1"/>
              </a:solidFill>
              <a:latin typeface="Times New Roman" panose="02020603050405020304" pitchFamily="18" charset="0"/>
              <a:cs typeface="Times New Roman" panose="02020603050405020304" pitchFamily="18" charset="0"/>
            </a:endParaRPr>
          </a:p>
          <a:p>
            <a:pPr marL="0" indent="0" defTabSz="914411" eaLnBrk="0" fontAlgn="base" hangingPunct="0">
              <a:spcBef>
                <a:spcPct val="0"/>
              </a:spcBef>
              <a:spcAft>
                <a:spcPct val="0"/>
              </a:spcAft>
              <a:buClrTx/>
              <a:buFontTx/>
              <a:buChar char="•"/>
            </a:pPr>
            <a:r>
              <a:rPr lang="en-US" altLang="en-US" sz="2800" dirty="0">
                <a:solidFill>
                  <a:schemeClr val="tx1"/>
                </a:solidFill>
                <a:latin typeface="Times New Roman" panose="02020603050405020304" pitchFamily="18" charset="0"/>
                <a:cs typeface="Times New Roman" panose="02020603050405020304" pitchFamily="18" charset="0"/>
              </a:rPr>
              <a:t>Government EV Policy Documents(</a:t>
            </a:r>
            <a:r>
              <a:rPr lang="en-IN" sz="2800" dirty="0">
                <a:latin typeface="Cambria" panose="02040503050406030204" pitchFamily="18" charset="0"/>
                <a:ea typeface="Cambria" panose="02040503050406030204" pitchFamily="18" charset="0"/>
              </a:rPr>
              <a:t>NITI Aayog, State Transport Portals)</a:t>
            </a:r>
            <a:endParaRPr lang="en-US" altLang="en-US" sz="2800" dirty="0">
              <a:solidFill>
                <a:schemeClr val="tx1"/>
              </a:solidFill>
              <a:latin typeface="Times New Roman" panose="02020603050405020304" pitchFamily="18" charset="0"/>
              <a:cs typeface="Times New Roman" panose="02020603050405020304" pitchFamily="18" charset="0"/>
            </a:endParaRPr>
          </a:p>
          <a:p>
            <a:pPr marL="0" indent="0" defTabSz="914411" eaLnBrk="0" fontAlgn="base" hangingPunct="0">
              <a:spcBef>
                <a:spcPct val="0"/>
              </a:spcBef>
              <a:spcAft>
                <a:spcPct val="0"/>
              </a:spcAft>
              <a:buClrTx/>
              <a:buFontTx/>
              <a:buChar char="•"/>
            </a:pPr>
            <a:r>
              <a:rPr lang="en-US" altLang="en-US" sz="2800" dirty="0">
                <a:solidFill>
                  <a:schemeClr val="tx1"/>
                </a:solidFill>
                <a:latin typeface="Times New Roman" panose="02020603050405020304" pitchFamily="18" charset="0"/>
                <a:cs typeface="Times New Roman" panose="02020603050405020304" pitchFamily="18" charset="0"/>
              </a:rPr>
              <a:t>Vahan </a:t>
            </a:r>
            <a:r>
              <a:rPr lang="en-US" altLang="en-US" sz="2800" dirty="0" err="1">
                <a:solidFill>
                  <a:schemeClr val="tx1"/>
                </a:solidFill>
                <a:latin typeface="Times New Roman" panose="02020603050405020304" pitchFamily="18" charset="0"/>
                <a:cs typeface="Times New Roman" panose="02020603050405020304" pitchFamily="18" charset="0"/>
              </a:rPr>
              <a:t>Parivahan</a:t>
            </a:r>
            <a:endParaRPr lang="en-US" altLang="en-US" sz="2800" dirty="0">
              <a:solidFill>
                <a:schemeClr val="tx1"/>
              </a:solidFill>
              <a:latin typeface="Times New Roman" panose="02020603050405020304" pitchFamily="18" charset="0"/>
              <a:cs typeface="Times New Roman" panose="02020603050405020304" pitchFamily="18" charset="0"/>
            </a:endParaRPr>
          </a:p>
          <a:p>
            <a:pPr marL="0" indent="0" defTabSz="914411" eaLnBrk="0" fontAlgn="base" hangingPunct="0">
              <a:spcBef>
                <a:spcPct val="0"/>
              </a:spcBef>
              <a:spcAft>
                <a:spcPct val="0"/>
              </a:spcAft>
              <a:buClrTx/>
              <a:buFontTx/>
              <a:buChar char="•"/>
            </a:pPr>
            <a:r>
              <a:rPr lang="en-US" altLang="en-US" sz="2800" dirty="0">
                <a:solidFill>
                  <a:schemeClr val="tx1"/>
                </a:solidFill>
                <a:latin typeface="Times New Roman" panose="02020603050405020304" pitchFamily="18" charset="0"/>
                <a:cs typeface="Times New Roman" panose="02020603050405020304" pitchFamily="18" charset="0"/>
              </a:rPr>
              <a:t>CarDekho.com</a:t>
            </a:r>
          </a:p>
          <a:p>
            <a:pPr marL="0" indent="0" defTabSz="914411" eaLnBrk="0" fontAlgn="base" hangingPunct="0">
              <a:spcBef>
                <a:spcPct val="0"/>
              </a:spcBef>
              <a:spcAft>
                <a:spcPct val="0"/>
              </a:spcAft>
              <a:buClrTx/>
              <a:buFontTx/>
              <a:buChar char="•"/>
            </a:pPr>
            <a:r>
              <a:rPr lang="en-US" altLang="en-US" sz="2800" dirty="0">
                <a:solidFill>
                  <a:schemeClr val="tx1"/>
                </a:solidFill>
                <a:latin typeface="Times New Roman" panose="02020603050405020304" pitchFamily="18" charset="0"/>
                <a:cs typeface="Times New Roman" panose="02020603050405020304" pitchFamily="18" charset="0"/>
              </a:rPr>
              <a:t>BikeDekho.com</a:t>
            </a:r>
          </a:p>
          <a:p>
            <a:pPr marL="0" indent="0" defTabSz="914411" eaLnBrk="0" fontAlgn="base" hangingPunct="0">
              <a:spcBef>
                <a:spcPct val="0"/>
              </a:spcBef>
              <a:spcAft>
                <a:spcPct val="0"/>
              </a:spcAft>
              <a:buClrTx/>
              <a:buFontTx/>
              <a:buChar char="•"/>
            </a:pPr>
            <a:r>
              <a:rPr lang="en-US" altLang="en-US" sz="2800" dirty="0">
                <a:solidFill>
                  <a:schemeClr val="tx1"/>
                </a:solidFill>
                <a:latin typeface="Times New Roman" panose="02020603050405020304" pitchFamily="18" charset="0"/>
                <a:cs typeface="Times New Roman" panose="02020603050405020304" pitchFamily="18" charset="0"/>
              </a:rPr>
              <a:t>TATA AIG (Insurance Policy)</a:t>
            </a:r>
          </a:p>
        </p:txBody>
      </p:sp>
    </p:spTree>
    <p:extLst>
      <p:ext uri="{BB962C8B-B14F-4D97-AF65-F5344CB8AC3E}">
        <p14:creationId xmlns:p14="http://schemas.microsoft.com/office/powerpoint/2010/main" val="101541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3A91-FE30-57C5-7164-FE11F0544CFD}"/>
              </a:ext>
            </a:extLst>
          </p:cNvPr>
          <p:cNvSpPr>
            <a:spLocks noGrp="1"/>
          </p:cNvSpPr>
          <p:nvPr>
            <p:ph type="title"/>
          </p:nvPr>
        </p:nvSpPr>
        <p:spPr>
          <a:xfrm>
            <a:off x="1942686" y="524081"/>
            <a:ext cx="8911687" cy="1280890"/>
          </a:xfrm>
        </p:spPr>
        <p:txBody>
          <a:bodyPr>
            <a:normAutofit/>
          </a:bodyPr>
          <a:lstStyle/>
          <a:p>
            <a:pPr algn="ctr"/>
            <a:r>
              <a:rPr lang="en-US" sz="4400" b="1" dirty="0">
                <a:latin typeface="Times New Roman" panose="02020603050405020304" pitchFamily="18" charset="0"/>
                <a:cs typeface="Times New Roman" panose="02020603050405020304" pitchFamily="18" charset="0"/>
              </a:rPr>
              <a:t>Problem Statement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A2146-12C1-2491-B68A-60530645C5BE}"/>
              </a:ext>
            </a:extLst>
          </p:cNvPr>
          <p:cNvSpPr>
            <a:spLocks noGrp="1"/>
          </p:cNvSpPr>
          <p:nvPr>
            <p:ph idx="1"/>
          </p:nvPr>
        </p:nvSpPr>
        <p:spPr>
          <a:xfrm>
            <a:off x="1942686" y="1499548"/>
            <a:ext cx="8915401" cy="5175571"/>
          </a:xfrm>
        </p:spPr>
        <p:txBody>
          <a:bodyPr>
            <a:noAutofit/>
          </a:bodyPr>
          <a:lstStyle/>
          <a:p>
            <a:r>
              <a:rPr lang="en-US" sz="1800" dirty="0">
                <a:latin typeface="Times New Roman" panose="02020603050405020304" pitchFamily="18" charset="0"/>
                <a:cs typeface="Times New Roman" panose="02020603050405020304" pitchFamily="18" charset="0"/>
              </a:rPr>
              <a:t>The rapid evolution of the automotive market, driven by technological innovation, environmental concerns, and shifting consumer preferences, presents a significant challenge for accurate vehicle sales forecasting and resale price estimation. Traditional methods often fail to capture nonlinear patterns and dynamic market influences, especially with the rise of Electric Vehicles (EVs), CNG vehicles, and government policies promoting sustainable transport.</a:t>
            </a:r>
          </a:p>
          <a:p>
            <a:r>
              <a:rPr lang="en-US" sz="1800" dirty="0">
                <a:latin typeface="Times New Roman" panose="02020603050405020304" pitchFamily="18" charset="0"/>
                <a:cs typeface="Times New Roman" panose="02020603050405020304" pitchFamily="18" charset="0"/>
              </a:rPr>
              <a:t>There is a pressing need for an intelligent system that can:</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Predict vehicle sales trends</a:t>
            </a:r>
            <a:r>
              <a:rPr lang="en-US" sz="1800" dirty="0">
                <a:latin typeface="Times New Roman" panose="02020603050405020304" pitchFamily="18" charset="0"/>
                <a:cs typeface="Times New Roman" panose="02020603050405020304" pitchFamily="18" charset="0"/>
              </a:rPr>
              <a:t> across different fuel types and regions.</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Estimate resale values</a:t>
            </a:r>
            <a:r>
              <a:rPr lang="en-US" sz="1800" dirty="0">
                <a:latin typeface="Times New Roman" panose="02020603050405020304" pitchFamily="18" charset="0"/>
                <a:cs typeface="Times New Roman" panose="02020603050405020304" pitchFamily="18" charset="0"/>
              </a:rPr>
              <a:t> accurately using machine learning techniques.</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Support policymakers</a:t>
            </a:r>
            <a:r>
              <a:rPr lang="en-US" sz="1800" dirty="0">
                <a:latin typeface="Times New Roman" panose="02020603050405020304" pitchFamily="18" charset="0"/>
                <a:cs typeface="Times New Roman" panose="02020603050405020304" pitchFamily="18" charset="0"/>
              </a:rPr>
              <a:t> and manufacturers in understanding market dynamics and planning accordingly.</a:t>
            </a:r>
          </a:p>
          <a:p>
            <a:pPr lvl="1">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Provide insights</a:t>
            </a:r>
            <a:r>
              <a:rPr lang="en-US" sz="1800" dirty="0">
                <a:latin typeface="Times New Roman" panose="02020603050405020304" pitchFamily="18" charset="0"/>
                <a:cs typeface="Times New Roman" panose="02020603050405020304" pitchFamily="18" charset="0"/>
              </a:rPr>
              <a:t> into the transition toward green mobility through data-driven projections.</a:t>
            </a:r>
          </a:p>
          <a:p>
            <a:r>
              <a:rPr lang="en-US" sz="1800" dirty="0">
                <a:latin typeface="Times New Roman" panose="02020603050405020304" pitchFamily="18" charset="0"/>
                <a:cs typeface="Times New Roman" panose="02020603050405020304" pitchFamily="18" charset="0"/>
              </a:rPr>
              <a:t>This project addresses these challenges by developing a predictive analytics model using machine learning, integrating multiple datasets, and offering a user-friendly interface to aid in decision-making.</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679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32079-CCA8-68F3-C485-47E1BE5D8370}"/>
              </a:ext>
            </a:extLst>
          </p:cNvPr>
          <p:cNvSpPr>
            <a:spLocks noGrp="1"/>
          </p:cNvSpPr>
          <p:nvPr>
            <p:ph type="title"/>
          </p:nvPr>
        </p:nvSpPr>
        <p:spPr>
          <a:xfrm>
            <a:off x="1640157" y="2788556"/>
            <a:ext cx="8911687" cy="1280891"/>
          </a:xfrm>
        </p:spPr>
        <p:txBody>
          <a:bodyPr>
            <a:normAutofit/>
          </a:bodyPr>
          <a:lstStyle/>
          <a:p>
            <a:pPr algn="ctr"/>
            <a:r>
              <a:rPr lang="en-US" sz="6601" dirty="0">
                <a:latin typeface="Times New Roman" panose="02020603050405020304" pitchFamily="18" charset="0"/>
                <a:cs typeface="Times New Roman" panose="02020603050405020304" pitchFamily="18" charset="0"/>
              </a:rPr>
              <a:t>Thank You</a:t>
            </a:r>
            <a:endParaRPr lang="en-IN" sz="660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92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92603-75D6-2EC6-472D-C3E0C069B90F}"/>
              </a:ext>
            </a:extLst>
          </p:cNvPr>
          <p:cNvSpPr>
            <a:spLocks noGrp="1"/>
          </p:cNvSpPr>
          <p:nvPr>
            <p:ph idx="1"/>
          </p:nvPr>
        </p:nvSpPr>
        <p:spPr>
          <a:xfrm>
            <a:off x="1112362" y="1765955"/>
            <a:ext cx="10605156" cy="4917650"/>
          </a:xfrm>
        </p:spPr>
        <p:txBody>
          <a:bodyPr>
            <a:noAutofit/>
          </a:bodyPr>
          <a:lstStyle/>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India's automobile industry is transitioning towards cleaner fuel options due to environmental concerns and government policies.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EV &amp; CNG adoption is rising, while Petrol &amp; Diesel demand is declining.</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Forecast </a:t>
            </a:r>
            <a:r>
              <a:rPr lang="en-IN" sz="2400" b="1" dirty="0">
                <a:latin typeface="Times New Roman" panose="02020603050405020304" pitchFamily="18" charset="0"/>
                <a:cs typeface="Times New Roman" panose="02020603050405020304" pitchFamily="18" charset="0"/>
              </a:rPr>
              <a:t>vehicle sales trends</a:t>
            </a:r>
            <a:r>
              <a:rPr lang="en-IN" sz="2400" dirty="0">
                <a:latin typeface="Times New Roman" panose="02020603050405020304" pitchFamily="18" charset="0"/>
                <a:cs typeface="Times New Roman" panose="02020603050405020304" pitchFamily="18" charset="0"/>
              </a:rPr>
              <a:t> (Petrol, Diesel, EV, CNG) for </a:t>
            </a:r>
            <a:r>
              <a:rPr lang="en-IN" sz="2400" b="1" dirty="0" err="1">
                <a:latin typeface="Times New Roman" panose="02020603050405020304" pitchFamily="18" charset="0"/>
                <a:cs typeface="Times New Roman" panose="02020603050405020304" pitchFamily="18" charset="0"/>
              </a:rPr>
              <a:t>Maharastra</a:t>
            </a:r>
            <a:r>
              <a:rPr lang="en-IN" sz="2400" b="1" dirty="0">
                <a:latin typeface="Times New Roman" panose="02020603050405020304" pitchFamily="18" charset="0"/>
                <a:cs typeface="Times New Roman" panose="02020603050405020304" pitchFamily="18" charset="0"/>
              </a:rPr>
              <a:t> &amp; Delhi</a:t>
            </a:r>
            <a:r>
              <a:rPr lang="en-IN" sz="2400" dirty="0">
                <a:latin typeface="Times New Roman" panose="02020603050405020304" pitchFamily="18" charset="0"/>
                <a:cs typeface="Times New Roman" panose="02020603050405020304" pitchFamily="18" charset="0"/>
              </a:rPr>
              <a:t> till </a:t>
            </a:r>
            <a:r>
              <a:rPr lang="en-IN" sz="2400" b="1" dirty="0">
                <a:latin typeface="Times New Roman" panose="02020603050405020304" pitchFamily="18" charset="0"/>
                <a:cs typeface="Times New Roman" panose="02020603050405020304" pitchFamily="18" charset="0"/>
              </a:rPr>
              <a:t>2030</a:t>
            </a:r>
            <a:r>
              <a:rPr lang="en-IN"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Predict </a:t>
            </a:r>
            <a:r>
              <a:rPr lang="en-IN" sz="2400" b="1" dirty="0">
                <a:latin typeface="Times New Roman" panose="02020603050405020304" pitchFamily="18" charset="0"/>
                <a:cs typeface="Times New Roman" panose="02020603050405020304" pitchFamily="18" charset="0"/>
              </a:rPr>
              <a:t>fuel station growth trends</a:t>
            </a:r>
            <a:r>
              <a:rPr lang="en-IN" sz="2400" dirty="0">
                <a:latin typeface="Times New Roman" panose="02020603050405020304" pitchFamily="18" charset="0"/>
                <a:cs typeface="Times New Roman" panose="02020603050405020304" pitchFamily="18" charset="0"/>
              </a:rPr>
              <a:t> for different fuel types.</a:t>
            </a:r>
          </a:p>
          <a:p>
            <a:pPr>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the </a:t>
            </a:r>
            <a:r>
              <a:rPr lang="en-IN" sz="2400" b="1" dirty="0">
                <a:latin typeface="Times New Roman" panose="02020603050405020304" pitchFamily="18" charset="0"/>
                <a:cs typeface="Times New Roman" panose="02020603050405020304" pitchFamily="18" charset="0"/>
              </a:rPr>
              <a:t>impact of government policies</a:t>
            </a:r>
            <a:r>
              <a:rPr lang="en-IN" sz="2400" dirty="0">
                <a:latin typeface="Times New Roman" panose="02020603050405020304" pitchFamily="18" charset="0"/>
                <a:cs typeface="Times New Roman" panose="02020603050405020304" pitchFamily="18" charset="0"/>
              </a:rPr>
              <a:t> on fuel sales &amp; market shifts.</a:t>
            </a:r>
          </a:p>
          <a:p>
            <a:pPr>
              <a:lnSpc>
                <a:spcPct val="115000"/>
              </a:lnSpc>
              <a:buSzPts val="1000"/>
              <a:buFont typeface="Wingdings" panose="05000000000000000000" pitchFamily="2" charset="2"/>
              <a:buChar char="q"/>
              <a:tabLst>
                <a:tab pos="457206" algn="l"/>
              </a:tabLst>
            </a:pPr>
            <a:endParaRPr lang="en-IN" sz="2201"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2BB550F-926A-8E8E-C811-48DEB6B1750D}"/>
              </a:ext>
            </a:extLst>
          </p:cNvPr>
          <p:cNvSpPr txBox="1">
            <a:spLocks/>
          </p:cNvSpPr>
          <p:nvPr/>
        </p:nvSpPr>
        <p:spPr>
          <a:xfrm>
            <a:off x="2761268" y="622954"/>
            <a:ext cx="6669465" cy="114300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4800" b="1" dirty="0">
                <a:solidFill>
                  <a:srgbClr val="178DBB"/>
                </a:solidFill>
                <a:latin typeface="Times New Roman" panose="02020603050405020304" pitchFamily="18" charset="0"/>
                <a:ea typeface="Cambria" panose="02040503050406030204" pitchFamily="18" charset="0"/>
                <a:cs typeface="Times New Roman" panose="02020603050405020304" pitchFamily="18" charset="0"/>
              </a:rPr>
              <a:t>Objectives</a:t>
            </a:r>
          </a:p>
        </p:txBody>
      </p:sp>
    </p:spTree>
    <p:extLst>
      <p:ext uri="{BB962C8B-B14F-4D97-AF65-F5344CB8AC3E}">
        <p14:creationId xmlns:p14="http://schemas.microsoft.com/office/powerpoint/2010/main" val="100583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E42AA2-F770-EAEA-F5E1-C686096E2396}"/>
              </a:ext>
            </a:extLst>
          </p:cNvPr>
          <p:cNvSpPr>
            <a:spLocks noGrp="1"/>
          </p:cNvSpPr>
          <p:nvPr>
            <p:ph idx="1"/>
          </p:nvPr>
        </p:nvSpPr>
        <p:spPr>
          <a:xfrm>
            <a:off x="1610395" y="731940"/>
            <a:ext cx="10448059" cy="5982878"/>
          </a:xfrm>
        </p:spPr>
        <p:txBody>
          <a:bodyPr>
            <a:noAutofit/>
          </a:bodyPr>
          <a:lstStyle/>
          <a:p>
            <a:r>
              <a:rPr lang="en-US" sz="2300" b="1" dirty="0">
                <a:latin typeface="Times New Roman" panose="02020603050405020304" pitchFamily="18" charset="0"/>
                <a:ea typeface="Cambria" panose="02040503050406030204" pitchFamily="18" charset="0"/>
                <a:cs typeface="Times New Roman" panose="02020603050405020304" pitchFamily="18" charset="0"/>
              </a:rPr>
              <a:t>Key Objectives:</a:t>
            </a:r>
            <a:endParaRPr lang="en-US" sz="2300" dirty="0">
              <a:latin typeface="Times New Roman" panose="02020603050405020304" pitchFamily="18" charset="0"/>
              <a:ea typeface="Cambria" panose="02040503050406030204" pitchFamily="18" charset="0"/>
              <a:cs typeface="Times New Roman" panose="02020603050405020304" pitchFamily="18" charset="0"/>
            </a:endParaRPr>
          </a:p>
          <a:p>
            <a:pPr lvl="1">
              <a:buFont typeface="Courier New" panose="02070309020205020404" pitchFamily="49" charset="0"/>
              <a:buChar char="o"/>
            </a:pPr>
            <a:r>
              <a:rPr lang="en-US" sz="2100" b="1" dirty="0">
                <a:latin typeface="Times New Roman" panose="02020603050405020304" pitchFamily="18" charset="0"/>
                <a:ea typeface="Cambria" panose="02040503050406030204" pitchFamily="18" charset="0"/>
                <a:cs typeface="Times New Roman" panose="02020603050405020304" pitchFamily="18" charset="0"/>
              </a:rPr>
              <a:t>Analyze vehicle sales trends</a:t>
            </a:r>
            <a:r>
              <a:rPr lang="en-US" sz="2100" dirty="0">
                <a:latin typeface="Times New Roman" panose="02020603050405020304" pitchFamily="18" charset="0"/>
                <a:ea typeface="Cambria" panose="02040503050406030204" pitchFamily="18" charset="0"/>
                <a:cs typeface="Times New Roman" panose="02020603050405020304" pitchFamily="18" charset="0"/>
              </a:rPr>
              <a:t> across fuel types (Petrol, Diesel, CNG, EV).</a:t>
            </a:r>
          </a:p>
          <a:p>
            <a:pPr lvl="1">
              <a:buFont typeface="Courier New" panose="02070309020205020404" pitchFamily="49" charset="0"/>
              <a:buChar char="o"/>
            </a:pPr>
            <a:r>
              <a:rPr lang="en-US" sz="2100" b="1" dirty="0">
                <a:latin typeface="Times New Roman" panose="02020603050405020304" pitchFamily="18" charset="0"/>
                <a:ea typeface="Cambria" panose="02040503050406030204" pitchFamily="18" charset="0"/>
                <a:cs typeface="Times New Roman" panose="02020603050405020304" pitchFamily="18" charset="0"/>
              </a:rPr>
              <a:t>Predict future sales and decline trends</a:t>
            </a:r>
            <a:r>
              <a:rPr lang="en-US" sz="2100" dirty="0">
                <a:latin typeface="Times New Roman" panose="02020603050405020304" pitchFamily="18" charset="0"/>
                <a:ea typeface="Cambria" panose="02040503050406030204" pitchFamily="18" charset="0"/>
                <a:cs typeface="Times New Roman" panose="02020603050405020304" pitchFamily="18" charset="0"/>
              </a:rPr>
              <a:t> for each fuel category.</a:t>
            </a:r>
          </a:p>
          <a:p>
            <a:pPr lvl="1">
              <a:buFont typeface="Courier New" panose="02070309020205020404" pitchFamily="49" charset="0"/>
              <a:buChar char="o"/>
            </a:pPr>
            <a:r>
              <a:rPr lang="en-US" sz="2100" b="1" dirty="0">
                <a:latin typeface="Times New Roman" panose="02020603050405020304" pitchFamily="18" charset="0"/>
                <a:ea typeface="Cambria" panose="02040503050406030204" pitchFamily="18" charset="0"/>
                <a:cs typeface="Times New Roman" panose="02020603050405020304" pitchFamily="18" charset="0"/>
              </a:rPr>
              <a:t>Assess the impact of government policies</a:t>
            </a:r>
            <a:r>
              <a:rPr lang="en-US" sz="2100" dirty="0">
                <a:latin typeface="Times New Roman" panose="02020603050405020304" pitchFamily="18" charset="0"/>
                <a:ea typeface="Cambria" panose="02040503050406030204" pitchFamily="18" charset="0"/>
                <a:cs typeface="Times New Roman" panose="02020603050405020304" pitchFamily="18" charset="0"/>
              </a:rPr>
              <a:t> (subsidies, tax cuts, and incentives) on sales and fuel transitions.</a:t>
            </a:r>
          </a:p>
          <a:p>
            <a:pPr lvl="1">
              <a:buFont typeface="Courier New" panose="02070309020205020404" pitchFamily="49" charset="0"/>
              <a:buChar char="o"/>
            </a:pPr>
            <a:r>
              <a:rPr lang="en-US" sz="2100" b="1" dirty="0">
                <a:latin typeface="Times New Roman" panose="02020603050405020304" pitchFamily="18" charset="0"/>
                <a:ea typeface="Cambria" panose="02040503050406030204" pitchFamily="18" charset="0"/>
                <a:cs typeface="Times New Roman" panose="02020603050405020304" pitchFamily="18" charset="0"/>
              </a:rPr>
              <a:t>Forecast EV and CNG adoption rates</a:t>
            </a:r>
            <a:r>
              <a:rPr lang="en-US" sz="2100" dirty="0">
                <a:latin typeface="Times New Roman" panose="02020603050405020304" pitchFamily="18" charset="0"/>
                <a:ea typeface="Cambria" panose="02040503050406030204" pitchFamily="18" charset="0"/>
                <a:cs typeface="Times New Roman" panose="02020603050405020304" pitchFamily="18" charset="0"/>
              </a:rPr>
              <a:t> at the state and city levels.</a:t>
            </a:r>
          </a:p>
          <a:p>
            <a:pPr lvl="1">
              <a:buFont typeface="Courier New" panose="02070309020205020404" pitchFamily="49" charset="0"/>
              <a:buChar char="o"/>
            </a:pPr>
            <a:r>
              <a:rPr lang="en-US" sz="2100" b="1" dirty="0">
                <a:latin typeface="Times New Roman" panose="02020603050405020304" pitchFamily="18" charset="0"/>
                <a:ea typeface="Cambria" panose="02040503050406030204" pitchFamily="18" charset="0"/>
                <a:cs typeface="Times New Roman" panose="02020603050405020304" pitchFamily="18" charset="0"/>
              </a:rPr>
              <a:t>Analyze resale market trends</a:t>
            </a:r>
            <a:r>
              <a:rPr lang="en-US" sz="2100" dirty="0">
                <a:latin typeface="Times New Roman" panose="02020603050405020304" pitchFamily="18" charset="0"/>
                <a:ea typeface="Cambria" panose="02040503050406030204" pitchFamily="18" charset="0"/>
                <a:cs typeface="Times New Roman" panose="02020603050405020304" pitchFamily="18" charset="0"/>
              </a:rPr>
              <a:t>, depreciation rates, and future resale values.</a:t>
            </a:r>
          </a:p>
          <a:p>
            <a:pPr lvl="1">
              <a:buFont typeface="Courier New" panose="02070309020205020404" pitchFamily="49" charset="0"/>
              <a:buChar char="o"/>
            </a:pPr>
            <a:r>
              <a:rPr lang="en-US" sz="2100" b="1" dirty="0">
                <a:latin typeface="Times New Roman" panose="02020603050405020304" pitchFamily="18" charset="0"/>
                <a:ea typeface="Cambria" panose="02040503050406030204" pitchFamily="18" charset="0"/>
                <a:cs typeface="Times New Roman" panose="02020603050405020304" pitchFamily="18" charset="0"/>
              </a:rPr>
              <a:t>Predict the expansion of EV and CNG fuel stations</a:t>
            </a:r>
            <a:r>
              <a:rPr lang="en-US" sz="2100" dirty="0">
                <a:latin typeface="Times New Roman" panose="02020603050405020304" pitchFamily="18" charset="0"/>
                <a:ea typeface="Cambria" panose="02040503050406030204" pitchFamily="18" charset="0"/>
                <a:cs typeface="Times New Roman" panose="02020603050405020304" pitchFamily="18" charset="0"/>
              </a:rPr>
              <a:t> using machine learning models.</a:t>
            </a:r>
          </a:p>
          <a:p>
            <a:pPr lvl="1">
              <a:buFont typeface="Courier New" panose="02070309020205020404" pitchFamily="49" charset="0"/>
              <a:buChar char="o"/>
            </a:pPr>
            <a:r>
              <a:rPr lang="en-US" sz="2100" b="1" dirty="0">
                <a:latin typeface="Times New Roman" panose="02020603050405020304" pitchFamily="18" charset="0"/>
                <a:ea typeface="Cambria" panose="02040503050406030204" pitchFamily="18" charset="0"/>
                <a:cs typeface="Times New Roman" panose="02020603050405020304" pitchFamily="18" charset="0"/>
              </a:rPr>
              <a:t>Estimate charging station utilization trends</a:t>
            </a:r>
            <a:r>
              <a:rPr lang="en-US" sz="2100" dirty="0">
                <a:latin typeface="Times New Roman" panose="02020603050405020304" pitchFamily="18" charset="0"/>
                <a:ea typeface="Cambria" panose="02040503050406030204" pitchFamily="18" charset="0"/>
                <a:cs typeface="Times New Roman" panose="02020603050405020304" pitchFamily="18" charset="0"/>
              </a:rPr>
              <a:t> to optimize future infrastructure planning.</a:t>
            </a:r>
          </a:p>
          <a:p>
            <a:pPr lvl="1">
              <a:buFont typeface="Courier New" panose="02070309020205020404" pitchFamily="49" charset="0"/>
              <a:buChar char="o"/>
            </a:pPr>
            <a:r>
              <a:rPr lang="en-US" sz="2100" b="1" dirty="0">
                <a:latin typeface="Times New Roman" panose="02020603050405020304" pitchFamily="18" charset="0"/>
                <a:ea typeface="Cambria" panose="02040503050406030204" pitchFamily="18" charset="0"/>
                <a:cs typeface="Times New Roman" panose="02020603050405020304" pitchFamily="18" charset="0"/>
              </a:rPr>
              <a:t>Develop an interactive Tableau dashboard</a:t>
            </a:r>
            <a:r>
              <a:rPr lang="en-US" sz="2100" dirty="0">
                <a:latin typeface="Times New Roman" panose="02020603050405020304" pitchFamily="18" charset="0"/>
                <a:ea typeface="Cambria" panose="02040503050406030204" pitchFamily="18" charset="0"/>
                <a:cs typeface="Times New Roman" panose="02020603050405020304" pitchFamily="18" charset="0"/>
              </a:rPr>
              <a:t> to visualize key insights.</a:t>
            </a:r>
          </a:p>
          <a:p>
            <a:r>
              <a:rPr lang="en-US" sz="2300" dirty="0">
                <a:latin typeface="Times New Roman" panose="02020603050405020304" pitchFamily="18" charset="0"/>
                <a:ea typeface="Cambria" panose="02040503050406030204" pitchFamily="18" charset="0"/>
                <a:cs typeface="Times New Roman" panose="02020603050405020304" pitchFamily="18" charset="0"/>
              </a:rPr>
              <a:t>This study aims to provide </a:t>
            </a:r>
            <a:r>
              <a:rPr lang="en-US" sz="2300" b="1" dirty="0">
                <a:latin typeface="Times New Roman" panose="02020603050405020304" pitchFamily="18" charset="0"/>
                <a:ea typeface="Cambria" panose="02040503050406030204" pitchFamily="18" charset="0"/>
                <a:cs typeface="Times New Roman" panose="02020603050405020304" pitchFamily="18" charset="0"/>
              </a:rPr>
              <a:t>data-driven recommendations</a:t>
            </a:r>
            <a:r>
              <a:rPr lang="en-US" sz="2300" dirty="0">
                <a:latin typeface="Times New Roman" panose="02020603050405020304" pitchFamily="18" charset="0"/>
                <a:ea typeface="Cambria" panose="02040503050406030204" pitchFamily="18" charset="0"/>
                <a:cs typeface="Times New Roman" panose="02020603050405020304" pitchFamily="18" charset="0"/>
              </a:rPr>
              <a:t> for manufacturers, policymakers, and consumers regarding the </a:t>
            </a:r>
            <a:r>
              <a:rPr lang="en-US" sz="2300" b="1" dirty="0">
                <a:latin typeface="Times New Roman" panose="02020603050405020304" pitchFamily="18" charset="0"/>
                <a:ea typeface="Cambria" panose="02040503050406030204" pitchFamily="18" charset="0"/>
                <a:cs typeface="Times New Roman" panose="02020603050405020304" pitchFamily="18" charset="0"/>
              </a:rPr>
              <a:t>future of vehicle sales and fuel transitions in India</a:t>
            </a:r>
            <a:r>
              <a:rPr lang="en-US" sz="2300" dirty="0">
                <a:latin typeface="Times New Roman" panose="02020603050405020304" pitchFamily="18" charset="0"/>
                <a:ea typeface="Cambria" panose="02040503050406030204" pitchFamily="18" charset="0"/>
                <a:cs typeface="Times New Roman" panose="02020603050405020304" pitchFamily="18" charset="0"/>
              </a:rPr>
              <a:t>. 🚀</a:t>
            </a:r>
          </a:p>
          <a:p>
            <a:pPr marL="0" indent="0">
              <a:buNone/>
            </a:pPr>
            <a:endParaRPr lang="en-IN" sz="23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493151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BC86-13AA-456E-1C0D-1214D71FFEC5}"/>
              </a:ext>
            </a:extLst>
          </p:cNvPr>
          <p:cNvSpPr>
            <a:spLocks noGrp="1"/>
          </p:cNvSpPr>
          <p:nvPr>
            <p:ph type="title"/>
          </p:nvPr>
        </p:nvSpPr>
        <p:spPr>
          <a:xfrm>
            <a:off x="1723778" y="341305"/>
            <a:ext cx="8911687" cy="950167"/>
          </a:xfrm>
        </p:spPr>
        <p:txBody>
          <a:bodyPr>
            <a:noAutofit/>
          </a:bodyPr>
          <a:lstStyle/>
          <a:p>
            <a:pPr algn="ctr"/>
            <a:r>
              <a:rPr lang="en-IN" sz="4800" b="1" dirty="0">
                <a:latin typeface="Times New Roman" panose="02020603050405020304" pitchFamily="18" charset="0"/>
                <a:cs typeface="Times New Roman" panose="02020603050405020304" pitchFamily="18" charset="0"/>
              </a:rPr>
              <a:t>Datasets Used</a:t>
            </a:r>
          </a:p>
        </p:txBody>
      </p:sp>
      <p:sp>
        <p:nvSpPr>
          <p:cNvPr id="4" name="Rectangle 1">
            <a:extLst>
              <a:ext uri="{FF2B5EF4-FFF2-40B4-BE49-F238E27FC236}">
                <a16:creationId xmlns:a16="http://schemas.microsoft.com/office/drawing/2014/main" id="{882A9FEB-95D5-C3D3-AF51-FA2032BEF85E}"/>
              </a:ext>
            </a:extLst>
          </p:cNvPr>
          <p:cNvSpPr>
            <a:spLocks noGrp="1" noChangeArrowheads="1"/>
          </p:cNvSpPr>
          <p:nvPr>
            <p:ph idx="1"/>
          </p:nvPr>
        </p:nvSpPr>
        <p:spPr bwMode="auto">
          <a:xfrm>
            <a:off x="877398" y="1485096"/>
            <a:ext cx="10604450" cy="4401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ctr" anchorCtr="0" compatLnSpc="1">
            <a:prstTxWarp prst="textNoShape">
              <a:avLst/>
            </a:prstTxWarp>
            <a:spAutoFit/>
          </a:bodyPr>
          <a:lstStyle/>
          <a:p>
            <a:pPr defTabSz="914411" eaLnBrk="0" fontAlgn="base" hangingPunct="0">
              <a:spcBef>
                <a:spcPct val="0"/>
              </a:spcBef>
              <a:spcAft>
                <a:spcPct val="0"/>
              </a:spcAft>
              <a:buClrTx/>
              <a:buFont typeface="Courier New" panose="02070309020205020404" pitchFamily="49" charset="0"/>
              <a:buChar char="o"/>
            </a:pPr>
            <a:r>
              <a:rPr lang="en-US" altLang="en-US" sz="2800" b="1" dirty="0">
                <a:solidFill>
                  <a:schemeClr val="tx1"/>
                </a:solidFill>
                <a:latin typeface="Times New Roman" panose="02020603050405020304" pitchFamily="18" charset="0"/>
                <a:cs typeface="Times New Roman" panose="02020603050405020304" pitchFamily="18" charset="0"/>
              </a:rPr>
              <a:t>Vehicle Information Dataset</a:t>
            </a:r>
            <a:r>
              <a:rPr lang="en-US" altLang="en-US" sz="2800" dirty="0">
                <a:solidFill>
                  <a:schemeClr val="tx1"/>
                </a:solidFill>
                <a:latin typeface="Times New Roman" panose="02020603050405020304" pitchFamily="18" charset="0"/>
                <a:cs typeface="Times New Roman" panose="02020603050405020304" pitchFamily="18" charset="0"/>
              </a:rPr>
              <a:t> → Vehicle specs, pricing, running cost</a:t>
            </a:r>
          </a:p>
          <a:p>
            <a:pPr defTabSz="914411" eaLnBrk="0" fontAlgn="base" hangingPunct="0">
              <a:lnSpc>
                <a:spcPct val="150000"/>
              </a:lnSpc>
              <a:spcBef>
                <a:spcPct val="0"/>
              </a:spcBef>
              <a:spcAft>
                <a:spcPct val="0"/>
              </a:spcAft>
              <a:buClrTx/>
              <a:buFont typeface="Courier New" panose="02070309020205020404" pitchFamily="49" charset="0"/>
              <a:buChar char="o"/>
            </a:pPr>
            <a:r>
              <a:rPr lang="en-US" altLang="en-US" sz="2800" b="1" dirty="0">
                <a:solidFill>
                  <a:schemeClr val="tx1"/>
                </a:solidFill>
                <a:latin typeface="Times New Roman" panose="02020603050405020304" pitchFamily="18" charset="0"/>
                <a:cs typeface="Times New Roman" panose="02020603050405020304" pitchFamily="18" charset="0"/>
              </a:rPr>
              <a:t>Vehicle Sales &amp; Trends Data</a:t>
            </a:r>
            <a:r>
              <a:rPr lang="en-US" altLang="en-US" sz="2800" dirty="0">
                <a:solidFill>
                  <a:schemeClr val="tx1"/>
                </a:solidFill>
                <a:latin typeface="Times New Roman" panose="02020603050405020304" pitchFamily="18" charset="0"/>
                <a:cs typeface="Times New Roman" panose="02020603050405020304" pitchFamily="18" charset="0"/>
              </a:rPr>
              <a:t> → Historical sales trends 							       (India/Mumbai/Delhi)</a:t>
            </a:r>
          </a:p>
          <a:p>
            <a:pPr defTabSz="914411" eaLnBrk="0" fontAlgn="base" hangingPunct="0">
              <a:spcBef>
                <a:spcPct val="0"/>
              </a:spcBef>
              <a:spcAft>
                <a:spcPct val="0"/>
              </a:spcAft>
              <a:buClrTx/>
              <a:buFont typeface="Courier New" panose="02070309020205020404" pitchFamily="49" charset="0"/>
              <a:buChar char="o"/>
            </a:pPr>
            <a:r>
              <a:rPr lang="en-US" altLang="en-US" sz="2800" b="1" dirty="0">
                <a:solidFill>
                  <a:schemeClr val="tx1"/>
                </a:solidFill>
                <a:latin typeface="Times New Roman" panose="02020603050405020304" pitchFamily="18" charset="0"/>
                <a:cs typeface="Times New Roman" panose="02020603050405020304" pitchFamily="18" charset="0"/>
              </a:rPr>
              <a:t>Charging &amp; Fuel Station Growth Data</a:t>
            </a:r>
            <a:r>
              <a:rPr lang="en-US" altLang="en-US" sz="2800" dirty="0">
                <a:solidFill>
                  <a:schemeClr val="tx1"/>
                </a:solidFill>
                <a:latin typeface="Times New Roman" panose="02020603050405020304" pitchFamily="18" charset="0"/>
                <a:cs typeface="Times New Roman" panose="02020603050405020304" pitchFamily="18" charset="0"/>
              </a:rPr>
              <a:t> → EV, CNG, Petrol/Diesel 							    station growth</a:t>
            </a:r>
          </a:p>
          <a:p>
            <a:pPr defTabSz="914411" eaLnBrk="0" fontAlgn="base" hangingPunct="0">
              <a:spcBef>
                <a:spcPct val="0"/>
              </a:spcBef>
              <a:spcAft>
                <a:spcPct val="0"/>
              </a:spcAft>
              <a:buClrTx/>
              <a:buFont typeface="Courier New" panose="02070309020205020404" pitchFamily="49" charset="0"/>
              <a:buChar char="o"/>
            </a:pPr>
            <a:r>
              <a:rPr lang="en-US" altLang="en-US" sz="2800" b="1" dirty="0">
                <a:solidFill>
                  <a:schemeClr val="tx1"/>
                </a:solidFill>
                <a:latin typeface="Times New Roman" panose="02020603050405020304" pitchFamily="18" charset="0"/>
                <a:cs typeface="Times New Roman" panose="02020603050405020304" pitchFamily="18" charset="0"/>
              </a:rPr>
              <a:t>State-wise Fuel Stations Dataset</a:t>
            </a:r>
            <a:r>
              <a:rPr lang="en-US" altLang="en-US" sz="2800" dirty="0">
                <a:solidFill>
                  <a:schemeClr val="tx1"/>
                </a:solidFill>
                <a:latin typeface="Times New Roman" panose="02020603050405020304" pitchFamily="18" charset="0"/>
                <a:cs typeface="Times New Roman" panose="02020603050405020304" pitchFamily="18" charset="0"/>
              </a:rPr>
              <a:t> → Fuel station distribution</a:t>
            </a:r>
          </a:p>
          <a:p>
            <a:pPr defTabSz="914411" eaLnBrk="0" fontAlgn="base" hangingPunct="0">
              <a:spcBef>
                <a:spcPct val="0"/>
              </a:spcBef>
              <a:spcAft>
                <a:spcPct val="0"/>
              </a:spcAft>
              <a:buClrTx/>
              <a:buFont typeface="Courier New" panose="02070309020205020404" pitchFamily="49" charset="0"/>
              <a:buChar char="o"/>
            </a:pPr>
            <a:r>
              <a:rPr lang="en-US" altLang="en-US" sz="2800" b="1" dirty="0">
                <a:solidFill>
                  <a:schemeClr val="tx1"/>
                </a:solidFill>
                <a:latin typeface="Times New Roman" panose="02020603050405020304" pitchFamily="18" charset="0"/>
                <a:cs typeface="Times New Roman" panose="02020603050405020304" pitchFamily="18" charset="0"/>
              </a:rPr>
              <a:t>State-wise Fuel Sales &amp; Decline Data</a:t>
            </a:r>
            <a:r>
              <a:rPr lang="en-US" altLang="en-US" sz="2800" dirty="0">
                <a:solidFill>
                  <a:schemeClr val="tx1"/>
                </a:solidFill>
                <a:latin typeface="Times New Roman" panose="02020603050405020304" pitchFamily="18" charset="0"/>
                <a:cs typeface="Times New Roman" panose="02020603050405020304" pitchFamily="18" charset="0"/>
              </a:rPr>
              <a:t> → YoY fuel sales trends</a:t>
            </a:r>
          </a:p>
          <a:p>
            <a:pPr defTabSz="914411" eaLnBrk="0" fontAlgn="base" hangingPunct="0">
              <a:spcBef>
                <a:spcPct val="0"/>
              </a:spcBef>
              <a:spcAft>
                <a:spcPct val="0"/>
              </a:spcAft>
              <a:buClrTx/>
              <a:buFont typeface="Courier New" panose="02070309020205020404" pitchFamily="49" charset="0"/>
              <a:buChar char="o"/>
            </a:pPr>
            <a:r>
              <a:rPr lang="en-US" altLang="en-US" sz="2800" b="1" dirty="0">
                <a:solidFill>
                  <a:schemeClr val="tx1"/>
                </a:solidFill>
                <a:latin typeface="Times New Roman" panose="02020603050405020304" pitchFamily="18" charset="0"/>
                <a:cs typeface="Times New Roman" panose="02020603050405020304" pitchFamily="18" charset="0"/>
              </a:rPr>
              <a:t>Government Policy Impact Dataset</a:t>
            </a:r>
            <a:r>
              <a:rPr lang="en-US" altLang="en-US" sz="2800" dirty="0">
                <a:solidFill>
                  <a:schemeClr val="tx1"/>
                </a:solidFill>
                <a:latin typeface="Times New Roman" panose="02020603050405020304" pitchFamily="18" charset="0"/>
                <a:cs typeface="Times New Roman" panose="02020603050405020304" pitchFamily="18" charset="0"/>
              </a:rPr>
              <a:t> → EV subsidies, Petrol/Diesel 						         bans, incentives</a:t>
            </a:r>
          </a:p>
        </p:txBody>
      </p:sp>
    </p:spTree>
    <p:extLst>
      <p:ext uri="{BB962C8B-B14F-4D97-AF65-F5344CB8AC3E}">
        <p14:creationId xmlns:p14="http://schemas.microsoft.com/office/powerpoint/2010/main" val="89762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47B632-C299-0961-2225-AFD0440C58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560" y="1542976"/>
            <a:ext cx="10901680" cy="1810266"/>
          </a:xfrm>
          <a:prstGeom prst="rect">
            <a:avLst/>
          </a:prstGeom>
        </p:spPr>
      </p:pic>
      <p:sp>
        <p:nvSpPr>
          <p:cNvPr id="6" name="TextBox 5">
            <a:extLst>
              <a:ext uri="{FF2B5EF4-FFF2-40B4-BE49-F238E27FC236}">
                <a16:creationId xmlns:a16="http://schemas.microsoft.com/office/drawing/2014/main" id="{60428CFF-B9EE-732C-73C9-FC90728CCDA6}"/>
              </a:ext>
            </a:extLst>
          </p:cNvPr>
          <p:cNvSpPr txBox="1"/>
          <p:nvPr/>
        </p:nvSpPr>
        <p:spPr>
          <a:xfrm>
            <a:off x="3718559" y="799526"/>
            <a:ext cx="475488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Fuel Stations (Maharashtra &amp; Delhi)</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5BF399D-1B0A-56D9-C7D4-BD2558D11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880" y="4540192"/>
            <a:ext cx="9678239" cy="1333616"/>
          </a:xfrm>
          <a:prstGeom prst="rect">
            <a:avLst/>
          </a:prstGeom>
        </p:spPr>
      </p:pic>
      <p:sp>
        <p:nvSpPr>
          <p:cNvPr id="9" name="TextBox 8">
            <a:extLst>
              <a:ext uri="{FF2B5EF4-FFF2-40B4-BE49-F238E27FC236}">
                <a16:creationId xmlns:a16="http://schemas.microsoft.com/office/drawing/2014/main" id="{14F44939-21E1-8824-D01D-DCE6886A3FC2}"/>
              </a:ext>
            </a:extLst>
          </p:cNvPr>
          <p:cNvSpPr txBox="1"/>
          <p:nvPr/>
        </p:nvSpPr>
        <p:spPr>
          <a:xfrm>
            <a:off x="3870960" y="3762051"/>
            <a:ext cx="475488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Policy Data (Maharashtra &amp; Delhi)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385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D7961B-7FAC-F4EB-14CF-C909051C4F2B}"/>
              </a:ext>
            </a:extLst>
          </p:cNvPr>
          <p:cNvSpPr txBox="1"/>
          <p:nvPr/>
        </p:nvSpPr>
        <p:spPr>
          <a:xfrm>
            <a:off x="3763470" y="772160"/>
            <a:ext cx="3774816"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State Wise Fue Sales and Decline Data</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39796FE-81B7-378D-48D9-A92CCD30A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651" y="1365042"/>
            <a:ext cx="8294698" cy="5237437"/>
          </a:xfrm>
          <a:prstGeom prst="rect">
            <a:avLst/>
          </a:prstGeom>
        </p:spPr>
      </p:pic>
    </p:spTree>
    <p:extLst>
      <p:ext uri="{BB962C8B-B14F-4D97-AF65-F5344CB8AC3E}">
        <p14:creationId xmlns:p14="http://schemas.microsoft.com/office/powerpoint/2010/main" val="376833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6887F-5EBC-B4C7-176A-4E7A2AACE0F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B98CF54-5E0C-2901-9592-1CEF17ED9F07}"/>
              </a:ext>
            </a:extLst>
          </p:cNvPr>
          <p:cNvSpPr txBox="1"/>
          <p:nvPr/>
        </p:nvSpPr>
        <p:spPr>
          <a:xfrm>
            <a:off x="4817445" y="1087120"/>
            <a:ext cx="2557110" cy="369332"/>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Vehicle Information Data</a:t>
            </a:r>
          </a:p>
        </p:txBody>
      </p:sp>
      <p:pic>
        <p:nvPicPr>
          <p:cNvPr id="3" name="Picture 2">
            <a:extLst>
              <a:ext uri="{FF2B5EF4-FFF2-40B4-BE49-F238E27FC236}">
                <a16:creationId xmlns:a16="http://schemas.microsoft.com/office/drawing/2014/main" id="{BAE00296-D2CC-E708-283A-896560175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1916905"/>
            <a:ext cx="10982960" cy="4448627"/>
          </a:xfrm>
          <a:prstGeom prst="rect">
            <a:avLst/>
          </a:prstGeom>
        </p:spPr>
      </p:pic>
    </p:spTree>
    <p:extLst>
      <p:ext uri="{BB962C8B-B14F-4D97-AF65-F5344CB8AC3E}">
        <p14:creationId xmlns:p14="http://schemas.microsoft.com/office/powerpoint/2010/main" val="4191039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Organic</Template>
  <TotalTime>393</TotalTime>
  <Words>2109</Words>
  <Application>Microsoft Office PowerPoint</Application>
  <PresentationFormat>Widescreen</PresentationFormat>
  <Paragraphs>180</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Cambria</vt:lpstr>
      <vt:lpstr>Century Gothic</vt:lpstr>
      <vt:lpstr>Courier New</vt:lpstr>
      <vt:lpstr>Times New Roman</vt:lpstr>
      <vt:lpstr>Wingdings</vt:lpstr>
      <vt:lpstr>Wingdings 3</vt:lpstr>
      <vt:lpstr>Wisp</vt:lpstr>
      <vt:lpstr>Trends Analysis &amp; Sales Prediction for Cars and Two-Wheelers Across Fuel Types</vt:lpstr>
      <vt:lpstr>PowerPoint Presentation</vt:lpstr>
      <vt:lpstr>Problem Statement</vt:lpstr>
      <vt:lpstr>PowerPoint Presentation</vt:lpstr>
      <vt:lpstr>PowerPoint Presentation</vt:lpstr>
      <vt:lpstr>Datasets Used</vt:lpstr>
      <vt:lpstr>PowerPoint Presentation</vt:lpstr>
      <vt:lpstr>PowerPoint Presentation</vt:lpstr>
      <vt:lpstr>PowerPoint Presentation</vt:lpstr>
      <vt:lpstr>PowerPoint Presentation</vt:lpstr>
      <vt:lpstr>Methodology / Modeling Plan</vt:lpstr>
      <vt:lpstr>Fuel Type Sales Trends Over Time (2023–2024)</vt:lpstr>
      <vt:lpstr>Fuel Type Sales Trends Over Time (2023–2024)</vt:lpstr>
      <vt:lpstr>Forecast Results – Sales Trends</vt:lpstr>
      <vt:lpstr>PowerPoint Presentation</vt:lpstr>
      <vt:lpstr>PowerPoint Presentation</vt:lpstr>
      <vt:lpstr>PowerPoint Presentation</vt:lpstr>
      <vt:lpstr>PowerPoint Presentation</vt:lpstr>
      <vt:lpstr>PowerPoint Presentation</vt:lpstr>
      <vt:lpstr>Station Growth Prediction</vt:lpstr>
      <vt:lpstr>PowerPoint Presentation</vt:lpstr>
      <vt:lpstr>PowerPoint Presentation</vt:lpstr>
      <vt:lpstr>Station Growth Prediction</vt:lpstr>
      <vt:lpstr>PowerPoint Presentation</vt:lpstr>
      <vt:lpstr>Vehicle Resale Price Calculator</vt:lpstr>
      <vt:lpstr>Fuel Cost &amp; Savings Calculator</vt:lpstr>
      <vt:lpstr>Conclusion &amp; Key Takeaways</vt:lpstr>
      <vt:lpstr>Future Work</vt:lpstr>
      <vt:lpstr>Data 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Snehal Bareliwala</dc:creator>
  <cp:lastModifiedBy>Snehal Bareliwala</cp:lastModifiedBy>
  <cp:revision>241</cp:revision>
  <dcterms:created xsi:type="dcterms:W3CDTF">2025-02-24T09:13:29Z</dcterms:created>
  <dcterms:modified xsi:type="dcterms:W3CDTF">2025-04-09T13:48:33Z</dcterms:modified>
</cp:coreProperties>
</file>