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13" r:id="rId1"/>
  </p:sldMasterIdLst>
  <p:sldIdLst>
    <p:sldId id="256" r:id="rId2"/>
    <p:sldId id="271" r:id="rId3"/>
    <p:sldId id="284" r:id="rId4"/>
    <p:sldId id="257" r:id="rId5"/>
    <p:sldId id="258" r:id="rId6"/>
    <p:sldId id="259" r:id="rId7"/>
    <p:sldId id="260" r:id="rId8"/>
    <p:sldId id="265" r:id="rId9"/>
    <p:sldId id="279" r:id="rId10"/>
    <p:sldId id="283" r:id="rId11"/>
    <p:sldId id="266" r:id="rId12"/>
    <p:sldId id="272" r:id="rId13"/>
    <p:sldId id="273" r:id="rId14"/>
    <p:sldId id="274" r:id="rId15"/>
    <p:sldId id="275" r:id="rId16"/>
    <p:sldId id="276" r:id="rId17"/>
    <p:sldId id="261" r:id="rId18"/>
    <p:sldId id="270" r:id="rId19"/>
    <p:sldId id="267" r:id="rId20"/>
    <p:sldId id="262" r:id="rId21"/>
    <p:sldId id="280" r:id="rId22"/>
    <p:sldId id="269" r:id="rId23"/>
    <p:sldId id="264" r:id="rId24"/>
    <p:sldId id="281" r:id="rId25"/>
    <p:sldId id="282"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16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3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6103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9566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3041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1451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258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679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931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405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27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0147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948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678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177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88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0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1197121"/>
      </p:ext>
    </p:extLst>
  </p:cSld>
  <p:clrMap bg1="lt1" tx1="dk1" bg2="lt2" tx2="dk2" accent1="accent1" accent2="accent2" accent3="accent3" accent4="accent4" accent5="accent5" accent6="accent6" hlink="hlink" folHlink="folHlink"/>
  <p:sldLayoutIdLst>
    <p:sldLayoutId id="2147484514" r:id="rId1"/>
    <p:sldLayoutId id="2147484515" r:id="rId2"/>
    <p:sldLayoutId id="2147484516" r:id="rId3"/>
    <p:sldLayoutId id="2147484517" r:id="rId4"/>
    <p:sldLayoutId id="2147484518" r:id="rId5"/>
    <p:sldLayoutId id="2147484519" r:id="rId6"/>
    <p:sldLayoutId id="2147484520" r:id="rId7"/>
    <p:sldLayoutId id="2147484521" r:id="rId8"/>
    <p:sldLayoutId id="2147484522" r:id="rId9"/>
    <p:sldLayoutId id="2147484523" r:id="rId10"/>
    <p:sldLayoutId id="2147484524" r:id="rId11"/>
    <p:sldLayoutId id="2147484525" r:id="rId12"/>
    <p:sldLayoutId id="2147484526" r:id="rId13"/>
    <p:sldLayoutId id="2147484527" r:id="rId14"/>
    <p:sldLayoutId id="2147484528" r:id="rId15"/>
    <p:sldLayoutId id="2147484529" r:id="rId16"/>
    <p:sldLayoutId id="214748453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2A2D-5AC0-2A75-BA45-451D54D5ED2D}"/>
              </a:ext>
            </a:extLst>
          </p:cNvPr>
          <p:cNvSpPr>
            <a:spLocks noGrp="1"/>
          </p:cNvSpPr>
          <p:nvPr>
            <p:ph type="ctrTitle"/>
          </p:nvPr>
        </p:nvSpPr>
        <p:spPr/>
        <p:txBody>
          <a:bodyPr/>
          <a:lstStyle/>
          <a:p>
            <a:r>
              <a:rPr lang="en-IN" b="1" dirty="0"/>
              <a:t>Resume Classification</a:t>
            </a:r>
          </a:p>
        </p:txBody>
      </p:sp>
      <p:sp>
        <p:nvSpPr>
          <p:cNvPr id="3" name="Subtitle 2">
            <a:extLst>
              <a:ext uri="{FF2B5EF4-FFF2-40B4-BE49-F238E27FC236}">
                <a16:creationId xmlns:a16="http://schemas.microsoft.com/office/drawing/2014/main" id="{39B1F445-F016-F5F1-2A90-140115542315}"/>
              </a:ext>
            </a:extLst>
          </p:cNvPr>
          <p:cNvSpPr>
            <a:spLocks noGrp="1"/>
          </p:cNvSpPr>
          <p:nvPr>
            <p:ph type="subTitle" idx="1"/>
          </p:nvPr>
        </p:nvSpPr>
        <p:spPr>
          <a:xfrm>
            <a:off x="2688165" y="3337811"/>
            <a:ext cx="6815669" cy="1622326"/>
          </a:xfrm>
        </p:spPr>
        <p:txBody>
          <a:bodyPr>
            <a:noAutofit/>
          </a:bodyPr>
          <a:lstStyle/>
          <a:p>
            <a:endParaRPr lang="en-IN" sz="1800" dirty="0"/>
          </a:p>
        </p:txBody>
      </p:sp>
    </p:spTree>
    <p:extLst>
      <p:ext uri="{BB962C8B-B14F-4D97-AF65-F5344CB8AC3E}">
        <p14:creationId xmlns:p14="http://schemas.microsoft.com/office/powerpoint/2010/main" val="3650586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B87F-2F0F-4ACB-F78B-7A43E360D475}"/>
              </a:ext>
            </a:extLst>
          </p:cNvPr>
          <p:cNvSpPr>
            <a:spLocks noGrp="1"/>
          </p:cNvSpPr>
          <p:nvPr>
            <p:ph type="title"/>
          </p:nvPr>
        </p:nvSpPr>
        <p:spPr/>
        <p:txBody>
          <a:bodyPr/>
          <a:lstStyle/>
          <a:p>
            <a:r>
              <a:rPr lang="en-IN" b="1" dirty="0"/>
              <a:t>Category</a:t>
            </a:r>
          </a:p>
        </p:txBody>
      </p:sp>
      <p:pic>
        <p:nvPicPr>
          <p:cNvPr id="5" name="Content Placeholder 4">
            <a:extLst>
              <a:ext uri="{FF2B5EF4-FFF2-40B4-BE49-F238E27FC236}">
                <a16:creationId xmlns:a16="http://schemas.microsoft.com/office/drawing/2014/main" id="{FCD1F958-FD25-3116-430F-E29500E18B48}"/>
              </a:ext>
            </a:extLst>
          </p:cNvPr>
          <p:cNvPicPr>
            <a:picLocks noGrp="1" noChangeAspect="1"/>
          </p:cNvPicPr>
          <p:nvPr>
            <p:ph idx="1"/>
          </p:nvPr>
        </p:nvPicPr>
        <p:blipFill>
          <a:blip r:embed="rId2"/>
          <a:stretch>
            <a:fillRect/>
          </a:stretch>
        </p:blipFill>
        <p:spPr>
          <a:xfrm>
            <a:off x="1154954" y="2603500"/>
            <a:ext cx="9296736" cy="4023442"/>
          </a:xfrm>
        </p:spPr>
      </p:pic>
    </p:spTree>
    <p:extLst>
      <p:ext uri="{BB962C8B-B14F-4D97-AF65-F5344CB8AC3E}">
        <p14:creationId xmlns:p14="http://schemas.microsoft.com/office/powerpoint/2010/main" val="126977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6E7B-ABF7-C123-EC14-30A8E62AC868}"/>
              </a:ext>
            </a:extLst>
          </p:cNvPr>
          <p:cNvSpPr>
            <a:spLocks noGrp="1"/>
          </p:cNvSpPr>
          <p:nvPr>
            <p:ph type="title"/>
          </p:nvPr>
        </p:nvSpPr>
        <p:spPr/>
        <p:txBody>
          <a:bodyPr/>
          <a:lstStyle/>
          <a:p>
            <a:r>
              <a:rPr lang="en-IN" b="1" dirty="0"/>
              <a:t>Output Distribution Of Education Level</a:t>
            </a:r>
          </a:p>
        </p:txBody>
      </p:sp>
      <p:pic>
        <p:nvPicPr>
          <p:cNvPr id="11" name="Content Placeholder 10">
            <a:extLst>
              <a:ext uri="{FF2B5EF4-FFF2-40B4-BE49-F238E27FC236}">
                <a16:creationId xmlns:a16="http://schemas.microsoft.com/office/drawing/2014/main" id="{6AE70D01-0793-10D4-F856-D6262550E673}"/>
              </a:ext>
            </a:extLst>
          </p:cNvPr>
          <p:cNvPicPr>
            <a:picLocks noGrp="1" noChangeAspect="1"/>
          </p:cNvPicPr>
          <p:nvPr>
            <p:ph idx="1"/>
          </p:nvPr>
        </p:nvPicPr>
        <p:blipFill>
          <a:blip r:embed="rId2"/>
          <a:stretch>
            <a:fillRect/>
          </a:stretch>
        </p:blipFill>
        <p:spPr>
          <a:xfrm>
            <a:off x="747253" y="2603500"/>
            <a:ext cx="10658166" cy="3954616"/>
          </a:xfrm>
        </p:spPr>
      </p:pic>
    </p:spTree>
    <p:extLst>
      <p:ext uri="{BB962C8B-B14F-4D97-AF65-F5344CB8AC3E}">
        <p14:creationId xmlns:p14="http://schemas.microsoft.com/office/powerpoint/2010/main" val="36241151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F9A6-D99B-22FB-68F7-863B245A1C9E}"/>
              </a:ext>
            </a:extLst>
          </p:cNvPr>
          <p:cNvSpPr>
            <a:spLocks noGrp="1"/>
          </p:cNvSpPr>
          <p:nvPr>
            <p:ph type="title"/>
          </p:nvPr>
        </p:nvSpPr>
        <p:spPr/>
        <p:txBody>
          <a:bodyPr>
            <a:normAutofit fontScale="90000"/>
          </a:bodyPr>
          <a:lstStyle/>
          <a:p>
            <a:pPr algn="ctr"/>
            <a:r>
              <a:rPr lang="en-IN" b="1" dirty="0"/>
              <a:t>Output Average Experience By Education Level</a:t>
            </a:r>
          </a:p>
        </p:txBody>
      </p:sp>
      <p:pic>
        <p:nvPicPr>
          <p:cNvPr id="5" name="Content Placeholder 4">
            <a:extLst>
              <a:ext uri="{FF2B5EF4-FFF2-40B4-BE49-F238E27FC236}">
                <a16:creationId xmlns:a16="http://schemas.microsoft.com/office/drawing/2014/main" id="{402EF5B7-BA0A-274C-2D89-F5D1AAFF3399}"/>
              </a:ext>
            </a:extLst>
          </p:cNvPr>
          <p:cNvPicPr>
            <a:picLocks noGrp="1" noChangeAspect="1"/>
          </p:cNvPicPr>
          <p:nvPr>
            <p:ph idx="1"/>
          </p:nvPr>
        </p:nvPicPr>
        <p:blipFill>
          <a:blip r:embed="rId2"/>
          <a:stretch>
            <a:fillRect/>
          </a:stretch>
        </p:blipFill>
        <p:spPr>
          <a:xfrm>
            <a:off x="1154954" y="2603499"/>
            <a:ext cx="9817846" cy="3905456"/>
          </a:xfrm>
        </p:spPr>
      </p:pic>
    </p:spTree>
    <p:extLst>
      <p:ext uri="{BB962C8B-B14F-4D97-AF65-F5344CB8AC3E}">
        <p14:creationId xmlns:p14="http://schemas.microsoft.com/office/powerpoint/2010/main" val="3019903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C8C2-6AD2-E6CC-4B7D-3ABF70987092}"/>
              </a:ext>
            </a:extLst>
          </p:cNvPr>
          <p:cNvSpPr>
            <a:spLocks noGrp="1"/>
          </p:cNvSpPr>
          <p:nvPr>
            <p:ph type="title"/>
          </p:nvPr>
        </p:nvSpPr>
        <p:spPr/>
        <p:txBody>
          <a:bodyPr/>
          <a:lstStyle/>
          <a:p>
            <a:r>
              <a:rPr lang="en-IN" b="1" dirty="0"/>
              <a:t>Output Experience Years</a:t>
            </a:r>
          </a:p>
        </p:txBody>
      </p:sp>
      <p:pic>
        <p:nvPicPr>
          <p:cNvPr id="5" name="Content Placeholder 4">
            <a:extLst>
              <a:ext uri="{FF2B5EF4-FFF2-40B4-BE49-F238E27FC236}">
                <a16:creationId xmlns:a16="http://schemas.microsoft.com/office/drawing/2014/main" id="{E5238AEC-20B4-74D7-2ACE-8E28E3812A0D}"/>
              </a:ext>
            </a:extLst>
          </p:cNvPr>
          <p:cNvPicPr>
            <a:picLocks noGrp="1" noChangeAspect="1"/>
          </p:cNvPicPr>
          <p:nvPr>
            <p:ph idx="1"/>
          </p:nvPr>
        </p:nvPicPr>
        <p:blipFill>
          <a:blip r:embed="rId2"/>
          <a:stretch>
            <a:fillRect/>
          </a:stretch>
        </p:blipFill>
        <p:spPr>
          <a:xfrm>
            <a:off x="1154954" y="2603499"/>
            <a:ext cx="10191472" cy="3895623"/>
          </a:xfrm>
        </p:spPr>
      </p:pic>
    </p:spTree>
    <p:extLst>
      <p:ext uri="{BB962C8B-B14F-4D97-AF65-F5344CB8AC3E}">
        <p14:creationId xmlns:p14="http://schemas.microsoft.com/office/powerpoint/2010/main" val="1957847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8A14-2F96-D12F-99E0-D4A8DA4DDF7D}"/>
              </a:ext>
            </a:extLst>
          </p:cNvPr>
          <p:cNvSpPr>
            <a:spLocks noGrp="1"/>
          </p:cNvSpPr>
          <p:nvPr>
            <p:ph type="title"/>
          </p:nvPr>
        </p:nvSpPr>
        <p:spPr/>
        <p:txBody>
          <a:bodyPr/>
          <a:lstStyle/>
          <a:p>
            <a:pPr algn="ctr"/>
            <a:r>
              <a:rPr lang="en-IN" b="1" dirty="0"/>
              <a:t>Output Number Of Skill By Education Level </a:t>
            </a:r>
          </a:p>
        </p:txBody>
      </p:sp>
      <p:pic>
        <p:nvPicPr>
          <p:cNvPr id="5" name="Content Placeholder 4">
            <a:extLst>
              <a:ext uri="{FF2B5EF4-FFF2-40B4-BE49-F238E27FC236}">
                <a16:creationId xmlns:a16="http://schemas.microsoft.com/office/drawing/2014/main" id="{9DA6C11B-96EE-61D4-A5B4-740DB067C241}"/>
              </a:ext>
            </a:extLst>
          </p:cNvPr>
          <p:cNvPicPr>
            <a:picLocks noGrp="1" noChangeAspect="1"/>
          </p:cNvPicPr>
          <p:nvPr>
            <p:ph idx="1"/>
          </p:nvPr>
        </p:nvPicPr>
        <p:blipFill>
          <a:blip r:embed="rId2"/>
          <a:stretch>
            <a:fillRect/>
          </a:stretch>
        </p:blipFill>
        <p:spPr>
          <a:xfrm>
            <a:off x="1154954" y="2603499"/>
            <a:ext cx="10220969" cy="3777635"/>
          </a:xfrm>
        </p:spPr>
      </p:pic>
    </p:spTree>
    <p:extLst>
      <p:ext uri="{BB962C8B-B14F-4D97-AF65-F5344CB8AC3E}">
        <p14:creationId xmlns:p14="http://schemas.microsoft.com/office/powerpoint/2010/main" val="621843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4877-8B09-10D7-4E98-C66BFA1AD145}"/>
              </a:ext>
            </a:extLst>
          </p:cNvPr>
          <p:cNvSpPr>
            <a:spLocks noGrp="1"/>
          </p:cNvSpPr>
          <p:nvPr>
            <p:ph type="title"/>
          </p:nvPr>
        </p:nvSpPr>
        <p:spPr/>
        <p:txBody>
          <a:bodyPr/>
          <a:lstStyle/>
          <a:p>
            <a:r>
              <a:rPr lang="en-IN" b="1" dirty="0"/>
              <a:t>Output Top Skills</a:t>
            </a:r>
          </a:p>
        </p:txBody>
      </p:sp>
      <p:pic>
        <p:nvPicPr>
          <p:cNvPr id="5" name="Content Placeholder 4">
            <a:extLst>
              <a:ext uri="{FF2B5EF4-FFF2-40B4-BE49-F238E27FC236}">
                <a16:creationId xmlns:a16="http://schemas.microsoft.com/office/drawing/2014/main" id="{BA029153-AF99-635F-EB61-9E977C073E7B}"/>
              </a:ext>
            </a:extLst>
          </p:cNvPr>
          <p:cNvPicPr>
            <a:picLocks noGrp="1" noChangeAspect="1"/>
          </p:cNvPicPr>
          <p:nvPr>
            <p:ph idx="1"/>
          </p:nvPr>
        </p:nvPicPr>
        <p:blipFill>
          <a:blip r:embed="rId2"/>
          <a:stretch>
            <a:fillRect/>
          </a:stretch>
        </p:blipFill>
        <p:spPr>
          <a:xfrm>
            <a:off x="1154953" y="2603500"/>
            <a:ext cx="10171807" cy="3797300"/>
          </a:xfrm>
        </p:spPr>
      </p:pic>
    </p:spTree>
    <p:extLst>
      <p:ext uri="{BB962C8B-B14F-4D97-AF65-F5344CB8AC3E}">
        <p14:creationId xmlns:p14="http://schemas.microsoft.com/office/powerpoint/2010/main" val="25336387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5C04-927C-C38F-A549-6E2D137E2FDF}"/>
              </a:ext>
            </a:extLst>
          </p:cNvPr>
          <p:cNvSpPr>
            <a:spLocks noGrp="1"/>
          </p:cNvSpPr>
          <p:nvPr>
            <p:ph type="title"/>
          </p:nvPr>
        </p:nvSpPr>
        <p:spPr/>
        <p:txBody>
          <a:bodyPr/>
          <a:lstStyle/>
          <a:p>
            <a:r>
              <a:rPr lang="en-IN" b="1" dirty="0"/>
              <a:t>Output Word Cloud</a:t>
            </a:r>
          </a:p>
        </p:txBody>
      </p:sp>
      <p:pic>
        <p:nvPicPr>
          <p:cNvPr id="5" name="Content Placeholder 4">
            <a:extLst>
              <a:ext uri="{FF2B5EF4-FFF2-40B4-BE49-F238E27FC236}">
                <a16:creationId xmlns:a16="http://schemas.microsoft.com/office/drawing/2014/main" id="{29F8B5DB-F1B9-5901-8EF5-FAB73717E7D9}"/>
              </a:ext>
            </a:extLst>
          </p:cNvPr>
          <p:cNvPicPr>
            <a:picLocks noGrp="1" noChangeAspect="1"/>
          </p:cNvPicPr>
          <p:nvPr>
            <p:ph idx="1"/>
          </p:nvPr>
        </p:nvPicPr>
        <p:blipFill>
          <a:blip r:embed="rId2"/>
          <a:stretch>
            <a:fillRect/>
          </a:stretch>
        </p:blipFill>
        <p:spPr>
          <a:xfrm>
            <a:off x="1154955" y="2603499"/>
            <a:ext cx="9719522" cy="3757971"/>
          </a:xfrm>
        </p:spPr>
      </p:pic>
    </p:spTree>
    <p:extLst>
      <p:ext uri="{BB962C8B-B14F-4D97-AF65-F5344CB8AC3E}">
        <p14:creationId xmlns:p14="http://schemas.microsoft.com/office/powerpoint/2010/main" val="17414065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6771-E7D9-0410-61F9-A4F980A12303}"/>
              </a:ext>
            </a:extLst>
          </p:cNvPr>
          <p:cNvSpPr>
            <a:spLocks noGrp="1"/>
          </p:cNvSpPr>
          <p:nvPr>
            <p:ph type="title"/>
          </p:nvPr>
        </p:nvSpPr>
        <p:spPr/>
        <p:txBody>
          <a:bodyPr/>
          <a:lstStyle/>
          <a:p>
            <a:r>
              <a:rPr lang="en-IN" b="1" dirty="0"/>
              <a:t>Model Building</a:t>
            </a:r>
          </a:p>
        </p:txBody>
      </p:sp>
      <p:sp>
        <p:nvSpPr>
          <p:cNvPr id="3" name="Content Placeholder 2">
            <a:extLst>
              <a:ext uri="{FF2B5EF4-FFF2-40B4-BE49-F238E27FC236}">
                <a16:creationId xmlns:a16="http://schemas.microsoft.com/office/drawing/2014/main" id="{6270F144-9538-69C5-7CD0-78789E58EEEA}"/>
              </a:ext>
            </a:extLst>
          </p:cNvPr>
          <p:cNvSpPr>
            <a:spLocks noGrp="1"/>
          </p:cNvSpPr>
          <p:nvPr>
            <p:ph idx="1"/>
          </p:nvPr>
        </p:nvSpPr>
        <p:spPr/>
        <p:txBody>
          <a:bodyPr>
            <a:normAutofit lnSpcReduction="10000"/>
          </a:bodyPr>
          <a:lstStyle/>
          <a:p>
            <a:r>
              <a:rPr lang="en-US" b="1" dirty="0"/>
              <a:t>Data Preprocessing</a:t>
            </a:r>
            <a:r>
              <a:rPr lang="en-US" dirty="0"/>
              <a:t>:</a:t>
            </a:r>
          </a:p>
          <a:p>
            <a:pPr>
              <a:buFont typeface="Arial" panose="020B0604020202020204" pitchFamily="34" charset="0"/>
              <a:buChar char="•"/>
            </a:pPr>
            <a:r>
              <a:rPr lang="en-US" b="1" dirty="0"/>
              <a:t>Cleaning</a:t>
            </a:r>
            <a:r>
              <a:rPr lang="en-US" dirty="0"/>
              <a:t>: </a:t>
            </a:r>
          </a:p>
          <a:p>
            <a:pPr marL="0" indent="0">
              <a:buNone/>
            </a:pPr>
            <a:r>
              <a:rPr lang="en-US" dirty="0"/>
              <a:t>	Removing duplicates, fixing data entry errors, and standardizing formats.</a:t>
            </a:r>
          </a:p>
          <a:p>
            <a:pPr>
              <a:buFont typeface="Arial" panose="020B0604020202020204" pitchFamily="34" charset="0"/>
              <a:buChar char="•"/>
            </a:pPr>
            <a:r>
              <a:rPr lang="en-US" b="1" dirty="0"/>
              <a:t>Normalization</a:t>
            </a:r>
            <a:r>
              <a:rPr lang="en-US" dirty="0"/>
              <a:t>:</a:t>
            </a:r>
          </a:p>
          <a:p>
            <a:pPr marL="0" indent="0">
              <a:buNone/>
            </a:pPr>
            <a:r>
              <a:rPr lang="en-US" dirty="0"/>
              <a:t>	 Scaling features to ensure they contribute equally to the model, usually 	done via techniques like min-max scaling or z-score normalization.</a:t>
            </a:r>
          </a:p>
          <a:p>
            <a:pPr>
              <a:buFont typeface="Arial" panose="020B0604020202020204" pitchFamily="34" charset="0"/>
              <a:buChar char="•"/>
            </a:pPr>
            <a:r>
              <a:rPr lang="en-US" b="1" dirty="0"/>
              <a:t>Feature Engineering</a:t>
            </a:r>
            <a:r>
              <a:rPr lang="en-US" dirty="0"/>
              <a:t>:</a:t>
            </a:r>
          </a:p>
          <a:p>
            <a:pPr marL="0" indent="0">
              <a:buNone/>
            </a:pPr>
            <a:r>
              <a:rPr lang="en-US" dirty="0"/>
              <a:t>	 Creating new features from existing data to improve model 	performance. Examples include extracting keywords from resumes or 	creating binary indicators for specific skills.</a:t>
            </a:r>
          </a:p>
          <a:p>
            <a:endParaRPr lang="en-IN" dirty="0"/>
          </a:p>
        </p:txBody>
      </p:sp>
    </p:spTree>
    <p:extLst>
      <p:ext uri="{BB962C8B-B14F-4D97-AF65-F5344CB8AC3E}">
        <p14:creationId xmlns:p14="http://schemas.microsoft.com/office/powerpoint/2010/main" val="199956501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1E95-B381-6928-142B-25D97C4E51F9}"/>
              </a:ext>
            </a:extLst>
          </p:cNvPr>
          <p:cNvSpPr>
            <a:spLocks noGrp="1"/>
          </p:cNvSpPr>
          <p:nvPr>
            <p:ph type="title"/>
          </p:nvPr>
        </p:nvSpPr>
        <p:spPr/>
        <p:txBody>
          <a:bodyPr/>
          <a:lstStyle/>
          <a:p>
            <a:r>
              <a:rPr lang="en-IN" b="1" dirty="0"/>
              <a:t>Model Evaluation Table</a:t>
            </a:r>
          </a:p>
        </p:txBody>
      </p:sp>
      <p:pic>
        <p:nvPicPr>
          <p:cNvPr id="5" name="Content Placeholder 4">
            <a:extLst>
              <a:ext uri="{FF2B5EF4-FFF2-40B4-BE49-F238E27FC236}">
                <a16:creationId xmlns:a16="http://schemas.microsoft.com/office/drawing/2014/main" id="{13BC7C93-27B4-F2D2-366F-173382D8E50A}"/>
              </a:ext>
            </a:extLst>
          </p:cNvPr>
          <p:cNvPicPr>
            <a:picLocks noGrp="1" noChangeAspect="1"/>
          </p:cNvPicPr>
          <p:nvPr>
            <p:ph idx="1"/>
          </p:nvPr>
        </p:nvPicPr>
        <p:blipFill>
          <a:blip r:embed="rId2"/>
          <a:stretch>
            <a:fillRect/>
          </a:stretch>
        </p:blipFill>
        <p:spPr>
          <a:xfrm>
            <a:off x="1155700" y="2721901"/>
            <a:ext cx="8824913" cy="3179497"/>
          </a:xfrm>
        </p:spPr>
      </p:pic>
    </p:spTree>
    <p:extLst>
      <p:ext uri="{BB962C8B-B14F-4D97-AF65-F5344CB8AC3E}">
        <p14:creationId xmlns:p14="http://schemas.microsoft.com/office/powerpoint/2010/main" val="1230425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DD59-13BF-2F1B-CE35-F5B1777931FB}"/>
              </a:ext>
            </a:extLst>
          </p:cNvPr>
          <p:cNvSpPr>
            <a:spLocks noGrp="1"/>
          </p:cNvSpPr>
          <p:nvPr>
            <p:ph type="title"/>
          </p:nvPr>
        </p:nvSpPr>
        <p:spPr/>
        <p:txBody>
          <a:bodyPr/>
          <a:lstStyle/>
          <a:p>
            <a:r>
              <a:rPr lang="en-IN" b="1" dirty="0"/>
              <a:t>Model Evaluation Metrics</a:t>
            </a:r>
          </a:p>
        </p:txBody>
      </p:sp>
      <p:pic>
        <p:nvPicPr>
          <p:cNvPr id="5" name="Content Placeholder 4">
            <a:extLst>
              <a:ext uri="{FF2B5EF4-FFF2-40B4-BE49-F238E27FC236}">
                <a16:creationId xmlns:a16="http://schemas.microsoft.com/office/drawing/2014/main" id="{F2B7A796-E75D-D38D-1EB7-D5CE5BA4CEF6}"/>
              </a:ext>
            </a:extLst>
          </p:cNvPr>
          <p:cNvPicPr>
            <a:picLocks noGrp="1" noChangeAspect="1"/>
          </p:cNvPicPr>
          <p:nvPr>
            <p:ph idx="1"/>
          </p:nvPr>
        </p:nvPicPr>
        <p:blipFill>
          <a:blip r:embed="rId2"/>
          <a:stretch/>
        </p:blipFill>
        <p:spPr>
          <a:xfrm>
            <a:off x="1154954" y="2603499"/>
            <a:ext cx="10260298" cy="3826797"/>
          </a:xfrm>
          <a:prstGeom prst="rect">
            <a:avLst/>
          </a:prstGeom>
        </p:spPr>
      </p:pic>
    </p:spTree>
    <p:extLst>
      <p:ext uri="{BB962C8B-B14F-4D97-AF65-F5344CB8AC3E}">
        <p14:creationId xmlns:p14="http://schemas.microsoft.com/office/powerpoint/2010/main" val="2212922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9C1F-9035-D8F1-7B03-CA33E2DF19F5}"/>
              </a:ext>
            </a:extLst>
          </p:cNvPr>
          <p:cNvSpPr>
            <a:spLocks noGrp="1"/>
          </p:cNvSpPr>
          <p:nvPr>
            <p:ph type="title"/>
          </p:nvPr>
        </p:nvSpPr>
        <p:spPr/>
        <p:txBody>
          <a:bodyPr/>
          <a:lstStyle/>
          <a:p>
            <a:r>
              <a:rPr lang="en-IN" b="1" dirty="0"/>
              <a:t>Project By</a:t>
            </a:r>
          </a:p>
        </p:txBody>
      </p:sp>
      <p:sp>
        <p:nvSpPr>
          <p:cNvPr id="3" name="Content Placeholder 2">
            <a:extLst>
              <a:ext uri="{FF2B5EF4-FFF2-40B4-BE49-F238E27FC236}">
                <a16:creationId xmlns:a16="http://schemas.microsoft.com/office/drawing/2014/main" id="{B5AC94A9-FF9F-5CE5-0CA3-CD708C021031}"/>
              </a:ext>
            </a:extLst>
          </p:cNvPr>
          <p:cNvSpPr>
            <a:spLocks noGrp="1"/>
          </p:cNvSpPr>
          <p:nvPr>
            <p:ph idx="1"/>
          </p:nvPr>
        </p:nvSpPr>
        <p:spPr/>
        <p:txBody>
          <a:bodyPr>
            <a:normAutofit/>
          </a:bodyPr>
          <a:lstStyle/>
          <a:p>
            <a:pPr marL="285750" indent="-285750">
              <a:buFont typeface="Arial" panose="020B0604020202020204" pitchFamily="34" charset="0"/>
              <a:buChar char="•"/>
            </a:pPr>
            <a:r>
              <a:rPr lang="en-IN" sz="2400" b="1" dirty="0"/>
              <a:t>Kesha </a:t>
            </a:r>
            <a:r>
              <a:rPr lang="en-IN" sz="2400" b="1" dirty="0" err="1"/>
              <a:t>Rasagna</a:t>
            </a:r>
            <a:endParaRPr lang="en-IN" sz="2400" b="1" dirty="0"/>
          </a:p>
          <a:p>
            <a:pPr marL="285750" indent="-285750">
              <a:buFont typeface="Arial" panose="020B0604020202020204" pitchFamily="34" charset="0"/>
              <a:buChar char="•"/>
            </a:pPr>
            <a:r>
              <a:rPr lang="en-IN" sz="2400" b="1" dirty="0" err="1"/>
              <a:t>Makineni</a:t>
            </a:r>
            <a:r>
              <a:rPr lang="en-IN" sz="2400" b="1" dirty="0"/>
              <a:t> Sai </a:t>
            </a:r>
            <a:r>
              <a:rPr lang="en-IN" sz="2400" b="1" dirty="0" err="1"/>
              <a:t>Ravali</a:t>
            </a:r>
            <a:endParaRPr lang="en-IN" sz="2400" b="1" dirty="0"/>
          </a:p>
          <a:p>
            <a:pPr marL="285750" indent="-285750">
              <a:buFont typeface="Arial" panose="020B0604020202020204" pitchFamily="34" charset="0"/>
              <a:buChar char="•"/>
            </a:pPr>
            <a:r>
              <a:rPr lang="en-IN" sz="2400" b="1" dirty="0" err="1"/>
              <a:t>Charishma</a:t>
            </a:r>
            <a:r>
              <a:rPr lang="en-IN" sz="2400" b="1" dirty="0"/>
              <a:t> </a:t>
            </a:r>
            <a:r>
              <a:rPr lang="en-IN" sz="2400" b="1"/>
              <a:t>Kurapati</a:t>
            </a:r>
            <a:endParaRPr lang="en-IN" sz="2400" b="1" dirty="0"/>
          </a:p>
          <a:p>
            <a:pPr marL="285750" indent="-285750">
              <a:buFont typeface="Arial" panose="020B0604020202020204" pitchFamily="34" charset="0"/>
              <a:buChar char="•"/>
            </a:pPr>
            <a:r>
              <a:rPr lang="en-IN" sz="2400" b="1" dirty="0"/>
              <a:t>Syed Saad Ahmer</a:t>
            </a:r>
          </a:p>
          <a:p>
            <a:pPr marL="285750" indent="-285750">
              <a:buFont typeface="Arial" panose="020B0604020202020204" pitchFamily="34" charset="0"/>
              <a:buChar char="•"/>
            </a:pPr>
            <a:r>
              <a:rPr lang="en-IN" sz="2400" b="1" dirty="0" err="1"/>
              <a:t>Thotakura</a:t>
            </a:r>
            <a:r>
              <a:rPr lang="en-IN" sz="2400" b="1" dirty="0"/>
              <a:t> Venkatesh</a:t>
            </a:r>
          </a:p>
          <a:p>
            <a:pPr marL="285750" indent="-285750">
              <a:buFont typeface="Arial" panose="020B0604020202020204" pitchFamily="34" charset="0"/>
              <a:buChar char="•"/>
            </a:pPr>
            <a:r>
              <a:rPr lang="en-IN" sz="2400" b="1" dirty="0" err="1"/>
              <a:t>Veduruparthi</a:t>
            </a:r>
            <a:r>
              <a:rPr lang="en-IN" sz="2400" b="1" dirty="0"/>
              <a:t> </a:t>
            </a:r>
            <a:r>
              <a:rPr lang="en-IN" sz="2400" b="1" dirty="0" err="1"/>
              <a:t>VamsiPrakash</a:t>
            </a:r>
            <a:endParaRPr lang="en-IN" sz="2400" b="1" dirty="0"/>
          </a:p>
          <a:p>
            <a:endParaRPr lang="en-IN" b="1" dirty="0"/>
          </a:p>
        </p:txBody>
      </p:sp>
    </p:spTree>
    <p:extLst>
      <p:ext uri="{BB962C8B-B14F-4D97-AF65-F5344CB8AC3E}">
        <p14:creationId xmlns:p14="http://schemas.microsoft.com/office/powerpoint/2010/main" val="80931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4FDA-71CD-7877-76C3-599445A7846B}"/>
              </a:ext>
            </a:extLst>
          </p:cNvPr>
          <p:cNvSpPr>
            <a:spLocks noGrp="1"/>
          </p:cNvSpPr>
          <p:nvPr>
            <p:ph type="title"/>
          </p:nvPr>
        </p:nvSpPr>
        <p:spPr/>
        <p:txBody>
          <a:bodyPr>
            <a:normAutofit/>
          </a:bodyPr>
          <a:lstStyle/>
          <a:p>
            <a:r>
              <a:rPr lang="en-US" b="1" dirty="0"/>
              <a:t>Model Selection</a:t>
            </a:r>
            <a:endParaRPr lang="en-IN" b="1" dirty="0"/>
          </a:p>
        </p:txBody>
      </p:sp>
      <p:sp>
        <p:nvSpPr>
          <p:cNvPr id="3" name="Content Placeholder 2">
            <a:extLst>
              <a:ext uri="{FF2B5EF4-FFF2-40B4-BE49-F238E27FC236}">
                <a16:creationId xmlns:a16="http://schemas.microsoft.com/office/drawing/2014/main" id="{9D4A4DA8-98E0-C858-179D-9C80394F2F07}"/>
              </a:ext>
            </a:extLst>
          </p:cNvPr>
          <p:cNvSpPr>
            <a:spLocks noGrp="1"/>
          </p:cNvSpPr>
          <p:nvPr>
            <p:ph idx="1"/>
          </p:nvPr>
        </p:nvSpPr>
        <p:spPr>
          <a:xfrm>
            <a:off x="1154954" y="2721487"/>
            <a:ext cx="8825659" cy="3416300"/>
          </a:xfrm>
        </p:spPr>
        <p:txBody>
          <a:bodyPr>
            <a:normAutofit/>
          </a:bodyPr>
          <a:lstStyle/>
          <a:p>
            <a:r>
              <a:rPr lang="en-US" sz="2000" b="1" dirty="0"/>
              <a:t>Algorithms</a:t>
            </a:r>
            <a:r>
              <a:rPr lang="en-US" sz="2000" dirty="0"/>
              <a:t>:</a:t>
            </a:r>
          </a:p>
          <a:p>
            <a:pPr marL="0" indent="0">
              <a:buNone/>
            </a:pPr>
            <a:r>
              <a:rPr lang="en-US" sz="2000" dirty="0"/>
              <a:t> Common choices for text classification include Naive Bayes, Support Vector Machines (SVM), and Neural Networks. The choice depends on the dataset </a:t>
            </a:r>
            <a:r>
              <a:rPr lang="en-US" sz="2000" dirty="0" err="1"/>
              <a:t>size,complexity</a:t>
            </a:r>
            <a:r>
              <a:rPr lang="en-US" sz="2000" dirty="0"/>
              <a:t>, and performance requirements.</a:t>
            </a:r>
          </a:p>
          <a:p>
            <a:endParaRPr lang="en-US" sz="2000" dirty="0"/>
          </a:p>
          <a:p>
            <a:r>
              <a:rPr lang="en-US" sz="2000" b="1" dirty="0"/>
              <a:t>Vectorization</a:t>
            </a:r>
            <a:r>
              <a:rPr lang="en-US" sz="2000" dirty="0"/>
              <a:t>: </a:t>
            </a:r>
          </a:p>
          <a:p>
            <a:pPr marL="0" indent="0">
              <a:buNone/>
            </a:pPr>
            <a:r>
              <a:rPr lang="en-US" sz="2000" dirty="0"/>
              <a:t>Converting textual data into numerical form using 				  techniques like TF-IDF (Term Frequency-Inverse 					     Document Frequency) or word embeddings.</a:t>
            </a:r>
          </a:p>
        </p:txBody>
      </p:sp>
    </p:spTree>
    <p:extLst>
      <p:ext uri="{BB962C8B-B14F-4D97-AF65-F5344CB8AC3E}">
        <p14:creationId xmlns:p14="http://schemas.microsoft.com/office/powerpoint/2010/main" val="293390437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98343-31A7-34BD-E4D7-BCA93AD703E7}"/>
              </a:ext>
            </a:extLst>
          </p:cNvPr>
          <p:cNvSpPr>
            <a:spLocks noGrp="1"/>
          </p:cNvSpPr>
          <p:nvPr>
            <p:ph type="title"/>
          </p:nvPr>
        </p:nvSpPr>
        <p:spPr/>
        <p:txBody>
          <a:bodyPr/>
          <a:lstStyle/>
          <a:p>
            <a:r>
              <a:rPr lang="en-IN" b="1" dirty="0"/>
              <a:t>Training and Test </a:t>
            </a:r>
          </a:p>
        </p:txBody>
      </p:sp>
      <p:sp>
        <p:nvSpPr>
          <p:cNvPr id="3" name="Content Placeholder 2">
            <a:extLst>
              <a:ext uri="{FF2B5EF4-FFF2-40B4-BE49-F238E27FC236}">
                <a16:creationId xmlns:a16="http://schemas.microsoft.com/office/drawing/2014/main" id="{036B8E73-73BB-6259-0EFF-53220AE53255}"/>
              </a:ext>
            </a:extLst>
          </p:cNvPr>
          <p:cNvSpPr>
            <a:spLocks noGrp="1"/>
          </p:cNvSpPr>
          <p:nvPr>
            <p:ph idx="1"/>
          </p:nvPr>
        </p:nvSpPr>
        <p:spPr>
          <a:xfrm>
            <a:off x="1154954" y="2839475"/>
            <a:ext cx="10161975" cy="3416300"/>
          </a:xfrm>
        </p:spPr>
        <p:txBody>
          <a:bodyPr>
            <a:normAutofit lnSpcReduction="10000"/>
          </a:bodyPr>
          <a:lstStyle/>
          <a:p>
            <a:pPr defTabSz="914400" eaLnBrk="0" fontAlgn="base" hangingPunct="0">
              <a:spcBef>
                <a:spcPct val="0"/>
              </a:spcBef>
              <a:spcAft>
                <a:spcPct val="0"/>
              </a:spcAft>
              <a:buSzTx/>
            </a:pPr>
            <a:r>
              <a:rPr kumimoji="0" lang="en-US" altLang="en-US" sz="2000" b="1" i="0" u="none" strike="noStrike" cap="none" normalizeH="0" baseline="0" dirty="0">
                <a:ln>
                  <a:noFill/>
                </a:ln>
                <a:effectLst/>
              </a:rPr>
              <a:t>Training</a:t>
            </a:r>
            <a:r>
              <a:rPr kumimoji="0" lang="en-US" altLang="en-US" sz="2000" i="0" u="none" strike="noStrike" cap="none" normalizeH="0" baseline="0" dirty="0">
                <a:ln>
                  <a:noFill/>
                </a:ln>
                <a:effectLst/>
              </a:rPr>
              <a:t>:</a:t>
            </a:r>
          </a:p>
          <a:p>
            <a:pPr marL="0" indent="0" defTabSz="914400" eaLnBrk="0" fontAlgn="base" hangingPunct="0">
              <a:spcBef>
                <a:spcPct val="0"/>
              </a:spcBef>
              <a:spcAft>
                <a:spcPct val="0"/>
              </a:spcAft>
              <a:buSzTx/>
              <a:buNone/>
            </a:pPr>
            <a:r>
              <a:rPr kumimoji="0" lang="en-US" altLang="en-US" sz="2000" i="0" u="none" strike="noStrike" cap="none" normalizeH="0" baseline="0" dirty="0">
                <a:ln>
                  <a:noFill/>
                </a:ln>
                <a:effectLst/>
              </a:rPr>
              <a:t> Fitting the model to the training data using supervised learning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effectLst/>
            </a:endParaRPr>
          </a:p>
          <a:p>
            <a:pPr defTabSz="914400" eaLnBrk="0" fontAlgn="base" hangingPunct="0">
              <a:spcBef>
                <a:spcPct val="0"/>
              </a:spcBef>
              <a:spcAft>
                <a:spcPct val="0"/>
              </a:spcAft>
              <a:buSzTx/>
            </a:pPr>
            <a:r>
              <a:rPr kumimoji="0" lang="en-US" altLang="en-US" sz="2000" b="1" i="0" u="none" strike="noStrike" cap="none" normalizeH="0" baseline="0" dirty="0">
                <a:ln>
                  <a:noFill/>
                </a:ln>
                <a:effectLst/>
              </a:rPr>
              <a:t>Validation</a:t>
            </a:r>
            <a:r>
              <a:rPr kumimoji="0" lang="en-US" altLang="en-US" sz="2000" i="0" u="none" strike="noStrike" cap="none" normalizeH="0" baseline="0" dirty="0">
                <a:ln>
                  <a:noFill/>
                </a:ln>
                <a:effectLst/>
              </a:rPr>
              <a:t>:</a:t>
            </a:r>
          </a:p>
          <a:p>
            <a:pPr marL="0" indent="0" defTabSz="914400" eaLnBrk="0" fontAlgn="base" hangingPunct="0">
              <a:spcBef>
                <a:spcPct val="0"/>
              </a:spcBef>
              <a:spcAft>
                <a:spcPct val="0"/>
              </a:spcAft>
              <a:buSzTx/>
              <a:buNone/>
            </a:pPr>
            <a:r>
              <a:rPr kumimoji="0" lang="en-US" altLang="en-US" sz="2000" i="0" u="none" strike="noStrike" cap="none" normalizeH="0" baseline="0" dirty="0">
                <a:ln>
                  <a:noFill/>
                </a:ln>
                <a:effectLst/>
              </a:rPr>
              <a:t> Assessing the model's performance on unseen data using cross- 	            validation, which helps in tuning hyperparameters and preventing 	             overfitting.</a:t>
            </a:r>
          </a:p>
          <a:p>
            <a:pPr marL="1257300" lvl="3" indent="0" defTabSz="914400" eaLnBrk="0" fontAlgn="base" hangingPunct="0">
              <a:spcBef>
                <a:spcPct val="0"/>
              </a:spcBef>
              <a:spcAft>
                <a:spcPct val="0"/>
              </a:spcAft>
              <a:buClrTx/>
              <a:buSzTx/>
              <a:buNone/>
            </a:pPr>
            <a:endParaRPr kumimoji="0" lang="en-US" altLang="en-US" sz="2000" i="0" u="none" strike="noStrike" cap="none" normalizeH="0" baseline="0" dirty="0">
              <a:ln>
                <a:noFill/>
              </a:ln>
              <a:effectLst/>
            </a:endParaRPr>
          </a:p>
          <a:p>
            <a:pPr defTabSz="914400" eaLnBrk="0" fontAlgn="base" hangingPunct="0">
              <a:spcBef>
                <a:spcPct val="0"/>
              </a:spcBef>
              <a:spcAft>
                <a:spcPct val="0"/>
              </a:spcAft>
              <a:buSzTx/>
            </a:pPr>
            <a:r>
              <a:rPr kumimoji="0" lang="en-US" altLang="en-US" sz="2000" b="1" i="0" u="none" strike="noStrike" cap="none" normalizeH="0" baseline="0" dirty="0">
                <a:ln>
                  <a:noFill/>
                </a:ln>
                <a:effectLst/>
              </a:rPr>
              <a:t>Evaluation Metrics</a:t>
            </a:r>
            <a:r>
              <a:rPr kumimoji="0" lang="en-US" altLang="en-US" sz="2000" i="0" u="none" strike="noStrike" cap="none" normalizeH="0" baseline="0" dirty="0">
                <a:ln>
                  <a:noFill/>
                </a:ln>
                <a:effectLst/>
              </a:rPr>
              <a:t>:</a:t>
            </a:r>
          </a:p>
          <a:p>
            <a:pPr marL="0" indent="0" defTabSz="914400" eaLnBrk="0" fontAlgn="base" hangingPunct="0">
              <a:spcBef>
                <a:spcPct val="0"/>
              </a:spcBef>
              <a:spcAft>
                <a:spcPct val="0"/>
              </a:spcAft>
              <a:buSzTx/>
              <a:buNone/>
            </a:pPr>
            <a:r>
              <a:rPr kumimoji="0" lang="en-US" altLang="en-US" sz="2000" i="0" u="none" strike="noStrike" cap="none" normalizeH="0" baseline="0" dirty="0">
                <a:ln>
                  <a:noFill/>
                </a:ln>
                <a:effectLst/>
              </a:rPr>
              <a:t> Metrics like accuracy, precision, recall, and F1-score to evaluate model performance.</a:t>
            </a:r>
          </a:p>
          <a:p>
            <a:endParaRPr lang="en-IN" dirty="0"/>
          </a:p>
        </p:txBody>
      </p:sp>
    </p:spTree>
    <p:extLst>
      <p:ext uri="{BB962C8B-B14F-4D97-AF65-F5344CB8AC3E}">
        <p14:creationId xmlns:p14="http://schemas.microsoft.com/office/powerpoint/2010/main" val="195618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3483-7C21-0404-BF25-702AE657E1A5}"/>
              </a:ext>
            </a:extLst>
          </p:cNvPr>
          <p:cNvSpPr>
            <a:spLocks noGrp="1"/>
          </p:cNvSpPr>
          <p:nvPr>
            <p:ph type="title"/>
          </p:nvPr>
        </p:nvSpPr>
        <p:spPr/>
        <p:txBody>
          <a:bodyPr/>
          <a:lstStyle/>
          <a:p>
            <a:r>
              <a:rPr lang="en-IN" b="1" dirty="0"/>
              <a:t>Model Accuracy Score</a:t>
            </a:r>
          </a:p>
        </p:txBody>
      </p:sp>
      <p:pic>
        <p:nvPicPr>
          <p:cNvPr id="5" name="Content Placeholder 4">
            <a:extLst>
              <a:ext uri="{FF2B5EF4-FFF2-40B4-BE49-F238E27FC236}">
                <a16:creationId xmlns:a16="http://schemas.microsoft.com/office/drawing/2014/main" id="{9B7EA7DB-FF2F-A7F6-3A5D-1D513CAD77CA}"/>
              </a:ext>
            </a:extLst>
          </p:cNvPr>
          <p:cNvPicPr>
            <a:picLocks noGrp="1" noChangeAspect="1"/>
          </p:cNvPicPr>
          <p:nvPr>
            <p:ph idx="1"/>
          </p:nvPr>
        </p:nvPicPr>
        <p:blipFill>
          <a:blip r:embed="rId2"/>
          <a:stretch>
            <a:fillRect/>
          </a:stretch>
        </p:blipFill>
        <p:spPr>
          <a:xfrm>
            <a:off x="983226" y="2603499"/>
            <a:ext cx="10638503" cy="3816965"/>
          </a:xfrm>
        </p:spPr>
      </p:pic>
    </p:spTree>
    <p:extLst>
      <p:ext uri="{BB962C8B-B14F-4D97-AF65-F5344CB8AC3E}">
        <p14:creationId xmlns:p14="http://schemas.microsoft.com/office/powerpoint/2010/main" val="9337945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F27F-69DA-4A6E-041E-32D9C5526C16}"/>
              </a:ext>
            </a:extLst>
          </p:cNvPr>
          <p:cNvSpPr>
            <a:spLocks noGrp="1"/>
          </p:cNvSpPr>
          <p:nvPr>
            <p:ph type="title"/>
          </p:nvPr>
        </p:nvSpPr>
        <p:spPr/>
        <p:txBody>
          <a:bodyPr/>
          <a:lstStyle/>
          <a:p>
            <a:r>
              <a:rPr lang="en-IN" b="1" dirty="0"/>
              <a:t>Model Deployment </a:t>
            </a:r>
            <a:r>
              <a:rPr lang="en-IN" b="1" dirty="0" err="1"/>
              <a:t>Streamlit</a:t>
            </a:r>
            <a:endParaRPr lang="en-IN" b="1" dirty="0"/>
          </a:p>
        </p:txBody>
      </p:sp>
      <p:sp>
        <p:nvSpPr>
          <p:cNvPr id="4" name="Rectangle 1">
            <a:extLst>
              <a:ext uri="{FF2B5EF4-FFF2-40B4-BE49-F238E27FC236}">
                <a16:creationId xmlns:a16="http://schemas.microsoft.com/office/drawing/2014/main" id="{FF608B02-7B7B-200E-42E2-A29CFA7A527B}"/>
              </a:ext>
            </a:extLst>
          </p:cNvPr>
          <p:cNvSpPr>
            <a:spLocks noGrp="1" noChangeArrowheads="1"/>
          </p:cNvSpPr>
          <p:nvPr>
            <p:ph idx="1"/>
          </p:nvPr>
        </p:nvSpPr>
        <p:spPr bwMode="auto">
          <a:xfrm>
            <a:off x="1235963" y="2739153"/>
            <a:ext cx="972007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SzTx/>
            </a:pPr>
            <a:r>
              <a:rPr kumimoji="0" lang="en-US" altLang="en-US" sz="2000" b="1" i="0" u="none" strike="noStrike" cap="none" normalizeH="0" baseline="0" dirty="0">
                <a:ln>
                  <a:noFill/>
                </a:ln>
                <a:effectLst/>
              </a:rPr>
              <a:t>Introduction to </a:t>
            </a:r>
            <a:r>
              <a:rPr kumimoji="0" lang="en-US" altLang="en-US" sz="2000" b="1" i="0" u="none" strike="noStrike" cap="none" normalizeH="0" baseline="0" dirty="0" err="1">
                <a:ln>
                  <a:noFill/>
                </a:ln>
                <a:effectLst/>
              </a:rPr>
              <a:t>Streamlit</a:t>
            </a:r>
            <a:r>
              <a:rPr kumimoji="0" lang="en-US" altLang="en-US" sz="2000" b="1" i="0" u="none" strike="noStrike" cap="none" normalizeH="0" baseline="0" dirty="0">
                <a:ln>
                  <a:noFill/>
                </a:ln>
                <a:effectLst/>
              </a:rPr>
              <a:t>:</a:t>
            </a:r>
            <a:r>
              <a:rPr kumimoji="0" lang="en-US" altLang="en-US" sz="2000" b="0" i="0" u="none" strike="noStrike" cap="none" normalizeH="0" baseline="0" dirty="0">
                <a:ln>
                  <a:noFill/>
                </a:ln>
                <a:effectLst/>
              </a:rPr>
              <a:t> </a:t>
            </a:r>
          </a:p>
          <a:p>
            <a:pPr marL="0" indent="0" defTabSz="914400" eaLnBrk="0" fontAlgn="base" hangingPunct="0">
              <a:spcBef>
                <a:spcPct val="0"/>
              </a:spcBef>
              <a:spcAft>
                <a:spcPct val="0"/>
              </a:spcAft>
              <a:buSzTx/>
              <a:buNone/>
            </a:pPr>
            <a:r>
              <a:rPr kumimoji="0" lang="en-US" altLang="en-US" sz="2000" b="0" i="0" u="none" strike="noStrike" cap="none" normalizeH="0" baseline="0" dirty="0">
                <a:ln>
                  <a:noFill/>
                </a:ln>
                <a:effectLst/>
              </a:rPr>
              <a:t>Start with a brief introduction to </a:t>
            </a:r>
            <a:r>
              <a:rPr kumimoji="0" lang="en-US" altLang="en-US" sz="2000" b="0" i="0" u="none" strike="noStrike" cap="none" normalizeH="0" baseline="0" dirty="0" err="1">
                <a:ln>
                  <a:noFill/>
                </a:ln>
                <a:effectLst/>
              </a:rPr>
              <a:t>Streamlit</a:t>
            </a:r>
            <a:r>
              <a:rPr kumimoji="0" lang="en-US" altLang="en-US" sz="2000" b="0" i="0" u="none" strike="noStrike" cap="none" normalizeH="0" baseline="0" dirty="0">
                <a:ln>
                  <a:noFill/>
                </a:ln>
                <a:effectLst/>
              </a:rPr>
              <a:t>. </a:t>
            </a:r>
            <a:r>
              <a:rPr kumimoji="0" lang="en-US" altLang="en-US" sz="2000" b="0" i="0" u="none" strike="noStrike" cap="none" normalizeH="0" baseline="0" dirty="0" err="1">
                <a:ln>
                  <a:noFill/>
                </a:ln>
                <a:effectLst/>
              </a:rPr>
              <a:t>Streamlit</a:t>
            </a:r>
            <a:r>
              <a:rPr lang="en-US" altLang="en-US" sz="2000" dirty="0"/>
              <a:t> </a:t>
            </a:r>
            <a:r>
              <a:rPr kumimoji="0" lang="en-US" altLang="en-US" sz="2000" b="0" i="0" u="none" strike="noStrike" cap="none" normalizeH="0" baseline="0" dirty="0">
                <a:ln>
                  <a:noFill/>
                </a:ln>
                <a:effectLst/>
              </a:rPr>
              <a:t>is an open-source Python library specifically designed for creating and sharing beautiful, custom web apps for machine learning and data science.</a:t>
            </a:r>
          </a:p>
          <a:p>
            <a:pPr defTabSz="914400" eaLnBrk="0" fontAlgn="base" hangingPunct="0">
              <a:spcBef>
                <a:spcPct val="0"/>
              </a:spcBef>
              <a:spcAft>
                <a:spcPct val="0"/>
              </a:spcAft>
              <a:buSzTx/>
            </a:pPr>
            <a:endParaRPr kumimoji="0" lang="en-US" altLang="en-US" sz="2000" b="0" i="0" u="none" strike="noStrike" cap="none" normalizeH="0" baseline="0" dirty="0">
              <a:ln>
                <a:noFill/>
              </a:ln>
              <a:effectLst/>
            </a:endParaRPr>
          </a:p>
          <a:p>
            <a:pPr defTabSz="914400" eaLnBrk="0" fontAlgn="base" hangingPunct="0">
              <a:spcBef>
                <a:spcPct val="0"/>
              </a:spcBef>
              <a:spcAft>
                <a:spcPct val="0"/>
              </a:spcAft>
              <a:buSzTx/>
            </a:pPr>
            <a:r>
              <a:rPr kumimoji="0" lang="en-US" altLang="en-US" sz="2000" b="1" i="0" u="none" strike="noStrike" cap="none" normalizeH="0" baseline="0" dirty="0">
                <a:ln>
                  <a:noFill/>
                </a:ln>
                <a:effectLst/>
              </a:rPr>
              <a:t>Purpose:</a:t>
            </a:r>
          </a:p>
          <a:p>
            <a:pPr marL="0" indent="0" defTabSz="914400" eaLnBrk="0" fontAlgn="base" hangingPunct="0">
              <a:spcBef>
                <a:spcPct val="0"/>
              </a:spcBef>
              <a:spcAft>
                <a:spcPct val="0"/>
              </a:spcAft>
              <a:buSzTx/>
              <a:buNone/>
            </a:pPr>
            <a:r>
              <a:rPr kumimoji="0" lang="en-US" altLang="en-US" sz="2000" b="0" i="0" u="none" strike="noStrike" cap="none" normalizeH="0" baseline="0" dirty="0">
                <a:ln>
                  <a:noFill/>
                </a:ln>
                <a:effectLst/>
              </a:rPr>
              <a:t> Explain the purpose of using </a:t>
            </a:r>
            <a:r>
              <a:rPr kumimoji="0" lang="en-US" altLang="en-US" sz="2000" b="0" i="0" u="none" strike="noStrike" cap="none" normalizeH="0" baseline="0" dirty="0" err="1">
                <a:ln>
                  <a:noFill/>
                </a:ln>
                <a:effectLst/>
              </a:rPr>
              <a:t>Streamlit</a:t>
            </a:r>
            <a:r>
              <a:rPr kumimoji="0" lang="en-US" altLang="en-US" sz="2000" b="0" i="0" u="none" strike="noStrike" cap="none" normalizeH="0" baseline="0" dirty="0">
                <a:ln>
                  <a:noFill/>
                </a:ln>
                <a:effectLst/>
              </a:rPr>
              <a:t>. It simplifies the process of creating interactive applications</a:t>
            </a:r>
            <a:r>
              <a:rPr lang="en-US" altLang="en-US" sz="2000" dirty="0"/>
              <a:t> </a:t>
            </a:r>
            <a:r>
              <a:rPr kumimoji="0" lang="en-US" altLang="en-US" sz="2000" b="0" i="0" u="none" strike="noStrike" cap="none" normalizeH="0" baseline="0" dirty="0">
                <a:ln>
                  <a:noFill/>
                </a:ln>
                <a:effectLst/>
              </a:rPr>
              <a:t>for data scientists and machine learning engineers, allowing them to build powerful tools and dashboards</a:t>
            </a:r>
            <a:r>
              <a:rPr lang="en-US" altLang="en-US" sz="2000" dirty="0"/>
              <a:t> </a:t>
            </a:r>
            <a:r>
              <a:rPr kumimoji="0" lang="en-US" altLang="en-US" sz="2000" b="0" i="0" u="none" strike="noStrike" cap="none" normalizeH="0" baseline="0" dirty="0">
                <a:ln>
                  <a:noFill/>
                </a:ln>
                <a:effectLst/>
              </a:rPr>
              <a:t>without needing extensive knowledge of web</a:t>
            </a:r>
            <a:r>
              <a:rPr lang="en-US" altLang="en-US" sz="2000" dirty="0"/>
              <a:t> </a:t>
            </a:r>
            <a:r>
              <a:rPr kumimoji="0" lang="en-US" altLang="en-US" sz="2000" b="0" i="0" u="none" strike="noStrike" cap="none" normalizeH="0" baseline="0" dirty="0">
                <a:ln>
                  <a:noFill/>
                </a:ln>
                <a:effectLst/>
              </a:rPr>
              <a:t>development.</a:t>
            </a:r>
          </a:p>
          <a:p>
            <a:pPr defTabSz="914400" eaLnBrk="0" fontAlgn="base" hangingPunct="0">
              <a:spcBef>
                <a:spcPct val="0"/>
              </a:spcBef>
              <a:spcAft>
                <a:spcPct val="0"/>
              </a:spcAft>
              <a:buSzTx/>
            </a:pPr>
            <a:endParaRPr kumimoji="0" lang="en-US" altLang="en-US" sz="2000" b="0" i="0" u="none" strike="noStrike" cap="none" normalizeH="0" baseline="0" dirty="0">
              <a:ln>
                <a:noFill/>
              </a:ln>
              <a:effectLst/>
            </a:endParaRPr>
          </a:p>
          <a:p>
            <a:pPr defTabSz="914400" eaLnBrk="0" fontAlgn="base" hangingPunct="0">
              <a:spcBef>
                <a:spcPct val="0"/>
              </a:spcBef>
              <a:spcAft>
                <a:spcPct val="0"/>
              </a:spcAft>
              <a:buSzTx/>
            </a:pP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370656607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832ED-84F2-E0BE-7FE2-7C5DD5F1D823}"/>
              </a:ext>
            </a:extLst>
          </p:cNvPr>
          <p:cNvSpPr>
            <a:spLocks noGrp="1"/>
          </p:cNvSpPr>
          <p:nvPr>
            <p:ph idx="1"/>
          </p:nvPr>
        </p:nvSpPr>
        <p:spPr>
          <a:xfrm>
            <a:off x="1154954" y="2387190"/>
            <a:ext cx="8825659" cy="4082436"/>
          </a:xfrm>
        </p:spPr>
        <p:txBody>
          <a:bodyPr>
            <a:noAutofit/>
          </a:bodyPr>
          <a:lstStyle/>
          <a:p>
            <a:pPr defTabSz="914400" eaLnBrk="0" fontAlgn="base" hangingPunct="0">
              <a:spcBef>
                <a:spcPct val="0"/>
              </a:spcBef>
              <a:spcAft>
                <a:spcPct val="0"/>
              </a:spcAft>
              <a:buSzTx/>
            </a:pPr>
            <a:r>
              <a:rPr kumimoji="0" lang="en-US" altLang="en-US" sz="2000" b="1" i="0" u="none" strike="noStrike" cap="none" normalizeH="0" baseline="0" dirty="0">
                <a:ln>
                  <a:noFill/>
                </a:ln>
                <a:effectLst/>
              </a:rPr>
              <a:t>Simplicity:</a:t>
            </a:r>
          </a:p>
          <a:p>
            <a:pPr marL="0" indent="0" defTabSz="914400" eaLnBrk="0" fontAlgn="base" hangingPunct="0">
              <a:spcBef>
                <a:spcPct val="0"/>
              </a:spcBef>
              <a:spcAft>
                <a:spcPct val="0"/>
              </a:spcAft>
              <a:buSzTx/>
              <a:buNone/>
            </a:pPr>
            <a:r>
              <a:rPr kumimoji="0" lang="en-US" altLang="en-US" sz="2000" b="0" i="0" u="none" strike="noStrike" cap="none" normalizeH="0" baseline="0" dirty="0" err="1">
                <a:ln>
                  <a:noFill/>
                </a:ln>
                <a:effectLst/>
              </a:rPr>
              <a:t>Streamlit</a:t>
            </a:r>
            <a:r>
              <a:rPr kumimoji="0" lang="en-US" altLang="en-US" sz="2000" b="0" i="0" u="none" strike="noStrike" cap="none" normalizeH="0" baseline="0" dirty="0">
                <a:ln>
                  <a:noFill/>
                </a:ln>
                <a:effectLst/>
              </a:rPr>
              <a:t> is easy to use and allows for rapid development.</a:t>
            </a:r>
          </a:p>
          <a:p>
            <a:pPr defTabSz="914400" eaLnBrk="0" fontAlgn="base" hangingPunct="0">
              <a:spcBef>
                <a:spcPct val="0"/>
              </a:spcBef>
              <a:spcAft>
                <a:spcPct val="0"/>
              </a:spcAft>
              <a:buSzTx/>
            </a:pPr>
            <a:endParaRPr kumimoji="0" lang="en-US" altLang="en-US" sz="2000" b="0" i="0" u="none" strike="noStrike" cap="none" normalizeH="0" baseline="0" dirty="0">
              <a:ln>
                <a:noFill/>
              </a:ln>
              <a:effectLst/>
            </a:endParaRPr>
          </a:p>
          <a:p>
            <a:pPr defTabSz="914400" eaLnBrk="0" fontAlgn="base" hangingPunct="0">
              <a:spcBef>
                <a:spcPct val="0"/>
              </a:spcBef>
              <a:spcAft>
                <a:spcPct val="0"/>
              </a:spcAft>
              <a:buSzTx/>
            </a:pPr>
            <a:r>
              <a:rPr kumimoji="0" lang="en-US" altLang="en-US" sz="2000" b="1" i="0" u="none" strike="noStrike" cap="none" normalizeH="0" baseline="0" dirty="0">
                <a:ln>
                  <a:noFill/>
                </a:ln>
                <a:effectLst/>
              </a:rPr>
              <a:t>Integration:</a:t>
            </a:r>
            <a:r>
              <a:rPr kumimoji="0" lang="en-US" altLang="en-US" sz="2000" b="0" i="0" u="none" strike="noStrike" cap="none" normalizeH="0" baseline="0" dirty="0">
                <a:ln>
                  <a:noFill/>
                </a:ln>
                <a:effectLst/>
              </a:rPr>
              <a:t> </a:t>
            </a:r>
          </a:p>
          <a:p>
            <a:pPr marL="0" indent="0" defTabSz="914400" eaLnBrk="0" fontAlgn="base" hangingPunct="0">
              <a:spcBef>
                <a:spcPct val="0"/>
              </a:spcBef>
              <a:spcAft>
                <a:spcPct val="0"/>
              </a:spcAft>
              <a:buSzTx/>
              <a:buNone/>
            </a:pPr>
            <a:r>
              <a:rPr kumimoji="0" lang="en-US" altLang="en-US" sz="2000" b="0" i="0" u="none" strike="noStrike" cap="none" normalizeH="0" baseline="0" dirty="0">
                <a:ln>
                  <a:noFill/>
                </a:ln>
                <a:effectLst/>
              </a:rPr>
              <a:t>It integrates seamlessly with popular ML libraries like </a:t>
            </a:r>
            <a:r>
              <a:rPr kumimoji="0" lang="en-US" altLang="en-US" sz="2000" b="0" i="0" u="none" strike="noStrike" cap="none" normalizeH="0" baseline="0" dirty="0" err="1">
                <a:ln>
                  <a:noFill/>
                </a:ln>
                <a:effectLst/>
              </a:rPr>
              <a:t>TensorFlow,PyTorch</a:t>
            </a:r>
            <a:r>
              <a:rPr kumimoji="0" lang="en-US" altLang="en-US" sz="2000" b="0" i="0" u="none" strike="noStrike" cap="none" normalizeH="0" baseline="0" dirty="0">
                <a:ln>
                  <a:noFill/>
                </a:ln>
                <a:effectLst/>
              </a:rPr>
              <a:t>, and scikit-learn.</a:t>
            </a:r>
          </a:p>
          <a:p>
            <a:pPr defTabSz="914400" eaLnBrk="0" fontAlgn="base" hangingPunct="0">
              <a:spcBef>
                <a:spcPct val="0"/>
              </a:spcBef>
              <a:spcAft>
                <a:spcPct val="0"/>
              </a:spcAft>
              <a:buSzTx/>
            </a:pPr>
            <a:endParaRPr kumimoji="0" lang="en-US" altLang="en-US" sz="2000" b="0" i="0" u="none" strike="noStrike" cap="none" normalizeH="0" baseline="0" dirty="0">
              <a:ln>
                <a:noFill/>
              </a:ln>
              <a:effectLst/>
            </a:endParaRPr>
          </a:p>
          <a:p>
            <a:pPr defTabSz="914400" eaLnBrk="0" fontAlgn="base" hangingPunct="0">
              <a:spcBef>
                <a:spcPct val="0"/>
              </a:spcBef>
              <a:spcAft>
                <a:spcPct val="0"/>
              </a:spcAft>
              <a:buSzTx/>
            </a:pPr>
            <a:r>
              <a:rPr kumimoji="0" lang="en-US" altLang="en-US" sz="2000" b="1" i="0" u="none" strike="noStrike" cap="none" normalizeH="0" baseline="0" dirty="0">
                <a:ln>
                  <a:noFill/>
                </a:ln>
                <a:effectLst/>
              </a:rPr>
              <a:t>Interactivity:</a:t>
            </a:r>
            <a:r>
              <a:rPr kumimoji="0" lang="en-US" altLang="en-US" sz="2000" b="0" i="0" u="none" strike="noStrike" cap="none" normalizeH="0" baseline="0" dirty="0">
                <a:ln>
                  <a:noFill/>
                </a:ln>
                <a:effectLst/>
              </a:rPr>
              <a:t> </a:t>
            </a:r>
          </a:p>
          <a:p>
            <a:pPr marL="0" indent="0" defTabSz="914400" eaLnBrk="0" fontAlgn="base" hangingPunct="0">
              <a:spcBef>
                <a:spcPct val="0"/>
              </a:spcBef>
              <a:spcAft>
                <a:spcPct val="0"/>
              </a:spcAft>
              <a:buSzTx/>
              <a:buNone/>
            </a:pPr>
            <a:r>
              <a:rPr kumimoji="0" lang="en-US" altLang="en-US" sz="2000" b="0" i="0" u="none" strike="noStrike" cap="none" normalizeH="0" baseline="0" dirty="0">
                <a:ln>
                  <a:noFill/>
                </a:ln>
                <a:effectLst/>
              </a:rPr>
              <a:t>Provides interactive widgets to visualize data and results.</a:t>
            </a:r>
          </a:p>
          <a:p>
            <a:pPr defTabSz="914400" eaLnBrk="0" fontAlgn="base" hangingPunct="0">
              <a:spcBef>
                <a:spcPct val="0"/>
              </a:spcBef>
              <a:spcAft>
                <a:spcPct val="0"/>
              </a:spcAft>
              <a:buSzTx/>
            </a:pPr>
            <a:endParaRPr kumimoji="0" lang="en-US" altLang="en-US" sz="2000" b="0" i="0" u="none" strike="noStrike" cap="none" normalizeH="0" baseline="0" dirty="0">
              <a:ln>
                <a:noFill/>
              </a:ln>
              <a:effectLst/>
            </a:endParaRPr>
          </a:p>
          <a:p>
            <a:pPr defTabSz="914400" eaLnBrk="0" fontAlgn="base" hangingPunct="0">
              <a:spcBef>
                <a:spcPct val="0"/>
              </a:spcBef>
              <a:spcAft>
                <a:spcPct val="0"/>
              </a:spcAft>
              <a:buSzTx/>
            </a:pPr>
            <a:r>
              <a:rPr kumimoji="0" lang="en-US" altLang="en-US" sz="2000" b="1" i="0" u="none" strike="noStrike" cap="none" normalizeH="0" baseline="0" dirty="0">
                <a:ln>
                  <a:noFill/>
                </a:ln>
                <a:effectLst/>
              </a:rPr>
              <a:t>Deployment:</a:t>
            </a:r>
          </a:p>
          <a:p>
            <a:pPr marL="0" indent="0" defTabSz="914400" eaLnBrk="0" fontAlgn="base" hangingPunct="0">
              <a:spcBef>
                <a:spcPct val="0"/>
              </a:spcBef>
              <a:spcAft>
                <a:spcPct val="0"/>
              </a:spcAft>
              <a:buSzTx/>
              <a:buNone/>
            </a:pPr>
            <a:r>
              <a:rPr kumimoji="0" lang="en-US" altLang="en-US" sz="2000" b="0" i="0" u="none" strike="noStrike" cap="none" normalizeH="0" baseline="0" dirty="0">
                <a:ln>
                  <a:noFill/>
                </a:ln>
                <a:effectLst/>
              </a:rPr>
              <a:t>Facilitates easy sharing and deployment of ML models as web applications.</a:t>
            </a:r>
          </a:p>
          <a:p>
            <a:endParaRPr lang="en-IN" sz="2000" dirty="0"/>
          </a:p>
        </p:txBody>
      </p:sp>
      <p:sp>
        <p:nvSpPr>
          <p:cNvPr id="5" name="Title 4">
            <a:extLst>
              <a:ext uri="{FF2B5EF4-FFF2-40B4-BE49-F238E27FC236}">
                <a16:creationId xmlns:a16="http://schemas.microsoft.com/office/drawing/2014/main" id="{921A6B00-FC69-E8CD-9EE4-90D226B7E72A}"/>
              </a:ext>
            </a:extLst>
          </p:cNvPr>
          <p:cNvSpPr>
            <a:spLocks noGrp="1"/>
          </p:cNvSpPr>
          <p:nvPr>
            <p:ph type="title"/>
          </p:nvPr>
        </p:nvSpPr>
        <p:spPr/>
        <p:txBody>
          <a:bodyPr/>
          <a:lstStyle/>
          <a:p>
            <a:r>
              <a:rPr lang="en-IN" b="1" dirty="0">
                <a:solidFill>
                  <a:schemeClr val="bg1"/>
                </a:solidFill>
              </a:rPr>
              <a:t>Key Features</a:t>
            </a:r>
          </a:p>
        </p:txBody>
      </p:sp>
    </p:spTree>
    <p:extLst>
      <p:ext uri="{BB962C8B-B14F-4D97-AF65-F5344CB8AC3E}">
        <p14:creationId xmlns:p14="http://schemas.microsoft.com/office/powerpoint/2010/main" val="3629457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27FD-DF17-41B0-C980-F4189457203D}"/>
              </a:ext>
            </a:extLst>
          </p:cNvPr>
          <p:cNvSpPr>
            <a:spLocks noGrp="1"/>
          </p:cNvSpPr>
          <p:nvPr>
            <p:ph type="title"/>
          </p:nvPr>
        </p:nvSpPr>
        <p:spPr/>
        <p:txBody>
          <a:bodyPr/>
          <a:lstStyle/>
          <a:p>
            <a:r>
              <a:rPr lang="en-IN" b="1" dirty="0"/>
              <a:t>Output </a:t>
            </a:r>
            <a:r>
              <a:rPr lang="en-IN" b="1" dirty="0" err="1"/>
              <a:t>Streamlit</a:t>
            </a:r>
            <a:r>
              <a:rPr lang="en-IN" b="1" dirty="0"/>
              <a:t> </a:t>
            </a:r>
            <a:r>
              <a:rPr lang="en-IN" b="1" dirty="0" err="1"/>
              <a:t>Deployement</a:t>
            </a:r>
            <a:endParaRPr lang="en-IN" b="1" dirty="0"/>
          </a:p>
        </p:txBody>
      </p:sp>
      <p:pic>
        <p:nvPicPr>
          <p:cNvPr id="5" name="Content Placeholder 4">
            <a:extLst>
              <a:ext uri="{FF2B5EF4-FFF2-40B4-BE49-F238E27FC236}">
                <a16:creationId xmlns:a16="http://schemas.microsoft.com/office/drawing/2014/main" id="{773001E2-8623-D3EE-58E1-FBA755E9C974}"/>
              </a:ext>
            </a:extLst>
          </p:cNvPr>
          <p:cNvPicPr>
            <a:picLocks noGrp="1" noChangeAspect="1"/>
          </p:cNvPicPr>
          <p:nvPr>
            <p:ph idx="1"/>
          </p:nvPr>
        </p:nvPicPr>
        <p:blipFill>
          <a:blip r:embed="rId2"/>
          <a:stretch>
            <a:fillRect/>
          </a:stretch>
        </p:blipFill>
        <p:spPr>
          <a:xfrm>
            <a:off x="1154954" y="2603500"/>
            <a:ext cx="9601536" cy="3954616"/>
          </a:xfrm>
        </p:spPr>
      </p:pic>
    </p:spTree>
    <p:extLst>
      <p:ext uri="{BB962C8B-B14F-4D97-AF65-F5344CB8AC3E}">
        <p14:creationId xmlns:p14="http://schemas.microsoft.com/office/powerpoint/2010/main" val="1111205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8D2D-049C-6CAA-DEBE-3FAB0AFD2CC9}"/>
              </a:ext>
            </a:extLst>
          </p:cNvPr>
          <p:cNvSpPr>
            <a:spLocks noGrp="1"/>
          </p:cNvSpPr>
          <p:nvPr>
            <p:ph type="title"/>
          </p:nvPr>
        </p:nvSpPr>
        <p:spPr/>
        <p:txBody>
          <a:bodyPr/>
          <a:lstStyle/>
          <a:p>
            <a:endParaRPr lang="en-IN" b="1" dirty="0"/>
          </a:p>
        </p:txBody>
      </p:sp>
      <p:pic>
        <p:nvPicPr>
          <p:cNvPr id="7" name="Content Placeholder 6">
            <a:extLst>
              <a:ext uri="{FF2B5EF4-FFF2-40B4-BE49-F238E27FC236}">
                <a16:creationId xmlns:a16="http://schemas.microsoft.com/office/drawing/2014/main" id="{690083AD-811D-CE24-3B3C-48522E24275A}"/>
              </a:ext>
            </a:extLst>
          </p:cNvPr>
          <p:cNvPicPr>
            <a:picLocks noGrp="1" noChangeAspect="1"/>
          </p:cNvPicPr>
          <p:nvPr>
            <p:ph idx="1"/>
          </p:nvPr>
        </p:nvPicPr>
        <p:blipFill>
          <a:blip r:embed="rId2"/>
          <a:stretch>
            <a:fillRect/>
          </a:stretch>
        </p:blipFill>
        <p:spPr>
          <a:xfrm>
            <a:off x="1172329" y="2603500"/>
            <a:ext cx="9847343" cy="4023442"/>
          </a:xfrm>
        </p:spPr>
      </p:pic>
    </p:spTree>
    <p:extLst>
      <p:ext uri="{BB962C8B-B14F-4D97-AF65-F5344CB8AC3E}">
        <p14:creationId xmlns:p14="http://schemas.microsoft.com/office/powerpoint/2010/main" val="4035292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C9D0-9417-268D-15C8-A4F758024B4E}"/>
              </a:ext>
            </a:extLst>
          </p:cNvPr>
          <p:cNvSpPr>
            <a:spLocks noGrp="1"/>
          </p:cNvSpPr>
          <p:nvPr>
            <p:ph type="ctrTitle"/>
          </p:nvPr>
        </p:nvSpPr>
        <p:spPr/>
        <p:txBody>
          <a:bodyPr/>
          <a:lstStyle/>
          <a:p>
            <a:r>
              <a:rPr lang="en-IN" b="1" dirty="0"/>
              <a:t>Thank you</a:t>
            </a:r>
          </a:p>
        </p:txBody>
      </p:sp>
      <p:sp>
        <p:nvSpPr>
          <p:cNvPr id="3" name="Subtitle 2">
            <a:extLst>
              <a:ext uri="{FF2B5EF4-FFF2-40B4-BE49-F238E27FC236}">
                <a16:creationId xmlns:a16="http://schemas.microsoft.com/office/drawing/2014/main" id="{D698F1BC-F845-37C4-B9DA-F5D72AB04C8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724392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031D-DB2B-30AB-E1EF-91510211B38D}"/>
              </a:ext>
            </a:extLst>
          </p:cNvPr>
          <p:cNvSpPr>
            <a:spLocks noGrp="1"/>
          </p:cNvSpPr>
          <p:nvPr>
            <p:ph type="title"/>
          </p:nvPr>
        </p:nvSpPr>
        <p:spPr/>
        <p:txBody>
          <a:bodyPr/>
          <a:lstStyle/>
          <a:p>
            <a:r>
              <a:rPr lang="en-IN" b="1" dirty="0"/>
              <a:t>Summary</a:t>
            </a:r>
          </a:p>
        </p:txBody>
      </p:sp>
      <p:sp>
        <p:nvSpPr>
          <p:cNvPr id="3" name="Content Placeholder 2">
            <a:extLst>
              <a:ext uri="{FF2B5EF4-FFF2-40B4-BE49-F238E27FC236}">
                <a16:creationId xmlns:a16="http://schemas.microsoft.com/office/drawing/2014/main" id="{52D6DE94-5ED2-9160-0F01-A46716CA0135}"/>
              </a:ext>
            </a:extLst>
          </p:cNvPr>
          <p:cNvSpPr>
            <a:spLocks noGrp="1"/>
          </p:cNvSpPr>
          <p:nvPr>
            <p:ph idx="1"/>
          </p:nvPr>
        </p:nvSpPr>
        <p:spPr/>
        <p:txBody>
          <a:bodyPr>
            <a:normAutofit/>
          </a:bodyPr>
          <a:lstStyle/>
          <a:p>
            <a:r>
              <a:rPr lang="en-IN" sz="3200" b="1" dirty="0"/>
              <a:t>Introduction</a:t>
            </a:r>
          </a:p>
          <a:p>
            <a:r>
              <a:rPr lang="en-IN" sz="3200" b="1" dirty="0"/>
              <a:t>EDA</a:t>
            </a:r>
          </a:p>
          <a:p>
            <a:r>
              <a:rPr lang="en-IN" sz="3200" b="1" dirty="0"/>
              <a:t>Model Building</a:t>
            </a:r>
          </a:p>
          <a:p>
            <a:r>
              <a:rPr lang="en-IN" sz="3200" b="1" dirty="0"/>
              <a:t>Model </a:t>
            </a:r>
            <a:r>
              <a:rPr lang="en-IN" sz="3200" b="1" dirty="0" err="1"/>
              <a:t>Deployement</a:t>
            </a:r>
            <a:endParaRPr lang="en-IN" sz="3200" b="1" dirty="0"/>
          </a:p>
        </p:txBody>
      </p:sp>
    </p:spTree>
    <p:extLst>
      <p:ext uri="{BB962C8B-B14F-4D97-AF65-F5344CB8AC3E}">
        <p14:creationId xmlns:p14="http://schemas.microsoft.com/office/powerpoint/2010/main" val="423843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ACB98-8FE5-366E-1435-1C06A7B0925C}"/>
              </a:ext>
            </a:extLst>
          </p:cNvPr>
          <p:cNvSpPr>
            <a:spLocks noGrp="1"/>
          </p:cNvSpPr>
          <p:nvPr>
            <p:ph type="title"/>
          </p:nvPr>
        </p:nvSpPr>
        <p:spPr/>
        <p:txBody>
          <a:bodyPr/>
          <a:lstStyle/>
          <a:p>
            <a:r>
              <a:rPr lang="en-IN" b="1" dirty="0"/>
              <a:t>Introduction</a:t>
            </a:r>
          </a:p>
        </p:txBody>
      </p:sp>
      <p:sp>
        <p:nvSpPr>
          <p:cNvPr id="5" name="TextBox 4">
            <a:extLst>
              <a:ext uri="{FF2B5EF4-FFF2-40B4-BE49-F238E27FC236}">
                <a16:creationId xmlns:a16="http://schemas.microsoft.com/office/drawing/2014/main" id="{E71B9599-70CD-0C3C-D345-91F50459349C}"/>
              </a:ext>
            </a:extLst>
          </p:cNvPr>
          <p:cNvSpPr txBox="1"/>
          <p:nvPr/>
        </p:nvSpPr>
        <p:spPr>
          <a:xfrm>
            <a:off x="820355" y="2377117"/>
            <a:ext cx="10076241" cy="1200329"/>
          </a:xfrm>
          <a:prstGeom prst="rect">
            <a:avLst/>
          </a:prstGeom>
          <a:noFill/>
        </p:spPr>
        <p:txBody>
          <a:bodyPr wrap="square" rtlCol="0">
            <a:spAutoFit/>
          </a:bodyPr>
          <a:lstStyle/>
          <a:p>
            <a:pPr marL="285750" indent="-285750">
              <a:buClr>
                <a:schemeClr val="accent1"/>
              </a:buClr>
              <a:buFont typeface="Wingdings 3" panose="05040102010807070707" pitchFamily="18" charset="2"/>
              <a:buChar char=""/>
            </a:pPr>
            <a:r>
              <a:rPr lang="en-US" b="1" dirty="0">
                <a:solidFill>
                  <a:schemeClr val="tx1">
                    <a:lumMod val="75000"/>
                    <a:lumOff val="25000"/>
                  </a:schemeClr>
                </a:solidFill>
              </a:rPr>
              <a:t>Overview</a:t>
            </a:r>
            <a:r>
              <a:rPr lang="en-US" dirty="0">
                <a:solidFill>
                  <a:schemeClr val="tx1">
                    <a:lumMod val="75000"/>
                    <a:lumOff val="25000"/>
                  </a:schemeClr>
                </a:solidFill>
              </a:rPr>
              <a:t>: </a:t>
            </a:r>
          </a:p>
          <a:p>
            <a:pPr>
              <a:buClr>
                <a:schemeClr val="accent1"/>
              </a:buClr>
            </a:pPr>
            <a:r>
              <a:rPr lang="en-US" dirty="0">
                <a:solidFill>
                  <a:schemeClr val="tx1">
                    <a:lumMod val="75000"/>
                    <a:lumOff val="25000"/>
                  </a:schemeClr>
                </a:solidFill>
              </a:rPr>
              <a:t>Resume classification involves using machine learning techniques to automatically categorize 	resume based on job requirements This helps streamline the recruitment process by quickly identifying suitable candidates from a large pool of applicants.</a:t>
            </a:r>
            <a:endParaRPr lang="en-IN" dirty="0">
              <a:solidFill>
                <a:schemeClr val="tx1">
                  <a:lumMod val="75000"/>
                  <a:lumOff val="25000"/>
                </a:schemeClr>
              </a:solidFill>
            </a:endParaRPr>
          </a:p>
        </p:txBody>
      </p:sp>
      <p:sp>
        <p:nvSpPr>
          <p:cNvPr id="6" name="TextBox 5">
            <a:extLst>
              <a:ext uri="{FF2B5EF4-FFF2-40B4-BE49-F238E27FC236}">
                <a16:creationId xmlns:a16="http://schemas.microsoft.com/office/drawing/2014/main" id="{D43F1C94-784D-858F-ED18-2BA7B18E25BB}"/>
              </a:ext>
            </a:extLst>
          </p:cNvPr>
          <p:cNvSpPr txBox="1"/>
          <p:nvPr/>
        </p:nvSpPr>
        <p:spPr>
          <a:xfrm>
            <a:off x="820355" y="3880718"/>
            <a:ext cx="10076241" cy="923330"/>
          </a:xfrm>
          <a:prstGeom prst="rect">
            <a:avLst/>
          </a:prstGeom>
          <a:noFill/>
        </p:spPr>
        <p:txBody>
          <a:bodyPr wrap="square" rtlCol="0">
            <a:spAutoFit/>
          </a:bodyPr>
          <a:lstStyle/>
          <a:p>
            <a:pPr marL="285750" indent="-285750">
              <a:buClr>
                <a:schemeClr val="accent1"/>
              </a:buClr>
              <a:buFont typeface="Wingdings 3" panose="05040102010807070707" pitchFamily="18" charset="2"/>
              <a:buChar char="u"/>
            </a:pPr>
            <a:r>
              <a:rPr lang="en-US" b="1" dirty="0">
                <a:solidFill>
                  <a:schemeClr val="tx1">
                    <a:lumMod val="75000"/>
                    <a:lumOff val="25000"/>
                  </a:schemeClr>
                </a:solidFill>
              </a:rPr>
              <a:t>Objective</a:t>
            </a:r>
            <a:r>
              <a:rPr lang="en-US" dirty="0">
                <a:solidFill>
                  <a:schemeClr val="tx1">
                    <a:lumMod val="75000"/>
                    <a:lumOff val="25000"/>
                  </a:schemeClr>
                </a:solidFill>
              </a:rPr>
              <a:t>: </a:t>
            </a:r>
          </a:p>
          <a:p>
            <a:pPr>
              <a:buClr>
                <a:schemeClr val="accent1"/>
              </a:buClr>
            </a:pPr>
            <a:r>
              <a:rPr lang="en-US" dirty="0">
                <a:solidFill>
                  <a:schemeClr val="tx1">
                    <a:lumMod val="75000"/>
                    <a:lumOff val="25000"/>
                  </a:schemeClr>
                </a:solidFill>
              </a:rPr>
              <a:t>The goal is to build a machine learning model that can classify resumes into predefined categories, making the recruitment process more efficient and less biased.</a:t>
            </a:r>
            <a:endParaRPr lang="en-IN" dirty="0">
              <a:solidFill>
                <a:schemeClr val="tx1">
                  <a:lumMod val="75000"/>
                  <a:lumOff val="25000"/>
                </a:schemeClr>
              </a:solidFill>
            </a:endParaRPr>
          </a:p>
        </p:txBody>
      </p:sp>
      <p:sp>
        <p:nvSpPr>
          <p:cNvPr id="7" name="TextBox 6">
            <a:extLst>
              <a:ext uri="{FF2B5EF4-FFF2-40B4-BE49-F238E27FC236}">
                <a16:creationId xmlns:a16="http://schemas.microsoft.com/office/drawing/2014/main" id="{D64ACF74-730E-9FD4-A94A-B05D093508A3}"/>
              </a:ext>
            </a:extLst>
          </p:cNvPr>
          <p:cNvSpPr txBox="1"/>
          <p:nvPr/>
        </p:nvSpPr>
        <p:spPr>
          <a:xfrm>
            <a:off x="820355" y="4987638"/>
            <a:ext cx="10076241" cy="1200329"/>
          </a:xfrm>
          <a:prstGeom prst="rect">
            <a:avLst/>
          </a:prstGeom>
          <a:noFill/>
        </p:spPr>
        <p:txBody>
          <a:bodyPr wrap="square" rtlCol="0">
            <a:spAutoFit/>
          </a:bodyPr>
          <a:lstStyle/>
          <a:p>
            <a:pPr marL="285750" indent="-285750">
              <a:buClr>
                <a:schemeClr val="accent1"/>
              </a:buClr>
              <a:buFont typeface="Wingdings 3" panose="05040102010807070707" pitchFamily="18" charset="2"/>
              <a:buChar char="u"/>
            </a:pPr>
            <a:r>
              <a:rPr lang="en-US" b="1" dirty="0">
                <a:solidFill>
                  <a:schemeClr val="tx1">
                    <a:lumMod val="75000"/>
                    <a:lumOff val="25000"/>
                  </a:schemeClr>
                </a:solidFill>
              </a:rPr>
              <a:t>Scope</a:t>
            </a:r>
            <a:r>
              <a:rPr lang="en-US" dirty="0">
                <a:solidFill>
                  <a:schemeClr val="tx1">
                    <a:lumMod val="75000"/>
                    <a:lumOff val="25000"/>
                  </a:schemeClr>
                </a:solidFill>
              </a:rPr>
              <a:t>: </a:t>
            </a:r>
          </a:p>
          <a:p>
            <a:pPr>
              <a:buClr>
                <a:schemeClr val="accent1"/>
              </a:buClr>
            </a:pPr>
            <a:r>
              <a:rPr lang="en-US" dirty="0">
                <a:solidFill>
                  <a:schemeClr val="tx1">
                    <a:lumMod val="75000"/>
                    <a:lumOff val="25000"/>
                  </a:schemeClr>
                </a:solidFill>
              </a:rPr>
              <a:t>The presentation will cover three main areas: Exploratory Data Analysis (EDA), model building, and deployment. Each section will delve into the methodologies, tools, and best practices involved.</a:t>
            </a:r>
            <a:endParaRPr lang="en-IN" dirty="0">
              <a:solidFill>
                <a:schemeClr val="tx1">
                  <a:lumMod val="75000"/>
                  <a:lumOff val="25000"/>
                </a:schemeClr>
              </a:solidFill>
            </a:endParaRPr>
          </a:p>
        </p:txBody>
      </p:sp>
    </p:spTree>
    <p:extLst>
      <p:ext uri="{BB962C8B-B14F-4D97-AF65-F5344CB8AC3E}">
        <p14:creationId xmlns:p14="http://schemas.microsoft.com/office/powerpoint/2010/main" val="238815724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5C7B-7861-D103-1DBD-34E2D50E0D8C}"/>
              </a:ext>
            </a:extLst>
          </p:cNvPr>
          <p:cNvSpPr>
            <a:spLocks noGrp="1"/>
          </p:cNvSpPr>
          <p:nvPr>
            <p:ph type="title"/>
          </p:nvPr>
        </p:nvSpPr>
        <p:spPr/>
        <p:txBody>
          <a:bodyPr/>
          <a:lstStyle/>
          <a:p>
            <a:r>
              <a:rPr lang="en-IN" b="1" dirty="0"/>
              <a:t>Exploratory Data Analysis (EDA)</a:t>
            </a:r>
          </a:p>
        </p:txBody>
      </p:sp>
      <p:sp>
        <p:nvSpPr>
          <p:cNvPr id="5" name="Rectangle 1">
            <a:extLst>
              <a:ext uri="{FF2B5EF4-FFF2-40B4-BE49-F238E27FC236}">
                <a16:creationId xmlns:a16="http://schemas.microsoft.com/office/drawing/2014/main" id="{838056A7-7ACF-C6FC-79C2-A33E88BC0929}"/>
              </a:ext>
            </a:extLst>
          </p:cNvPr>
          <p:cNvSpPr>
            <a:spLocks noGrp="1" noChangeArrowheads="1"/>
          </p:cNvSpPr>
          <p:nvPr>
            <p:ph idx="1"/>
          </p:nvPr>
        </p:nvSpPr>
        <p:spPr bwMode="auto">
          <a:xfrm>
            <a:off x="1154954" y="2251406"/>
            <a:ext cx="960119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t>Exploratory Data Analysis (EDA)</a:t>
            </a:r>
            <a:r>
              <a:rPr lang="en-US" sz="1600" dirty="0"/>
              <a:t> is a critical step in the data analysis process. It involves analyzing the main characteristics of the data set, often visualizing the data, to understand its structure, discover patterns, spot anomalies, and check assumptions before applying more advanced statistical methods or machine learning algorithms.</a:t>
            </a:r>
          </a:p>
          <a:p>
            <a:r>
              <a:rPr lang="en-US" sz="1600" b="1" dirty="0"/>
              <a:t>EDA helps in</a:t>
            </a:r>
            <a:r>
              <a:rPr lang="en-US" sz="1600" dirty="0"/>
              <a:t>:</a:t>
            </a:r>
          </a:p>
          <a:p>
            <a:pPr>
              <a:buFont typeface="Arial" panose="020B0604020202020204" pitchFamily="34" charset="0"/>
              <a:buChar char="•"/>
            </a:pPr>
            <a:r>
              <a:rPr lang="en-US" sz="1600" b="1" dirty="0"/>
              <a:t>Summarizing the dataset</a:t>
            </a:r>
            <a:r>
              <a:rPr lang="en-US" sz="1600" dirty="0"/>
              <a:t>: By using descriptive statistics to get insights into the data, such as mean, median, mode, variance, and standard deviation.</a:t>
            </a:r>
          </a:p>
          <a:p>
            <a:pPr>
              <a:buFont typeface="Arial" panose="020B0604020202020204" pitchFamily="34" charset="0"/>
              <a:buChar char="•"/>
            </a:pPr>
            <a:r>
              <a:rPr lang="en-US" sz="1600" b="1" dirty="0"/>
              <a:t>Visualizing the data</a:t>
            </a:r>
            <a:r>
              <a:rPr lang="en-US" sz="1600" dirty="0"/>
              <a:t>: Employing plots like histograms, bar charts, box plots, scatter plots, and heatmaps to get a better understanding of the distribution and relationships in the data.</a:t>
            </a:r>
          </a:p>
          <a:p>
            <a:pPr>
              <a:buFont typeface="Arial" panose="020B0604020202020204" pitchFamily="34" charset="0"/>
              <a:buChar char="•"/>
            </a:pPr>
            <a:r>
              <a:rPr lang="en-US" sz="1600" b="1" dirty="0"/>
              <a:t>Identifying outliers and anomalies</a:t>
            </a:r>
            <a:r>
              <a:rPr lang="en-US" sz="1600" dirty="0"/>
              <a:t>: Detecting unusual data points that might indicate data entry errors or significant insights.</a:t>
            </a:r>
          </a:p>
          <a:p>
            <a:pPr>
              <a:buFont typeface="Arial" panose="020B0604020202020204" pitchFamily="34" charset="0"/>
              <a:buChar char="•"/>
            </a:pPr>
            <a:r>
              <a:rPr lang="en-US" sz="1600" b="1" dirty="0"/>
              <a:t>Handling missing values</a:t>
            </a:r>
            <a:r>
              <a:rPr lang="en-US" sz="1600" dirty="0"/>
              <a:t>: Understanding the nature and extent of missing data to decide on appropriate methods for dealing with them, such as imputation or removal.</a:t>
            </a:r>
          </a:p>
          <a:p>
            <a:pPr>
              <a:buFont typeface="Arial" panose="020B0604020202020204" pitchFamily="34" charset="0"/>
              <a:buChar char="•"/>
            </a:pPr>
            <a:r>
              <a:rPr lang="en-US" sz="1600" b="1" dirty="0"/>
              <a:t>Checking assumptions</a:t>
            </a:r>
            <a:r>
              <a:rPr lang="en-US" sz="1600" dirty="0"/>
              <a:t>: Verifying the assumptions related to the data, like normality and homoscedasticity, which are important for many statistical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0496556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CB0E-7B6A-A797-5DFC-438FFC23D82F}"/>
              </a:ext>
            </a:extLst>
          </p:cNvPr>
          <p:cNvSpPr>
            <a:spLocks noGrp="1"/>
          </p:cNvSpPr>
          <p:nvPr>
            <p:ph type="title"/>
          </p:nvPr>
        </p:nvSpPr>
        <p:spPr/>
        <p:txBody>
          <a:bodyPr>
            <a:normAutofit/>
          </a:bodyPr>
          <a:lstStyle/>
          <a:p>
            <a:r>
              <a:rPr lang="en-US" b="1" dirty="0"/>
              <a:t>Techniques</a:t>
            </a:r>
            <a:endParaRPr lang="en-IN" dirty="0"/>
          </a:p>
        </p:txBody>
      </p:sp>
      <p:sp>
        <p:nvSpPr>
          <p:cNvPr id="3" name="Content Placeholder 2">
            <a:extLst>
              <a:ext uri="{FF2B5EF4-FFF2-40B4-BE49-F238E27FC236}">
                <a16:creationId xmlns:a16="http://schemas.microsoft.com/office/drawing/2014/main" id="{5BE164C3-8373-07F7-B85E-680F6E07F164}"/>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Univariate Analysis</a:t>
            </a:r>
            <a:r>
              <a:rPr lang="en-US" dirty="0"/>
              <a:t>: Examining each variable individually to understand its distribution, central tendency, and variability. Common methods include histograms, box plots, and frequency tables.</a:t>
            </a:r>
          </a:p>
          <a:p>
            <a:pPr>
              <a:buFont typeface="Arial" panose="020B0604020202020204" pitchFamily="34" charset="0"/>
              <a:buChar char="•"/>
            </a:pPr>
            <a:r>
              <a:rPr lang="en-US" b="1" dirty="0"/>
              <a:t>Bivariate Analysis</a:t>
            </a:r>
            <a:r>
              <a:rPr lang="en-US" dirty="0"/>
              <a:t>: Analyzing the relationship between two variables using scatter plots, correlation coefficients, and cross-tabulations.</a:t>
            </a:r>
          </a:p>
          <a:p>
            <a:pPr>
              <a:buFont typeface="Arial" panose="020B0604020202020204" pitchFamily="34" charset="0"/>
              <a:buChar char="•"/>
            </a:pPr>
            <a:r>
              <a:rPr lang="en-US" b="1" dirty="0"/>
              <a:t>Handling Missing Values</a:t>
            </a:r>
            <a:r>
              <a:rPr lang="en-US" dirty="0"/>
              <a:t>: Identifying and addressing missing data through techniques such as imputation, deletion, or using algorithms that can handle missing values.</a:t>
            </a:r>
          </a:p>
          <a:p>
            <a:pPr>
              <a:buFont typeface="Arial" panose="020B0604020202020204" pitchFamily="34" charset="0"/>
              <a:buChar char="•"/>
            </a:pPr>
            <a:r>
              <a:rPr lang="en-US" b="1" dirty="0"/>
              <a:t>Outlier Detection</a:t>
            </a:r>
            <a:r>
              <a:rPr lang="en-US" dirty="0"/>
              <a:t>: Identifying unusual data points that can skew the analysis. Techniques include using z-scores, IQR methods, and visual inspections via box plots.</a:t>
            </a:r>
          </a:p>
          <a:p>
            <a:endParaRPr lang="en-IN" dirty="0"/>
          </a:p>
        </p:txBody>
      </p:sp>
    </p:spTree>
    <p:extLst>
      <p:ext uri="{BB962C8B-B14F-4D97-AF65-F5344CB8AC3E}">
        <p14:creationId xmlns:p14="http://schemas.microsoft.com/office/powerpoint/2010/main" val="15861471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A8E0-937F-F233-592A-C442B496A277}"/>
              </a:ext>
            </a:extLst>
          </p:cNvPr>
          <p:cNvSpPr>
            <a:spLocks noGrp="1"/>
          </p:cNvSpPr>
          <p:nvPr>
            <p:ph type="title"/>
          </p:nvPr>
        </p:nvSpPr>
        <p:spPr/>
        <p:txBody>
          <a:bodyPr/>
          <a:lstStyle/>
          <a:p>
            <a:r>
              <a:rPr lang="en-IN" b="1" dirty="0"/>
              <a:t>Tools</a:t>
            </a:r>
          </a:p>
        </p:txBody>
      </p:sp>
      <p:sp>
        <p:nvSpPr>
          <p:cNvPr id="3" name="Content Placeholder 2">
            <a:extLst>
              <a:ext uri="{FF2B5EF4-FFF2-40B4-BE49-F238E27FC236}">
                <a16:creationId xmlns:a16="http://schemas.microsoft.com/office/drawing/2014/main" id="{6EB8FD17-1092-CBF3-F12F-1B3C5A7FE2BE}"/>
              </a:ext>
            </a:extLst>
          </p:cNvPr>
          <p:cNvSpPr>
            <a:spLocks noGrp="1"/>
          </p:cNvSpPr>
          <p:nvPr>
            <p:ph idx="1"/>
          </p:nvPr>
        </p:nvSpPr>
        <p:spPr/>
        <p:txBody>
          <a:bodyPr/>
          <a:lstStyle/>
          <a:p>
            <a:r>
              <a:rPr lang="en-US" dirty="0"/>
              <a:t> Python libraries like Pandas for data manipulation, Matplotlib and Seaborn for data visualization, and NumPy for numerical operations</a:t>
            </a:r>
            <a:endParaRPr lang="en-IN" dirty="0"/>
          </a:p>
        </p:txBody>
      </p:sp>
    </p:spTree>
    <p:extLst>
      <p:ext uri="{BB962C8B-B14F-4D97-AF65-F5344CB8AC3E}">
        <p14:creationId xmlns:p14="http://schemas.microsoft.com/office/powerpoint/2010/main" val="327614399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0581-BDF5-7196-8F7D-94B71626FE36}"/>
              </a:ext>
            </a:extLst>
          </p:cNvPr>
          <p:cNvSpPr>
            <a:spLocks noGrp="1"/>
          </p:cNvSpPr>
          <p:nvPr>
            <p:ph type="title"/>
          </p:nvPr>
        </p:nvSpPr>
        <p:spPr/>
        <p:txBody>
          <a:bodyPr/>
          <a:lstStyle/>
          <a:p>
            <a:r>
              <a:rPr lang="en-IN" b="1" dirty="0"/>
              <a:t>EDA Code</a:t>
            </a:r>
          </a:p>
        </p:txBody>
      </p:sp>
      <p:pic>
        <p:nvPicPr>
          <p:cNvPr id="5" name="Content Placeholder 4">
            <a:extLst>
              <a:ext uri="{FF2B5EF4-FFF2-40B4-BE49-F238E27FC236}">
                <a16:creationId xmlns:a16="http://schemas.microsoft.com/office/drawing/2014/main" id="{6080154E-ED6C-11DA-63D3-CCDD996AC29E}"/>
              </a:ext>
            </a:extLst>
          </p:cNvPr>
          <p:cNvPicPr>
            <a:picLocks noGrp="1" noChangeAspect="1"/>
          </p:cNvPicPr>
          <p:nvPr>
            <p:ph idx="1"/>
          </p:nvPr>
        </p:nvPicPr>
        <p:blipFill>
          <a:blip r:embed="rId2"/>
          <a:stretch>
            <a:fillRect/>
          </a:stretch>
        </p:blipFill>
        <p:spPr>
          <a:xfrm>
            <a:off x="611028" y="2965577"/>
            <a:ext cx="5278498" cy="2134141"/>
          </a:xfrm>
        </p:spPr>
      </p:pic>
      <p:pic>
        <p:nvPicPr>
          <p:cNvPr id="9" name="Picture 8">
            <a:extLst>
              <a:ext uri="{FF2B5EF4-FFF2-40B4-BE49-F238E27FC236}">
                <a16:creationId xmlns:a16="http://schemas.microsoft.com/office/drawing/2014/main" id="{8249DFE9-0949-4505-B413-5B335E0DB1DE}"/>
              </a:ext>
            </a:extLst>
          </p:cNvPr>
          <p:cNvPicPr>
            <a:picLocks noChangeAspect="1"/>
          </p:cNvPicPr>
          <p:nvPr/>
        </p:nvPicPr>
        <p:blipFill>
          <a:blip r:embed="rId3"/>
          <a:stretch>
            <a:fillRect/>
          </a:stretch>
        </p:blipFill>
        <p:spPr>
          <a:xfrm>
            <a:off x="6438701" y="2965576"/>
            <a:ext cx="5142271" cy="2134141"/>
          </a:xfrm>
          <a:prstGeom prst="rect">
            <a:avLst/>
          </a:prstGeom>
        </p:spPr>
      </p:pic>
      <p:sp>
        <p:nvSpPr>
          <p:cNvPr id="12" name="TextBox 11">
            <a:extLst>
              <a:ext uri="{FF2B5EF4-FFF2-40B4-BE49-F238E27FC236}">
                <a16:creationId xmlns:a16="http://schemas.microsoft.com/office/drawing/2014/main" id="{34FA0531-6689-1928-D985-CA90CBDD3752}"/>
              </a:ext>
            </a:extLst>
          </p:cNvPr>
          <p:cNvSpPr txBox="1"/>
          <p:nvPr/>
        </p:nvSpPr>
        <p:spPr>
          <a:xfrm>
            <a:off x="2074142" y="5515000"/>
            <a:ext cx="1951175" cy="369332"/>
          </a:xfrm>
          <a:prstGeom prst="rect">
            <a:avLst/>
          </a:prstGeom>
          <a:noFill/>
        </p:spPr>
        <p:txBody>
          <a:bodyPr wrap="none" rtlCol="0">
            <a:spAutoFit/>
          </a:bodyPr>
          <a:lstStyle/>
          <a:p>
            <a:r>
              <a:rPr lang="en-IN" b="1" dirty="0">
                <a:solidFill>
                  <a:schemeClr val="tx1">
                    <a:lumMod val="75000"/>
                    <a:lumOff val="25000"/>
                  </a:schemeClr>
                </a:solidFill>
              </a:rPr>
              <a:t>Education Level</a:t>
            </a:r>
          </a:p>
        </p:txBody>
      </p:sp>
      <p:sp>
        <p:nvSpPr>
          <p:cNvPr id="13" name="TextBox 12">
            <a:extLst>
              <a:ext uri="{FF2B5EF4-FFF2-40B4-BE49-F238E27FC236}">
                <a16:creationId xmlns:a16="http://schemas.microsoft.com/office/drawing/2014/main" id="{283B0639-3563-2043-4552-DA96F77BCD0E}"/>
              </a:ext>
            </a:extLst>
          </p:cNvPr>
          <p:cNvSpPr txBox="1"/>
          <p:nvPr/>
        </p:nvSpPr>
        <p:spPr>
          <a:xfrm>
            <a:off x="8377083" y="5515000"/>
            <a:ext cx="2154757" cy="369332"/>
          </a:xfrm>
          <a:prstGeom prst="rect">
            <a:avLst/>
          </a:prstGeom>
          <a:noFill/>
        </p:spPr>
        <p:txBody>
          <a:bodyPr wrap="none" rtlCol="0">
            <a:spAutoFit/>
          </a:bodyPr>
          <a:lstStyle/>
          <a:p>
            <a:r>
              <a:rPr lang="en-IN" b="1" dirty="0">
                <a:solidFill>
                  <a:schemeClr val="tx1">
                    <a:lumMod val="75000"/>
                    <a:lumOff val="25000"/>
                  </a:schemeClr>
                </a:solidFill>
              </a:rPr>
              <a:t>Mean Experience</a:t>
            </a:r>
          </a:p>
        </p:txBody>
      </p:sp>
    </p:spTree>
    <p:extLst>
      <p:ext uri="{BB962C8B-B14F-4D97-AF65-F5344CB8AC3E}">
        <p14:creationId xmlns:p14="http://schemas.microsoft.com/office/powerpoint/2010/main" val="16436386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725E-AF23-5B0F-AB0B-CCB2B6E6DA1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D2AAABD-D5D5-4D58-7472-2F8DF9AD723A}"/>
              </a:ext>
            </a:extLst>
          </p:cNvPr>
          <p:cNvPicPr>
            <a:picLocks noGrp="1" noChangeAspect="1"/>
          </p:cNvPicPr>
          <p:nvPr>
            <p:ph idx="1"/>
          </p:nvPr>
        </p:nvPicPr>
        <p:blipFill>
          <a:blip r:embed="rId2"/>
          <a:stretch>
            <a:fillRect/>
          </a:stretch>
        </p:blipFill>
        <p:spPr>
          <a:xfrm>
            <a:off x="580104" y="2991948"/>
            <a:ext cx="5348748" cy="2193178"/>
          </a:xfrm>
        </p:spPr>
      </p:pic>
      <p:pic>
        <p:nvPicPr>
          <p:cNvPr id="7" name="Picture 6">
            <a:extLst>
              <a:ext uri="{FF2B5EF4-FFF2-40B4-BE49-F238E27FC236}">
                <a16:creationId xmlns:a16="http://schemas.microsoft.com/office/drawing/2014/main" id="{000D8590-2C19-0816-D64E-E9F4D43E5948}"/>
              </a:ext>
            </a:extLst>
          </p:cNvPr>
          <p:cNvPicPr>
            <a:picLocks noChangeAspect="1"/>
          </p:cNvPicPr>
          <p:nvPr/>
        </p:nvPicPr>
        <p:blipFill>
          <a:blip r:embed="rId3"/>
          <a:stretch>
            <a:fillRect/>
          </a:stretch>
        </p:blipFill>
        <p:spPr>
          <a:xfrm>
            <a:off x="6459793" y="2991948"/>
            <a:ext cx="5076925" cy="2193177"/>
          </a:xfrm>
          <a:prstGeom prst="rect">
            <a:avLst/>
          </a:prstGeom>
        </p:spPr>
      </p:pic>
      <p:sp>
        <p:nvSpPr>
          <p:cNvPr id="8" name="TextBox 7">
            <a:extLst>
              <a:ext uri="{FF2B5EF4-FFF2-40B4-BE49-F238E27FC236}">
                <a16:creationId xmlns:a16="http://schemas.microsoft.com/office/drawing/2014/main" id="{78476EDD-958E-E0D6-D147-9822CA2B70D8}"/>
              </a:ext>
            </a:extLst>
          </p:cNvPr>
          <p:cNvSpPr txBox="1"/>
          <p:nvPr/>
        </p:nvSpPr>
        <p:spPr>
          <a:xfrm>
            <a:off x="2432412" y="5368413"/>
            <a:ext cx="1978427" cy="369332"/>
          </a:xfrm>
          <a:prstGeom prst="rect">
            <a:avLst/>
          </a:prstGeom>
          <a:noFill/>
        </p:spPr>
        <p:txBody>
          <a:bodyPr wrap="none" rtlCol="0">
            <a:spAutoFit/>
          </a:bodyPr>
          <a:lstStyle/>
          <a:p>
            <a:r>
              <a:rPr lang="en-IN" b="1" dirty="0">
                <a:solidFill>
                  <a:schemeClr val="tx1">
                    <a:lumMod val="75000"/>
                    <a:lumOff val="25000"/>
                  </a:schemeClr>
                </a:solidFill>
              </a:rPr>
              <a:t>Education Level</a:t>
            </a:r>
          </a:p>
        </p:txBody>
      </p:sp>
      <p:sp>
        <p:nvSpPr>
          <p:cNvPr id="9" name="TextBox 8">
            <a:extLst>
              <a:ext uri="{FF2B5EF4-FFF2-40B4-BE49-F238E27FC236}">
                <a16:creationId xmlns:a16="http://schemas.microsoft.com/office/drawing/2014/main" id="{1C36E082-9963-E559-9FA4-B71B36CAA204}"/>
              </a:ext>
            </a:extLst>
          </p:cNvPr>
          <p:cNvSpPr txBox="1"/>
          <p:nvPr/>
        </p:nvSpPr>
        <p:spPr>
          <a:xfrm>
            <a:off x="8622890" y="5368413"/>
            <a:ext cx="1444626" cy="369332"/>
          </a:xfrm>
          <a:prstGeom prst="rect">
            <a:avLst/>
          </a:prstGeom>
          <a:noFill/>
        </p:spPr>
        <p:txBody>
          <a:bodyPr wrap="none" rtlCol="0">
            <a:spAutoFit/>
          </a:bodyPr>
          <a:lstStyle/>
          <a:p>
            <a:r>
              <a:rPr lang="en-IN" b="1" dirty="0">
                <a:solidFill>
                  <a:schemeClr val="tx1">
                    <a:lumMod val="75000"/>
                    <a:lumOff val="25000"/>
                  </a:schemeClr>
                </a:solidFill>
              </a:rPr>
              <a:t>Skills Count</a:t>
            </a:r>
          </a:p>
        </p:txBody>
      </p:sp>
    </p:spTree>
    <p:extLst>
      <p:ext uri="{BB962C8B-B14F-4D97-AF65-F5344CB8AC3E}">
        <p14:creationId xmlns:p14="http://schemas.microsoft.com/office/powerpoint/2010/main" val="1742080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152</TotalTime>
  <Words>861</Words>
  <Application>Microsoft Office PowerPoint</Application>
  <PresentationFormat>Widescreen</PresentationFormat>
  <Paragraphs>93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 Boardroom</vt:lpstr>
      <vt:lpstr>Resume Classification</vt:lpstr>
      <vt:lpstr>Project By</vt:lpstr>
      <vt:lpstr>Summary</vt:lpstr>
      <vt:lpstr>Introduction</vt:lpstr>
      <vt:lpstr>Exploratory Data Analysis (EDA)</vt:lpstr>
      <vt:lpstr>Techniques</vt:lpstr>
      <vt:lpstr>Tools</vt:lpstr>
      <vt:lpstr>EDA Code</vt:lpstr>
      <vt:lpstr>PowerPoint Presentation</vt:lpstr>
      <vt:lpstr>Category</vt:lpstr>
      <vt:lpstr>Output Distribution Of Education Level</vt:lpstr>
      <vt:lpstr>Output Average Experience By Education Level</vt:lpstr>
      <vt:lpstr>Output Experience Years</vt:lpstr>
      <vt:lpstr>Output Number Of Skill By Education Level </vt:lpstr>
      <vt:lpstr>Output Top Skills</vt:lpstr>
      <vt:lpstr>Output Word Cloud</vt:lpstr>
      <vt:lpstr>Model Building</vt:lpstr>
      <vt:lpstr>Model Evaluation Table</vt:lpstr>
      <vt:lpstr>Model Evaluation Metrics</vt:lpstr>
      <vt:lpstr>Model Selection</vt:lpstr>
      <vt:lpstr>Training and Test </vt:lpstr>
      <vt:lpstr>Model Accuracy Score</vt:lpstr>
      <vt:lpstr>Model Deployment Streamlit</vt:lpstr>
      <vt:lpstr>Key Features</vt:lpstr>
      <vt:lpstr>Output Streamlit Deployement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Phantom Knight</dc:creator>
  <cp:lastModifiedBy>Phantom Knight</cp:lastModifiedBy>
  <cp:revision>11</cp:revision>
  <dcterms:created xsi:type="dcterms:W3CDTF">2024-11-30T10:51:17Z</dcterms:created>
  <dcterms:modified xsi:type="dcterms:W3CDTF">2024-12-05T07:02:59Z</dcterms:modified>
</cp:coreProperties>
</file>