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1" r:id="rId7"/>
    <p:sldId id="262" r:id="rId8"/>
    <p:sldId id="263" r:id="rId9"/>
    <p:sldId id="264" r:id="rId10"/>
    <p:sldId id="265"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3" d="100"/>
          <a:sy n="103" d="100"/>
        </p:scale>
        <p:origin x="6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ram V S" userId="e2a0f174-f174-4f86-9929-d335bf991410" providerId="ADAL" clId="{316B920D-4F2B-43BC-B3A1-844320E8B4B2}"/>
    <pc:docChg chg="undo custSel modSld">
      <pc:chgData name="Kesavram V S" userId="e2a0f174-f174-4f86-9929-d335bf991410" providerId="ADAL" clId="{316B920D-4F2B-43BC-B3A1-844320E8B4B2}" dt="2024-05-10T07:16:22.953" v="507" actId="20577"/>
      <pc:docMkLst>
        <pc:docMk/>
      </pc:docMkLst>
      <pc:sldChg chg="modSp mod">
        <pc:chgData name="Kesavram V S" userId="e2a0f174-f174-4f86-9929-d335bf991410" providerId="ADAL" clId="{316B920D-4F2B-43BC-B3A1-844320E8B4B2}" dt="2024-05-10T05:30:20.126" v="386" actId="1076"/>
        <pc:sldMkLst>
          <pc:docMk/>
          <pc:sldMk cId="0" sldId="258"/>
        </pc:sldMkLst>
        <pc:spChg chg="mod">
          <ac:chgData name="Kesavram V S" userId="e2a0f174-f174-4f86-9929-d335bf991410" providerId="ADAL" clId="{316B920D-4F2B-43BC-B3A1-844320E8B4B2}" dt="2024-05-10T05:26:57.109" v="368" actId="1076"/>
          <ac:spMkLst>
            <pc:docMk/>
            <pc:sldMk cId="0" sldId="258"/>
            <ac:spMk id="2" creationId="{00000000-0000-0000-0000-000000000000}"/>
          </ac:spMkLst>
        </pc:spChg>
        <pc:spChg chg="mod">
          <ac:chgData name="Kesavram V S" userId="e2a0f174-f174-4f86-9929-d335bf991410" providerId="ADAL" clId="{316B920D-4F2B-43BC-B3A1-844320E8B4B2}" dt="2024-05-10T05:27:05.325" v="378" actId="20577"/>
          <ac:spMkLst>
            <pc:docMk/>
            <pc:sldMk cId="0" sldId="258"/>
            <ac:spMk id="7" creationId="{00000000-0000-0000-0000-000000000000}"/>
          </ac:spMkLst>
        </pc:spChg>
        <pc:spChg chg="mod">
          <ac:chgData name="Kesavram V S" userId="e2a0f174-f174-4f86-9929-d335bf991410" providerId="ADAL" clId="{316B920D-4F2B-43BC-B3A1-844320E8B4B2}" dt="2024-05-10T05:30:20.126" v="386" actId="1076"/>
          <ac:spMkLst>
            <pc:docMk/>
            <pc:sldMk cId="0" sldId="258"/>
            <ac:spMk id="8" creationId="{00000000-0000-0000-0000-000000000000}"/>
          </ac:spMkLst>
        </pc:spChg>
        <pc:spChg chg="mod">
          <ac:chgData name="Kesavram V S" userId="e2a0f174-f174-4f86-9929-d335bf991410" providerId="ADAL" clId="{316B920D-4F2B-43BC-B3A1-844320E8B4B2}" dt="2024-05-10T05:30:10.176" v="385" actId="6549"/>
          <ac:spMkLst>
            <pc:docMk/>
            <pc:sldMk cId="0" sldId="258"/>
            <ac:spMk id="9" creationId="{00000000-0000-0000-0000-000000000000}"/>
          </ac:spMkLst>
        </pc:spChg>
      </pc:sldChg>
      <pc:sldChg chg="modSp mod">
        <pc:chgData name="Kesavram V S" userId="e2a0f174-f174-4f86-9929-d335bf991410" providerId="ADAL" clId="{316B920D-4F2B-43BC-B3A1-844320E8B4B2}" dt="2024-05-10T05:33:10.325" v="408" actId="20577"/>
        <pc:sldMkLst>
          <pc:docMk/>
          <pc:sldMk cId="0" sldId="262"/>
        </pc:sldMkLst>
        <pc:spChg chg="mod">
          <ac:chgData name="Kesavram V S" userId="e2a0f174-f174-4f86-9929-d335bf991410" providerId="ADAL" clId="{316B920D-4F2B-43BC-B3A1-844320E8B4B2}" dt="2024-05-10T05:33:10.325" v="408" actId="20577"/>
          <ac:spMkLst>
            <pc:docMk/>
            <pc:sldMk cId="0" sldId="262"/>
            <ac:spMk id="4" creationId="{00000000-0000-0000-0000-000000000000}"/>
          </ac:spMkLst>
        </pc:spChg>
      </pc:sldChg>
      <pc:sldChg chg="delSp modSp mod">
        <pc:chgData name="Kesavram V S" userId="e2a0f174-f174-4f86-9929-d335bf991410" providerId="ADAL" clId="{316B920D-4F2B-43BC-B3A1-844320E8B4B2}" dt="2024-05-10T05:33:28.180" v="409" actId="478"/>
        <pc:sldMkLst>
          <pc:docMk/>
          <pc:sldMk cId="0" sldId="263"/>
        </pc:sldMkLst>
        <pc:spChg chg="mod">
          <ac:chgData name="Kesavram V S" userId="e2a0f174-f174-4f86-9929-d335bf991410" providerId="ADAL" clId="{316B920D-4F2B-43BC-B3A1-844320E8B4B2}" dt="2024-05-10T05:32:45.654" v="388" actId="1076"/>
          <ac:spMkLst>
            <pc:docMk/>
            <pc:sldMk cId="0" sldId="263"/>
            <ac:spMk id="2" creationId="{00000000-0000-0000-0000-000000000000}"/>
          </ac:spMkLst>
        </pc:spChg>
        <pc:spChg chg="mod">
          <ac:chgData name="Kesavram V S" userId="e2a0f174-f174-4f86-9929-d335bf991410" providerId="ADAL" clId="{316B920D-4F2B-43BC-B3A1-844320E8B4B2}" dt="2024-05-10T05:32:51.938" v="394" actId="20577"/>
          <ac:spMkLst>
            <pc:docMk/>
            <pc:sldMk cId="0" sldId="263"/>
            <ac:spMk id="4" creationId="{00000000-0000-0000-0000-000000000000}"/>
          </ac:spMkLst>
        </pc:spChg>
        <pc:picChg chg="del">
          <ac:chgData name="Kesavram V S" userId="e2a0f174-f174-4f86-9929-d335bf991410" providerId="ADAL" clId="{316B920D-4F2B-43BC-B3A1-844320E8B4B2}" dt="2024-05-10T05:33:28.180" v="409" actId="478"/>
          <ac:picMkLst>
            <pc:docMk/>
            <pc:sldMk cId="0" sldId="263"/>
            <ac:picMk id="17" creationId="{00000000-0000-0000-0000-000000000000}"/>
          </ac:picMkLst>
        </pc:picChg>
      </pc:sldChg>
      <pc:sldChg chg="modSp mod">
        <pc:chgData name="Kesavram V S" userId="e2a0f174-f174-4f86-9929-d335bf991410" providerId="ADAL" clId="{316B920D-4F2B-43BC-B3A1-844320E8B4B2}" dt="2024-05-10T07:16:22.953" v="507" actId="20577"/>
        <pc:sldMkLst>
          <pc:docMk/>
          <pc:sldMk cId="536759553" sldId="267"/>
        </pc:sldMkLst>
        <pc:spChg chg="mod">
          <ac:chgData name="Kesavram V S" userId="e2a0f174-f174-4f86-9929-d335bf991410" providerId="ADAL" clId="{316B920D-4F2B-43BC-B3A1-844320E8B4B2}" dt="2024-05-10T07:16:22.953" v="507" actId="20577"/>
          <ac:spMkLst>
            <pc:docMk/>
            <pc:sldMk cId="536759553" sldId="267"/>
            <ac:spMk id="6" creationId="{EAF28F63-6F37-CB09-B052-2EF402EB26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041ABA7-E104-4599-B943-EBF3CD458356}" type="datetimeFigureOut">
              <a:t>5/10/2024</a:t>
            </a:fld>
            <a:endParaRPr lang="en-GB"/>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488B87-10DF-426C-A7D1-3AEDBAEDE5A9}" type="slidenum">
              <a:t>‹#›</a:t>
            </a:fld>
            <a:endParaRPr lang="en-GB"/>
          </a:p>
        </p:txBody>
      </p:sp>
    </p:spTree>
    <p:extLst>
      <p:ext uri="{BB962C8B-B14F-4D97-AF65-F5344CB8AC3E}">
        <p14:creationId xmlns:p14="http://schemas.microsoft.com/office/powerpoint/2010/main" val="294239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2121086" y="1246195"/>
            <a:ext cx="9976102" cy="2874645"/>
          </a:xfrm>
          <a:prstGeom prst="rect">
            <a:avLst/>
          </a:prstGeom>
          <a:noFill/>
          <a:ln/>
        </p:spPr>
        <p:txBody>
          <a:bodyPr wrap="square" lIns="91440" tIns="45720" rIns="91440" bIns="45720" rtlCol="0" anchor="t"/>
          <a:lstStyle/>
          <a:p>
            <a:pPr algn="ctr">
              <a:lnSpc>
                <a:spcPts val="7545"/>
              </a:lnSpc>
            </a:pPr>
            <a:r>
              <a:rPr lang="en-US" sz="7200" b="1" dirty="0">
                <a:solidFill>
                  <a:srgbClr val="EDEDE8"/>
                </a:solidFill>
                <a:latin typeface="Calibri"/>
                <a:ea typeface="Tomorrow"/>
                <a:cs typeface="Tomorrow" pitchFamily="34" charset="-120"/>
              </a:rPr>
              <a:t>Introduction to the </a:t>
            </a:r>
            <a:r>
              <a:rPr lang="en-US" sz="7200" b="1" dirty="0" err="1">
                <a:solidFill>
                  <a:srgbClr val="EDEDE8"/>
                </a:solidFill>
                <a:latin typeface="Calibri"/>
                <a:ea typeface="Tomorrow"/>
                <a:cs typeface="Tomorrow" pitchFamily="34" charset="-120"/>
              </a:rPr>
              <a:t>Trie</a:t>
            </a:r>
            <a:r>
              <a:rPr lang="en-US" sz="7200" b="1" dirty="0">
                <a:solidFill>
                  <a:srgbClr val="EDEDE8"/>
                </a:solidFill>
                <a:latin typeface="Calibri"/>
                <a:ea typeface="Tomorrow"/>
                <a:cs typeface="Tomorrow" pitchFamily="34" charset="-120"/>
              </a:rPr>
              <a:t> Data Structure</a:t>
            </a:r>
            <a:endParaRPr lang="en-US" sz="7200" dirty="0">
              <a:latin typeface="Calibri"/>
              <a:ea typeface="Tomorrow"/>
            </a:endParaRPr>
          </a:p>
        </p:txBody>
      </p:sp>
      <p:sp>
        <p:nvSpPr>
          <p:cNvPr id="6" name="Text 3"/>
          <p:cNvSpPr/>
          <p:nvPr/>
        </p:nvSpPr>
        <p:spPr>
          <a:xfrm>
            <a:off x="1497287" y="3366210"/>
            <a:ext cx="11497951" cy="3540200"/>
          </a:xfrm>
          <a:prstGeom prst="rect">
            <a:avLst/>
          </a:prstGeom>
          <a:noFill/>
          <a:ln/>
        </p:spPr>
        <p:txBody>
          <a:bodyPr wrap="square" lIns="91440" tIns="45720" rIns="91440" bIns="45720" rtlCol="0" anchor="t"/>
          <a:lstStyle/>
          <a:p>
            <a:pPr algn="just">
              <a:lnSpc>
                <a:spcPct val="150000"/>
              </a:lnSpc>
            </a:pPr>
            <a:r>
              <a:rPr lang="en-US" sz="2800" dirty="0">
                <a:solidFill>
                  <a:srgbClr val="ECECEC"/>
                </a:solidFill>
                <a:highlight>
                  <a:srgbClr val="212121"/>
                </a:highlight>
                <a:latin typeface="Söhne"/>
              </a:rPr>
              <a:t>A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is a tree-like data structure used to store a dynamic set of strings. Each node in the </a:t>
            </a:r>
            <a:r>
              <a:rPr lang="en-US" sz="2800" dirty="0" err="1">
                <a:solidFill>
                  <a:srgbClr val="ECECEC"/>
                </a:solidFill>
                <a:highlight>
                  <a:srgbClr val="212121"/>
                </a:highlight>
                <a:latin typeface="Söhne"/>
              </a:rPr>
              <a:t>Trie</a:t>
            </a:r>
            <a:r>
              <a:rPr lang="en-US" sz="2800" dirty="0">
                <a:solidFill>
                  <a:srgbClr val="ECECEC"/>
                </a:solidFill>
                <a:highlight>
                  <a:srgbClr val="212121"/>
                </a:highlight>
                <a:latin typeface="Söhne"/>
              </a:rPr>
              <a:t> represents a single character, and paths from the root to leaf nodes form unique strings. Tries excel at string retrieval operations, such as searching for specific strings and finding all strings with a common prefix. They are commonly used in applications like dictionary and spell-checking systems, auto-completion features, and IP routing tables for fast lookups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1541604" y="1365766"/>
            <a:ext cx="877800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Conclusion and Key Takeaways</a:t>
            </a:r>
            <a:endParaRPr lang="en-US" sz="7200" b="1">
              <a:latin typeface="Calibri"/>
              <a:ea typeface="Tomorrow"/>
              <a:cs typeface="Calibri"/>
            </a:endParaRPr>
          </a:p>
        </p:txBody>
      </p:sp>
      <p:sp>
        <p:nvSpPr>
          <p:cNvPr id="6" name="Text 3"/>
          <p:cNvSpPr/>
          <p:nvPr/>
        </p:nvSpPr>
        <p:spPr>
          <a:xfrm>
            <a:off x="1962320" y="3164103"/>
            <a:ext cx="10199013" cy="710803"/>
          </a:xfrm>
          <a:prstGeom prst="rect">
            <a:avLst/>
          </a:prstGeom>
          <a:noFill/>
          <a:ln/>
        </p:spPr>
        <p:txBody>
          <a:bodyPr wrap="square" lIns="91440" tIns="45720" rIns="91440" bIns="45720" rtlCol="0" anchor="t"/>
          <a:lstStyle/>
          <a:p>
            <a:pPr marL="342900" indent="-342900" algn="l">
              <a:lnSpc>
                <a:spcPct val="150000"/>
              </a:lnSpc>
              <a:buSzPct val="100000"/>
              <a:buFont typeface="+mj-lt"/>
              <a:buAutoNum type="arabicPeriod"/>
            </a:pPr>
            <a:r>
              <a:rPr lang="en-US" sz="2000" dirty="0">
                <a:solidFill>
                  <a:srgbClr val="C9C9C0"/>
                </a:solidFill>
                <a:latin typeface="Calibri"/>
                <a:ea typeface="Tomorrow"/>
                <a:cs typeface="Tomorrow" pitchFamily="34" charset="-120"/>
              </a:rPr>
              <a:t>Tries are a powerful probabilistic data structure that offer efficient </a:t>
            </a:r>
            <a:r>
              <a:rPr lang="en-US" sz="2000" b="1" dirty="0">
                <a:solidFill>
                  <a:srgbClr val="C9C9C0"/>
                </a:solidFill>
                <a:latin typeface="Calibri"/>
                <a:ea typeface="Tomorrow"/>
                <a:cs typeface="Tomorrow" pitchFamily="34" charset="-120"/>
              </a:rPr>
              <a:t>search, insertion, and deletion operations</a:t>
            </a:r>
            <a:r>
              <a:rPr lang="en-US" sz="2000" dirty="0">
                <a:solidFill>
                  <a:srgbClr val="C9C9C0"/>
                </a:solidFill>
                <a:latin typeface="Calibri"/>
                <a:ea typeface="Tomorrow"/>
                <a:cs typeface="Tomorrow" pitchFamily="34" charset="-120"/>
              </a:rPr>
              <a:t> with an average time complexity of </a:t>
            </a:r>
            <a:r>
              <a:rPr lang="en-US" sz="2000" b="1" dirty="0">
                <a:solidFill>
                  <a:srgbClr val="C9C9C0"/>
                </a:solidFill>
                <a:latin typeface="Calibri"/>
                <a:ea typeface="Tomorrow"/>
                <a:cs typeface="Tomorrow" pitchFamily="34" charset="-120"/>
              </a:rPr>
              <a:t>O(n)</a:t>
            </a:r>
            <a:r>
              <a:rPr lang="en-US" sz="2000" dirty="0">
                <a:solidFill>
                  <a:srgbClr val="C9C9C0"/>
                </a:solidFill>
                <a:latin typeface="Calibri"/>
                <a:ea typeface="Tomorrow"/>
                <a:cs typeface="Tomorrow" pitchFamily="34" charset="-120"/>
              </a:rPr>
              <a:t>.</a:t>
            </a:r>
            <a:endParaRPr lang="en-US" dirty="0">
              <a:ea typeface="Calibri" panose="020F0502020204030204"/>
              <a:cs typeface="Calibri" panose="020F0502020204030204"/>
            </a:endParaRPr>
          </a:p>
          <a:p>
            <a:pPr marL="342900" indent="-342900">
              <a:lnSpc>
                <a:spcPct val="150000"/>
              </a:lnSpc>
              <a:buSzPct val="100000"/>
              <a:buAutoNum type="arabicPeriod"/>
            </a:pPr>
            <a:r>
              <a:rPr lang="en-US" sz="2000" dirty="0">
                <a:solidFill>
                  <a:srgbClr val="ECECEC"/>
                </a:solidFill>
                <a:highlight>
                  <a:srgbClr val="212121"/>
                </a:highlight>
                <a:latin typeface="Söhne"/>
              </a:rPr>
              <a:t>Tries excel at string retrieval operations, such as searching for specific strings and finding all strings with a common prefix. </a:t>
            </a:r>
          </a:p>
          <a:p>
            <a:pPr marL="342900" indent="-342900">
              <a:lnSpc>
                <a:spcPct val="150000"/>
              </a:lnSpc>
              <a:buSzPct val="100000"/>
              <a:buAutoNum type="arabicPeriod"/>
            </a:pPr>
            <a:r>
              <a:rPr lang="en-US" sz="2000" dirty="0">
                <a:solidFill>
                  <a:srgbClr val="C9C9C0"/>
                </a:solidFill>
                <a:ea typeface="+mn-lt"/>
                <a:cs typeface="+mn-lt"/>
              </a:rPr>
              <a:t>Tries </a:t>
            </a:r>
            <a:r>
              <a:rPr lang="en-US" sz="2000" b="1" dirty="0">
                <a:solidFill>
                  <a:srgbClr val="C9C9C0"/>
                </a:solidFill>
                <a:ea typeface="+mn-lt"/>
                <a:cs typeface="+mn-lt"/>
              </a:rPr>
              <a:t>trade off</a:t>
            </a:r>
            <a:r>
              <a:rPr lang="en-US" sz="2000" dirty="0">
                <a:solidFill>
                  <a:srgbClr val="C9C9C0"/>
                </a:solidFill>
                <a:ea typeface="+mn-lt"/>
                <a:cs typeface="+mn-lt"/>
              </a:rPr>
              <a:t> some memory overhead for their performance advantages compared to simpler data structures, making them a </a:t>
            </a:r>
            <a:r>
              <a:rPr lang="en-US" sz="2000" b="1" dirty="0">
                <a:solidFill>
                  <a:srgbClr val="C9C9C0"/>
                </a:solidFill>
                <a:ea typeface="+mn-lt"/>
                <a:cs typeface="+mn-lt"/>
              </a:rPr>
              <a:t>versatile choice</a:t>
            </a:r>
            <a:r>
              <a:rPr lang="en-US" sz="2000" dirty="0">
                <a:solidFill>
                  <a:srgbClr val="C9C9C0"/>
                </a:solidFill>
                <a:ea typeface="+mn-lt"/>
                <a:cs typeface="+mn-lt"/>
              </a:rPr>
              <a:t> for many real-world applications.</a:t>
            </a:r>
            <a:endParaRPr lang="en-US" sz="2000" dirty="0">
              <a:solidFill>
                <a:srgbClr val="C9C9C0"/>
              </a:solidFill>
              <a:latin typeface="Calibri"/>
              <a:ea typeface="Calibri"/>
              <a:cs typeface="Calibri"/>
            </a:endParaRPr>
          </a:p>
        </p:txBody>
      </p:sp>
      <p:sp>
        <p:nvSpPr>
          <p:cNvPr id="8" name="Text 5"/>
          <p:cNvSpPr/>
          <p:nvPr/>
        </p:nvSpPr>
        <p:spPr>
          <a:xfrm>
            <a:off x="1635748" y="3182745"/>
            <a:ext cx="10199013" cy="710803"/>
          </a:xfrm>
          <a:prstGeom prst="rect">
            <a:avLst/>
          </a:prstGeom>
          <a:noFill/>
          <a:ln/>
        </p:spPr>
        <p:txBody>
          <a:bodyPr wrap="square" lIns="91440" tIns="45720" rIns="91440" bIns="45720" rtlCol="0" anchor="t"/>
          <a:lstStyle/>
          <a:p>
            <a:pPr marL="342900" indent="-342900" algn="l">
              <a:lnSpc>
                <a:spcPts val="2799"/>
              </a:lnSpc>
              <a:buSzPct val="100000"/>
              <a:buFont typeface="+mj-lt"/>
              <a:buAutoNum type="arabicPeriod" startAt="3"/>
            </a:pPr>
            <a:endParaRPr lang="en-US" sz="1750" dirty="0">
              <a:solidFill>
                <a:srgbClr val="C9C9C0"/>
              </a:solidFill>
              <a:latin typeface="Tomorrow"/>
              <a:ea typeface="Tomo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52EF722-F454-4D2A-4B29-8FC6A4DCCF33}"/>
              </a:ext>
            </a:extLst>
          </p:cNvPr>
          <p:cNvSpPr/>
          <p:nvPr/>
        </p:nvSpPr>
        <p:spPr>
          <a:xfrm>
            <a:off x="0" y="0"/>
            <a:ext cx="14630400" cy="8229600"/>
          </a:xfrm>
          <a:prstGeom prst="rect">
            <a:avLst/>
          </a:prstGeom>
          <a:solidFill>
            <a:srgbClr val="0D0D0C"/>
          </a:solidFill>
          <a:ln/>
        </p:spPr>
        <p:txBody>
          <a:bodyPr/>
          <a:lstStyle/>
          <a:p>
            <a:endParaRPr lang="en-IN"/>
          </a:p>
        </p:txBody>
      </p:sp>
      <p:sp>
        <p:nvSpPr>
          <p:cNvPr id="5" name="Text 2">
            <a:extLst>
              <a:ext uri="{FF2B5EF4-FFF2-40B4-BE49-F238E27FC236}">
                <a16:creationId xmlns:a16="http://schemas.microsoft.com/office/drawing/2014/main" id="{C9B62EC7-DDCF-DDE4-3296-56FD7B5C4242}"/>
              </a:ext>
            </a:extLst>
          </p:cNvPr>
          <p:cNvSpPr/>
          <p:nvPr/>
        </p:nvSpPr>
        <p:spPr>
          <a:xfrm>
            <a:off x="2194747" y="1365766"/>
            <a:ext cx="8778002" cy="694373"/>
          </a:xfrm>
          <a:prstGeom prst="rect">
            <a:avLst/>
          </a:prstGeom>
          <a:noFill/>
          <a:ln/>
        </p:spPr>
        <p:txBody>
          <a:bodyPr wrap="none" lIns="91440" tIns="45720" rIns="91440" bIns="45720" rtlCol="0" anchor="t"/>
          <a:lstStyle/>
          <a:p>
            <a:pPr marL="0" indent="0" algn="ctr">
              <a:lnSpc>
                <a:spcPts val="5468"/>
              </a:lnSpc>
              <a:buNone/>
            </a:pPr>
            <a:r>
              <a:rPr lang="en-US" sz="7200" b="1" dirty="0">
                <a:solidFill>
                  <a:srgbClr val="EDEDE8"/>
                </a:solidFill>
                <a:latin typeface="Calibri"/>
                <a:ea typeface="Tomorrow"/>
              </a:rPr>
              <a:t>Contributions</a:t>
            </a:r>
            <a:endParaRPr lang="en-US" dirty="0">
              <a:ea typeface="Calibri" panose="020F0502020204030204"/>
              <a:cs typeface="Calibri" panose="020F0502020204030204"/>
            </a:endParaRPr>
          </a:p>
        </p:txBody>
      </p:sp>
      <p:sp>
        <p:nvSpPr>
          <p:cNvPr id="6" name="TextBox 5">
            <a:extLst>
              <a:ext uri="{FF2B5EF4-FFF2-40B4-BE49-F238E27FC236}">
                <a16:creationId xmlns:a16="http://schemas.microsoft.com/office/drawing/2014/main" id="{EAF28F63-6F37-CB09-B052-2EF402EB26B1}"/>
              </a:ext>
            </a:extLst>
          </p:cNvPr>
          <p:cNvSpPr txBox="1"/>
          <p:nvPr/>
        </p:nvSpPr>
        <p:spPr>
          <a:xfrm>
            <a:off x="587830" y="2828109"/>
            <a:ext cx="13219610" cy="3330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600" b="1" dirty="0">
                <a:solidFill>
                  <a:schemeClr val="bg1"/>
                </a:solidFill>
              </a:rPr>
              <a:t>Devs: </a:t>
            </a:r>
            <a:r>
              <a:rPr lang="en-US" sz="3600" b="1" dirty="0" err="1">
                <a:solidFill>
                  <a:schemeClr val="bg1"/>
                </a:solidFill>
              </a:rPr>
              <a:t>Kesavram</a:t>
            </a:r>
            <a:r>
              <a:rPr lang="en-US" sz="3600" b="1" dirty="0">
                <a:solidFill>
                  <a:schemeClr val="bg1"/>
                </a:solidFill>
              </a:rPr>
              <a:t> VS, Hariesh R, Sanjivan N, Akshara V, Kannappan V </a:t>
            </a:r>
            <a:endParaRPr lang="en-US" sz="3600" b="1" dirty="0">
              <a:solidFill>
                <a:schemeClr val="bg1"/>
              </a:solidFill>
              <a:ea typeface="Calibri"/>
              <a:cs typeface="Calibri"/>
            </a:endParaRPr>
          </a:p>
          <a:p>
            <a:pPr>
              <a:lnSpc>
                <a:spcPct val="150000"/>
              </a:lnSpc>
            </a:pPr>
            <a:r>
              <a:rPr lang="en-US" sz="3600" b="1" dirty="0">
                <a:solidFill>
                  <a:schemeClr val="bg1"/>
                </a:solidFill>
              </a:rPr>
              <a:t>Tester: Krishna S, Amitesh M, Selva </a:t>
            </a:r>
            <a:r>
              <a:rPr lang="en-US" sz="3600" b="1">
                <a:solidFill>
                  <a:schemeClr val="bg1"/>
                </a:solidFill>
              </a:rPr>
              <a:t>Akash M , </a:t>
            </a:r>
            <a:r>
              <a:rPr lang="en-US" sz="3600" b="1" dirty="0">
                <a:solidFill>
                  <a:schemeClr val="bg1"/>
                </a:solidFill>
              </a:rPr>
              <a:t>Abhijit S </a:t>
            </a:r>
            <a:r>
              <a:rPr lang="en-US" sz="3600" b="1">
                <a:solidFill>
                  <a:schemeClr val="bg1"/>
                </a:solidFill>
              </a:rPr>
              <a:t>, Hariharan.</a:t>
            </a:r>
            <a:endParaRPr lang="en-US" sz="3600" b="1" dirty="0">
              <a:solidFill>
                <a:schemeClr val="bg1"/>
              </a:solidFill>
              <a:ea typeface="Calibri"/>
              <a:cs typeface="Calibri"/>
            </a:endParaRPr>
          </a:p>
          <a:p>
            <a:pPr>
              <a:lnSpc>
                <a:spcPct val="150000"/>
              </a:lnSpc>
            </a:pPr>
            <a:r>
              <a:rPr lang="en-US" sz="3600" b="1" dirty="0">
                <a:solidFill>
                  <a:schemeClr val="bg1"/>
                </a:solidFill>
              </a:rPr>
              <a:t>Business Analyst: </a:t>
            </a:r>
            <a:r>
              <a:rPr lang="en-US" sz="3600" b="1" dirty="0" err="1">
                <a:solidFill>
                  <a:schemeClr val="bg1"/>
                </a:solidFill>
              </a:rPr>
              <a:t>Keerthivas</a:t>
            </a:r>
            <a:r>
              <a:rPr lang="en-US" sz="3600" b="1" dirty="0">
                <a:solidFill>
                  <a:schemeClr val="bg1"/>
                </a:solidFill>
              </a:rPr>
              <a:t> </a:t>
            </a:r>
          </a:p>
          <a:p>
            <a:pPr>
              <a:lnSpc>
                <a:spcPct val="150000"/>
              </a:lnSpc>
            </a:pPr>
            <a:r>
              <a:rPr lang="en-US" sz="3600" b="1" dirty="0">
                <a:solidFill>
                  <a:schemeClr val="bg1"/>
                </a:solidFill>
              </a:rPr>
              <a:t> Project Manager: Aaditya S Shah </a:t>
            </a:r>
          </a:p>
        </p:txBody>
      </p:sp>
    </p:spTree>
    <p:extLst>
      <p:ext uri="{BB962C8B-B14F-4D97-AF65-F5344CB8AC3E}">
        <p14:creationId xmlns:p14="http://schemas.microsoft.com/office/powerpoint/2010/main" val="5367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a:blip r:embed="rId3"/>
          <a:stretch>
            <a:fillRect l="-30000" r="-30000"/>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2037993" y="1714466"/>
            <a:ext cx="789658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Basic Idea behind </a:t>
            </a:r>
            <a:r>
              <a:rPr lang="en-US" sz="7200" b="1" dirty="0" err="1">
                <a:solidFill>
                  <a:srgbClr val="EDEDE8"/>
                </a:solidFill>
                <a:latin typeface="Calibri"/>
                <a:ea typeface="Tomorrow"/>
                <a:cs typeface="Tomorrow" pitchFamily="34" charset="-120"/>
              </a:rPr>
              <a:t>Trie</a:t>
            </a:r>
            <a:endParaRPr lang="en-US" sz="7200" dirty="0">
              <a:latin typeface="Calibri"/>
              <a:ea typeface="Tomorrow"/>
            </a:endParaRPr>
          </a:p>
        </p:txBody>
      </p:sp>
      <p:sp>
        <p:nvSpPr>
          <p:cNvPr id="7" name="Text 4"/>
          <p:cNvSpPr/>
          <p:nvPr/>
        </p:nvSpPr>
        <p:spPr>
          <a:xfrm rot="10800000" flipV="1">
            <a:off x="1639960" y="1849831"/>
            <a:ext cx="10483907" cy="423642"/>
          </a:xfrm>
          <a:prstGeom prst="rect">
            <a:avLst/>
          </a:prstGeom>
          <a:noFill/>
          <a:ln/>
        </p:spPr>
        <p:txBody>
          <a:bodyPr wrap="square" lIns="91440" tIns="45720" rIns="91440" bIns="45720" rtlCol="0" anchor="t"/>
          <a:lstStyle/>
          <a:p>
            <a:pPr marL="0" indent="0" algn="just">
              <a:lnSpc>
                <a:spcPct val="150000"/>
              </a:lnSpc>
              <a:buNone/>
            </a:pPr>
            <a:endParaRPr lang="en-US" sz="2800" b="1" dirty="0">
              <a:solidFill>
                <a:srgbClr val="C9C9C0"/>
              </a:solidFill>
              <a:latin typeface="Calibri"/>
              <a:ea typeface="Tomorrow"/>
              <a:cs typeface="Tomorrow" pitchFamily="34" charset="-120"/>
            </a:endParaRPr>
          </a:p>
          <a:p>
            <a:pPr marL="0" indent="0" algn="just">
              <a:lnSpc>
                <a:spcPct val="150000"/>
              </a:lnSpc>
              <a:buNone/>
            </a:pPr>
            <a:r>
              <a:rPr lang="en-US" sz="2800" b="1" dirty="0">
                <a:solidFill>
                  <a:srgbClr val="C9C9C0"/>
                </a:solidFill>
                <a:latin typeface="Calibri"/>
                <a:ea typeface="Tomorrow"/>
                <a:cs typeface="Tomorrow" pitchFamily="34" charset="-120"/>
              </a:rPr>
              <a:t>The basic idea behind a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is to efficiently store and retrieve a set of strings by organizing them in a tree-like structure. Each node in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represents a single character, and paths from the root node to leaf nodes represent strings.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structure allows for fast searching, insertion, and deletion operations on strings, particularly when there are common prefixes among them. By storing characters along paths and using links between nodes to represent prefixes, Tries provide an efficient way to manage and manipulate string data</a:t>
            </a:r>
            <a:endParaRPr lang="en-US" sz="2800" dirty="0">
              <a:latin typeface="Calibri"/>
              <a:ea typeface="Tomorrow"/>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8711F-1630-95FB-6464-D825E9837CD6}"/>
              </a:ext>
            </a:extLst>
          </p:cNvPr>
          <p:cNvSpPr txBox="1"/>
          <p:nvPr/>
        </p:nvSpPr>
        <p:spPr>
          <a:xfrm>
            <a:off x="1436914" y="457200"/>
            <a:ext cx="111818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7200" b="1" dirty="0">
                <a:ea typeface="Calibri"/>
                <a:cs typeface="Calibri"/>
              </a:rPr>
              <a:t>Demonstration</a:t>
            </a:r>
            <a:endParaRPr lang="en-US" dirty="0"/>
          </a:p>
        </p:txBody>
      </p:sp>
      <p:pic>
        <p:nvPicPr>
          <p:cNvPr id="4" name="Picture 3">
            <a:extLst>
              <a:ext uri="{FF2B5EF4-FFF2-40B4-BE49-F238E27FC236}">
                <a16:creationId xmlns:a16="http://schemas.microsoft.com/office/drawing/2014/main" id="{1FF2D4CD-5534-E03C-44FB-921EADDAEEDB}"/>
              </a:ext>
            </a:extLst>
          </p:cNvPr>
          <p:cNvPicPr>
            <a:picLocks noChangeAspect="1"/>
          </p:cNvPicPr>
          <p:nvPr/>
        </p:nvPicPr>
        <p:blipFill>
          <a:blip r:embed="rId2"/>
          <a:stretch>
            <a:fillRect/>
          </a:stretch>
        </p:blipFill>
        <p:spPr>
          <a:xfrm>
            <a:off x="2640637" y="2185987"/>
            <a:ext cx="9328973" cy="5247547"/>
          </a:xfrm>
          <a:prstGeom prst="rect">
            <a:avLst/>
          </a:prstGeom>
        </p:spPr>
      </p:pic>
    </p:spTree>
    <p:extLst>
      <p:ext uri="{BB962C8B-B14F-4D97-AF65-F5344CB8AC3E}">
        <p14:creationId xmlns:p14="http://schemas.microsoft.com/office/powerpoint/2010/main" val="29807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1554667" y="1709261"/>
            <a:ext cx="8097560"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Data Members and Structure</a:t>
            </a:r>
            <a:endParaRPr lang="en-US" sz="7200" dirty="0">
              <a:latin typeface="Calibri"/>
            </a:endParaRPr>
          </a:p>
        </p:txBody>
      </p:sp>
      <p:sp>
        <p:nvSpPr>
          <p:cNvPr id="7" name="Text 4"/>
          <p:cNvSpPr/>
          <p:nvPr/>
        </p:nvSpPr>
        <p:spPr>
          <a:xfrm>
            <a:off x="1557371" y="3403096"/>
            <a:ext cx="10199013" cy="355402"/>
          </a:xfrm>
          <a:prstGeom prst="rect">
            <a:avLst/>
          </a:prstGeom>
          <a:noFill/>
          <a:ln/>
        </p:spPr>
        <p:txBody>
          <a:bodyPr wrap="none" lIns="91440" tIns="45720" rIns="91440" bIns="45720" rtlCol="0" anchor="t"/>
          <a:lstStyle/>
          <a:p>
            <a:pPr marL="457200" indent="-457200">
              <a:lnSpc>
                <a:spcPts val="2799"/>
              </a:lnSpc>
              <a:buSzPct val="100000"/>
              <a:buFont typeface="Arial" panose="020B0604020202020204" pitchFamily="34" charset="0"/>
              <a:buChar char="•"/>
            </a:pPr>
            <a:r>
              <a:rPr lang="en-US" sz="2800" b="1" dirty="0">
                <a:solidFill>
                  <a:srgbClr val="C9C9C0"/>
                </a:solidFill>
                <a:latin typeface="Calibri"/>
                <a:ea typeface="Tomorrow"/>
                <a:cs typeface="Tomorrow" pitchFamily="34" charset="-120"/>
              </a:rPr>
              <a:t>A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consists of a array of next pointers , a bool named end and</a:t>
            </a:r>
          </a:p>
          <a:p>
            <a:pPr>
              <a:lnSpc>
                <a:spcPts val="2799"/>
              </a:lnSpc>
              <a:buSzPct val="100000"/>
            </a:pPr>
            <a:r>
              <a:rPr lang="en-US" sz="2800" b="1" dirty="0">
                <a:solidFill>
                  <a:srgbClr val="C9C9C0"/>
                </a:solidFill>
                <a:latin typeface="Calibri"/>
                <a:ea typeface="Tomorrow"/>
                <a:cs typeface="Tomorrow" pitchFamily="34" charset="-120"/>
              </a:rPr>
              <a:t>      a root pointer to show the starting of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a:t>
            </a:r>
          </a:p>
          <a:p>
            <a:pPr marL="457200" indent="-457200">
              <a:lnSpc>
                <a:spcPts val="2799"/>
              </a:lnSpc>
              <a:buSzPct val="100000"/>
              <a:buFont typeface="Arial" panose="020B0604020202020204" pitchFamily="34" charset="0"/>
              <a:buChar char="•"/>
            </a:pPr>
            <a:endParaRPr lang="en-US" sz="2800" b="1" dirty="0">
              <a:solidFill>
                <a:srgbClr val="C9C9C0"/>
              </a:solidFill>
              <a:latin typeface="Calibri"/>
              <a:ea typeface="Tomorrow"/>
              <a:cs typeface="Calibri"/>
            </a:endParaRPr>
          </a:p>
          <a:p>
            <a:pPr marL="457200" indent="-457200">
              <a:lnSpc>
                <a:spcPts val="2799"/>
              </a:lnSpc>
              <a:buSzPct val="100000"/>
              <a:buFont typeface="Arial" panose="020B0604020202020204" pitchFamily="34" charset="0"/>
              <a:buChar char="•"/>
            </a:pPr>
            <a:endParaRPr lang="en-US" sz="2800" b="1" dirty="0">
              <a:latin typeface="Calibri"/>
              <a:ea typeface="Tomorrow"/>
              <a:cs typeface="Calibri"/>
            </a:endParaRPr>
          </a:p>
        </p:txBody>
      </p:sp>
      <p:sp>
        <p:nvSpPr>
          <p:cNvPr id="8" name="Text 5"/>
          <p:cNvSpPr/>
          <p:nvPr/>
        </p:nvSpPr>
        <p:spPr>
          <a:xfrm>
            <a:off x="1557371" y="5665735"/>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panose="020F0302020204030204"/>
              <a:buChar char="•"/>
            </a:pPr>
            <a:r>
              <a:rPr lang="en-US" sz="2800" b="1" dirty="0">
                <a:solidFill>
                  <a:srgbClr val="C9C9C0"/>
                </a:solidFill>
                <a:latin typeface="Calibri"/>
                <a:ea typeface="Tomorrow"/>
                <a:cs typeface="Tomorrow" pitchFamily="34" charset="-120"/>
              </a:rPr>
              <a:t>Each node in the </a:t>
            </a:r>
            <a:r>
              <a:rPr lang="en-US" sz="2800" b="1" dirty="0" err="1">
                <a:solidFill>
                  <a:srgbClr val="C9C9C0"/>
                </a:solidFill>
                <a:latin typeface="Calibri"/>
                <a:ea typeface="Tomorrow"/>
                <a:cs typeface="Tomorrow" pitchFamily="34" charset="-120"/>
              </a:rPr>
              <a:t>trie</a:t>
            </a:r>
            <a:r>
              <a:rPr lang="en-US" sz="2800" b="1" dirty="0">
                <a:solidFill>
                  <a:srgbClr val="C9C9C0"/>
                </a:solidFill>
                <a:latin typeface="Calibri"/>
                <a:ea typeface="Tomorrow"/>
                <a:cs typeface="Tomorrow" pitchFamily="34" charset="-120"/>
              </a:rPr>
              <a:t> contains character data and 128 pointers  corresponding to each ASCII value.</a:t>
            </a:r>
            <a:endParaRPr lang="en-US" sz="2800" b="1" dirty="0">
              <a:latin typeface="Calibri"/>
              <a:ea typeface="Tomorrow"/>
              <a:cs typeface="Calibri"/>
            </a:endParaRPr>
          </a:p>
        </p:txBody>
      </p:sp>
      <p:sp>
        <p:nvSpPr>
          <p:cNvPr id="9" name="Text 6"/>
          <p:cNvSpPr/>
          <p:nvPr/>
        </p:nvSpPr>
        <p:spPr>
          <a:xfrm>
            <a:off x="1557371" y="5652782"/>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a:buChar char="•"/>
            </a:pPr>
            <a:endParaRPr lang="en-US" sz="2800" b="1" dirty="0">
              <a:latin typeface="Calibri"/>
              <a:ea typeface="Tomorrow"/>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1"/>
            <a:ext cx="14630400" cy="8229600"/>
          </a:xfrm>
          <a:prstGeom prst="rect">
            <a:avLst/>
          </a:prstGeom>
          <a:solidFill>
            <a:srgbClr val="0D0D0C"/>
          </a:solidFill>
          <a:ln/>
        </p:spPr>
        <p:txBody>
          <a:bodyPr/>
          <a:lstStyle/>
          <a:p>
            <a:endParaRPr lang="en-IN"/>
          </a:p>
        </p:txBody>
      </p:sp>
      <p:sp>
        <p:nvSpPr>
          <p:cNvPr id="5" name="Text 2"/>
          <p:cNvSpPr/>
          <p:nvPr/>
        </p:nvSpPr>
        <p:spPr>
          <a:xfrm>
            <a:off x="898752" y="608971"/>
            <a:ext cx="8097441" cy="588169"/>
          </a:xfrm>
          <a:prstGeom prst="rect">
            <a:avLst/>
          </a:prstGeom>
          <a:noFill/>
          <a:ln/>
        </p:spPr>
        <p:txBody>
          <a:bodyPr wrap="none" lIns="91440" tIns="45720" rIns="91440" bIns="45720" rtlCol="0" anchor="t"/>
          <a:lstStyle/>
          <a:p>
            <a:pPr marL="0" indent="0">
              <a:lnSpc>
                <a:spcPts val="4631"/>
              </a:lnSpc>
              <a:buNone/>
            </a:pPr>
            <a:r>
              <a:rPr lang="en-US" sz="7200" b="1" dirty="0">
                <a:solidFill>
                  <a:srgbClr val="EDEDE8"/>
                </a:solidFill>
                <a:latin typeface="Calibri"/>
                <a:ea typeface="Calibri"/>
                <a:cs typeface="Calibri"/>
              </a:rPr>
              <a:t>Insertion and Deletion Algorithms</a:t>
            </a:r>
            <a:endParaRPr lang="en-US" sz="7200" dirty="0">
              <a:latin typeface="Calibri"/>
              <a:ea typeface="Calibri"/>
              <a:cs typeface="Calibri"/>
            </a:endParaRPr>
          </a:p>
        </p:txBody>
      </p:sp>
      <p:sp>
        <p:nvSpPr>
          <p:cNvPr id="10" name="Text 7"/>
          <p:cNvSpPr/>
          <p:nvPr/>
        </p:nvSpPr>
        <p:spPr>
          <a:xfrm>
            <a:off x="896830" y="1915751"/>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Insertion</a:t>
            </a:r>
            <a:endParaRPr lang="en-US" sz="4400" u="sng" dirty="0">
              <a:latin typeface="Calibri"/>
              <a:ea typeface="Calibri"/>
              <a:cs typeface="Calibri"/>
            </a:endParaRPr>
          </a:p>
        </p:txBody>
      </p:sp>
      <p:sp>
        <p:nvSpPr>
          <p:cNvPr id="11" name="Text 8"/>
          <p:cNvSpPr/>
          <p:nvPr/>
        </p:nvSpPr>
        <p:spPr>
          <a:xfrm>
            <a:off x="896830" y="236189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The time complexity of inserting a string into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is O(n), where n is the length of the string.</a:t>
            </a:r>
          </a:p>
          <a:p>
            <a:pPr marL="0" indent="0" algn="l">
              <a:buNone/>
            </a:pPr>
            <a:r>
              <a:rPr lang="en-US" sz="2400" dirty="0">
                <a:solidFill>
                  <a:srgbClr val="C9C9C0"/>
                </a:solidFill>
                <a:latin typeface="Calibri"/>
                <a:ea typeface="Calibri"/>
                <a:cs typeface="Calibri"/>
              </a:rPr>
              <a:t>This is because inserting a string involves traversing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from the root to the leaf node, creating new nodes as necessary, which takes time proportional to the length of the string</a:t>
            </a:r>
            <a:endParaRPr lang="en-US" sz="2400" dirty="0">
              <a:latin typeface="Calibri"/>
              <a:ea typeface="Calibri"/>
              <a:cs typeface="Calibri"/>
            </a:endParaRPr>
          </a:p>
        </p:txBody>
      </p:sp>
      <p:sp>
        <p:nvSpPr>
          <p:cNvPr id="15" name="Text 12"/>
          <p:cNvSpPr/>
          <p:nvPr/>
        </p:nvSpPr>
        <p:spPr>
          <a:xfrm>
            <a:off x="896830" y="3816515"/>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Deletion</a:t>
            </a:r>
            <a:endParaRPr lang="en-US" sz="4400" dirty="0">
              <a:latin typeface="Calibri"/>
              <a:ea typeface="Calibri"/>
              <a:cs typeface="Calibri"/>
            </a:endParaRPr>
          </a:p>
        </p:txBody>
      </p:sp>
      <p:sp>
        <p:nvSpPr>
          <p:cNvPr id="16" name="Text 13"/>
          <p:cNvSpPr/>
          <p:nvPr/>
        </p:nvSpPr>
        <p:spPr>
          <a:xfrm>
            <a:off x="896830" y="428878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Deletion operation in a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also has a time complexity of O(n), where n is the length of the string to be deleted.</a:t>
            </a:r>
          </a:p>
          <a:p>
            <a:pPr marL="0" indent="0" algn="l">
              <a:buNone/>
            </a:pPr>
            <a:r>
              <a:rPr lang="en-US" sz="2400" dirty="0">
                <a:solidFill>
                  <a:srgbClr val="C9C9C0"/>
                </a:solidFill>
                <a:latin typeface="Calibri"/>
                <a:ea typeface="Calibri"/>
                <a:cs typeface="Calibri"/>
              </a:rPr>
              <a:t>Deleting a string may require removing nodes from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and potentially restructuring the </a:t>
            </a:r>
            <a:r>
              <a:rPr lang="en-US" sz="2400" dirty="0" err="1">
                <a:solidFill>
                  <a:srgbClr val="C9C9C0"/>
                </a:solidFill>
                <a:latin typeface="Calibri"/>
                <a:ea typeface="Calibri"/>
                <a:cs typeface="Calibri"/>
              </a:rPr>
              <a:t>Trie</a:t>
            </a:r>
            <a:r>
              <a:rPr lang="en-US" sz="2400" dirty="0">
                <a:solidFill>
                  <a:srgbClr val="C9C9C0"/>
                </a:solidFill>
                <a:latin typeface="Calibri"/>
                <a:ea typeface="Calibri"/>
                <a:cs typeface="Calibri"/>
              </a:rPr>
              <a:t> to maintain its integrity</a:t>
            </a:r>
            <a:endParaRPr lang="en-US" sz="2400" dirty="0">
              <a:latin typeface="Calibri"/>
              <a:ea typeface="Calibri"/>
              <a:cs typeface="Calibri"/>
            </a:endParaRPr>
          </a:p>
        </p:txBody>
      </p:sp>
      <p:sp>
        <p:nvSpPr>
          <p:cNvPr id="23" name="TextBox 22">
            <a:extLst>
              <a:ext uri="{FF2B5EF4-FFF2-40B4-BE49-F238E27FC236}">
                <a16:creationId xmlns:a16="http://schemas.microsoft.com/office/drawing/2014/main" id="{7C7DCD4D-380F-693F-FEA3-1BABADC55D1B}"/>
              </a:ext>
            </a:extLst>
          </p:cNvPr>
          <p:cNvSpPr txBox="1"/>
          <p:nvPr/>
        </p:nvSpPr>
        <p:spPr>
          <a:xfrm>
            <a:off x="901336" y="6270171"/>
            <a:ext cx="123052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0" i="0" dirty="0">
                <a:solidFill>
                  <a:srgbClr val="ECECEC"/>
                </a:solidFill>
                <a:effectLst/>
                <a:highlight>
                  <a:srgbClr val="212121"/>
                </a:highlight>
                <a:latin typeface="Söhne"/>
              </a:rPr>
              <a:t>The time complexity of searching for a string in a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is also O(n), where n is the length of the string being searched for.</a:t>
            </a:r>
          </a:p>
          <a:p>
            <a:pPr algn="l"/>
            <a:r>
              <a:rPr lang="en-US" sz="2400" b="0" i="0" dirty="0">
                <a:solidFill>
                  <a:srgbClr val="ECECEC"/>
                </a:solidFill>
                <a:effectLst/>
                <a:highlight>
                  <a:srgbClr val="212121"/>
                </a:highlight>
                <a:latin typeface="Söhne"/>
              </a:rPr>
              <a:t>Searching involves traversing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to the leaf node along the path corresponding to the characters of the string being searched.</a:t>
            </a:r>
          </a:p>
        </p:txBody>
      </p:sp>
      <p:sp>
        <p:nvSpPr>
          <p:cNvPr id="24" name="TextBox 23">
            <a:extLst>
              <a:ext uri="{FF2B5EF4-FFF2-40B4-BE49-F238E27FC236}">
                <a16:creationId xmlns:a16="http://schemas.microsoft.com/office/drawing/2014/main" id="{B4B54ECE-4950-C029-869A-6DC853A7C00A}"/>
              </a:ext>
            </a:extLst>
          </p:cNvPr>
          <p:cNvSpPr txBox="1"/>
          <p:nvPr/>
        </p:nvSpPr>
        <p:spPr>
          <a:xfrm>
            <a:off x="901336" y="5627114"/>
            <a:ext cx="24950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u="sng" dirty="0">
                <a:solidFill>
                  <a:schemeClr val="bg1"/>
                </a:solidFill>
                <a:ea typeface="Calibri"/>
                <a:cs typeface="Calibri"/>
              </a:rPr>
              <a:t>Search</a:t>
            </a:r>
            <a:endParaRPr lang="en-GB" sz="4400" b="1" u="sng"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270284" y="734820"/>
            <a:ext cx="5334714" cy="507325"/>
          </a:xfrm>
          <a:prstGeom prst="rect">
            <a:avLst/>
          </a:prstGeom>
          <a:noFill/>
          <a:ln/>
        </p:spPr>
        <p:txBody>
          <a:bodyPr wrap="none" lIns="91440" tIns="45720" rIns="91440" bIns="45720" rtlCol="0" anchor="t"/>
          <a:lstStyle/>
          <a:p>
            <a:pPr marL="0" indent="0">
              <a:lnSpc>
                <a:spcPts val="3995"/>
              </a:lnSpc>
              <a:buNone/>
            </a:pPr>
            <a:r>
              <a:rPr lang="en-US" sz="7200" b="1" dirty="0">
                <a:solidFill>
                  <a:srgbClr val="EDEDE8"/>
                </a:solidFill>
                <a:latin typeface="Calibri"/>
                <a:ea typeface="Tomorrow" pitchFamily="34" charset="-122"/>
                <a:cs typeface="Tomorrow" pitchFamily="34" charset="-120"/>
              </a:rPr>
              <a:t>Time Complexity Analysis</a:t>
            </a:r>
            <a:endParaRPr lang="en-US" sz="7200" dirty="0">
              <a:latin typeface="Calibri"/>
            </a:endParaRPr>
          </a:p>
        </p:txBody>
      </p:sp>
      <p:pic>
        <p:nvPicPr>
          <p:cNvPr id="6" name="Image 0" descr="preencoded.png"/>
          <p:cNvPicPr>
            <a:picLocks noChangeAspect="1"/>
          </p:cNvPicPr>
          <p:nvPr/>
        </p:nvPicPr>
        <p:blipFill>
          <a:blip r:embed="rId3"/>
          <a:stretch>
            <a:fillRect/>
          </a:stretch>
        </p:blipFill>
        <p:spPr>
          <a:xfrm>
            <a:off x="7173039" y="3276481"/>
            <a:ext cx="284083" cy="324683"/>
          </a:xfrm>
          <a:prstGeom prst="rect">
            <a:avLst/>
          </a:prstGeom>
        </p:spPr>
      </p:pic>
      <p:sp>
        <p:nvSpPr>
          <p:cNvPr id="7" name="Text 4"/>
          <p:cNvSpPr/>
          <p:nvPr/>
        </p:nvSpPr>
        <p:spPr>
          <a:xfrm>
            <a:off x="2270284" y="5428264"/>
            <a:ext cx="9475758" cy="779383"/>
          </a:xfrm>
          <a:prstGeom prst="rect">
            <a:avLst/>
          </a:prstGeom>
          <a:noFill/>
          <a:ln/>
        </p:spPr>
        <p:txBody>
          <a:bodyPr wrap="square" lIns="91440" tIns="45720" rIns="91440" bIns="45720" rtlCol="0" anchor="t"/>
          <a:lstStyle/>
          <a:p>
            <a:pPr marL="0" indent="0" algn="just">
              <a:buNone/>
            </a:pPr>
            <a:r>
              <a:rPr lang="en-US" sz="2400" b="0" i="0" dirty="0">
                <a:solidFill>
                  <a:srgbClr val="ECECEC"/>
                </a:solidFill>
                <a:effectLst/>
                <a:highlight>
                  <a:srgbClr val="212121"/>
                </a:highlight>
                <a:latin typeface="Söhne"/>
              </a:rPr>
              <a:t>Overall, the time complexity of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operations is proportional to the length of the strings involved. Tries offer efficient performance for operations such as searching for strings, especially when there are common prefixes among them. However, the space complexity of Tries can be a concern, especially if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contains a large number of strings with long common prefixes.</a:t>
            </a:r>
            <a:endParaRPr lang="en-US" sz="2400" dirty="0">
              <a:solidFill>
                <a:srgbClr val="000000"/>
              </a:solidFill>
              <a:latin typeface="Calibri"/>
              <a:ea typeface="Tomorrow"/>
              <a:cs typeface="Calibri"/>
            </a:endParaRPr>
          </a:p>
        </p:txBody>
      </p:sp>
      <p:pic>
        <p:nvPicPr>
          <p:cNvPr id="10" name="Picture 9">
            <a:extLst>
              <a:ext uri="{FF2B5EF4-FFF2-40B4-BE49-F238E27FC236}">
                <a16:creationId xmlns:a16="http://schemas.microsoft.com/office/drawing/2014/main" id="{C299CA6F-32E7-3E8C-3E3D-C024FDFA954D}"/>
              </a:ext>
            </a:extLst>
          </p:cNvPr>
          <p:cNvPicPr>
            <a:picLocks noChangeAspect="1"/>
          </p:cNvPicPr>
          <p:nvPr/>
        </p:nvPicPr>
        <p:blipFill>
          <a:blip r:embed="rId4"/>
          <a:stretch>
            <a:fillRect/>
          </a:stretch>
        </p:blipFill>
        <p:spPr>
          <a:xfrm>
            <a:off x="2272938" y="1908063"/>
            <a:ext cx="9797142" cy="2741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1787" y="2449"/>
            <a:ext cx="14630400" cy="8229600"/>
          </a:xfrm>
          <a:prstGeom prst="rect">
            <a:avLst/>
          </a:prstGeom>
          <a:solidFill>
            <a:srgbClr val="0D0D0C"/>
          </a:solidFill>
          <a:ln/>
        </p:spPr>
        <p:txBody>
          <a:bodyPr/>
          <a:lstStyle/>
          <a:p>
            <a:endParaRPr lang="en-IN"/>
          </a:p>
        </p:txBody>
      </p:sp>
      <p:sp>
        <p:nvSpPr>
          <p:cNvPr id="4" name="Text 2"/>
          <p:cNvSpPr/>
          <p:nvPr/>
        </p:nvSpPr>
        <p:spPr>
          <a:xfrm>
            <a:off x="2651947" y="864410"/>
            <a:ext cx="689455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Advantages of </a:t>
            </a:r>
            <a:r>
              <a:rPr lang="en-US" sz="7200" b="1" dirty="0" err="1">
                <a:solidFill>
                  <a:srgbClr val="EDEDE8"/>
                </a:solidFill>
                <a:latin typeface="Calibri"/>
                <a:ea typeface="Tomorrow" pitchFamily="34" charset="-122"/>
                <a:cs typeface="Tomorrow" pitchFamily="34" charset="-120"/>
              </a:rPr>
              <a:t>Trie</a:t>
            </a:r>
            <a:endParaRPr lang="en-US" sz="7200" dirty="0">
              <a:latin typeface="Calibri"/>
            </a:endParaRPr>
          </a:p>
        </p:txBody>
      </p:sp>
      <p:sp>
        <p:nvSpPr>
          <p:cNvPr id="6" name="Text 4"/>
          <p:cNvSpPr/>
          <p:nvPr/>
        </p:nvSpPr>
        <p:spPr>
          <a:xfrm>
            <a:off x="2557463" y="2318351"/>
            <a:ext cx="3357205"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Dictionary and spelling</a:t>
            </a:r>
            <a:endParaRPr lang="en-US" sz="2800" dirty="0">
              <a:latin typeface="Calibri"/>
              <a:ea typeface="Tomorrow"/>
              <a:cs typeface="Calibri"/>
            </a:endParaRPr>
          </a:p>
        </p:txBody>
      </p:sp>
      <p:sp>
        <p:nvSpPr>
          <p:cNvPr id="7" name="Text 5"/>
          <p:cNvSpPr/>
          <p:nvPr/>
        </p:nvSpPr>
        <p:spPr>
          <a:xfrm>
            <a:off x="2557463" y="2714301"/>
            <a:ext cx="4555212" cy="1421606"/>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are well-suited for dictionary implementations and spell-checking systems. They allow for fast lookup of words and efficient detection of misspelled words by checking for their existence in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a:t>
            </a:r>
            <a:endParaRPr lang="en-US" sz="2400" dirty="0">
              <a:latin typeface="Tomorrow"/>
              <a:ea typeface="Tomorrow"/>
            </a:endParaRPr>
          </a:p>
        </p:txBody>
      </p:sp>
      <p:sp>
        <p:nvSpPr>
          <p:cNvPr id="9" name="Text 7"/>
          <p:cNvSpPr/>
          <p:nvPr/>
        </p:nvSpPr>
        <p:spPr>
          <a:xfrm>
            <a:off x="8037195" y="2318351"/>
            <a:ext cx="2777490"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Efficient prefix searching</a:t>
            </a:r>
            <a:endParaRPr lang="en-US" sz="2800" u="sng" dirty="0">
              <a:latin typeface="Calibri"/>
              <a:ea typeface="Tomorrow"/>
            </a:endParaRPr>
          </a:p>
        </p:txBody>
      </p:sp>
      <p:sp>
        <p:nvSpPr>
          <p:cNvPr id="10" name="Text 8"/>
          <p:cNvSpPr/>
          <p:nvPr/>
        </p:nvSpPr>
        <p:spPr>
          <a:xfrm>
            <a:off x="7945755" y="2793214"/>
            <a:ext cx="4555212" cy="1263781"/>
          </a:xfrm>
          <a:prstGeom prst="rect">
            <a:avLst/>
          </a:prstGeom>
          <a:noFill/>
          <a:ln/>
        </p:spPr>
        <p:txBody>
          <a:bodyPr wrap="square" lIns="91440" tIns="45720" rIns="91440" bIns="45720" rtlCol="0" anchor="t"/>
          <a:lstStyle/>
          <a:p>
            <a:pPr marL="0" indent="0">
              <a:lnSpc>
                <a:spcPts val="2799"/>
              </a:lnSpc>
              <a:buNone/>
            </a:pPr>
            <a:r>
              <a:rPr lang="en-US" sz="2400" b="0" i="0" dirty="0">
                <a:solidFill>
                  <a:srgbClr val="ECECEC"/>
                </a:solidFill>
                <a:effectLst/>
                <a:highlight>
                  <a:srgbClr val="212121"/>
                </a:highlight>
                <a:latin typeface="Söhne"/>
              </a:rPr>
              <a:t>Tries excel at prefix-based searching. Finding all strings with a common prefix can be done efficiently by traversing down the </a:t>
            </a:r>
            <a:r>
              <a:rPr lang="en-US" sz="2400" b="0" i="0" dirty="0" err="1">
                <a:solidFill>
                  <a:srgbClr val="ECECEC"/>
                </a:solidFill>
                <a:effectLst/>
                <a:highlight>
                  <a:srgbClr val="212121"/>
                </a:highlight>
                <a:latin typeface="Söhne"/>
              </a:rPr>
              <a:t>trie</a:t>
            </a:r>
            <a:r>
              <a:rPr lang="en-US" sz="2400" b="0" i="0" dirty="0">
                <a:solidFill>
                  <a:srgbClr val="ECECEC"/>
                </a:solidFill>
                <a:effectLst/>
                <a:highlight>
                  <a:srgbClr val="212121"/>
                </a:highlight>
                <a:latin typeface="Söhne"/>
              </a:rPr>
              <a:t> from the root along the prefix path.</a:t>
            </a:r>
            <a:endParaRPr lang="en-US" sz="2400" dirty="0">
              <a:latin typeface="Calibri"/>
              <a:ea typeface="Tomorrow"/>
            </a:endParaRPr>
          </a:p>
        </p:txBody>
      </p:sp>
      <p:sp>
        <p:nvSpPr>
          <p:cNvPr id="15" name="Text 13"/>
          <p:cNvSpPr/>
          <p:nvPr/>
        </p:nvSpPr>
        <p:spPr>
          <a:xfrm>
            <a:off x="5914668" y="4910749"/>
            <a:ext cx="2777490" cy="347186"/>
          </a:xfrm>
          <a:prstGeom prst="rect">
            <a:avLst/>
          </a:prstGeom>
          <a:noFill/>
          <a:ln/>
        </p:spPr>
        <p:txBody>
          <a:bodyPr wrap="none" lIns="91440" tIns="45720" rIns="91440" bIns="45720" rtlCol="0" anchor="t"/>
          <a:lstStyle/>
          <a:p>
            <a:pPr marL="0" indent="0" algn="ctr">
              <a:lnSpc>
                <a:spcPts val="2734"/>
              </a:lnSpc>
              <a:buNone/>
            </a:pPr>
            <a:r>
              <a:rPr lang="en-US" sz="2800" b="1" u="sng" dirty="0">
                <a:solidFill>
                  <a:srgbClr val="EDEDE8"/>
                </a:solidFill>
                <a:latin typeface="Calibri"/>
                <a:ea typeface="Tomorrow"/>
                <a:cs typeface="Calibri" panose="020F0502020204030204"/>
              </a:rPr>
              <a:t>Space Efficiency</a:t>
            </a:r>
            <a:endParaRPr lang="en-US" sz="2800" dirty="0">
              <a:latin typeface="Calibri"/>
              <a:ea typeface="Tomorrow"/>
              <a:cs typeface="Calibri" panose="020F0502020204030204"/>
            </a:endParaRPr>
          </a:p>
        </p:txBody>
      </p:sp>
      <p:sp>
        <p:nvSpPr>
          <p:cNvPr id="16" name="Text 14"/>
          <p:cNvSpPr/>
          <p:nvPr/>
        </p:nvSpPr>
        <p:spPr>
          <a:xfrm>
            <a:off x="5346246" y="5294434"/>
            <a:ext cx="4787458" cy="956678"/>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Tries can be memory efficient, especially when storing a large number of strings with common prefixes. Instead of storing each string separately, Tries share common prefixes among strings by storing them only once in the data structure.</a:t>
            </a:r>
            <a:endParaRPr lang="en-US" sz="2400" dirty="0">
              <a:latin typeface="Calibri"/>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586633" y="830342"/>
            <a:ext cx="7734419"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Disadvantages of </a:t>
            </a:r>
            <a:r>
              <a:rPr lang="en-US" sz="7200" b="1" dirty="0" err="1">
                <a:solidFill>
                  <a:srgbClr val="EDEDE8"/>
                </a:solidFill>
                <a:latin typeface="Calibri"/>
                <a:ea typeface="Tomorrow"/>
                <a:cs typeface="Tomorrow" pitchFamily="34" charset="-120"/>
              </a:rPr>
              <a:t>Trie</a:t>
            </a:r>
            <a:r>
              <a:rPr lang="en-US" sz="7200" b="1" dirty="0">
                <a:solidFill>
                  <a:srgbClr val="EDEDE8"/>
                </a:solidFill>
                <a:latin typeface="Calibri"/>
                <a:ea typeface="Tomorrow"/>
                <a:cs typeface="Tomorrow" pitchFamily="34" charset="-120"/>
              </a:rPr>
              <a:t> Lists</a:t>
            </a:r>
            <a:endParaRPr lang="en-US" sz="7200" dirty="0">
              <a:latin typeface="Calibri"/>
              <a:ea typeface="Tomorrow"/>
            </a:endParaRPr>
          </a:p>
        </p:txBody>
      </p:sp>
      <p:sp>
        <p:nvSpPr>
          <p:cNvPr id="6" name="Text 4"/>
          <p:cNvSpPr/>
          <p:nvPr/>
        </p:nvSpPr>
        <p:spPr>
          <a:xfrm>
            <a:off x="2034949" y="2153654"/>
            <a:ext cx="2778562" cy="347186"/>
          </a:xfrm>
          <a:prstGeom prst="rect">
            <a:avLst/>
          </a:prstGeom>
          <a:noFill/>
          <a:ln/>
        </p:spPr>
        <p:txBody>
          <a:bodyPr wrap="none" lIns="91440" tIns="45720" rIns="91440" bIns="45720" rtlCol="0" anchor="t"/>
          <a:lstStyle/>
          <a:p>
            <a:pPr marL="0" indent="0" algn="ctr">
              <a:lnSpc>
                <a:spcPts val="2734"/>
              </a:lnSpc>
              <a:buNone/>
            </a:pPr>
            <a:r>
              <a:rPr lang="en-US" sz="3600" b="1" u="sng" dirty="0">
                <a:solidFill>
                  <a:srgbClr val="EDEDE8"/>
                </a:solidFill>
                <a:latin typeface="Calibri"/>
                <a:ea typeface="Tomorrow" pitchFamily="34" charset="-122"/>
                <a:cs typeface="Calibri"/>
              </a:rPr>
              <a:t>Complexity of implementation</a:t>
            </a:r>
            <a:endParaRPr lang="en-US" sz="3600" u="sng" dirty="0">
              <a:latin typeface="Tomorrow"/>
              <a:ea typeface="Calibri"/>
              <a:cs typeface="Calibri"/>
            </a:endParaRPr>
          </a:p>
        </p:txBody>
      </p:sp>
      <p:sp>
        <p:nvSpPr>
          <p:cNvPr id="7" name="Text 5"/>
          <p:cNvSpPr/>
          <p:nvPr/>
        </p:nvSpPr>
        <p:spPr>
          <a:xfrm>
            <a:off x="668728" y="2639480"/>
            <a:ext cx="5169166"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Implementing Tries can be more complex compared to other data structures. Handling insertion, deletion, and searching operations may require careful management of nodes and pointers, especially to maintain the integrity of the </a:t>
            </a:r>
            <a:r>
              <a:rPr lang="en-US" sz="2000" b="0" i="0" dirty="0" err="1">
                <a:solidFill>
                  <a:srgbClr val="ECECEC"/>
                </a:solidFill>
                <a:effectLst/>
                <a:highlight>
                  <a:srgbClr val="212121"/>
                </a:highlight>
                <a:latin typeface="Söhne"/>
              </a:rPr>
              <a:t>Trie</a:t>
            </a:r>
            <a:r>
              <a:rPr lang="en-US" sz="2000" b="0" i="0" dirty="0">
                <a:solidFill>
                  <a:srgbClr val="ECECEC"/>
                </a:solidFill>
                <a:effectLst/>
                <a:highlight>
                  <a:srgbClr val="212121"/>
                </a:highlight>
                <a:latin typeface="Söhne"/>
              </a:rPr>
              <a:t> structure.</a:t>
            </a:r>
            <a:endParaRPr lang="en-US" sz="2000" dirty="0">
              <a:latin typeface="Calibri"/>
            </a:endParaRPr>
          </a:p>
        </p:txBody>
      </p:sp>
      <p:sp>
        <p:nvSpPr>
          <p:cNvPr id="9" name="Text 7"/>
          <p:cNvSpPr/>
          <p:nvPr/>
        </p:nvSpPr>
        <p:spPr>
          <a:xfrm>
            <a:off x="8037195" y="2153654"/>
            <a:ext cx="2777490"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Memory Overhead</a:t>
            </a:r>
            <a:endParaRPr lang="en-US" sz="3600" u="sng" dirty="0">
              <a:latin typeface="Calibri"/>
            </a:endParaRPr>
          </a:p>
        </p:txBody>
      </p:sp>
      <p:sp>
        <p:nvSpPr>
          <p:cNvPr id="10" name="Text 8"/>
          <p:cNvSpPr/>
          <p:nvPr/>
        </p:nvSpPr>
        <p:spPr>
          <a:xfrm>
            <a:off x="8037195" y="2668369"/>
            <a:ext cx="4555212" cy="1421606"/>
          </a:xfrm>
          <a:prstGeom prst="rect">
            <a:avLst/>
          </a:prstGeom>
          <a:noFill/>
          <a:ln/>
        </p:spPr>
        <p:txBody>
          <a:bodyPr wrap="square" lIns="91440" tIns="45720" rIns="91440" bIns="45720" rtlCol="0" anchor="t"/>
          <a:lstStyle/>
          <a:p>
            <a:pPr marL="0" indent="0">
              <a:lnSpc>
                <a:spcPts val="2799"/>
              </a:lnSpc>
              <a:buNone/>
            </a:pPr>
            <a:r>
              <a:rPr lang="en-US" sz="2000" b="0" i="0" dirty="0">
                <a:solidFill>
                  <a:srgbClr val="ECECEC"/>
                </a:solidFill>
                <a:effectLst/>
                <a:highlight>
                  <a:srgbClr val="212121"/>
                </a:highlight>
                <a:latin typeface="Söhne"/>
              </a:rPr>
              <a:t>Tries can have high memory overhead due to the need for pointers or references to child nodes at each level. This overhead can be particularly significant when storing large numbers of short strings, as each character requires a separate node.</a:t>
            </a:r>
            <a:endParaRPr lang="en-US" sz="2000" dirty="0">
              <a:latin typeface="Calibri"/>
            </a:endParaRPr>
          </a:p>
        </p:txBody>
      </p:sp>
      <p:sp>
        <p:nvSpPr>
          <p:cNvPr id="12" name="Text 10"/>
          <p:cNvSpPr/>
          <p:nvPr/>
        </p:nvSpPr>
        <p:spPr>
          <a:xfrm>
            <a:off x="2034949" y="5037211"/>
            <a:ext cx="5286732" cy="655185"/>
          </a:xfrm>
          <a:prstGeom prst="rect">
            <a:avLst/>
          </a:prstGeom>
          <a:noFill/>
          <a:ln/>
        </p:spPr>
        <p:txBody>
          <a:bodyPr wrap="squar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Slow Performance in sparse datasets</a:t>
            </a:r>
            <a:endParaRPr lang="en-US" sz="3600" u="sng" dirty="0">
              <a:latin typeface="Calibri"/>
            </a:endParaRPr>
          </a:p>
        </p:txBody>
      </p:sp>
      <p:sp>
        <p:nvSpPr>
          <p:cNvPr id="13" name="Text 11"/>
          <p:cNvSpPr/>
          <p:nvPr/>
        </p:nvSpPr>
        <p:spPr>
          <a:xfrm>
            <a:off x="2034948" y="5995443"/>
            <a:ext cx="6667987"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 In datasets where the strings have few common prefixes or are relatively sparse, Tries may not offer significant advantages over other data structures. The overhead associated with storing individual characters in nodes can lead to slower performance and higher memory usage compared to alternatives like hash tables or binary search trees.</a:t>
            </a:r>
            <a:endParaRPr lang="en-US" sz="2000" dirty="0">
              <a:latin typeface="Calibri"/>
            </a:endParaRPr>
          </a:p>
        </p:txBody>
      </p:sp>
      <p:sp>
        <p:nvSpPr>
          <p:cNvPr id="15" name="Text 13"/>
          <p:cNvSpPr/>
          <p:nvPr/>
        </p:nvSpPr>
        <p:spPr>
          <a:xfrm>
            <a:off x="7945755" y="5024148"/>
            <a:ext cx="3647837" cy="347186"/>
          </a:xfrm>
          <a:prstGeom prst="rect">
            <a:avLst/>
          </a:prstGeom>
          <a:noFill/>
          <a:ln/>
        </p:spPr>
        <p:txBody>
          <a:bodyPr wrap="none" lIns="91440" tIns="45720" rIns="91440" bIns="45720" rtlCol="0" anchor="t"/>
          <a:lstStyle/>
          <a:p>
            <a:pPr marL="0" indent="0">
              <a:lnSpc>
                <a:spcPts val="2734"/>
              </a:lnSpc>
              <a:buNone/>
            </a:pPr>
            <a:endParaRPr lang="en-US" sz="3600" u="sng" dirty="0">
              <a:latin typeface="Calibri"/>
              <a:ea typeface="Tomorrow"/>
            </a:endParaRPr>
          </a:p>
        </p:txBody>
      </p:sp>
      <p:sp>
        <p:nvSpPr>
          <p:cNvPr id="16" name="Text 14"/>
          <p:cNvSpPr/>
          <p:nvPr/>
        </p:nvSpPr>
        <p:spPr>
          <a:xfrm>
            <a:off x="8037195" y="5818074"/>
            <a:ext cx="4555212" cy="1777008"/>
          </a:xfrm>
          <a:prstGeom prst="rect">
            <a:avLst/>
          </a:prstGeom>
          <a:noFill/>
          <a:ln/>
        </p:spPr>
        <p:txBody>
          <a:bodyPr wrap="square" lIns="91440" tIns="45720" rIns="91440" bIns="45720" rtlCol="0" anchor="t"/>
          <a:lstStyle/>
          <a:p>
            <a:pPr marL="0" indent="0">
              <a:lnSpc>
                <a:spcPts val="2799"/>
              </a:lnSpc>
              <a:buNone/>
            </a:pPr>
            <a:endParaRPr lang="en-US" sz="2000" dirty="0">
              <a:latin typeface="Calibri"/>
              <a:ea typeface="Tomo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833199" y="675272"/>
            <a:ext cx="12663555" cy="1715316"/>
          </a:xfrm>
          <a:prstGeom prst="rect">
            <a:avLst/>
          </a:prstGeom>
          <a:noFill/>
          <a:ln/>
        </p:spPr>
        <p:txBody>
          <a:bodyPr wrap="square" lIns="91440" tIns="45720" rIns="91440" bIns="45720" rtlCol="0" anchor="t"/>
          <a:lstStyle/>
          <a:p>
            <a:pPr marL="0" indent="0" algn="ctr">
              <a:buNone/>
            </a:pPr>
            <a:r>
              <a:rPr lang="en-US" sz="7200" b="1" dirty="0">
                <a:solidFill>
                  <a:srgbClr val="EDEDE8"/>
                </a:solidFill>
                <a:latin typeface="Calibri"/>
                <a:ea typeface="Tomorrow"/>
                <a:cs typeface="Tomorrow" pitchFamily="34" charset="-120"/>
              </a:rPr>
              <a:t> Applications of </a:t>
            </a:r>
            <a:r>
              <a:rPr lang="en-US" sz="7200" b="1" dirty="0" err="1">
                <a:solidFill>
                  <a:srgbClr val="EDEDE8"/>
                </a:solidFill>
                <a:latin typeface="Calibri"/>
                <a:ea typeface="Tomorrow"/>
                <a:cs typeface="Tomorrow" pitchFamily="34" charset="-120"/>
              </a:rPr>
              <a:t>Trie</a:t>
            </a:r>
            <a:endParaRPr lang="en-US" sz="7200" dirty="0">
              <a:latin typeface="Calibri"/>
              <a:ea typeface="Tomorrow"/>
              <a:cs typeface="Calibri"/>
            </a:endParaRPr>
          </a:p>
        </p:txBody>
      </p:sp>
      <p:sp>
        <p:nvSpPr>
          <p:cNvPr id="6" name="Text 3"/>
          <p:cNvSpPr/>
          <p:nvPr/>
        </p:nvSpPr>
        <p:spPr>
          <a:xfrm>
            <a:off x="833199" y="3429238"/>
            <a:ext cx="12663555" cy="1421606"/>
          </a:xfrm>
          <a:prstGeom prst="rect">
            <a:avLst/>
          </a:prstGeom>
          <a:noFill/>
          <a:ln/>
        </p:spPr>
        <p:txBody>
          <a:bodyPr wrap="square" lIns="91440" tIns="45720" rIns="91440" bIns="45720" rtlCol="0" anchor="t"/>
          <a:lstStyle/>
          <a:p>
            <a:pPr marL="342900" indent="-342900" algn="l">
              <a:buFont typeface="Arial" panose="020B0604020202020204" pitchFamily="34" charset="0"/>
              <a:buChar char="•"/>
            </a:pPr>
            <a:r>
              <a:rPr lang="en-US" sz="2000" b="1" dirty="0">
                <a:solidFill>
                  <a:srgbClr val="ECECEC"/>
                </a:solidFill>
                <a:highlight>
                  <a:srgbClr val="212121"/>
                </a:highlight>
                <a:latin typeface="Söhne"/>
              </a:rPr>
              <a:t>      </a:t>
            </a:r>
            <a:r>
              <a:rPr lang="en-US" sz="2000" b="1" i="0" dirty="0">
                <a:solidFill>
                  <a:srgbClr val="ECECEC"/>
                </a:solidFill>
                <a:effectLst/>
                <a:highlight>
                  <a:srgbClr val="212121"/>
                </a:highlight>
                <a:latin typeface="Söhne"/>
              </a:rPr>
              <a:t>IP Routing</a:t>
            </a:r>
            <a:r>
              <a:rPr lang="en-US" sz="2000" i="0" dirty="0">
                <a:solidFill>
                  <a:srgbClr val="ECECEC"/>
                </a:solidFill>
                <a:effectLst/>
                <a:highlight>
                  <a:srgbClr val="212121"/>
                </a:highlight>
                <a:latin typeface="Söhne"/>
              </a:rPr>
              <a:t>: In computer networking, Tries are used in IP routing tables. They provide fast lookup of IP addresses by organizing them in a hierarchical structure, where each level represents a part of the IP address.</a:t>
            </a:r>
          </a:p>
        </p:txBody>
      </p:sp>
      <p:sp>
        <p:nvSpPr>
          <p:cNvPr id="7" name="Text 4"/>
          <p:cNvSpPr/>
          <p:nvPr/>
        </p:nvSpPr>
        <p:spPr>
          <a:xfrm>
            <a:off x="833199" y="5100757"/>
            <a:ext cx="1202347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b="1" dirty="0">
                <a:solidFill>
                  <a:srgbClr val="C9C9C0"/>
                </a:solidFill>
                <a:latin typeface="Calibri"/>
                <a:ea typeface="Tomorrow"/>
                <a:cs typeface="Tomorrow" pitchFamily="34" charset="-120"/>
              </a:rPr>
              <a:t>Autocompletion and Predictive Text: </a:t>
            </a:r>
            <a:r>
              <a:rPr lang="en-US" sz="2000" dirty="0">
                <a:solidFill>
                  <a:srgbClr val="C9C9C0"/>
                </a:solidFill>
                <a:latin typeface="Calibri"/>
                <a:ea typeface="Tomorrow"/>
                <a:cs typeface="Tomorrow" pitchFamily="34" charset="-120"/>
              </a:rPr>
              <a:t>Tries power autocompletion features in text editors, search engines, and messaging applications. By traversing down the </a:t>
            </a:r>
            <a:r>
              <a:rPr lang="en-US" sz="2000" dirty="0" err="1">
                <a:solidFill>
                  <a:srgbClr val="C9C9C0"/>
                </a:solidFill>
                <a:latin typeface="Calibri"/>
                <a:ea typeface="Tomorrow"/>
                <a:cs typeface="Tomorrow" pitchFamily="34" charset="-120"/>
              </a:rPr>
              <a:t>trie</a:t>
            </a:r>
            <a:r>
              <a:rPr lang="en-US" sz="2000" dirty="0">
                <a:solidFill>
                  <a:srgbClr val="C9C9C0"/>
                </a:solidFill>
                <a:latin typeface="Calibri"/>
                <a:ea typeface="Tomorrow"/>
                <a:cs typeface="Tomorrow" pitchFamily="34" charset="-120"/>
              </a:rPr>
              <a:t> from the root along the prefix entered by the user, suggested completions can be efficiently generated</a:t>
            </a:r>
            <a:endParaRPr lang="en-US" sz="2000" dirty="0">
              <a:latin typeface="Calibri"/>
              <a:ea typeface="Tomorrow"/>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956</Words>
  <Application>Microsoft Office PowerPoint</Application>
  <PresentationFormat>Custom</PresentationFormat>
  <Paragraphs>57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Kesavram V S</cp:lastModifiedBy>
  <cp:revision>303</cp:revision>
  <dcterms:created xsi:type="dcterms:W3CDTF">2024-05-09T15:55:55Z</dcterms:created>
  <dcterms:modified xsi:type="dcterms:W3CDTF">2024-05-10T07:16:23Z</dcterms:modified>
</cp:coreProperties>
</file>