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6" r:id="rId4"/>
    <p:sldId id="258" r:id="rId5"/>
    <p:sldId id="259" r:id="rId6"/>
    <p:sldId id="261" r:id="rId7"/>
    <p:sldId id="262" r:id="rId8"/>
    <p:sldId id="263" r:id="rId9"/>
    <p:sldId id="264" r:id="rId10"/>
    <p:sldId id="265" r:id="rId11"/>
    <p:sldId id="267"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3" d="100"/>
          <a:sy n="103" d="100"/>
        </p:scale>
        <p:origin x="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savram V S" userId="e2a0f174-f174-4f86-9929-d335bf991410" providerId="ADAL" clId="{727AE432-B7E5-45FF-A9A4-B53570D2381A}"/>
    <pc:docChg chg="custSel modSld">
      <pc:chgData name="Kesavram V S" userId="e2a0f174-f174-4f86-9929-d335bf991410" providerId="ADAL" clId="{727AE432-B7E5-45FF-A9A4-B53570D2381A}" dt="2024-05-11T10:55:56.134" v="0" actId="478"/>
      <pc:docMkLst>
        <pc:docMk/>
      </pc:docMkLst>
      <pc:sldChg chg="delSp mod">
        <pc:chgData name="Kesavram V S" userId="e2a0f174-f174-4f86-9929-d335bf991410" providerId="ADAL" clId="{727AE432-B7E5-45FF-A9A4-B53570D2381A}" dt="2024-05-11T10:55:56.134" v="0" actId="478"/>
        <pc:sldMkLst>
          <pc:docMk/>
          <pc:sldMk cId="0" sldId="263"/>
        </pc:sldMkLst>
        <pc:picChg chg="del">
          <ac:chgData name="Kesavram V S" userId="e2a0f174-f174-4f86-9929-d335bf991410" providerId="ADAL" clId="{727AE432-B7E5-45FF-A9A4-B53570D2381A}" dt="2024-05-11T10:55:56.134" v="0" actId="478"/>
          <ac:picMkLst>
            <pc:docMk/>
            <pc:sldMk cId="0" sldId="263"/>
            <ac:picMk id="1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3041ABA7-E104-4599-B943-EBF3CD458356}" type="datetimeFigureOut">
              <a:t>5/11/2024</a:t>
            </a:fld>
            <a:endParaRPr lang="en-GB"/>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16488B87-10DF-426C-A7D1-3AEDBAEDE5A9}" type="slidenum">
              <a:t>‹#›</a:t>
            </a:fld>
            <a:endParaRPr lang="en-GB"/>
          </a:p>
        </p:txBody>
      </p:sp>
    </p:spTree>
    <p:extLst>
      <p:ext uri="{BB962C8B-B14F-4D97-AF65-F5344CB8AC3E}">
        <p14:creationId xmlns:p14="http://schemas.microsoft.com/office/powerpoint/2010/main" val="294239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5" name="Text 2"/>
          <p:cNvSpPr/>
          <p:nvPr/>
        </p:nvSpPr>
        <p:spPr>
          <a:xfrm>
            <a:off x="2121086" y="1246195"/>
            <a:ext cx="9976102" cy="2874645"/>
          </a:xfrm>
          <a:prstGeom prst="rect">
            <a:avLst/>
          </a:prstGeom>
          <a:noFill/>
          <a:ln/>
        </p:spPr>
        <p:txBody>
          <a:bodyPr wrap="square" lIns="91440" tIns="45720" rIns="91440" bIns="45720" rtlCol="0" anchor="t"/>
          <a:lstStyle/>
          <a:p>
            <a:pPr algn="ctr">
              <a:lnSpc>
                <a:spcPts val="7545"/>
              </a:lnSpc>
            </a:pPr>
            <a:r>
              <a:rPr lang="en-US" sz="7200" b="1" dirty="0">
                <a:solidFill>
                  <a:srgbClr val="EDEDE8"/>
                </a:solidFill>
                <a:latin typeface="Calibri"/>
                <a:ea typeface="Tomorrow"/>
                <a:cs typeface="Tomorrow" pitchFamily="34" charset="-120"/>
              </a:rPr>
              <a:t>Introduction to the Skip List Data Structure</a:t>
            </a:r>
            <a:endParaRPr lang="en-US" sz="7200" dirty="0">
              <a:latin typeface="Calibri"/>
              <a:ea typeface="Tomorrow"/>
            </a:endParaRPr>
          </a:p>
        </p:txBody>
      </p:sp>
      <p:sp>
        <p:nvSpPr>
          <p:cNvPr id="6" name="Text 3"/>
          <p:cNvSpPr/>
          <p:nvPr/>
        </p:nvSpPr>
        <p:spPr>
          <a:xfrm>
            <a:off x="2546089" y="4119245"/>
            <a:ext cx="9551099" cy="1421606"/>
          </a:xfrm>
          <a:prstGeom prst="rect">
            <a:avLst/>
          </a:prstGeom>
          <a:noFill/>
          <a:ln/>
        </p:spPr>
        <p:txBody>
          <a:bodyPr wrap="square" lIns="91440" tIns="45720" rIns="91440" bIns="45720" rtlCol="0" anchor="t"/>
          <a:lstStyle/>
          <a:p>
            <a:pPr algn="just">
              <a:lnSpc>
                <a:spcPct val="150000"/>
              </a:lnSpc>
            </a:pPr>
            <a:r>
              <a:rPr lang="en-US" sz="2800" b="1" dirty="0">
                <a:solidFill>
                  <a:srgbClr val="C9C9C0"/>
                </a:solidFill>
                <a:latin typeface="Calibri"/>
                <a:ea typeface="Tomorrow"/>
                <a:cs typeface="Tomorrow" pitchFamily="34" charset="-120"/>
              </a:rPr>
              <a:t>Skip lists are an efficient probabilistic data structure that provide fast search, insertion, and deletion operations. They are a powerful alternative to balanced binary search trees, offering similar performance with simpler implementation.</a:t>
            </a:r>
            <a:endParaRPr lang="en-US" sz="2800" b="1" dirty="0">
              <a:latin typeface="Calibri"/>
              <a:ea typeface="Tomorrow"/>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5" name="Text 2"/>
          <p:cNvSpPr/>
          <p:nvPr/>
        </p:nvSpPr>
        <p:spPr>
          <a:xfrm>
            <a:off x="1541604" y="1365766"/>
            <a:ext cx="8778002"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a:cs typeface="Tomorrow" pitchFamily="34" charset="-120"/>
              </a:rPr>
              <a:t>Conclusion and Key Takeaways</a:t>
            </a:r>
            <a:endParaRPr lang="en-US" sz="7200" b="1">
              <a:latin typeface="Calibri"/>
              <a:ea typeface="Tomorrow"/>
              <a:cs typeface="Calibri"/>
            </a:endParaRPr>
          </a:p>
        </p:txBody>
      </p:sp>
      <p:sp>
        <p:nvSpPr>
          <p:cNvPr id="6" name="Text 3"/>
          <p:cNvSpPr/>
          <p:nvPr/>
        </p:nvSpPr>
        <p:spPr>
          <a:xfrm>
            <a:off x="1962320" y="3164103"/>
            <a:ext cx="10199013" cy="710803"/>
          </a:xfrm>
          <a:prstGeom prst="rect">
            <a:avLst/>
          </a:prstGeom>
          <a:noFill/>
          <a:ln/>
        </p:spPr>
        <p:txBody>
          <a:bodyPr wrap="square" lIns="91440" tIns="45720" rIns="91440" bIns="45720" rtlCol="0" anchor="t"/>
          <a:lstStyle/>
          <a:p>
            <a:pPr marL="342900" indent="-342900" algn="l">
              <a:lnSpc>
                <a:spcPct val="150000"/>
              </a:lnSpc>
              <a:buSzPct val="100000"/>
              <a:buFont typeface="+mj-lt"/>
              <a:buAutoNum type="arabicPeriod"/>
            </a:pPr>
            <a:r>
              <a:rPr lang="en-US" sz="2000" dirty="0">
                <a:solidFill>
                  <a:srgbClr val="C9C9C0"/>
                </a:solidFill>
                <a:latin typeface="Calibri"/>
                <a:ea typeface="Tomorrow"/>
                <a:cs typeface="Tomorrow" pitchFamily="34" charset="-120"/>
              </a:rPr>
              <a:t>Skip lists are a powerful probabilistic data structure that offer efficient </a:t>
            </a:r>
            <a:r>
              <a:rPr lang="en-US" sz="2000" b="1" dirty="0">
                <a:solidFill>
                  <a:srgbClr val="C9C9C0"/>
                </a:solidFill>
                <a:latin typeface="Calibri"/>
                <a:ea typeface="Tomorrow"/>
                <a:cs typeface="Tomorrow" pitchFamily="34" charset="-120"/>
              </a:rPr>
              <a:t>search, insertion, and deletion operations</a:t>
            </a:r>
            <a:r>
              <a:rPr lang="en-US" sz="2000" dirty="0">
                <a:solidFill>
                  <a:srgbClr val="C9C9C0"/>
                </a:solidFill>
                <a:latin typeface="Calibri"/>
                <a:ea typeface="Tomorrow"/>
                <a:cs typeface="Tomorrow" pitchFamily="34" charset="-120"/>
              </a:rPr>
              <a:t> with an average time complexity of </a:t>
            </a:r>
            <a:r>
              <a:rPr lang="en-US" sz="2000" b="1" dirty="0">
                <a:solidFill>
                  <a:srgbClr val="C9C9C0"/>
                </a:solidFill>
                <a:latin typeface="Calibri"/>
                <a:ea typeface="Tomorrow"/>
                <a:cs typeface="Tomorrow" pitchFamily="34" charset="-120"/>
              </a:rPr>
              <a:t>O(log n)</a:t>
            </a:r>
            <a:r>
              <a:rPr lang="en-US" sz="2000" dirty="0">
                <a:solidFill>
                  <a:srgbClr val="C9C9C0"/>
                </a:solidFill>
                <a:latin typeface="Calibri"/>
                <a:ea typeface="Tomorrow"/>
                <a:cs typeface="Tomorrow" pitchFamily="34" charset="-120"/>
              </a:rPr>
              <a:t>.</a:t>
            </a:r>
            <a:endParaRPr lang="en-US">
              <a:ea typeface="Calibri" panose="020F0502020204030204"/>
              <a:cs typeface="Calibri" panose="020F0502020204030204"/>
            </a:endParaRPr>
          </a:p>
          <a:p>
            <a:pPr marL="342900" indent="-342900">
              <a:lnSpc>
                <a:spcPct val="150000"/>
              </a:lnSpc>
              <a:buSzPct val="100000"/>
              <a:buAutoNum type="arabicPeriod"/>
            </a:pPr>
            <a:r>
              <a:rPr lang="en-US" sz="2000" dirty="0">
                <a:solidFill>
                  <a:srgbClr val="C9C9C0"/>
                </a:solidFill>
                <a:ea typeface="+mn-lt"/>
                <a:cs typeface="+mn-lt"/>
              </a:rPr>
              <a:t>Their </a:t>
            </a:r>
            <a:r>
              <a:rPr lang="en-US" sz="2000" b="1" dirty="0">
                <a:solidFill>
                  <a:srgbClr val="C9C9C0"/>
                </a:solidFill>
                <a:ea typeface="+mn-lt"/>
                <a:cs typeface="+mn-lt"/>
              </a:rPr>
              <a:t>hierarchical structure</a:t>
            </a:r>
            <a:r>
              <a:rPr lang="en-US" sz="2000" dirty="0">
                <a:solidFill>
                  <a:srgbClr val="C9C9C0"/>
                </a:solidFill>
                <a:ea typeface="+mn-lt"/>
                <a:cs typeface="+mn-lt"/>
              </a:rPr>
              <a:t> with multiple linked lists and express lanes allows for </a:t>
            </a:r>
            <a:r>
              <a:rPr lang="en-US" sz="2000" u="sng" dirty="0">
                <a:solidFill>
                  <a:srgbClr val="C9C9C0"/>
                </a:solidFill>
                <a:ea typeface="+mn-lt"/>
                <a:cs typeface="+mn-lt"/>
              </a:rPr>
              <a:t>fast traversal and navigation</a:t>
            </a:r>
            <a:r>
              <a:rPr lang="en-US" sz="2000" dirty="0">
                <a:solidFill>
                  <a:srgbClr val="C9C9C0"/>
                </a:solidFill>
                <a:ea typeface="+mn-lt"/>
                <a:cs typeface="+mn-lt"/>
              </a:rPr>
              <a:t> through the data.</a:t>
            </a:r>
          </a:p>
          <a:p>
            <a:pPr marL="342900" indent="-342900">
              <a:lnSpc>
                <a:spcPct val="150000"/>
              </a:lnSpc>
              <a:buSzPct val="100000"/>
              <a:buAutoNum type="arabicPeriod"/>
            </a:pPr>
            <a:r>
              <a:rPr lang="en-US" sz="2000" dirty="0">
                <a:solidFill>
                  <a:srgbClr val="C9C9C0"/>
                </a:solidFill>
                <a:ea typeface="+mn-lt"/>
                <a:cs typeface="+mn-lt"/>
              </a:rPr>
              <a:t>Skip lists </a:t>
            </a:r>
            <a:r>
              <a:rPr lang="en-US" sz="2000" b="1" dirty="0">
                <a:solidFill>
                  <a:srgbClr val="C9C9C0"/>
                </a:solidFill>
                <a:ea typeface="+mn-lt"/>
                <a:cs typeface="+mn-lt"/>
              </a:rPr>
              <a:t>trade off</a:t>
            </a:r>
            <a:r>
              <a:rPr lang="en-US" sz="2000" dirty="0">
                <a:solidFill>
                  <a:srgbClr val="C9C9C0"/>
                </a:solidFill>
                <a:ea typeface="+mn-lt"/>
                <a:cs typeface="+mn-lt"/>
              </a:rPr>
              <a:t> some memory overhead for their performance advantages compared to simpler data structures, making them a </a:t>
            </a:r>
            <a:r>
              <a:rPr lang="en-US" sz="2000" b="1" dirty="0">
                <a:solidFill>
                  <a:srgbClr val="C9C9C0"/>
                </a:solidFill>
                <a:ea typeface="+mn-lt"/>
                <a:cs typeface="+mn-lt"/>
              </a:rPr>
              <a:t>versatile choice</a:t>
            </a:r>
            <a:r>
              <a:rPr lang="en-US" sz="2000" dirty="0">
                <a:solidFill>
                  <a:srgbClr val="C9C9C0"/>
                </a:solidFill>
                <a:ea typeface="+mn-lt"/>
                <a:cs typeface="+mn-lt"/>
              </a:rPr>
              <a:t> for many real-world applications.</a:t>
            </a:r>
            <a:endParaRPr lang="en-US" sz="2000" dirty="0">
              <a:solidFill>
                <a:srgbClr val="C9C9C0"/>
              </a:solidFill>
              <a:latin typeface="Calibri"/>
              <a:ea typeface="Calibri"/>
              <a:cs typeface="Calibri"/>
            </a:endParaRPr>
          </a:p>
        </p:txBody>
      </p:sp>
      <p:sp>
        <p:nvSpPr>
          <p:cNvPr id="8" name="Text 5"/>
          <p:cNvSpPr/>
          <p:nvPr/>
        </p:nvSpPr>
        <p:spPr>
          <a:xfrm>
            <a:off x="1635748" y="3182745"/>
            <a:ext cx="10199013" cy="710803"/>
          </a:xfrm>
          <a:prstGeom prst="rect">
            <a:avLst/>
          </a:prstGeom>
          <a:noFill/>
          <a:ln/>
        </p:spPr>
        <p:txBody>
          <a:bodyPr wrap="square" lIns="91440" tIns="45720" rIns="91440" bIns="45720" rtlCol="0" anchor="t"/>
          <a:lstStyle/>
          <a:p>
            <a:pPr marL="342900" indent="-342900" algn="l">
              <a:lnSpc>
                <a:spcPts val="2799"/>
              </a:lnSpc>
              <a:buSzPct val="100000"/>
              <a:buFont typeface="+mj-lt"/>
              <a:buAutoNum type="arabicPeriod" startAt="3"/>
            </a:pPr>
            <a:endParaRPr lang="en-US" sz="1750" dirty="0">
              <a:solidFill>
                <a:srgbClr val="C9C9C0"/>
              </a:solidFill>
              <a:latin typeface="Tomorrow"/>
              <a:ea typeface="Tomorro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B52EF722-F454-4D2A-4B29-8FC6A4DCCF33}"/>
              </a:ext>
            </a:extLst>
          </p:cNvPr>
          <p:cNvSpPr/>
          <p:nvPr/>
        </p:nvSpPr>
        <p:spPr>
          <a:xfrm>
            <a:off x="0" y="0"/>
            <a:ext cx="14630400" cy="8229600"/>
          </a:xfrm>
          <a:prstGeom prst="rect">
            <a:avLst/>
          </a:prstGeom>
          <a:solidFill>
            <a:srgbClr val="0D0D0C"/>
          </a:solidFill>
          <a:ln/>
        </p:spPr>
        <p:txBody>
          <a:bodyPr/>
          <a:lstStyle/>
          <a:p>
            <a:endParaRPr lang="en-IN"/>
          </a:p>
        </p:txBody>
      </p:sp>
      <p:sp>
        <p:nvSpPr>
          <p:cNvPr id="5" name="Text 2">
            <a:extLst>
              <a:ext uri="{FF2B5EF4-FFF2-40B4-BE49-F238E27FC236}">
                <a16:creationId xmlns:a16="http://schemas.microsoft.com/office/drawing/2014/main" id="{C9B62EC7-DDCF-DDE4-3296-56FD7B5C4242}"/>
              </a:ext>
            </a:extLst>
          </p:cNvPr>
          <p:cNvSpPr/>
          <p:nvPr/>
        </p:nvSpPr>
        <p:spPr>
          <a:xfrm>
            <a:off x="2194747" y="1365766"/>
            <a:ext cx="8778002" cy="694373"/>
          </a:xfrm>
          <a:prstGeom prst="rect">
            <a:avLst/>
          </a:prstGeom>
          <a:noFill/>
          <a:ln/>
        </p:spPr>
        <p:txBody>
          <a:bodyPr wrap="none" lIns="91440" tIns="45720" rIns="91440" bIns="45720" rtlCol="0" anchor="t"/>
          <a:lstStyle/>
          <a:p>
            <a:pPr marL="0" indent="0" algn="ctr">
              <a:lnSpc>
                <a:spcPts val="5468"/>
              </a:lnSpc>
              <a:buNone/>
            </a:pPr>
            <a:r>
              <a:rPr lang="en-US" sz="7200" b="1">
                <a:solidFill>
                  <a:srgbClr val="EDEDE8"/>
                </a:solidFill>
                <a:latin typeface="Calibri"/>
                <a:ea typeface="Tomorrow"/>
              </a:rPr>
              <a:t>Contributions</a:t>
            </a:r>
            <a:endParaRPr lang="en-US">
              <a:ea typeface="Calibri" panose="020F0502020204030204"/>
              <a:cs typeface="Calibri" panose="020F0502020204030204"/>
            </a:endParaRPr>
          </a:p>
        </p:txBody>
      </p:sp>
      <p:sp>
        <p:nvSpPr>
          <p:cNvPr id="6" name="TextBox 5">
            <a:extLst>
              <a:ext uri="{FF2B5EF4-FFF2-40B4-BE49-F238E27FC236}">
                <a16:creationId xmlns:a16="http://schemas.microsoft.com/office/drawing/2014/main" id="{EAF28F63-6F37-CB09-B052-2EF402EB26B1}"/>
              </a:ext>
            </a:extLst>
          </p:cNvPr>
          <p:cNvSpPr txBox="1"/>
          <p:nvPr/>
        </p:nvSpPr>
        <p:spPr>
          <a:xfrm>
            <a:off x="587830" y="2828109"/>
            <a:ext cx="13219610" cy="33304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3600" b="1" dirty="0">
                <a:solidFill>
                  <a:schemeClr val="bg1"/>
                </a:solidFill>
              </a:rPr>
              <a:t>Devs: </a:t>
            </a:r>
            <a:r>
              <a:rPr lang="en-US" sz="3600" b="1" err="1">
                <a:solidFill>
                  <a:schemeClr val="bg1"/>
                </a:solidFill>
              </a:rPr>
              <a:t>Kesavram</a:t>
            </a:r>
            <a:r>
              <a:rPr lang="en-US" sz="3600" b="1" dirty="0">
                <a:solidFill>
                  <a:schemeClr val="bg1"/>
                </a:solidFill>
              </a:rPr>
              <a:t> VS, Hariesh R, Sanjivan N, Akshara V, Kannappan V </a:t>
            </a:r>
            <a:endParaRPr lang="en-US" sz="3600" b="1">
              <a:solidFill>
                <a:schemeClr val="bg1"/>
              </a:solidFill>
              <a:ea typeface="Calibri"/>
              <a:cs typeface="Calibri"/>
            </a:endParaRPr>
          </a:p>
          <a:p>
            <a:pPr>
              <a:lnSpc>
                <a:spcPct val="150000"/>
              </a:lnSpc>
            </a:pPr>
            <a:r>
              <a:rPr lang="en-US" sz="3600" b="1" dirty="0">
                <a:solidFill>
                  <a:schemeClr val="bg1"/>
                </a:solidFill>
              </a:rPr>
              <a:t>Tester: Krishna S, Amitesh M, Selva M </a:t>
            </a:r>
            <a:endParaRPr lang="en-US" sz="3600" b="1">
              <a:solidFill>
                <a:schemeClr val="bg1"/>
              </a:solidFill>
              <a:ea typeface="Calibri"/>
              <a:cs typeface="Calibri"/>
            </a:endParaRPr>
          </a:p>
          <a:p>
            <a:pPr>
              <a:lnSpc>
                <a:spcPct val="150000"/>
              </a:lnSpc>
            </a:pPr>
            <a:r>
              <a:rPr lang="en-US" sz="3600" b="1" dirty="0">
                <a:solidFill>
                  <a:schemeClr val="bg1"/>
                </a:solidFill>
              </a:rPr>
              <a:t>Business Analyst: Abhijit S</a:t>
            </a:r>
            <a:endParaRPr lang="en-US" sz="3600" b="1">
              <a:solidFill>
                <a:schemeClr val="bg1"/>
              </a:solidFill>
              <a:ea typeface="Calibri"/>
              <a:cs typeface="Calibri"/>
            </a:endParaRPr>
          </a:p>
          <a:p>
            <a:pPr>
              <a:lnSpc>
                <a:spcPct val="150000"/>
              </a:lnSpc>
            </a:pPr>
            <a:r>
              <a:rPr lang="en-US" sz="3600" b="1" dirty="0">
                <a:solidFill>
                  <a:schemeClr val="bg1"/>
                </a:solidFill>
              </a:rPr>
              <a:t>Project Manager: Aaditya Shah S</a:t>
            </a:r>
            <a:endParaRPr lang="en-US" sz="4000" b="1" dirty="0">
              <a:solidFill>
                <a:schemeClr val="bg1"/>
              </a:solidFill>
              <a:ea typeface="Calibri"/>
              <a:cs typeface="Calibri"/>
            </a:endParaRPr>
          </a:p>
        </p:txBody>
      </p:sp>
    </p:spTree>
    <p:extLst>
      <p:ext uri="{BB962C8B-B14F-4D97-AF65-F5344CB8AC3E}">
        <p14:creationId xmlns:p14="http://schemas.microsoft.com/office/powerpoint/2010/main" val="53675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a:blip r:embed="rId3"/>
          <a:stretch>
            <a:fillRect l="-30000" r="-30000"/>
          </a:stretch>
        </a:blip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6" name="Text 3"/>
          <p:cNvSpPr/>
          <p:nvPr/>
        </p:nvSpPr>
        <p:spPr>
          <a:xfrm>
            <a:off x="2037993" y="1714466"/>
            <a:ext cx="7896582"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a:cs typeface="Tomorrow" pitchFamily="34" charset="-120"/>
              </a:rPr>
              <a:t>Basic Idea behind Skip Lists</a:t>
            </a:r>
            <a:endParaRPr lang="en-US" sz="7200" dirty="0">
              <a:latin typeface="Calibri"/>
              <a:ea typeface="Tomorrow"/>
            </a:endParaRPr>
          </a:p>
        </p:txBody>
      </p:sp>
      <p:sp>
        <p:nvSpPr>
          <p:cNvPr id="7" name="Text 4"/>
          <p:cNvSpPr/>
          <p:nvPr/>
        </p:nvSpPr>
        <p:spPr>
          <a:xfrm>
            <a:off x="2037993" y="3408301"/>
            <a:ext cx="10554414" cy="1421606"/>
          </a:xfrm>
          <a:prstGeom prst="rect">
            <a:avLst/>
          </a:prstGeom>
          <a:noFill/>
          <a:ln/>
        </p:spPr>
        <p:txBody>
          <a:bodyPr wrap="square" lIns="91440" tIns="45720" rIns="91440" bIns="45720" rtlCol="0" anchor="t"/>
          <a:lstStyle/>
          <a:p>
            <a:pPr marL="0" indent="0" algn="just">
              <a:lnSpc>
                <a:spcPct val="150000"/>
              </a:lnSpc>
              <a:buNone/>
            </a:pPr>
            <a:r>
              <a:rPr lang="en-US" sz="2800" b="1" dirty="0">
                <a:solidFill>
                  <a:srgbClr val="C9C9C0"/>
                </a:solidFill>
                <a:latin typeface="Calibri"/>
                <a:ea typeface="Tomorrow"/>
                <a:cs typeface="Tomorrow" pitchFamily="34" charset="-120"/>
              </a:rPr>
              <a:t>Skip lists are a probabilistic data structure that maintain a hierarchy of sorted linked lists. Each node in the list contains a key-value pair and a set of pointers, or "express lanes", that allow it to skip ahead by multiple nodes at a time. This structure enables efficient search, insertion, and deletion operations with an average time complexity of O(log n).</a:t>
            </a:r>
            <a:endParaRPr lang="en-US" sz="2800" dirty="0">
              <a:latin typeface="Calibri"/>
              <a:ea typeface="Tomorrow"/>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flowchart&#10;&#10;Description automatically generated">
            <a:extLst>
              <a:ext uri="{FF2B5EF4-FFF2-40B4-BE49-F238E27FC236}">
                <a16:creationId xmlns:a16="http://schemas.microsoft.com/office/drawing/2014/main" id="{066F02B8-6893-B453-3CE1-8DBBB3C5F0DF}"/>
              </a:ext>
            </a:extLst>
          </p:cNvPr>
          <p:cNvPicPr>
            <a:picLocks noChangeAspect="1"/>
          </p:cNvPicPr>
          <p:nvPr/>
        </p:nvPicPr>
        <p:blipFill>
          <a:blip r:embed="rId2"/>
          <a:stretch>
            <a:fillRect/>
          </a:stretch>
        </p:blipFill>
        <p:spPr>
          <a:xfrm>
            <a:off x="0" y="3019699"/>
            <a:ext cx="14630398" cy="4959529"/>
          </a:xfrm>
          <a:prstGeom prst="rect">
            <a:avLst/>
          </a:prstGeom>
        </p:spPr>
      </p:pic>
      <p:sp>
        <p:nvSpPr>
          <p:cNvPr id="3" name="TextBox 2">
            <a:extLst>
              <a:ext uri="{FF2B5EF4-FFF2-40B4-BE49-F238E27FC236}">
                <a16:creationId xmlns:a16="http://schemas.microsoft.com/office/drawing/2014/main" id="{3888711F-1630-95FB-6464-D825E9837CD6}"/>
              </a:ext>
            </a:extLst>
          </p:cNvPr>
          <p:cNvSpPr txBox="1"/>
          <p:nvPr/>
        </p:nvSpPr>
        <p:spPr>
          <a:xfrm>
            <a:off x="1436914" y="457200"/>
            <a:ext cx="111818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7200" b="1" dirty="0">
                <a:ea typeface="Calibri"/>
                <a:cs typeface="Calibri"/>
              </a:rPr>
              <a:t>Demonstration</a:t>
            </a:r>
            <a:endParaRPr lang="en-US"/>
          </a:p>
        </p:txBody>
      </p:sp>
    </p:spTree>
    <p:extLst>
      <p:ext uri="{BB962C8B-B14F-4D97-AF65-F5344CB8AC3E}">
        <p14:creationId xmlns:p14="http://schemas.microsoft.com/office/powerpoint/2010/main" val="298074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6" name="Text 3"/>
          <p:cNvSpPr/>
          <p:nvPr/>
        </p:nvSpPr>
        <p:spPr>
          <a:xfrm>
            <a:off x="1554667" y="1709261"/>
            <a:ext cx="8097560"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pitchFamily="34" charset="-122"/>
                <a:cs typeface="Tomorrow" pitchFamily="34" charset="-120"/>
              </a:rPr>
              <a:t>Data Members and Structure</a:t>
            </a:r>
            <a:endParaRPr lang="en-US" sz="7200" dirty="0">
              <a:latin typeface="Calibri"/>
            </a:endParaRPr>
          </a:p>
        </p:txBody>
      </p:sp>
      <p:sp>
        <p:nvSpPr>
          <p:cNvPr id="7" name="Text 4"/>
          <p:cNvSpPr/>
          <p:nvPr/>
        </p:nvSpPr>
        <p:spPr>
          <a:xfrm>
            <a:off x="1557371" y="3403096"/>
            <a:ext cx="10199013" cy="355402"/>
          </a:xfrm>
          <a:prstGeom prst="rect">
            <a:avLst/>
          </a:prstGeom>
          <a:noFill/>
          <a:ln/>
        </p:spPr>
        <p:txBody>
          <a:bodyPr wrap="none" lIns="91440" tIns="45720" rIns="91440" bIns="45720" rtlCol="0" anchor="t"/>
          <a:lstStyle/>
          <a:p>
            <a:pPr marL="457200" indent="-457200">
              <a:lnSpc>
                <a:spcPts val="2799"/>
              </a:lnSpc>
              <a:buSzPct val="100000"/>
              <a:buFont typeface="Arial" panose="020B0604020202020204" pitchFamily="34" charset="0"/>
              <a:buChar char="•"/>
            </a:pPr>
            <a:r>
              <a:rPr lang="en-US" sz="2800" b="1" dirty="0">
                <a:solidFill>
                  <a:srgbClr val="C9C9C0"/>
                </a:solidFill>
                <a:latin typeface="Calibri"/>
                <a:ea typeface="Tomorrow"/>
                <a:cs typeface="Tomorrow" pitchFamily="34" charset="-120"/>
              </a:rPr>
              <a:t>A skip list consists of multiple linked lists of different levels, </a:t>
            </a:r>
            <a:endParaRPr lang="en-US" sz="2800" b="1">
              <a:solidFill>
                <a:srgbClr val="000000"/>
              </a:solidFill>
              <a:latin typeface="Calibri"/>
              <a:ea typeface="Tomorrow"/>
              <a:cs typeface="Calibri"/>
            </a:endParaRPr>
          </a:p>
          <a:p>
            <a:pPr>
              <a:lnSpc>
                <a:spcPts val="2799"/>
              </a:lnSpc>
              <a:buSzPct val="100000"/>
            </a:pPr>
            <a:r>
              <a:rPr lang="en-US" sz="2800" b="1" dirty="0">
                <a:solidFill>
                  <a:srgbClr val="C9C9C0"/>
                </a:solidFill>
                <a:latin typeface="Calibri"/>
                <a:ea typeface="Tomorrow"/>
                <a:cs typeface="Tomorrow" pitchFamily="34" charset="-120"/>
              </a:rPr>
              <a:t>      forming a hierarchy.</a:t>
            </a:r>
            <a:endParaRPr lang="en-US" sz="2800" b="1" dirty="0">
              <a:latin typeface="Calibri"/>
              <a:ea typeface="Tomorrow"/>
              <a:cs typeface="Calibri"/>
            </a:endParaRPr>
          </a:p>
        </p:txBody>
      </p:sp>
      <p:sp>
        <p:nvSpPr>
          <p:cNvPr id="8" name="Text 5"/>
          <p:cNvSpPr/>
          <p:nvPr/>
        </p:nvSpPr>
        <p:spPr>
          <a:xfrm>
            <a:off x="1557371" y="4343706"/>
            <a:ext cx="10199013" cy="710803"/>
          </a:xfrm>
          <a:prstGeom prst="rect">
            <a:avLst/>
          </a:prstGeom>
          <a:noFill/>
          <a:ln/>
        </p:spPr>
        <p:txBody>
          <a:bodyPr wrap="square" lIns="91440" tIns="45720" rIns="91440" bIns="45720" rtlCol="0" anchor="t"/>
          <a:lstStyle/>
          <a:p>
            <a:pPr marL="457200" indent="-457200" algn="just">
              <a:lnSpc>
                <a:spcPts val="2799"/>
              </a:lnSpc>
              <a:buSzPct val="100000"/>
              <a:buFont typeface="Arial" panose="020F0302020204030204"/>
              <a:buChar char="•"/>
            </a:pPr>
            <a:r>
              <a:rPr lang="en-US" sz="2800" b="1" dirty="0">
                <a:solidFill>
                  <a:srgbClr val="C9C9C0"/>
                </a:solidFill>
                <a:latin typeface="Calibri"/>
                <a:ea typeface="Tomorrow"/>
                <a:cs typeface="Tomorrow" pitchFamily="34" charset="-120"/>
              </a:rPr>
              <a:t>Each node in the skip list contains integer data and four pointers corresponding to each direction, allowing it to "skip" ahead by multiple levels.</a:t>
            </a:r>
            <a:endParaRPr lang="en-US" sz="2800" b="1" dirty="0">
              <a:latin typeface="Calibri"/>
              <a:ea typeface="Tomorrow"/>
              <a:cs typeface="Calibri"/>
            </a:endParaRPr>
          </a:p>
        </p:txBody>
      </p:sp>
      <p:sp>
        <p:nvSpPr>
          <p:cNvPr id="9" name="Text 6"/>
          <p:cNvSpPr/>
          <p:nvPr/>
        </p:nvSpPr>
        <p:spPr>
          <a:xfrm>
            <a:off x="1557371" y="5652782"/>
            <a:ext cx="10199013" cy="710803"/>
          </a:xfrm>
          <a:prstGeom prst="rect">
            <a:avLst/>
          </a:prstGeom>
          <a:noFill/>
          <a:ln/>
        </p:spPr>
        <p:txBody>
          <a:bodyPr wrap="square" lIns="91440" tIns="45720" rIns="91440" bIns="45720" rtlCol="0" anchor="t"/>
          <a:lstStyle/>
          <a:p>
            <a:pPr marL="457200" indent="-457200" algn="just">
              <a:lnSpc>
                <a:spcPts val="2799"/>
              </a:lnSpc>
              <a:buSzPct val="100000"/>
              <a:buFont typeface="Arial"/>
              <a:buChar char="•"/>
            </a:pPr>
            <a:r>
              <a:rPr lang="en-US" sz="2800" b="1" dirty="0">
                <a:solidFill>
                  <a:srgbClr val="C9C9C0"/>
                </a:solidFill>
                <a:latin typeface="Calibri"/>
                <a:ea typeface="Tomorrow"/>
                <a:cs typeface="Tomorrow" pitchFamily="34" charset="-120"/>
              </a:rPr>
              <a:t>The number of levels a node is stored in, is determined probabilistically, and thus, higher-levels have fewer nodes.</a:t>
            </a:r>
            <a:endParaRPr lang="en-US" sz="2800" b="1" dirty="0">
              <a:latin typeface="Calibri"/>
              <a:ea typeface="Tomorrow"/>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1"/>
            <a:ext cx="14630400" cy="8229600"/>
          </a:xfrm>
          <a:prstGeom prst="rect">
            <a:avLst/>
          </a:prstGeom>
          <a:solidFill>
            <a:srgbClr val="0D0D0C"/>
          </a:solidFill>
          <a:ln/>
        </p:spPr>
        <p:txBody>
          <a:bodyPr/>
          <a:lstStyle/>
          <a:p>
            <a:endParaRPr lang="en-IN"/>
          </a:p>
        </p:txBody>
      </p:sp>
      <p:sp>
        <p:nvSpPr>
          <p:cNvPr id="5" name="Text 2"/>
          <p:cNvSpPr/>
          <p:nvPr/>
        </p:nvSpPr>
        <p:spPr>
          <a:xfrm>
            <a:off x="898752" y="608971"/>
            <a:ext cx="8097441" cy="588169"/>
          </a:xfrm>
          <a:prstGeom prst="rect">
            <a:avLst/>
          </a:prstGeom>
          <a:noFill/>
          <a:ln/>
        </p:spPr>
        <p:txBody>
          <a:bodyPr wrap="none" lIns="91440" tIns="45720" rIns="91440" bIns="45720" rtlCol="0" anchor="t"/>
          <a:lstStyle/>
          <a:p>
            <a:pPr marL="0" indent="0">
              <a:lnSpc>
                <a:spcPts val="4631"/>
              </a:lnSpc>
              <a:buNone/>
            </a:pPr>
            <a:r>
              <a:rPr lang="en-US" sz="7200" b="1" dirty="0">
                <a:solidFill>
                  <a:srgbClr val="EDEDE8"/>
                </a:solidFill>
                <a:latin typeface="Calibri"/>
                <a:ea typeface="Calibri"/>
                <a:cs typeface="Calibri"/>
              </a:rPr>
              <a:t>Insertion and Deletion Algorithms</a:t>
            </a:r>
            <a:endParaRPr lang="en-US" sz="7200" dirty="0">
              <a:latin typeface="Calibri"/>
              <a:ea typeface="Calibri"/>
              <a:cs typeface="Calibri"/>
            </a:endParaRPr>
          </a:p>
        </p:txBody>
      </p:sp>
      <p:sp>
        <p:nvSpPr>
          <p:cNvPr id="10" name="Text 7"/>
          <p:cNvSpPr/>
          <p:nvPr/>
        </p:nvSpPr>
        <p:spPr>
          <a:xfrm>
            <a:off x="896830" y="1915751"/>
            <a:ext cx="2352675" cy="294084"/>
          </a:xfrm>
          <a:prstGeom prst="rect">
            <a:avLst/>
          </a:prstGeom>
          <a:noFill/>
          <a:ln/>
        </p:spPr>
        <p:txBody>
          <a:bodyPr wrap="none" lIns="91440" tIns="45720" rIns="91440" bIns="45720" rtlCol="0" anchor="t"/>
          <a:lstStyle/>
          <a:p>
            <a:pPr marL="0" indent="0" algn="l">
              <a:lnSpc>
                <a:spcPts val="2316"/>
              </a:lnSpc>
              <a:buNone/>
            </a:pPr>
            <a:r>
              <a:rPr lang="en-US" sz="4400" b="1" u="sng" dirty="0">
                <a:solidFill>
                  <a:srgbClr val="EDEDE8"/>
                </a:solidFill>
                <a:latin typeface="Calibri"/>
                <a:ea typeface="Calibri"/>
                <a:cs typeface="Calibri"/>
              </a:rPr>
              <a:t>Insertion</a:t>
            </a:r>
            <a:endParaRPr lang="en-US" sz="4400" u="sng" dirty="0">
              <a:latin typeface="Calibri"/>
              <a:ea typeface="Calibri"/>
              <a:cs typeface="Calibri"/>
            </a:endParaRPr>
          </a:p>
        </p:txBody>
      </p:sp>
      <p:sp>
        <p:nvSpPr>
          <p:cNvPr id="11" name="Text 8"/>
          <p:cNvSpPr/>
          <p:nvPr/>
        </p:nvSpPr>
        <p:spPr>
          <a:xfrm>
            <a:off x="896830" y="2361894"/>
            <a:ext cx="12821755" cy="903327"/>
          </a:xfrm>
          <a:prstGeom prst="rect">
            <a:avLst/>
          </a:prstGeom>
          <a:noFill/>
          <a:ln/>
        </p:spPr>
        <p:txBody>
          <a:bodyPr wrap="square" lIns="91440" tIns="45720" rIns="91440" bIns="45720" rtlCol="0" anchor="t"/>
          <a:lstStyle/>
          <a:p>
            <a:pPr marL="0" indent="0" algn="l">
              <a:buNone/>
            </a:pPr>
            <a:r>
              <a:rPr lang="en-US" sz="2400" dirty="0">
                <a:solidFill>
                  <a:srgbClr val="C9C9C0"/>
                </a:solidFill>
                <a:latin typeface="Calibri"/>
                <a:ea typeface="Calibri"/>
                <a:cs typeface="Calibri"/>
              </a:rPr>
              <a:t>To insert a new node, we first find the appropriate position in the skip list by traversing the hierarchy from top to bottom. Then, we create a new node with a random number of forward pointers and insert it into the list.</a:t>
            </a:r>
            <a:endParaRPr lang="en-US" sz="2400" dirty="0">
              <a:latin typeface="Calibri"/>
              <a:ea typeface="Calibri"/>
              <a:cs typeface="Calibri"/>
            </a:endParaRPr>
          </a:p>
        </p:txBody>
      </p:sp>
      <p:sp>
        <p:nvSpPr>
          <p:cNvPr id="15" name="Text 12"/>
          <p:cNvSpPr/>
          <p:nvPr/>
        </p:nvSpPr>
        <p:spPr>
          <a:xfrm>
            <a:off x="896830" y="3816515"/>
            <a:ext cx="2352675" cy="294084"/>
          </a:xfrm>
          <a:prstGeom prst="rect">
            <a:avLst/>
          </a:prstGeom>
          <a:noFill/>
          <a:ln/>
        </p:spPr>
        <p:txBody>
          <a:bodyPr wrap="none" lIns="91440" tIns="45720" rIns="91440" bIns="45720" rtlCol="0" anchor="t"/>
          <a:lstStyle/>
          <a:p>
            <a:pPr marL="0" indent="0" algn="l">
              <a:lnSpc>
                <a:spcPts val="2316"/>
              </a:lnSpc>
              <a:buNone/>
            </a:pPr>
            <a:r>
              <a:rPr lang="en-US" sz="4400" b="1" u="sng" dirty="0">
                <a:solidFill>
                  <a:srgbClr val="EDEDE8"/>
                </a:solidFill>
                <a:latin typeface="Calibri"/>
                <a:ea typeface="Calibri"/>
                <a:cs typeface="Calibri"/>
              </a:rPr>
              <a:t>Deletion</a:t>
            </a:r>
            <a:endParaRPr lang="en-US" sz="4400" dirty="0">
              <a:latin typeface="Calibri"/>
              <a:ea typeface="Calibri"/>
              <a:cs typeface="Calibri"/>
            </a:endParaRPr>
          </a:p>
        </p:txBody>
      </p:sp>
      <p:sp>
        <p:nvSpPr>
          <p:cNvPr id="16" name="Text 13"/>
          <p:cNvSpPr/>
          <p:nvPr/>
        </p:nvSpPr>
        <p:spPr>
          <a:xfrm>
            <a:off x="896830" y="4288784"/>
            <a:ext cx="12821755" cy="903327"/>
          </a:xfrm>
          <a:prstGeom prst="rect">
            <a:avLst/>
          </a:prstGeom>
          <a:noFill/>
          <a:ln/>
        </p:spPr>
        <p:txBody>
          <a:bodyPr wrap="square" lIns="91440" tIns="45720" rIns="91440" bIns="45720" rtlCol="0" anchor="t"/>
          <a:lstStyle/>
          <a:p>
            <a:pPr marL="0" indent="0" algn="l">
              <a:buNone/>
            </a:pPr>
            <a:r>
              <a:rPr lang="en-US" sz="2400" dirty="0">
                <a:solidFill>
                  <a:srgbClr val="C9C9C0"/>
                </a:solidFill>
                <a:latin typeface="Calibri"/>
                <a:ea typeface="Calibri"/>
                <a:cs typeface="Calibri"/>
              </a:rPr>
              <a:t>Deleting a node from a skip list involves finding the node and removing it from all the linked lists it appears in. This is done by traversing the hierarchy and updating the forward pointers of the surrounding nodes.</a:t>
            </a:r>
            <a:endParaRPr lang="en-US" sz="2400" dirty="0">
              <a:latin typeface="Calibri"/>
              <a:ea typeface="Calibri"/>
              <a:cs typeface="Calibri"/>
            </a:endParaRPr>
          </a:p>
        </p:txBody>
      </p:sp>
      <p:sp>
        <p:nvSpPr>
          <p:cNvPr id="23" name="TextBox 22">
            <a:extLst>
              <a:ext uri="{FF2B5EF4-FFF2-40B4-BE49-F238E27FC236}">
                <a16:creationId xmlns:a16="http://schemas.microsoft.com/office/drawing/2014/main" id="{7C7DCD4D-380F-693F-FEA3-1BABADC55D1B}"/>
              </a:ext>
            </a:extLst>
          </p:cNvPr>
          <p:cNvSpPr txBox="1"/>
          <p:nvPr/>
        </p:nvSpPr>
        <p:spPr>
          <a:xfrm>
            <a:off x="901336" y="6270171"/>
            <a:ext cx="123052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C9C9C0"/>
                </a:solidFill>
                <a:ea typeface="+mn-lt"/>
                <a:cs typeface="+mn-lt"/>
              </a:rPr>
              <a:t>The search algorithm in a skip list is designed to take advantage of the hierarchical structure. It starts at the topmost list and progressively moves down the levels, skipping ahead at each step until the target node is found or the search reaches the bottom level.</a:t>
            </a:r>
          </a:p>
        </p:txBody>
      </p:sp>
      <p:sp>
        <p:nvSpPr>
          <p:cNvPr id="24" name="TextBox 23">
            <a:extLst>
              <a:ext uri="{FF2B5EF4-FFF2-40B4-BE49-F238E27FC236}">
                <a16:creationId xmlns:a16="http://schemas.microsoft.com/office/drawing/2014/main" id="{B4B54ECE-4950-C029-869A-6DC853A7C00A}"/>
              </a:ext>
            </a:extLst>
          </p:cNvPr>
          <p:cNvSpPr txBox="1"/>
          <p:nvPr/>
        </p:nvSpPr>
        <p:spPr>
          <a:xfrm>
            <a:off x="901336" y="5499462"/>
            <a:ext cx="249500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400" b="1" u="sng" dirty="0">
                <a:solidFill>
                  <a:schemeClr val="bg1"/>
                </a:solidFill>
                <a:ea typeface="Calibri"/>
                <a:cs typeface="Calibri"/>
              </a:rPr>
              <a:t>Search</a:t>
            </a:r>
            <a:endParaRPr lang="en-GB" sz="4400" b="1" u="sng"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4" name="Text 2"/>
          <p:cNvSpPr/>
          <p:nvPr/>
        </p:nvSpPr>
        <p:spPr>
          <a:xfrm>
            <a:off x="2270284" y="734820"/>
            <a:ext cx="5334714" cy="507325"/>
          </a:xfrm>
          <a:prstGeom prst="rect">
            <a:avLst/>
          </a:prstGeom>
          <a:noFill/>
          <a:ln/>
        </p:spPr>
        <p:txBody>
          <a:bodyPr wrap="none" lIns="91440" tIns="45720" rIns="91440" bIns="45720" rtlCol="0" anchor="t"/>
          <a:lstStyle/>
          <a:p>
            <a:pPr marL="0" indent="0">
              <a:lnSpc>
                <a:spcPts val="3995"/>
              </a:lnSpc>
              <a:buNone/>
            </a:pPr>
            <a:r>
              <a:rPr lang="en-US" sz="7200" b="1" dirty="0">
                <a:solidFill>
                  <a:srgbClr val="EDEDE8"/>
                </a:solidFill>
                <a:latin typeface="Calibri"/>
                <a:ea typeface="Tomorrow" pitchFamily="34" charset="-122"/>
                <a:cs typeface="Tomorrow" pitchFamily="34" charset="-120"/>
              </a:rPr>
              <a:t>Time Complexity Analysis</a:t>
            </a:r>
            <a:endParaRPr lang="en-US" sz="7200" dirty="0">
              <a:latin typeface="Calibri"/>
            </a:endParaRPr>
          </a:p>
        </p:txBody>
      </p:sp>
      <p:pic>
        <p:nvPicPr>
          <p:cNvPr id="6" name="Image 0" descr="preencoded.png"/>
          <p:cNvPicPr>
            <a:picLocks noChangeAspect="1"/>
          </p:cNvPicPr>
          <p:nvPr/>
        </p:nvPicPr>
        <p:blipFill>
          <a:blip r:embed="rId3"/>
          <a:stretch>
            <a:fillRect/>
          </a:stretch>
        </p:blipFill>
        <p:spPr>
          <a:xfrm>
            <a:off x="7173039" y="3276481"/>
            <a:ext cx="284083" cy="324683"/>
          </a:xfrm>
          <a:prstGeom prst="rect">
            <a:avLst/>
          </a:prstGeom>
        </p:spPr>
      </p:pic>
      <p:sp>
        <p:nvSpPr>
          <p:cNvPr id="7" name="Text 4"/>
          <p:cNvSpPr/>
          <p:nvPr/>
        </p:nvSpPr>
        <p:spPr>
          <a:xfrm>
            <a:off x="2270284" y="5428264"/>
            <a:ext cx="9475758" cy="779383"/>
          </a:xfrm>
          <a:prstGeom prst="rect">
            <a:avLst/>
          </a:prstGeom>
          <a:noFill/>
          <a:ln/>
        </p:spPr>
        <p:txBody>
          <a:bodyPr wrap="square" lIns="91440" tIns="45720" rIns="91440" bIns="45720" rtlCol="0" anchor="t"/>
          <a:lstStyle/>
          <a:p>
            <a:pPr marL="0" indent="0" algn="just">
              <a:buNone/>
            </a:pPr>
            <a:r>
              <a:rPr lang="en-US" sz="2400" dirty="0">
                <a:solidFill>
                  <a:srgbClr val="C9C9C0"/>
                </a:solidFill>
                <a:latin typeface="Calibri"/>
                <a:ea typeface="Tomorrow"/>
                <a:cs typeface="Tomorrow" pitchFamily="34" charset="-120"/>
              </a:rPr>
              <a:t>Skip lists offer exceptional time complexity for fundamental operations, matching the performance of balanced binary search trees. The average time complexity for search, insertion, and deletion is O(log n), where n is the number of nodes in the data </a:t>
            </a:r>
            <a:r>
              <a:rPr lang="en-US" sz="2400" dirty="0" err="1">
                <a:solidFill>
                  <a:srgbClr val="C9C9C0"/>
                </a:solidFill>
                <a:latin typeface="Calibri"/>
                <a:ea typeface="Tomorrow"/>
                <a:cs typeface="Tomorrow" pitchFamily="34" charset="-120"/>
              </a:rPr>
              <a:t>structure.</a:t>
            </a:r>
            <a:r>
              <a:rPr lang="en-US" sz="2400" dirty="0" err="1">
                <a:solidFill>
                  <a:srgbClr val="C9C9C0"/>
                </a:solidFill>
                <a:latin typeface="Calibri"/>
                <a:ea typeface="Calibri"/>
                <a:cs typeface="Calibri"/>
              </a:rPr>
              <a:t>But</a:t>
            </a:r>
            <a:r>
              <a:rPr lang="en-US" sz="2400" dirty="0">
                <a:solidFill>
                  <a:srgbClr val="C9C9C0"/>
                </a:solidFill>
                <a:latin typeface="Calibri"/>
                <a:ea typeface="Calibri"/>
                <a:cs typeface="Calibri"/>
              </a:rPr>
              <a:t>, in the worst cases, due to its probabilistic nature, the worst case tends to O(n)</a:t>
            </a:r>
            <a:endParaRPr lang="en-US" sz="2400">
              <a:solidFill>
                <a:srgbClr val="000000"/>
              </a:solidFill>
              <a:latin typeface="Calibri"/>
              <a:ea typeface="Tomorrow"/>
              <a:cs typeface="Calibri"/>
            </a:endParaRPr>
          </a:p>
        </p:txBody>
      </p:sp>
      <p:pic>
        <p:nvPicPr>
          <p:cNvPr id="10" name="Picture 9">
            <a:extLst>
              <a:ext uri="{FF2B5EF4-FFF2-40B4-BE49-F238E27FC236}">
                <a16:creationId xmlns:a16="http://schemas.microsoft.com/office/drawing/2014/main" id="{C299CA6F-32E7-3E8C-3E3D-C024FDFA954D}"/>
              </a:ext>
            </a:extLst>
          </p:cNvPr>
          <p:cNvPicPr>
            <a:picLocks noChangeAspect="1"/>
          </p:cNvPicPr>
          <p:nvPr/>
        </p:nvPicPr>
        <p:blipFill>
          <a:blip r:embed="rId4"/>
          <a:stretch>
            <a:fillRect/>
          </a:stretch>
        </p:blipFill>
        <p:spPr>
          <a:xfrm>
            <a:off x="2272938" y="1908063"/>
            <a:ext cx="9797142" cy="27414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4" name="Text 2"/>
          <p:cNvSpPr/>
          <p:nvPr/>
        </p:nvSpPr>
        <p:spPr>
          <a:xfrm>
            <a:off x="2651947" y="864410"/>
            <a:ext cx="6894552"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pitchFamily="34" charset="-122"/>
                <a:cs typeface="Tomorrow" pitchFamily="34" charset="-120"/>
              </a:rPr>
              <a:t>Advantages of Skip Lists</a:t>
            </a:r>
            <a:endParaRPr lang="en-US" sz="7200" dirty="0">
              <a:latin typeface="Calibri"/>
            </a:endParaRPr>
          </a:p>
        </p:txBody>
      </p:sp>
      <p:sp>
        <p:nvSpPr>
          <p:cNvPr id="6" name="Text 4"/>
          <p:cNvSpPr/>
          <p:nvPr/>
        </p:nvSpPr>
        <p:spPr>
          <a:xfrm>
            <a:off x="2557463" y="2318351"/>
            <a:ext cx="3357205" cy="347186"/>
          </a:xfrm>
          <a:prstGeom prst="rect">
            <a:avLst/>
          </a:prstGeom>
          <a:noFill/>
          <a:ln/>
        </p:spPr>
        <p:txBody>
          <a:bodyPr wrap="none" lIns="91440" tIns="45720" rIns="91440" bIns="45720" rtlCol="0" anchor="t"/>
          <a:lstStyle/>
          <a:p>
            <a:pPr marL="0" indent="0">
              <a:lnSpc>
                <a:spcPts val="2734"/>
              </a:lnSpc>
              <a:buNone/>
            </a:pPr>
            <a:r>
              <a:rPr lang="en-US" sz="2800" b="1" u="sng" dirty="0">
                <a:solidFill>
                  <a:srgbClr val="EDEDE8"/>
                </a:solidFill>
                <a:latin typeface="Calibri"/>
                <a:ea typeface="Tomorrow"/>
                <a:cs typeface="Tomorrow" pitchFamily="34" charset="-120"/>
              </a:rPr>
              <a:t>Simple Implementation</a:t>
            </a:r>
            <a:endParaRPr lang="en-US" sz="2800" dirty="0">
              <a:latin typeface="Calibri"/>
              <a:ea typeface="Tomorrow"/>
              <a:cs typeface="Calibri"/>
            </a:endParaRPr>
          </a:p>
        </p:txBody>
      </p:sp>
      <p:sp>
        <p:nvSpPr>
          <p:cNvPr id="7" name="Text 5"/>
          <p:cNvSpPr/>
          <p:nvPr/>
        </p:nvSpPr>
        <p:spPr>
          <a:xfrm>
            <a:off x="2557463" y="2851019"/>
            <a:ext cx="4555212" cy="1421606"/>
          </a:xfrm>
          <a:prstGeom prst="rect">
            <a:avLst/>
          </a:prstGeom>
          <a:noFill/>
          <a:ln/>
        </p:spPr>
        <p:txBody>
          <a:bodyPr wrap="square" lIns="91440" tIns="45720" rIns="91440" bIns="45720" rtlCol="0" anchor="t"/>
          <a:lstStyle/>
          <a:p>
            <a:pPr marL="0" indent="0">
              <a:lnSpc>
                <a:spcPts val="2799"/>
              </a:lnSpc>
              <a:buNone/>
            </a:pPr>
            <a:r>
              <a:rPr lang="en-US" sz="2400" dirty="0">
                <a:solidFill>
                  <a:srgbClr val="C9C9C0"/>
                </a:solidFill>
                <a:latin typeface="Calibri"/>
                <a:ea typeface="Tomorrow"/>
                <a:cs typeface="Tomorrow" pitchFamily="34" charset="-120"/>
              </a:rPr>
              <a:t>Skip lists have a simpler implementation compared to balanced binary search trees, making them easier to understand and maintain</a:t>
            </a:r>
            <a:r>
              <a:rPr lang="en-US" sz="2400" dirty="0">
                <a:solidFill>
                  <a:srgbClr val="C9C9C0"/>
                </a:solidFill>
                <a:latin typeface="Tomorrow"/>
                <a:ea typeface="Tomorrow"/>
                <a:cs typeface="Tomorrow" pitchFamily="34" charset="-120"/>
              </a:rPr>
              <a:t>.</a:t>
            </a:r>
            <a:endParaRPr lang="en-US" sz="2400" dirty="0">
              <a:latin typeface="Tomorrow"/>
              <a:ea typeface="Tomorrow"/>
            </a:endParaRPr>
          </a:p>
        </p:txBody>
      </p:sp>
      <p:sp>
        <p:nvSpPr>
          <p:cNvPr id="9" name="Text 7"/>
          <p:cNvSpPr/>
          <p:nvPr/>
        </p:nvSpPr>
        <p:spPr>
          <a:xfrm>
            <a:off x="8037195" y="2318351"/>
            <a:ext cx="2777490" cy="347186"/>
          </a:xfrm>
          <a:prstGeom prst="rect">
            <a:avLst/>
          </a:prstGeom>
          <a:noFill/>
          <a:ln/>
        </p:spPr>
        <p:txBody>
          <a:bodyPr wrap="none" lIns="91440" tIns="45720" rIns="91440" bIns="45720" rtlCol="0" anchor="t"/>
          <a:lstStyle/>
          <a:p>
            <a:pPr marL="0" indent="0">
              <a:lnSpc>
                <a:spcPts val="2734"/>
              </a:lnSpc>
              <a:buNone/>
            </a:pPr>
            <a:r>
              <a:rPr lang="en-US" sz="2800" b="1" u="sng" dirty="0">
                <a:solidFill>
                  <a:srgbClr val="EDEDE8"/>
                </a:solidFill>
                <a:latin typeface="Calibri"/>
                <a:ea typeface="Tomorrow"/>
                <a:cs typeface="Tomorrow" pitchFamily="34" charset="-120"/>
              </a:rPr>
              <a:t>Efficient Operations</a:t>
            </a:r>
            <a:endParaRPr lang="en-US" sz="2800" u="sng" dirty="0">
              <a:latin typeface="Calibri"/>
              <a:ea typeface="Tomorrow"/>
            </a:endParaRPr>
          </a:p>
        </p:txBody>
      </p:sp>
      <p:sp>
        <p:nvSpPr>
          <p:cNvPr id="10" name="Text 8"/>
          <p:cNvSpPr/>
          <p:nvPr/>
        </p:nvSpPr>
        <p:spPr>
          <a:xfrm>
            <a:off x="7945755" y="2851019"/>
            <a:ext cx="4555212" cy="1421606"/>
          </a:xfrm>
          <a:prstGeom prst="rect">
            <a:avLst/>
          </a:prstGeom>
          <a:noFill/>
          <a:ln/>
        </p:spPr>
        <p:txBody>
          <a:bodyPr wrap="square" lIns="91440" tIns="45720" rIns="91440" bIns="45720" rtlCol="0" anchor="t"/>
          <a:lstStyle/>
          <a:p>
            <a:pPr marL="0" indent="0">
              <a:lnSpc>
                <a:spcPts val="2799"/>
              </a:lnSpc>
              <a:buNone/>
            </a:pPr>
            <a:r>
              <a:rPr lang="en-US" sz="2400" dirty="0">
                <a:solidFill>
                  <a:srgbClr val="C9C9C0"/>
                </a:solidFill>
                <a:latin typeface="Calibri"/>
                <a:ea typeface="Tomorrow"/>
                <a:cs typeface="Tomorrow" pitchFamily="34" charset="-120"/>
              </a:rPr>
              <a:t>Skip lists offer O(log n) average time complexity for search, insertion, and deletion, on par with balanced binary search trees.</a:t>
            </a:r>
            <a:endParaRPr lang="en-US" sz="2400" dirty="0">
              <a:latin typeface="Calibri"/>
              <a:ea typeface="Tomorrow"/>
            </a:endParaRPr>
          </a:p>
        </p:txBody>
      </p:sp>
      <p:sp>
        <p:nvSpPr>
          <p:cNvPr id="15" name="Text 13"/>
          <p:cNvSpPr/>
          <p:nvPr/>
        </p:nvSpPr>
        <p:spPr>
          <a:xfrm>
            <a:off x="5921012" y="5084342"/>
            <a:ext cx="2777490" cy="347186"/>
          </a:xfrm>
          <a:prstGeom prst="rect">
            <a:avLst/>
          </a:prstGeom>
          <a:noFill/>
          <a:ln/>
        </p:spPr>
        <p:txBody>
          <a:bodyPr wrap="none" lIns="91440" tIns="45720" rIns="91440" bIns="45720" rtlCol="0" anchor="t"/>
          <a:lstStyle/>
          <a:p>
            <a:pPr marL="0" indent="0" algn="ctr">
              <a:lnSpc>
                <a:spcPts val="2734"/>
              </a:lnSpc>
              <a:buNone/>
            </a:pPr>
            <a:r>
              <a:rPr lang="en-US" sz="2800" b="1" u="sng" dirty="0">
                <a:solidFill>
                  <a:srgbClr val="EDEDE8"/>
                </a:solidFill>
                <a:latin typeface="Calibri"/>
                <a:ea typeface="Tomorrow"/>
                <a:cs typeface="Tomorrow" pitchFamily="34" charset="-120"/>
              </a:rPr>
              <a:t>Parallelizable</a:t>
            </a:r>
            <a:endParaRPr lang="en-US" sz="2800" dirty="0">
              <a:latin typeface="Calibri"/>
              <a:ea typeface="Tomorrow"/>
              <a:cs typeface="Calibri" panose="020F0502020204030204"/>
            </a:endParaRPr>
          </a:p>
        </p:txBody>
      </p:sp>
      <p:sp>
        <p:nvSpPr>
          <p:cNvPr id="16" name="Text 14"/>
          <p:cNvSpPr/>
          <p:nvPr/>
        </p:nvSpPr>
        <p:spPr>
          <a:xfrm>
            <a:off x="5346246" y="5734578"/>
            <a:ext cx="4555212" cy="1066205"/>
          </a:xfrm>
          <a:prstGeom prst="rect">
            <a:avLst/>
          </a:prstGeom>
          <a:noFill/>
          <a:ln/>
        </p:spPr>
        <p:txBody>
          <a:bodyPr wrap="square" lIns="91440" tIns="45720" rIns="91440" bIns="45720" rtlCol="0" anchor="t"/>
          <a:lstStyle/>
          <a:p>
            <a:pPr marL="0" indent="0">
              <a:lnSpc>
                <a:spcPts val="2799"/>
              </a:lnSpc>
              <a:buNone/>
            </a:pPr>
            <a:r>
              <a:rPr lang="en-US" sz="2400" dirty="0">
                <a:solidFill>
                  <a:srgbClr val="C9C9C0"/>
                </a:solidFill>
                <a:latin typeface="Calibri"/>
                <a:ea typeface="Tomorrow"/>
                <a:cs typeface="Tomorrow" pitchFamily="34" charset="-120"/>
              </a:rPr>
              <a:t>The probabilistic nature of skip lists allows for concurrent operations, making them suitable for parallel processing.</a:t>
            </a:r>
            <a:endParaRPr lang="en-US" sz="2400" dirty="0">
              <a:latin typeface="Calibri"/>
              <a:ea typeface="Tomo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4" name="Text 2"/>
          <p:cNvSpPr/>
          <p:nvPr/>
        </p:nvSpPr>
        <p:spPr>
          <a:xfrm>
            <a:off x="2586633" y="830342"/>
            <a:ext cx="7734419" cy="694373"/>
          </a:xfrm>
          <a:prstGeom prst="rect">
            <a:avLst/>
          </a:prstGeom>
          <a:noFill/>
          <a:ln/>
        </p:spPr>
        <p:txBody>
          <a:bodyPr wrap="none" lIns="91440" tIns="45720" rIns="91440" bIns="45720" rtlCol="0" anchor="t"/>
          <a:lstStyle/>
          <a:p>
            <a:pPr marL="0" indent="0">
              <a:lnSpc>
                <a:spcPts val="5468"/>
              </a:lnSpc>
              <a:buNone/>
            </a:pPr>
            <a:r>
              <a:rPr lang="en-US" sz="7200" b="1" dirty="0">
                <a:solidFill>
                  <a:srgbClr val="EDEDE8"/>
                </a:solidFill>
                <a:latin typeface="Calibri"/>
                <a:ea typeface="Tomorrow"/>
                <a:cs typeface="Tomorrow" pitchFamily="34" charset="-120"/>
              </a:rPr>
              <a:t>Disadvantages of Skip Lists</a:t>
            </a:r>
            <a:endParaRPr lang="en-US" sz="7200" dirty="0">
              <a:latin typeface="Calibri"/>
              <a:ea typeface="Tomorrow"/>
            </a:endParaRPr>
          </a:p>
        </p:txBody>
      </p:sp>
      <p:sp>
        <p:nvSpPr>
          <p:cNvPr id="6" name="Text 4"/>
          <p:cNvSpPr/>
          <p:nvPr/>
        </p:nvSpPr>
        <p:spPr>
          <a:xfrm>
            <a:off x="2034949" y="2153654"/>
            <a:ext cx="2778562" cy="347186"/>
          </a:xfrm>
          <a:prstGeom prst="rect">
            <a:avLst/>
          </a:prstGeom>
          <a:noFill/>
          <a:ln/>
        </p:spPr>
        <p:txBody>
          <a:bodyPr wrap="none" lIns="91440" tIns="45720" rIns="91440" bIns="45720" rtlCol="0" anchor="t"/>
          <a:lstStyle/>
          <a:p>
            <a:pPr marL="0" indent="0">
              <a:lnSpc>
                <a:spcPts val="2734"/>
              </a:lnSpc>
              <a:buNone/>
            </a:pPr>
            <a:r>
              <a:rPr lang="en-US" sz="3600" b="1" u="sng" dirty="0">
                <a:solidFill>
                  <a:srgbClr val="EDEDE8"/>
                </a:solidFill>
                <a:latin typeface="Calibri"/>
                <a:ea typeface="Tomorrow" pitchFamily="34" charset="-122"/>
                <a:cs typeface="Tomorrow" pitchFamily="34" charset="-120"/>
              </a:rPr>
              <a:t>Probabilistic Nature</a:t>
            </a:r>
            <a:endParaRPr lang="en-US" sz="3600" u="sng" dirty="0">
              <a:latin typeface="Tomorrow"/>
              <a:ea typeface="Calibri"/>
              <a:cs typeface="Calibri"/>
            </a:endParaRPr>
          </a:p>
        </p:txBody>
      </p:sp>
      <p:sp>
        <p:nvSpPr>
          <p:cNvPr id="7" name="Text 5"/>
          <p:cNvSpPr/>
          <p:nvPr/>
        </p:nvSpPr>
        <p:spPr>
          <a:xfrm>
            <a:off x="2034949" y="2973705"/>
            <a:ext cx="5169166" cy="1421606"/>
          </a:xfrm>
          <a:prstGeom prst="rect">
            <a:avLst/>
          </a:prstGeom>
          <a:noFill/>
          <a:ln/>
        </p:spPr>
        <p:txBody>
          <a:bodyPr wrap="square" lIns="91440" tIns="45720" rIns="91440" bIns="45720" rtlCol="0" anchor="t"/>
          <a:lstStyle/>
          <a:p>
            <a:pPr marL="0" indent="0">
              <a:lnSpc>
                <a:spcPts val="2799"/>
              </a:lnSpc>
              <a:buNone/>
            </a:pPr>
            <a:r>
              <a:rPr lang="en-US" sz="2000" dirty="0">
                <a:solidFill>
                  <a:srgbClr val="C9C9C0"/>
                </a:solidFill>
                <a:latin typeface="Calibri"/>
                <a:ea typeface="Tomorrow" pitchFamily="34" charset="-122"/>
                <a:cs typeface="Tomorrow" pitchFamily="34" charset="-120"/>
              </a:rPr>
              <a:t>The probabilistic structure of skip lists can lead to suboptimal performance in some cases, as the number of levels and forward pointers is determined randomly.</a:t>
            </a:r>
            <a:endParaRPr lang="en-US" sz="2000" dirty="0">
              <a:latin typeface="Calibri"/>
            </a:endParaRPr>
          </a:p>
        </p:txBody>
      </p:sp>
      <p:sp>
        <p:nvSpPr>
          <p:cNvPr id="9" name="Text 7"/>
          <p:cNvSpPr/>
          <p:nvPr/>
        </p:nvSpPr>
        <p:spPr>
          <a:xfrm>
            <a:off x="8037195" y="2153654"/>
            <a:ext cx="2777490" cy="347186"/>
          </a:xfrm>
          <a:prstGeom prst="rect">
            <a:avLst/>
          </a:prstGeom>
          <a:noFill/>
          <a:ln/>
        </p:spPr>
        <p:txBody>
          <a:bodyPr wrap="none" lIns="91440" tIns="45720" rIns="91440" bIns="45720" rtlCol="0" anchor="t"/>
          <a:lstStyle/>
          <a:p>
            <a:pPr marL="0" indent="0">
              <a:lnSpc>
                <a:spcPts val="2734"/>
              </a:lnSpc>
              <a:buNone/>
            </a:pPr>
            <a:r>
              <a:rPr lang="en-US" sz="3600" b="1" u="sng" dirty="0">
                <a:solidFill>
                  <a:srgbClr val="EDEDE8"/>
                </a:solidFill>
                <a:latin typeface="Calibri"/>
                <a:ea typeface="Tomorrow" pitchFamily="34" charset="-122"/>
                <a:cs typeface="Tomorrow" pitchFamily="34" charset="-120"/>
              </a:rPr>
              <a:t>Memory Overhead</a:t>
            </a:r>
            <a:endParaRPr lang="en-US" sz="3600" u="sng" dirty="0">
              <a:latin typeface="Calibri"/>
            </a:endParaRPr>
          </a:p>
        </p:txBody>
      </p:sp>
      <p:sp>
        <p:nvSpPr>
          <p:cNvPr id="10" name="Text 8"/>
          <p:cNvSpPr/>
          <p:nvPr/>
        </p:nvSpPr>
        <p:spPr>
          <a:xfrm>
            <a:off x="8037195" y="2882265"/>
            <a:ext cx="4555212" cy="1421606"/>
          </a:xfrm>
          <a:prstGeom prst="rect">
            <a:avLst/>
          </a:prstGeom>
          <a:noFill/>
          <a:ln/>
        </p:spPr>
        <p:txBody>
          <a:bodyPr wrap="square" lIns="91440" tIns="45720" rIns="91440" bIns="45720" rtlCol="0" anchor="t"/>
          <a:lstStyle/>
          <a:p>
            <a:pPr marL="0" indent="0">
              <a:lnSpc>
                <a:spcPts val="2799"/>
              </a:lnSpc>
              <a:buNone/>
            </a:pPr>
            <a:r>
              <a:rPr lang="en-US" sz="2000" dirty="0">
                <a:solidFill>
                  <a:srgbClr val="C9C9C0"/>
                </a:solidFill>
                <a:latin typeface="Calibri"/>
                <a:ea typeface="Tomorrow" pitchFamily="34" charset="-122"/>
                <a:cs typeface="Tomorrow" pitchFamily="34" charset="-120"/>
              </a:rPr>
              <a:t>Skip lists require additional memory to store the multiple levels of linked lists and the forward pointers, which can be more than some simpler data structures.</a:t>
            </a:r>
            <a:endParaRPr lang="en-US" sz="2000" dirty="0">
              <a:latin typeface="Calibri"/>
            </a:endParaRPr>
          </a:p>
        </p:txBody>
      </p:sp>
      <p:sp>
        <p:nvSpPr>
          <p:cNvPr id="12" name="Text 10"/>
          <p:cNvSpPr/>
          <p:nvPr/>
        </p:nvSpPr>
        <p:spPr>
          <a:xfrm>
            <a:off x="2034949" y="5037211"/>
            <a:ext cx="5286732" cy="655185"/>
          </a:xfrm>
          <a:prstGeom prst="rect">
            <a:avLst/>
          </a:prstGeom>
          <a:noFill/>
          <a:ln/>
        </p:spPr>
        <p:txBody>
          <a:bodyPr wrap="square" lIns="91440" tIns="45720" rIns="91440" bIns="45720" rtlCol="0" anchor="t"/>
          <a:lstStyle/>
          <a:p>
            <a:pPr marL="0" indent="0">
              <a:lnSpc>
                <a:spcPts val="2734"/>
              </a:lnSpc>
              <a:buNone/>
            </a:pPr>
            <a:r>
              <a:rPr lang="en-US" sz="3600" b="1" u="sng" dirty="0">
                <a:solidFill>
                  <a:srgbClr val="EDEDE8"/>
                </a:solidFill>
                <a:latin typeface="Calibri"/>
                <a:ea typeface="Tomorrow" pitchFamily="34" charset="-122"/>
                <a:cs typeface="Tomorrow" pitchFamily="34" charset="-120"/>
              </a:rPr>
              <a:t>Potential for Unbalanced Structure</a:t>
            </a:r>
            <a:endParaRPr lang="en-US" sz="3600" u="sng" dirty="0">
              <a:latin typeface="Calibri"/>
            </a:endParaRPr>
          </a:p>
        </p:txBody>
      </p:sp>
      <p:sp>
        <p:nvSpPr>
          <p:cNvPr id="13" name="Text 11"/>
          <p:cNvSpPr/>
          <p:nvPr/>
        </p:nvSpPr>
        <p:spPr>
          <a:xfrm>
            <a:off x="2034949" y="5995443"/>
            <a:ext cx="4555212" cy="1421606"/>
          </a:xfrm>
          <a:prstGeom prst="rect">
            <a:avLst/>
          </a:prstGeom>
          <a:noFill/>
          <a:ln/>
        </p:spPr>
        <p:txBody>
          <a:bodyPr wrap="square" lIns="91440" tIns="45720" rIns="91440" bIns="45720" rtlCol="0" anchor="t"/>
          <a:lstStyle/>
          <a:p>
            <a:pPr marL="0" indent="0">
              <a:lnSpc>
                <a:spcPts val="2799"/>
              </a:lnSpc>
              <a:buNone/>
            </a:pPr>
            <a:r>
              <a:rPr lang="en-US" sz="2000" dirty="0">
                <a:solidFill>
                  <a:srgbClr val="C9C9C0"/>
                </a:solidFill>
                <a:latin typeface="Calibri"/>
                <a:ea typeface="Tomorrow" pitchFamily="34" charset="-122"/>
                <a:cs typeface="Tomorrow" pitchFamily="34" charset="-120"/>
              </a:rPr>
              <a:t>If the distribution of node heights is not well-balanced, the skip list may become skewed, leading to decreased performance for certain operations.</a:t>
            </a:r>
            <a:endParaRPr lang="en-US" sz="2000" dirty="0">
              <a:latin typeface="Calibri"/>
            </a:endParaRPr>
          </a:p>
        </p:txBody>
      </p:sp>
      <p:sp>
        <p:nvSpPr>
          <p:cNvPr id="15" name="Text 13"/>
          <p:cNvSpPr/>
          <p:nvPr/>
        </p:nvSpPr>
        <p:spPr>
          <a:xfrm>
            <a:off x="7945755" y="5024148"/>
            <a:ext cx="3647837" cy="347186"/>
          </a:xfrm>
          <a:prstGeom prst="rect">
            <a:avLst/>
          </a:prstGeom>
          <a:noFill/>
          <a:ln/>
        </p:spPr>
        <p:txBody>
          <a:bodyPr wrap="none" lIns="91440" tIns="45720" rIns="91440" bIns="45720" rtlCol="0" anchor="t"/>
          <a:lstStyle/>
          <a:p>
            <a:pPr marL="0" indent="0">
              <a:lnSpc>
                <a:spcPts val="2734"/>
              </a:lnSpc>
              <a:buNone/>
            </a:pPr>
            <a:r>
              <a:rPr lang="en-US" sz="3600" b="1" u="sng" dirty="0">
                <a:solidFill>
                  <a:srgbClr val="EDEDE8"/>
                </a:solidFill>
                <a:latin typeface="Calibri"/>
                <a:ea typeface="Tomorrow"/>
                <a:cs typeface="Tomorrow" pitchFamily="34" charset="-120"/>
              </a:rPr>
              <a:t>Difficulty in Parallelization</a:t>
            </a:r>
            <a:endParaRPr lang="en-US" sz="3600" u="sng" dirty="0">
              <a:latin typeface="Calibri"/>
              <a:ea typeface="Tomorrow"/>
            </a:endParaRPr>
          </a:p>
        </p:txBody>
      </p:sp>
      <p:sp>
        <p:nvSpPr>
          <p:cNvPr id="16" name="Text 14"/>
          <p:cNvSpPr/>
          <p:nvPr/>
        </p:nvSpPr>
        <p:spPr>
          <a:xfrm>
            <a:off x="8037195" y="5818074"/>
            <a:ext cx="4555212" cy="1777008"/>
          </a:xfrm>
          <a:prstGeom prst="rect">
            <a:avLst/>
          </a:prstGeom>
          <a:noFill/>
          <a:ln/>
        </p:spPr>
        <p:txBody>
          <a:bodyPr wrap="square" lIns="91440" tIns="45720" rIns="91440" bIns="45720" rtlCol="0" anchor="t"/>
          <a:lstStyle/>
          <a:p>
            <a:pPr marL="0" indent="0">
              <a:lnSpc>
                <a:spcPts val="2799"/>
              </a:lnSpc>
              <a:buNone/>
            </a:pPr>
            <a:r>
              <a:rPr lang="en-US" sz="2000" dirty="0">
                <a:solidFill>
                  <a:srgbClr val="C9C9C0"/>
                </a:solidFill>
                <a:latin typeface="Calibri"/>
                <a:ea typeface="Tomorrow"/>
                <a:cs typeface="Tomorrow" pitchFamily="34" charset="-120"/>
              </a:rPr>
              <a:t>While skip lists are somewhat parallelizable, the coordination and synchronization required for concurrent operations can be more complex compared to other data structures.</a:t>
            </a:r>
            <a:endParaRPr lang="en-US" sz="2000" dirty="0">
              <a:latin typeface="Calibri"/>
              <a:ea typeface="Tomorr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IN"/>
          </a:p>
        </p:txBody>
      </p:sp>
      <p:sp>
        <p:nvSpPr>
          <p:cNvPr id="5" name="Text 2"/>
          <p:cNvSpPr/>
          <p:nvPr/>
        </p:nvSpPr>
        <p:spPr>
          <a:xfrm>
            <a:off x="833199" y="675272"/>
            <a:ext cx="12663555" cy="1715316"/>
          </a:xfrm>
          <a:prstGeom prst="rect">
            <a:avLst/>
          </a:prstGeom>
          <a:noFill/>
          <a:ln/>
        </p:spPr>
        <p:txBody>
          <a:bodyPr wrap="square" lIns="91440" tIns="45720" rIns="91440" bIns="45720" rtlCol="0" anchor="t"/>
          <a:lstStyle/>
          <a:p>
            <a:pPr marL="0" indent="0" algn="ctr">
              <a:buNone/>
            </a:pPr>
            <a:r>
              <a:rPr lang="en-US" sz="7200" b="1" dirty="0">
                <a:solidFill>
                  <a:srgbClr val="EDEDE8"/>
                </a:solidFill>
                <a:latin typeface="Calibri"/>
                <a:ea typeface="Tomorrow"/>
                <a:cs typeface="Tomorrow" pitchFamily="34" charset="-120"/>
              </a:rPr>
              <a:t> Applications of Skip Lists</a:t>
            </a:r>
            <a:endParaRPr lang="en-US" sz="7200" dirty="0">
              <a:latin typeface="Calibri"/>
              <a:ea typeface="Tomorrow"/>
              <a:cs typeface="Calibri"/>
            </a:endParaRPr>
          </a:p>
        </p:txBody>
      </p:sp>
      <p:sp>
        <p:nvSpPr>
          <p:cNvPr id="6" name="Text 3"/>
          <p:cNvSpPr/>
          <p:nvPr/>
        </p:nvSpPr>
        <p:spPr>
          <a:xfrm>
            <a:off x="833199" y="3429238"/>
            <a:ext cx="12663555" cy="1421606"/>
          </a:xfrm>
          <a:prstGeom prst="rect">
            <a:avLst/>
          </a:prstGeom>
          <a:noFill/>
          <a:ln/>
        </p:spPr>
        <p:txBody>
          <a:bodyPr wrap="square" lIns="91440" tIns="45720" rIns="91440" bIns="45720" rtlCol="0" anchor="t"/>
          <a:lstStyle/>
          <a:p>
            <a:pPr marL="342900" indent="-342900">
              <a:lnSpc>
                <a:spcPts val="2799"/>
              </a:lnSpc>
              <a:buFont typeface="Arial"/>
              <a:buChar char="•"/>
            </a:pPr>
            <a:r>
              <a:rPr lang="en-US" sz="2000" dirty="0">
                <a:solidFill>
                  <a:srgbClr val="C9C9C0"/>
                </a:solidFill>
                <a:latin typeface="Calibri"/>
                <a:ea typeface="Tomorrow"/>
                <a:cs typeface="Tomorrow" pitchFamily="34" charset="-120"/>
              </a:rPr>
              <a:t>Skip lists find widespread use in real-world applications due to their efficient search, insertion, and deletion capabilities. They are commonly employed in database indexing, Web search engines, and network routing tables, where fast lookups are crucial.</a:t>
            </a:r>
            <a:endParaRPr lang="en-US" sz="2000" dirty="0">
              <a:latin typeface="Calibri"/>
              <a:ea typeface="Tomorrow"/>
              <a:cs typeface="Calibri"/>
            </a:endParaRPr>
          </a:p>
        </p:txBody>
      </p:sp>
      <p:sp>
        <p:nvSpPr>
          <p:cNvPr id="7" name="Text 4"/>
          <p:cNvSpPr/>
          <p:nvPr/>
        </p:nvSpPr>
        <p:spPr>
          <a:xfrm>
            <a:off x="833199" y="5100757"/>
            <a:ext cx="12023475" cy="1421606"/>
          </a:xfrm>
          <a:prstGeom prst="rect">
            <a:avLst/>
          </a:prstGeom>
          <a:noFill/>
          <a:ln/>
        </p:spPr>
        <p:txBody>
          <a:bodyPr wrap="square" lIns="91440" tIns="45720" rIns="91440" bIns="45720" rtlCol="0" anchor="t"/>
          <a:lstStyle/>
          <a:p>
            <a:pPr marL="342900" indent="-342900">
              <a:lnSpc>
                <a:spcPts val="2799"/>
              </a:lnSpc>
              <a:buFont typeface="Arial"/>
              <a:buChar char="•"/>
            </a:pPr>
            <a:r>
              <a:rPr lang="en-US" sz="2000" dirty="0">
                <a:solidFill>
                  <a:srgbClr val="C9C9C0"/>
                </a:solidFill>
                <a:latin typeface="Calibri"/>
                <a:ea typeface="Tomorrow"/>
                <a:cs typeface="Tomorrow" pitchFamily="34" charset="-120"/>
              </a:rPr>
              <a:t>Additionally, skip lists are leveraged in multimedia streaming services, caching systems, and distributed systems to maintain dynamic, probabilistically-balanced data structures that can handle frequent updates and queries effectively.</a:t>
            </a:r>
            <a:endParaRPr lang="en-US" sz="2000" dirty="0">
              <a:latin typeface="Calibri"/>
              <a:ea typeface="Tomorrow"/>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810</Words>
  <Application>Microsoft Office PowerPoint</Application>
  <PresentationFormat>Custom</PresentationFormat>
  <Paragraphs>56</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Tomorrow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Kesavram V S</cp:lastModifiedBy>
  <cp:revision>300</cp:revision>
  <dcterms:created xsi:type="dcterms:W3CDTF">2024-05-09T15:55:55Z</dcterms:created>
  <dcterms:modified xsi:type="dcterms:W3CDTF">2024-05-11T10:55:58Z</dcterms:modified>
</cp:coreProperties>
</file>