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03" r:id="rId3"/>
    <p:sldId id="304" r:id="rId4"/>
    <p:sldId id="302" r:id="rId5"/>
    <p:sldId id="301" r:id="rId6"/>
    <p:sldId id="306" r:id="rId7"/>
    <p:sldId id="331" r:id="rId8"/>
    <p:sldId id="330" r:id="rId9"/>
    <p:sldId id="308" r:id="rId10"/>
    <p:sldId id="332" r:id="rId11"/>
    <p:sldId id="333" r:id="rId12"/>
    <p:sldId id="305" r:id="rId13"/>
    <p:sldId id="310" r:id="rId14"/>
    <p:sldId id="311" r:id="rId15"/>
    <p:sldId id="309" r:id="rId16"/>
    <p:sldId id="335" r:id="rId17"/>
    <p:sldId id="336" r:id="rId18"/>
    <p:sldId id="337" r:id="rId19"/>
    <p:sldId id="338" r:id="rId20"/>
    <p:sldId id="339" r:id="rId21"/>
    <p:sldId id="340" r:id="rId22"/>
    <p:sldId id="342" r:id="rId23"/>
    <p:sldId id="341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34" r:id="rId37"/>
    <p:sldId id="298" r:id="rId38"/>
    <p:sldId id="297" r:id="rId39"/>
  </p:sldIdLst>
  <p:sldSz cx="18288000" cy="10287000"/>
  <p:notesSz cx="6858000" cy="9144000"/>
  <p:embeddedFontLs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9628D-BD37-DF35-7D00-5B00FAEC7305}" v="53" dt="2024-01-24T15:47:53.821"/>
    <p1510:client id="{C9C1723E-D06E-EE09-B0DF-22E3DEBA6D6C}" v="24" dt="2024-01-22T19:02:07.00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1072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 dirty="0">
                <a:solidFill>
                  <a:schemeClr val="bg1"/>
                </a:solidFill>
                <a:latin typeface="Arial"/>
                <a:cs typeface="Arial"/>
              </a:rPr>
              <a:t>Introduction to 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DDC4-2E4F-B365-0F24-0166784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0F6859-DFEA-BE84-61C0-A842990D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9EE370A-922E-57B7-2248-6FE6ADCDFB83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7CBF58C-06D5-9E2F-E564-4451DC755B3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5A47030-DD8F-BB2F-D4FE-6FC9894BDE0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A424184-989C-6FDA-D287-B6FCB2EEAF7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F43D0F9-D49D-834E-800D-B32BB7E5287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BF44546-2FF6-60EF-7C4F-94AA70E4627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89AF9A1A-C05E-20A2-93D4-FD98AD7C7C0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Careers</a:t>
            </a:r>
            <a:endParaRPr 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CE6690D-9117-1CB7-E67D-DBEF63953B1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12" name="Picture 11" descr="A screenshot of a website&#10;&#10;Description automatically generated">
            <a:extLst>
              <a:ext uri="{FF2B5EF4-FFF2-40B4-BE49-F238E27FC236}">
                <a16:creationId xmlns:a16="http://schemas.microsoft.com/office/drawing/2014/main" id="{4069A2B9-817B-FF78-BD5C-66549ABD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2" y="1293522"/>
            <a:ext cx="13184076" cy="433535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3914C53-C38D-91AD-32BE-2F4D4C32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53" y="5632427"/>
            <a:ext cx="13163684" cy="43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22A3-2FE0-7462-582F-2A7A1010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4D4578-90D8-676C-E10C-34588BD6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FE118C7-32AF-7FEA-E899-E8D0053AB22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9F4FFA-6066-8888-C5D7-B50DEE0CD47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9C7788-3463-D621-982A-850CCA7ADA6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ED019A-29EE-0192-23C3-0DDA9FD7991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79BBE8A-767F-107D-1FD2-627FC251EED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4339493-619B-8E83-69C9-CCAAF5A3C83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A734F5C-C363-8F5E-72DA-92B5DE315F52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Careers</a:t>
            </a:r>
            <a:endParaRPr 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9890B99-634C-D4C1-7393-E2BDEF6712D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15" name="Picture 14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D3A242FA-6280-B5AB-BFF2-4ED50484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8" y="1451489"/>
            <a:ext cx="5396784" cy="8269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0B471B-F5F1-0E9D-9421-38EBD92027DE}"/>
              </a:ext>
            </a:extLst>
          </p:cNvPr>
          <p:cNvSpPr txBox="1"/>
          <p:nvPr/>
        </p:nvSpPr>
        <p:spPr>
          <a:xfrm>
            <a:off x="2406739" y="1601809"/>
            <a:ext cx="4787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cs typeface="Calibri"/>
              </a:rPr>
              <a:t>Senior Data Scientist</a:t>
            </a:r>
            <a:endParaRPr lang="en-GB" sz="2400" b="1">
              <a:latin typeface="Times New Roman"/>
              <a:cs typeface="Times New Roman"/>
            </a:endParaRPr>
          </a:p>
        </p:txBody>
      </p:sp>
      <p:pic>
        <p:nvPicPr>
          <p:cNvPr id="17" name="Picture 1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2AD8D35-1A52-27B5-B9BC-5FD5CBAE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870" y="1400311"/>
            <a:ext cx="6107134" cy="84361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4B4D96-06A8-85CE-6B8F-63E36762FE14}"/>
              </a:ext>
            </a:extLst>
          </p:cNvPr>
          <p:cNvSpPr txBox="1"/>
          <p:nvPr/>
        </p:nvSpPr>
        <p:spPr>
          <a:xfrm>
            <a:off x="8347119" y="1601809"/>
            <a:ext cx="324225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Segoe UI"/>
                <a:cs typeface="Segoe UI"/>
              </a:rPr>
              <a:t>Senior Software Engineer- Azure Data Engineering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endParaRPr lang="en-GB" sz="2400" dirty="0">
              <a:latin typeface="Times New Roman"/>
              <a:cs typeface="Calibri"/>
            </a:endParaRPr>
          </a:p>
        </p:txBody>
      </p:sp>
      <p:pic>
        <p:nvPicPr>
          <p:cNvPr id="19" name="Picture 1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92A910F-D171-3C61-C4E0-4F79F7CDC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2291" y="1396150"/>
            <a:ext cx="5026516" cy="7929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2D6075-E5C9-7C44-4702-5188D68E5A38}"/>
              </a:ext>
            </a:extLst>
          </p:cNvPr>
          <p:cNvSpPr txBox="1"/>
          <p:nvPr/>
        </p:nvSpPr>
        <p:spPr>
          <a:xfrm>
            <a:off x="13804541" y="1601809"/>
            <a:ext cx="32422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Segoe UI"/>
                <a:cs typeface="Segoe UI"/>
              </a:rPr>
              <a:t>Software Engineering Intern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GB" sz="20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4938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Software Development Life-Cycle?</a:t>
            </a:r>
            <a:endParaRPr lang="en-US" sz="600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748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Software Development Life-Cycle</a:t>
            </a:r>
            <a:endParaRPr lang="en-US" sz="600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1241D2C-A0CA-A65D-E959-F3F4D0148B5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1026" name="Picture 2" descr="SDLC (Software Development Life Cycle)Phases, Process. What is SDLC">
            <a:extLst>
              <a:ext uri="{FF2B5EF4-FFF2-40B4-BE49-F238E27FC236}">
                <a16:creationId xmlns:a16="http://schemas.microsoft.com/office/drawing/2014/main" id="{BC680726-469E-F271-B4E0-D64AFB908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2" b="4"/>
          <a:stretch/>
        </p:blipFill>
        <p:spPr bwMode="auto">
          <a:xfrm>
            <a:off x="265893" y="1533967"/>
            <a:ext cx="15279330" cy="84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2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10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502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Review of C</a:t>
            </a:r>
            <a:endParaRPr lang="en-US" sz="6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DDDD8DBD-30F4-64F3-2780-E835E224296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B03C-C5A6-B891-222D-738407D8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3613CA-27E9-7164-7CB4-64905E84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4595DFD-1436-BA35-E6B6-D2986F40440E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CCA673C-2195-2F96-901B-7344BFC0BB7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710CA14-17C3-6AE2-5D0F-42FA6DE5980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E220508-B54A-BA65-48AE-E4384D9490F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63267D0-D990-4A18-681B-AD77F54F956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F8A907-1957-935B-A883-376256FFA2A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0D90FF3-F144-A813-DDFD-73F0DDDAA89A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Review of C</a:t>
            </a:r>
            <a:endParaRPr lang="en-US" sz="6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CA79E-F3D0-3490-21CB-5AF8D08E7193}"/>
              </a:ext>
            </a:extLst>
          </p:cNvPr>
          <p:cNvSpPr txBox="1"/>
          <p:nvPr/>
        </p:nvSpPr>
        <p:spPr>
          <a:xfrm>
            <a:off x="265893" y="1594827"/>
            <a:ext cx="17488410" cy="1044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 =&gt; Programming Language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994B4F-F687-401C-6BA1-61411FFC350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7809C-4D3A-E4C1-34D1-C8CB5725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94CDE5-C5CE-5C53-0F29-FE8C7E00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392F669-3AC7-B1A5-4EF3-3A687C898B6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134095A-E2F8-A040-9334-46F92F16D75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4F500D3-D214-BEF1-03FF-D5C4042E7A9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09425FB-B935-AF94-4F1C-B3CE60161D5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DBC8A68-8AF7-4F99-32A2-79922A861A0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A9B20C-E91E-51DF-011C-CA17FA893A6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98E4827-3F0B-26D4-35D1-0B4C3F393B9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Review of C</a:t>
            </a:r>
            <a:endParaRPr lang="en-US" sz="6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34DF7-6297-8366-CEA5-12E0EC229221}"/>
              </a:ext>
            </a:extLst>
          </p:cNvPr>
          <p:cNvSpPr txBox="1"/>
          <p:nvPr/>
        </p:nvSpPr>
        <p:spPr>
          <a:xfrm>
            <a:off x="265893" y="1594827"/>
            <a:ext cx="17488410" cy="24348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 =&gt; Programming Language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Program?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Language?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E129CB1-564C-6F33-D568-479FA8FD236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85F3A-F12F-A162-3132-3BC824360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F5DBDC-65B8-9A65-DB76-CF4FE2C1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53B4227-2011-5589-9230-5A11B6BB9C5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75C06B5-54B6-4BFF-8896-DC017C35BF8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D4CEC03-1D5C-3FE9-A2A8-6CCEBDAF9A7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53A3A43-8BE7-5956-46B1-E3404596053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50FFE29-730C-78D5-F64A-F69A69EB85D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C11A156-251F-D7EB-BD18-F49C8F446F6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43F76A2-1CE9-EE57-B6D0-C1CB1A0FD446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Review of C</a:t>
            </a:r>
            <a:endParaRPr lang="en-US" sz="6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849AE-A8F5-7922-7B96-AB1EF39FCF97}"/>
              </a:ext>
            </a:extLst>
          </p:cNvPr>
          <p:cNvSpPr txBox="1"/>
          <p:nvPr/>
        </p:nvSpPr>
        <p:spPr>
          <a:xfrm>
            <a:off x="265893" y="1594827"/>
            <a:ext cx="17488410" cy="37230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 =&gt; Programming Language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Program?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A meaningful set of syntactically correct statements/instructions that solves a computational problem.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Language?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9FCEC4F-CE50-7E85-C2FC-7D33D35108E3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CD6B-189F-29E3-AD33-08037BBB0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DB17EE-EA65-11E5-E1A1-C605D442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50C77D6-CCC5-62E0-110E-6C18D06B9D0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FB4B53F-50DC-972D-25EF-35BCAC476C2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B223943-EE2F-8BBE-289C-3E55965B65FD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556406-4A90-8D1B-30D4-C6560E3BE17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2EA774E-0F44-07FB-1558-2325389A9A32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1D190A6-8C94-C7F5-A69B-E54EFDA5CA4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A45E219-5558-CA7F-FB01-9136540864CF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Review of C</a:t>
            </a:r>
            <a:endParaRPr lang="en-US" sz="6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E2992-1937-DC05-6076-2C752E781120}"/>
              </a:ext>
            </a:extLst>
          </p:cNvPr>
          <p:cNvSpPr txBox="1"/>
          <p:nvPr/>
        </p:nvSpPr>
        <p:spPr>
          <a:xfrm>
            <a:off x="265893" y="1594827"/>
            <a:ext cx="17488410" cy="44183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 =&gt; Programming Language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Program?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A meaningful set of syntactically correct statements/instructions that solves a computational problem.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Language?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A grammatical set of meaningful sentences used for communication.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8F753B0-B876-947B-3BAE-748AC3FC955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Class Timings – AI &amp; DS 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FD9A-663E-D237-497E-61FFCFDD9A97}"/>
              </a:ext>
            </a:extLst>
          </p:cNvPr>
          <p:cNvSpPr txBox="1"/>
          <p:nvPr/>
        </p:nvSpPr>
        <p:spPr>
          <a:xfrm>
            <a:off x="265893" y="1433841"/>
            <a:ext cx="17488410" cy="69565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Theory: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Monday – 8.10 am to 9.00 am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Thursday – 10.10 am to 11.00 am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Friday – 12.50 pm to 01.40 pm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400" b="1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Lab: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Friday – 08.50 am to 9.00 am  (Tutorial)</a:t>
            </a:r>
            <a:endParaRPr lang="en-US" sz="440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Wednesday – 9.00 am to 11.50 am</a:t>
            </a:r>
            <a:endParaRPr lang="en-US" sz="440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043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EA1E-DB88-5ACA-1F3F-C3A2AC2E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073D3C-E463-0D78-0C4D-40385408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71EE8CD-C971-5AEB-F32D-21415E126B6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65F5124-C4EF-5183-3BDA-0DBA509484A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96FF261-CE55-D933-5E44-603D582ECB3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A4BE303-9AFF-BE40-B93F-C10A6CBAFF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53C0F4B-FCBB-C9EA-7860-99D38ECDEB5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E34F9CA-3E73-F8F2-0555-B61B41749C5A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FC58226-C8DE-AB4E-18F2-FD76252D4180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Language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271FF-782B-43D5-4389-F27728C28256}"/>
              </a:ext>
            </a:extLst>
          </p:cNvPr>
          <p:cNvSpPr txBox="1"/>
          <p:nvPr/>
        </p:nvSpPr>
        <p:spPr>
          <a:xfrm>
            <a:off x="265893" y="1594827"/>
            <a:ext cx="17488410" cy="1044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 =&gt; Programming Language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7DED563-541B-330E-EA83-DC86D90FCED3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C01A-731B-D174-4E92-083D50675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526E91-520D-5CF8-3009-49A7765E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9214397-1AE4-2C4C-B7CA-5C9C6346E7F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3DEB6B3-F405-8C18-50B3-E0EB296A2F2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D660FC1-7C2D-3032-3D86-7B3818B860E0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A4DC08-14A3-DD5F-5F4F-331E129E6F8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50131F7-A69E-27C5-5B71-9023019FBAF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6B3C04F-B2CA-903D-D168-344D42C9C14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8ED5651-3AED-08C3-75E8-839FC34D9B69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Language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0B7F052-521F-B595-5E6B-B638A0B11F9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ACBC8F-6AB7-0A9C-9260-B7EB2044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62783"/>
              </p:ext>
            </p:extLst>
          </p:nvPr>
        </p:nvGraphicFramePr>
        <p:xfrm>
          <a:off x="4310666" y="1220595"/>
          <a:ext cx="9838035" cy="868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45">
                  <a:extLst>
                    <a:ext uri="{9D8B030D-6E8A-4147-A177-3AD203B41FA5}">
                      <a16:colId xmlns:a16="http://schemas.microsoft.com/office/drawing/2014/main" val="2412538900"/>
                    </a:ext>
                  </a:extLst>
                </a:gridCol>
                <a:gridCol w="3279345">
                  <a:extLst>
                    <a:ext uri="{9D8B030D-6E8A-4147-A177-3AD203B41FA5}">
                      <a16:colId xmlns:a16="http://schemas.microsoft.com/office/drawing/2014/main" val="1857740479"/>
                    </a:ext>
                  </a:extLst>
                </a:gridCol>
                <a:gridCol w="3279345">
                  <a:extLst>
                    <a:ext uri="{9D8B030D-6E8A-4147-A177-3AD203B41FA5}">
                      <a16:colId xmlns:a16="http://schemas.microsoft.com/office/drawing/2014/main" val="3725578359"/>
                    </a:ext>
                  </a:extLst>
                </a:gridCol>
              </a:tblGrid>
              <a:tr h="835182">
                <a:tc>
                  <a:txBody>
                    <a:bodyPr/>
                    <a:lstStyle/>
                    <a:p>
                      <a:pPr algn="ctr" fontAlgn="auto"/>
                      <a:endParaRPr lang="en-US" sz="2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English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C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8403"/>
                  </a:ext>
                </a:extLst>
              </a:tr>
              <a:tr h="835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Alphabet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A-Z, a-z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A-Z, a-z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4786"/>
                  </a:ext>
                </a:extLst>
              </a:tr>
              <a:tr h="15033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Numbers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0-9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0-9, 0 and 1, 0-7, 0-F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40504"/>
                  </a:ext>
                </a:extLst>
              </a:tr>
              <a:tr h="835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Words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Words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Tokens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34839"/>
                  </a:ext>
                </a:extLst>
              </a:tr>
              <a:tr h="217147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Sentences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Grammar + Words = Sentences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Syntax + Tokens = Statements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48911"/>
                  </a:ext>
                </a:extLst>
              </a:tr>
              <a:tr h="835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Paragraph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Paragraph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Block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15266"/>
                  </a:ext>
                </a:extLst>
              </a:tr>
              <a:tr h="835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Chapter/Book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Chapter/Book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Program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89539"/>
                  </a:ext>
                </a:extLst>
              </a:tr>
              <a:tr h="835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Library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Library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Times New Roman"/>
                        </a:rPr>
                        <a:t>Library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6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4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0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181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81CB5-5FCE-DDD6-4FBB-8154228D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5FA79C-E176-1105-5A4C-D6275CE9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5E28A12-707D-CB3F-F488-D6365AA2EFBB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E910FC8-0507-144B-F12C-43C9AFBB502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C23327F-EED2-AB34-373E-37F22C4E092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826922-CE58-D283-7A0A-D44993117EB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E0D94A9-1FC2-26AB-1A9B-146D52A4839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02B6F36-5135-D22A-7B13-460AA2C923E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8B7F599-1050-4BA2-76E8-4E7891CA068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1DFA160-9661-DBE2-0773-687B0F0289D2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382E-46EC-82FE-56B8-03850583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36430E-8CA7-B172-8E42-E87B8A66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B6C4E7C-884F-F12A-EB69-3909E2FC252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087899D-BEC5-4AC4-2E67-5C7CD03482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0C5CC53-60F4-3530-B845-1E53C6398AF4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C045CC-AE14-D713-BDE9-07C1AFC5E6E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8F200DF-38F2-F81F-B120-9D38626C1802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73E636-15BD-CAFB-2C63-9469EE23D67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360608D-0236-01F8-9AF1-60D52FA73F14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13A4A-01E3-4A58-45BD-A556F706B467}"/>
              </a:ext>
            </a:extLst>
          </p:cNvPr>
          <p:cNvSpPr txBox="1"/>
          <p:nvPr/>
        </p:nvSpPr>
        <p:spPr>
          <a:xfrm>
            <a:off x="265893" y="1594827"/>
            <a:ext cx="17488410" cy="1739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Basic Datatypes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Derived Datatypes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07830A4-F086-7813-70D8-8C128746389F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2ACFA-4060-326C-F054-691A7E3C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C0FD35-BC2C-F965-A870-CD07FCBA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FFD34B3-E51B-8BE6-D3F7-487AF45E9CC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40891A9-A31C-3625-A9CB-BDEBBE440F6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F3B529D-7FAE-2C0B-084F-380FEEDF077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322B22-238D-AAD5-169B-EB18F4A3B9D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79D2414-F1BE-D233-C332-7B9D5B0675D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8D025C-8673-A614-FB44-D45F1D623B5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62DF017-4C04-CA44-171C-2E3EE0FC47A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09314-5BCA-B317-314A-6D68C9F920F1}"/>
              </a:ext>
            </a:extLst>
          </p:cNvPr>
          <p:cNvSpPr txBox="1"/>
          <p:nvPr/>
        </p:nvSpPr>
        <p:spPr>
          <a:xfrm>
            <a:off x="265893" y="1594827"/>
            <a:ext cx="17488410" cy="52163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Basic Datatypes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int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float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char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void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double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Derived Datatypes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976948D-4E29-1E18-758E-A3FE83BF4AF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4BFE-51C6-D99E-F7B3-9B012C55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BD6CAF8-2E07-DE4C-4A0A-81341FB3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700531F-CF40-9182-E6F5-F20C3F2AE59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A2FD8BC-FB33-4F44-C9E3-1CC7B04E3B0F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73035FD-BDD2-5764-3D3A-9077FBC8F8F3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7C2A88C-3400-0697-F486-085F1A60ADB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305BC24-B9F4-2C90-ECE6-222E0D793D5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0EC98A8-4001-68F1-4470-8CD8F10ACA3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C766120-F7A1-5AAD-BB37-31B7A5CF72C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F9B61-9CED-1887-D04B-80EC55F80C41}"/>
              </a:ext>
            </a:extLst>
          </p:cNvPr>
          <p:cNvSpPr txBox="1"/>
          <p:nvPr/>
        </p:nvSpPr>
        <p:spPr>
          <a:xfrm>
            <a:off x="265893" y="1594827"/>
            <a:ext cx="17488410" cy="52163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Basic Datatypes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Derived Datatypes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Arrays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Functions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Pointers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Unions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Structures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0ADCD91-E7A6-E213-7B14-774C137EB8E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6DCF3-08D4-52B9-8447-BCF8997C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D5651-2965-C021-6D85-F929CD18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658C3CB-5EBB-0B66-CEBA-4EE1649009B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8DB7005-85F6-7942-EF93-014964349DA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DB1517D-AFAE-BACA-D420-3C886F34952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344E0D8-81BC-DD2D-B5C0-458E0A261323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04F6CFD-04AA-FCDF-93C1-AEFCD526C6B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2E6592F-ADA2-7F19-6322-EC783B299D7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6E9FA99-CA5D-EFFC-5DA3-A4683E1C7DD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D742B-48D1-B116-0D0C-689A642BFC11}"/>
              </a:ext>
            </a:extLst>
          </p:cNvPr>
          <p:cNvSpPr txBox="1"/>
          <p:nvPr/>
        </p:nvSpPr>
        <p:spPr>
          <a:xfrm>
            <a:off x="265893" y="1594827"/>
            <a:ext cx="17488410" cy="1044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is used to create new datatypes?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B4B7A99-C586-3265-4133-249E6B0EB021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52A92-5844-7FFB-32D6-24EBB7BF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3F44E3-7922-5A62-BFF0-F5B1FC06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4BC77D3-80FC-0DE6-4EA5-E866CEC481CE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CF05F67-C2C7-34E3-B5E0-1D6D3FFC9A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E5941F8-758E-D894-B617-C971C2B41025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A0785FD-B815-2FF5-8A82-4599DB41EB0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23FD6FC-54DE-AA9B-80CC-FF13033DAC5C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0F54ABF-6CDD-9B6C-B83B-594C735DAC6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6630328-91AF-0F64-0AEA-1C714769E8D6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17BDC-1D8C-AE52-F11B-6694A5CC765C}"/>
              </a:ext>
            </a:extLst>
          </p:cNvPr>
          <p:cNvSpPr txBox="1"/>
          <p:nvPr/>
        </p:nvSpPr>
        <p:spPr>
          <a:xfrm>
            <a:off x="265893" y="1594827"/>
            <a:ext cx="17488410" cy="24348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is used to create new datatypes?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Structure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Union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EC37DD7-506B-7199-E890-0B6E45EFFDE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6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AF5B-B01A-E2BD-E77D-DDA5FDD8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BB9A18-070D-214A-1220-2BFFAFAA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10B221D-9A8E-40C3-D5F8-1716A155B321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9795A91-8826-8610-160B-1B1CD2EDCD9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5B7833C-5B9B-EE22-CA89-5CF3F8E19C3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3EB13E9-DE56-0AFB-A26B-F50A2BB2BAF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674EBAA-920E-95E6-3C9D-CA2D633E748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C7C1B45-954D-1CCD-D694-090F7DE119B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4641D3D-3E16-8357-ADCA-03E2F61BA18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BD540-5DEE-3C3F-31B3-31A7B653A9E3}"/>
              </a:ext>
            </a:extLst>
          </p:cNvPr>
          <p:cNvSpPr txBox="1"/>
          <p:nvPr/>
        </p:nvSpPr>
        <p:spPr>
          <a:xfrm>
            <a:off x="265893" y="1594827"/>
            <a:ext cx="17488410" cy="3130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is used to create new datatypes?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Structure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Union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Drawback of Structure?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8B1B972-DB9A-6098-EF0D-12F50CB158D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Class Timings – AI &amp; DS 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FD9A-663E-D237-497E-61FFCFDD9A97}"/>
              </a:ext>
            </a:extLst>
          </p:cNvPr>
          <p:cNvSpPr txBox="1"/>
          <p:nvPr/>
        </p:nvSpPr>
        <p:spPr>
          <a:xfrm>
            <a:off x="265893" y="1433841"/>
            <a:ext cx="17488410" cy="69565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Theory: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Monday – 12.50 pm to 01.40 pm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Tuesday – 2.40 pm to 03.30 pm </a:t>
            </a:r>
            <a:endParaRPr lang="en-US" sz="440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Thursday – 8.10 am to 9.00 am</a:t>
            </a:r>
            <a:endParaRPr lang="en-US" sz="440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400" b="1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Lab: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Monday – 09.00 am to 11.50 am</a:t>
            </a: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Friday – 02.40 pm to 03.30 pm (Tutorial)</a:t>
            </a:r>
            <a:endParaRPr lang="en-US" sz="440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36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190CB-D6F7-A1B7-3FF7-1874F07C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0BE113-AA0F-8320-2891-EBD195E0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31F2C07-C22E-7C6D-A301-E913AF42920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8CA63CC-00CD-0AF6-226E-50ED204B377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A19CC7D-BE4A-DF32-6F93-6CD3DF73A35C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6B3ABEB-A3E3-9F04-D9C2-A81B3B179E79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16FC632-35E3-F64A-7FFE-0C39EFFAFE91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D1AE887-63F3-F60A-99E9-55ACE2CB55D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F4218A4-D874-2195-1C01-4EFC1AC738A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Datatypes in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5FE57-D557-EFC9-CC27-683F968ABD53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is used to create new datatypes?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Structure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Union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Drawback of Structure?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Not treated as built-in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Operations not possible on struct objects (</a:t>
            </a: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addition of one structures or more)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Functions are not possible directly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Need to separately initialize data members on object creation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Lack of data protection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9D5C648-3247-5E5C-82B2-7BE9ED18251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C86C-7ED1-FC1B-79A4-4B3F7C5F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612F67D-F76B-5FCA-CD33-E42C400B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29B0C99-6942-16C8-9D66-172B7422625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F803D02-589B-11AD-87A3-22356D042DF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BFBD630-570F-4DA0-6A48-1E97A79BAA4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0627DF-B821-7FE5-7863-A9B1A5412F6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EE2230D-C36A-3EA4-0877-3DB85FE4C905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A8743E6-2D11-896E-C227-AA88B9E3F89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D1143DF-BBA7-6F1D-4F6D-6F71280C9BB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11E604-C385-60E6-94F7-328CDCC096FD}"/>
              </a:ext>
            </a:extLst>
          </p:cNvPr>
          <p:cNvSpPr txBox="1"/>
          <p:nvPr/>
        </p:nvSpPr>
        <p:spPr>
          <a:xfrm>
            <a:off x="265893" y="1594827"/>
            <a:ext cx="17488410" cy="1739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69BF526-5BE1-861D-214F-F3F7FCB98F3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5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CDF1-B01C-E003-84E4-96A75EEE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F04E381-CB14-5A1A-61DE-BFE0D1D2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9A852E0-9C1E-A835-34EE-CACDB1126C5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7718EFD-30F7-F53B-F706-3183932A185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ADEB9AE-7502-0010-44F9-672DC922AAC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75F6724-45A0-8D45-B4BD-78D065BBC9A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A6931C8-2A1C-5794-59C4-E195F05A48D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4166258-510E-C23D-428E-B2909671C10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B6A6AC4-D465-B1FE-2187-94E43A0D2D8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53433-628C-AC24-D1ED-C309DA68E8A5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D3DA9FD-88A1-019C-EBFE-695516F82B5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8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E64B-1FF6-3C40-E36B-A9346DB7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D4DC8F-8226-24EB-4709-44F4500C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B0D6C8C-7FA8-FBC0-C9E0-9BDECB85DCB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F4CBCB3-0E0F-BAE8-F954-1967B3BED24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FA6C725-BDFE-07E1-51C3-10C527BCCC0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47130DC-93AC-F011-0EB6-9EFED31D891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805AC95-A2CF-15AE-A853-743DCD2F163F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64FBB66-450D-F344-42EA-5C5414537D9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B978868-27A6-0909-4F1C-A36FF1BB80D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55184-F107-E52E-8F80-CECD12B9FAA7}"/>
              </a:ext>
            </a:extLst>
          </p:cNvPr>
          <p:cNvSpPr txBox="1"/>
          <p:nvPr/>
        </p:nvSpPr>
        <p:spPr>
          <a:xfrm>
            <a:off x="265893" y="1594827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Classes &lt;=&gt; Struct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Objects - same as in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Encapsulation</a:t>
            </a:r>
            <a:endParaRPr lang="en-US"/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Binding Data Member + Member Functions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B84A00-968F-19B1-AA45-29FEA5741692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89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95B8-8754-0F82-A93F-900331C2E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504B9E-7361-DB93-A76D-AB662F4E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59A50D4-8DB6-BF55-BB4D-70C38D4492E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62DE0A-EF6C-9C63-2D29-109746FBD14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FEB0EF7-1BD1-6A4B-BEED-1E6F6574AFCC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2DDD696-6F28-836E-3815-F5A78F798E2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F07E7A-EBB1-7AA9-68E8-C1CEDB80F5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B213F06-239F-60B8-05BE-4EB9B8B8963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F160C2C-390C-4C2D-CB64-DB58991237BF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EB29E-F502-F7B6-4A7A-91ED81E7E0C8}"/>
              </a:ext>
            </a:extLst>
          </p:cNvPr>
          <p:cNvSpPr txBox="1"/>
          <p:nvPr/>
        </p:nvSpPr>
        <p:spPr>
          <a:xfrm>
            <a:off x="265893" y="1594827"/>
            <a:ext cx="17488410" cy="59117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Syntax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class </a:t>
            </a:r>
            <a:r>
              <a:rPr lang="en-US" sz="3600" b="1" err="1">
                <a:solidFill>
                  <a:srgbClr val="000000"/>
                </a:solidFill>
                <a:latin typeface="Times New Roman"/>
                <a:cs typeface="Calibri"/>
              </a:rPr>
              <a:t>classname</a:t>
            </a:r>
            <a:endParaRPr lang="en-US" sz="3600" b="1" dirty="0" err="1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{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access_specifier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: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data_type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data_member_identifier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;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return_type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member_functions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/methods(&lt;arguments&gt;);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};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0AF1A96-CC2C-6145-0E92-FED7E6EA8D9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8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EAE5-D51A-01CF-D2C0-5500270C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B70C56-1911-846C-F847-87E706DB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CC5E299-08E7-340F-45C8-4F8AD1717A0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6A9817B-2E9B-A002-D6DC-731FBB6001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39E621F-F64C-4C4B-B291-11CC5D20CBC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2DF27B-06F5-6C5A-4B90-7A002CCFA5B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2655850-15B9-3A22-080C-49D4DC925BB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E261655-66E8-14CA-6FF3-055BA90BFC5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B0365C0-EE59-8CDF-3D8A-5241699AF942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85B7B-A0E7-7F79-8C71-C5E7EF7EC40B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634FD88-0646-73C3-FCFF-9D02D8883FF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FD00-5214-56C5-D290-A14D5D77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067A69-1DD7-5CA9-A96D-D85F2BE7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4856097-39E4-A5D3-E768-055C8AD252E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6DC1125-8860-29A3-EA19-FE309CE430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9274D9E-1EA7-E79E-3270-C181B1AEC8B0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9200648-FC02-6F00-0D77-32A7672D7C0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F75FFE9-19C2-FE59-B826-E907544289F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2201BF-6B8B-4D2D-FBC2-CF659B1D75E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F8BD89A-FBFD-B6BC-144C-319AEB5EDA0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563DB-E90A-EC96-BAE0-625F2E726873}"/>
              </a:ext>
            </a:extLst>
          </p:cNvPr>
          <p:cNvSpPr txBox="1"/>
          <p:nvPr/>
        </p:nvSpPr>
        <p:spPr>
          <a:xfrm>
            <a:off x="265893" y="1594827"/>
            <a:ext cx="17488410" cy="8294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Class Timings</a:t>
            </a: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Mark Split-Up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Pre-requisites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Bloom's Taxonomy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Course Outcomes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Careers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Software Development Life-Cycle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Review of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Language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Datatypes in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Introduction to C++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Today's Course Outcome</a:t>
            </a:r>
          </a:p>
        </p:txBody>
      </p:sp>
    </p:spTree>
    <p:extLst>
      <p:ext uri="{BB962C8B-B14F-4D97-AF65-F5344CB8AC3E}">
        <p14:creationId xmlns:p14="http://schemas.microsoft.com/office/powerpoint/2010/main" val="1743707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25867" y="1153482"/>
            <a:ext cx="17454291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US" sz="4000" dirty="0">
              <a:latin typeface="Times New Roman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4000" b="1" dirty="0">
                <a:latin typeface="Times New Roman"/>
                <a:ea typeface="+mn-lt"/>
                <a:cs typeface="+mn-lt"/>
              </a:rPr>
              <a:t>Allen, Weiss Mark. Data structures and algorithm analysis in C++. 4th Edition, Pearson Education India, 2016.</a:t>
            </a:r>
            <a:endParaRPr lang="en-US" sz="4000" b="1">
              <a:latin typeface="Times New Roman"/>
              <a:cs typeface="Calibri"/>
            </a:endParaRPr>
          </a:p>
          <a:p>
            <a:pPr marL="514350" indent="-514350">
              <a:buAutoNum type="arabicPeriod"/>
            </a:pPr>
            <a:endParaRPr lang="en-US" sz="40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Cormen</a:t>
            </a:r>
            <a:r>
              <a:rPr lang="en-US" sz="40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Thomas H., et al. Introduction to algorithms. MIT press, 2009.</a:t>
            </a:r>
            <a:endParaRPr lang="en-US" sz="40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endParaRPr lang="en-US" sz="4000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Marks Split-up</a:t>
            </a:r>
            <a:endParaRPr lang="en-US" sz="600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FD9A-663E-D237-497E-61FFCFDD9A97}"/>
              </a:ext>
            </a:extLst>
          </p:cNvPr>
          <p:cNvSpPr txBox="1"/>
          <p:nvPr/>
        </p:nvSpPr>
        <p:spPr>
          <a:xfrm>
            <a:off x="265893" y="1433841"/>
            <a:ext cx="17488410" cy="65658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Theory</a:t>
            </a:r>
          </a:p>
          <a:p>
            <a:pPr marL="1314450" lvl="1" indent="-8572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4000" b="1">
                <a:latin typeface="Times New Roman"/>
                <a:ea typeface="Calibri" panose="020F0502020204030204" pitchFamily="34" charset="0"/>
                <a:cs typeface="Times New Roman"/>
              </a:rPr>
              <a:t>Mid Semester - 30 marks</a:t>
            </a:r>
            <a:endParaRPr lang="en-US" sz="4000">
              <a:latin typeface="Times New Roman"/>
              <a:cs typeface="Times New Roman"/>
            </a:endParaRPr>
          </a:p>
          <a:p>
            <a:pPr marL="1314450" lvl="1" indent="-8572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4000" b="1">
                <a:latin typeface="Times New Roman"/>
                <a:ea typeface="Calibri" panose="020F0502020204030204" pitchFamily="34" charset="0"/>
                <a:cs typeface="Times New Roman"/>
              </a:rPr>
              <a:t>End Semester - 50 marks</a:t>
            </a:r>
          </a:p>
          <a:p>
            <a:pPr marL="1314450" lvl="1" indent="-8572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4000" b="1">
                <a:latin typeface="Times New Roman"/>
                <a:ea typeface="Calibri" panose="020F0502020204030204" pitchFamily="34" charset="0"/>
                <a:cs typeface="Times New Roman"/>
              </a:rPr>
              <a:t>CIA/Assignment - 20 marks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n-US" sz="4000" b="1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4400" b="1">
                <a:latin typeface="Times New Roman"/>
                <a:ea typeface="Calibri" panose="020F0502020204030204" pitchFamily="34" charset="0"/>
                <a:cs typeface="Times New Roman"/>
              </a:rPr>
              <a:t>Lab</a:t>
            </a:r>
          </a:p>
          <a:p>
            <a:pPr marL="1200150" lvl="1" indent="-7429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4000" b="1">
                <a:latin typeface="Times New Roman"/>
                <a:ea typeface="Calibri" panose="020F0502020204030204" pitchFamily="34" charset="0"/>
                <a:cs typeface="Times New Roman"/>
              </a:rPr>
              <a:t>Lab and Model Exam  - 20 marks</a:t>
            </a:r>
          </a:p>
          <a:p>
            <a:pPr marL="1200150" lvl="1" indent="-7429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4000" b="1">
                <a:latin typeface="Times New Roman"/>
                <a:ea typeface="Calibri" panose="020F0502020204030204" pitchFamily="34" charset="0"/>
                <a:cs typeface="Times New Roman"/>
              </a:rPr>
              <a:t>End Semester Exams – 80 marks</a:t>
            </a:r>
          </a:p>
        </p:txBody>
      </p:sp>
    </p:spTree>
    <p:extLst>
      <p:ext uri="{BB962C8B-B14F-4D97-AF65-F5344CB8AC3E}">
        <p14:creationId xmlns:p14="http://schemas.microsoft.com/office/powerpoint/2010/main" val="126779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Prerequisites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2288A-3410-6E71-3660-E2284B0F15A8}"/>
              </a:ext>
            </a:extLst>
          </p:cNvPr>
          <p:cNvSpPr/>
          <p:nvPr/>
        </p:nvSpPr>
        <p:spPr>
          <a:xfrm>
            <a:off x="10006687" y="1718893"/>
            <a:ext cx="3005240" cy="937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Times New Roman"/>
                <a:cs typeface="Calibri"/>
              </a:rPr>
              <a:t>Discrete Mathematics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EDA77-97D1-FCDC-0B09-1A150EB2316C}"/>
              </a:ext>
            </a:extLst>
          </p:cNvPr>
          <p:cNvSpPr/>
          <p:nvPr/>
        </p:nvSpPr>
        <p:spPr>
          <a:xfrm>
            <a:off x="3795021" y="1724151"/>
            <a:ext cx="2983674" cy="93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Times New Roman"/>
                <a:cs typeface="Calibri"/>
              </a:rPr>
              <a:t>Programming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3783A-3B11-0B78-A8E3-3F8DA47167BE}"/>
              </a:ext>
            </a:extLst>
          </p:cNvPr>
          <p:cNvSpPr/>
          <p:nvPr/>
        </p:nvSpPr>
        <p:spPr>
          <a:xfrm>
            <a:off x="7023013" y="5118652"/>
            <a:ext cx="2983674" cy="93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Calibri"/>
              </a:rPr>
              <a:t>Data Structures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45FCAB-9CE4-F15C-B033-AB0FF0B2D26C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rot="5400000">
            <a:off x="9292893" y="3369829"/>
            <a:ext cx="2930208" cy="1502620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D12F57-4766-7E23-3C7A-6C726DC7BC12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4691480" y="3254709"/>
            <a:ext cx="2926911" cy="173615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9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Bloom's Taxonomy?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Bloom's Taxonomy</a:t>
            </a:r>
            <a:endParaRPr lang="en-US"/>
          </a:p>
        </p:txBody>
      </p:sp>
      <p:pic>
        <p:nvPicPr>
          <p:cNvPr id="1026" name="Picture 2" descr="Bloom's Taxonomy | Center for Teaching | Vanderbilt University">
            <a:extLst>
              <a:ext uri="{FF2B5EF4-FFF2-40B4-BE49-F238E27FC236}">
                <a16:creationId xmlns:a16="http://schemas.microsoft.com/office/drawing/2014/main" id="{AE0EC777-9496-EFA7-FF0C-EA9DAB7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92" y="1448131"/>
            <a:ext cx="14620706" cy="82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1446D-49D1-140D-1CD3-004B4F0D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CC0069-A3EB-1EAA-29BC-2A201E3E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94B4327-2EA4-F177-D134-0CD47504D6B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4447A98-DB89-A5FA-CF11-A804522D8C7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FF90477-3189-9229-3B80-3833DF6C32B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61C2009-C06F-BBAE-56E4-8043D17CCAF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C57F605-E279-21A7-A341-114D503E879D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5DC0C3D-0BD4-3475-7217-9E165C2F8EA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6938E44-600D-FEF4-9CD2-5A532DA8469E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Course Outcomes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B1706-4853-BE2E-43CD-7819704923D3}"/>
              </a:ext>
            </a:extLst>
          </p:cNvPr>
          <p:cNvSpPr txBox="1"/>
          <p:nvPr/>
        </p:nvSpPr>
        <p:spPr>
          <a:xfrm>
            <a:off x="265893" y="1433841"/>
            <a:ext cx="17359014" cy="39265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/>
                <a:ea typeface="Calibri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/>
                <a:ea typeface="Calibri"/>
                <a:cs typeface="Times New Roman"/>
              </a:rPr>
              <a:t>CO2 – Apply various linear data structures to store, organize 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/>
                <a:ea typeface="Calibri"/>
                <a:cs typeface="Times New Roman"/>
              </a:rPr>
              <a:t>CO3 – Apply various non- linear data structures to store, organize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/>
                <a:ea typeface="Calibri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/>
                <a:ea typeface="Calibri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630096C-4BAF-7B98-13A1-8F36B4728B8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Careers</a:t>
            </a:r>
            <a:endParaRPr 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1241D2C-A0CA-A65D-E959-F3F4D0148B5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2812DC-0D91-2630-91D4-79DA23FB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9" y="1646148"/>
            <a:ext cx="14350016" cy="4096957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0B709C-4F13-240D-FAB3-129034DA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79" y="5748808"/>
            <a:ext cx="14215727" cy="3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revision>260</cp:revision>
  <dcterms:created xsi:type="dcterms:W3CDTF">2023-02-01T03:28:39Z</dcterms:created>
  <dcterms:modified xsi:type="dcterms:W3CDTF">2024-01-27T07:00:19Z</dcterms:modified>
  <dc:identifier>DAEv3JmPKQE</dc:identifier>
</cp:coreProperties>
</file>