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34" r:id="rId3"/>
    <p:sldId id="351" r:id="rId4"/>
    <p:sldId id="352" r:id="rId5"/>
    <p:sldId id="357" r:id="rId6"/>
    <p:sldId id="353" r:id="rId7"/>
    <p:sldId id="356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65" r:id="rId20"/>
    <p:sldId id="342" r:id="rId21"/>
    <p:sldId id="354" r:id="rId22"/>
    <p:sldId id="355" r:id="rId23"/>
    <p:sldId id="298" r:id="rId24"/>
    <p:sldId id="297" r:id="rId25"/>
  </p:sldIdLst>
  <p:sldSz cx="18288000" cy="10287000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DACC7-D4A1-33C4-1B33-4B965F86C893}" v="908" dt="2024-01-24T17:46:13.002"/>
    <p1510:client id="{C9C1723E-D06E-EE09-B0DF-22E3DEBA6D6C}" v="24" dt="2024-01-22T19:02:07.00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1072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 dirty="0">
                <a:solidFill>
                  <a:schemeClr val="bg1"/>
                </a:solidFill>
                <a:latin typeface="Arial"/>
                <a:cs typeface="Arial"/>
              </a:rPr>
              <a:t>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D58E4-F5F7-8F55-E357-8D3E40CD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C28307-E2E7-3A08-27F2-B03CC08A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1964940-93EE-B6A9-04DD-252BFFD18E8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5DA4667-B32E-D41A-E7B3-109BC894998D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7E7E7C6-6343-6129-B423-F4AE6A360B0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0324F24-F609-E4CF-3E16-9AD2E12C45C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C9314D4-85FA-DC40-DEBE-DDB029A33DC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970025-28DB-F638-F95F-9CB3D827ECA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1384A11-1E22-9E67-7958-8A0025809720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AB6D-5EBF-7969-E82E-1E0ADB9284F6}"/>
              </a:ext>
            </a:extLst>
          </p:cNvPr>
          <p:cNvSpPr txBox="1"/>
          <p:nvPr/>
        </p:nvSpPr>
        <p:spPr>
          <a:xfrm>
            <a:off x="265893" y="1594827"/>
            <a:ext cx="17488410" cy="45209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Public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Private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Protected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Object - what data members and methods can be accessed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Default access specifier - private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3FB6399-3661-A85F-8E94-77AF1EA94448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0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6D597-83EA-DFAB-2CF8-E5DEDD37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B7B122B-5D09-C7D8-216D-BFDDF2A5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6CE7478-344E-8770-5723-225BEEB50D5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31BDDEF-BC92-C1B5-EFA8-53DB727994D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E69DD30-4BF1-982C-A080-A0CE8A0C304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2A7C2C-8F29-BCD7-0598-C742450FBE3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C258430-82A0-DA76-ADE7-C9F53BCDD72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CDC4D9-9FA9-3A0D-6547-531CD5A7B32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ECDA26F-29A8-26AD-B58A-1F8F3D0F862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4A93-A2BB-D22A-2C2F-E7A7F116B236}"/>
              </a:ext>
            </a:extLst>
          </p:cNvPr>
          <p:cNvSpPr txBox="1"/>
          <p:nvPr/>
        </p:nvSpPr>
        <p:spPr>
          <a:xfrm>
            <a:off x="265893" y="1594827"/>
            <a:ext cx="17488410" cy="52163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Public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Private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Protected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Object - what data members and methods can be accessed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Default access specifier – private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Generally, data members =&gt; private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(Data Hiding)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4125ED1-4CFA-62D0-55C1-92023E03A86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3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29C2-45B6-1732-B8F7-C5042B50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6E25E7-A4B3-9FF4-FFF2-FC1E3F82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699F7CF-B49F-4F5D-82A2-C1BE3FD419D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DE8C887-EE84-0B72-6D6E-99CFDD27A844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D6BB86E-63AD-322B-5C41-8886EC619784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80079D-FCEA-A1D1-C0B3-4AB988B9A25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27BCCFE-86BE-9276-0E3B-DCF5B21B455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A17A2DD-1EAE-C7DE-6551-74B074873EE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FF56C83C-A623-8FBB-11C8-D096906B0D12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A44D0-5D03-4D23-45E3-089320B4E873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4D9EFAA-A18F-52E7-492B-DA64A6CA9C2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365A9-CB9A-DC37-9A23-DD12E34A5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618390D-C51B-BB0B-C743-25F72AAC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758AB1D-39A4-78C0-73D7-910CA8DCEEAF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22B5896-9AC0-908D-0259-983D8A66323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7D1BEF5-E54E-EA8E-83F3-ACC7A95C940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A70F4C7-62D3-3938-7E9B-3FC1D276653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D439F71-B1B5-881F-5FA8-8EDB95CBE36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D305F-1776-0784-F846-48B1B02EF65D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1F29C46-F657-1D0E-0E72-D8F6409924F4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93473-A195-7E45-EF54-E90783C409C3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Public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Private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Protected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,Sans-Serif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Object - what data members and methods can be accessed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Default access specifier – private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Generally, data members =&gt; private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(Data Hiding)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Methods =&gt; public (sometimes private)</a:t>
            </a:r>
            <a:endParaRPr lang="en-US" sz="3600" b="1" dirty="0">
              <a:solidFill>
                <a:srgbClr val="00B05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Complexity of method implementation hidden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(Data Abstraction)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11926CD-D185-55F5-4DEE-EB9CF7D89E5E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6476-BF82-1854-0D4C-8A86FAB73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0423C11-2FEB-0295-29D9-0C19C9BF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E5FCDB5-32FD-979A-8EF8-164B11D4882B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6D5728A-A62F-C16A-C820-704DB92C639C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40E6B5E-8FA9-6030-3F1F-EF5C00B71EB9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E1F40F6-95A4-4CF7-2D4D-5C9C5D00391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F3AAA13-D2EB-EDC3-C908-CEBAAE66A598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084717D-2B96-A903-812A-B256BF53EF3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5921E9C8-89D9-5293-C52E-DF491FEE6325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8AA78-6661-3E6B-54B6-0BA54CBD571D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A736FE3-D56B-CD46-702F-A1C81204742B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6846B-D515-D72E-356C-F44C14721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70B482-FCF2-3847-9180-06FD9DE5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320D692-39B3-7EB1-D375-A611AC8A9971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23E9D50-CCCE-C66E-FFFE-0F8D2BB05C1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92D0FDB-3FC7-4FF9-9007-6B01FAFB403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17CA3B-9A32-12ED-A438-4650EFCEDAB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17C0E32-A23F-5DFA-54CB-C5A343097C11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8D96DA4-973B-92B5-2CC9-12947CB3160C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5EF840B-2084-D702-7B00-E1064E9AEAE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3136A-D36E-2986-42B5-406817D169B4}"/>
              </a:ext>
            </a:extLst>
          </p:cNvPr>
          <p:cNvSpPr txBox="1"/>
          <p:nvPr/>
        </p:nvSpPr>
        <p:spPr>
          <a:xfrm>
            <a:off x="265893" y="1594827"/>
            <a:ext cx="17488410" cy="1739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Constructor</a:t>
            </a: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Destructor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181CB32-5AF4-0E9E-F79B-6C6BEFE4166B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6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06A-9CA0-6E43-60A3-EAB19040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8DF939-1AB3-2DBE-2828-3E8EF370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24AF75D-D0F2-D060-1DFE-56721036AABD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2F53B88-001C-FD11-BE7A-106B0542076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F17250B-1430-E14F-DBD9-88263B4E048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E94C9EF-0ABC-991F-634F-8EEA8217EAF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C26F412-61A7-FBE7-CC59-C7F1EC20B4B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F22D72-3A7E-7F41-5A20-8A126481FB7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A4FFA0D-0EFB-27FD-318F-9FC303F62F2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728FB-A73C-EF86-652F-1828540F6F0C}"/>
              </a:ext>
            </a:extLst>
          </p:cNvPr>
          <p:cNvSpPr txBox="1"/>
          <p:nvPr/>
        </p:nvSpPr>
        <p:spPr>
          <a:xfrm>
            <a:off x="265893" y="1594827"/>
            <a:ext cx="17488410" cy="23322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Constructor – Special member function used to initialize data members</a:t>
            </a: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Destructor 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– Special member function used to destroy memory allocated when object goes out of scope 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CFEF35E-318D-D1B3-3E04-DACF38616E2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7008-94A5-1320-B5A3-FB163FF8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2F66D1-FB72-F2FB-6EDF-D8B4D433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62C1FEB0-192C-81B8-A891-95D1B6714B5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0639DAC-F389-2BC6-FF4F-C8AB53BFA5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FF510F4-6B80-1C20-FE9B-9C70D00E11A5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AF494F4-5CF9-E083-2F43-7AC72D07A7A2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E3BD452-9723-7ADB-D9F7-EA26B8A1568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7D5B952-5B0E-3030-B863-5FBEEC6CE51B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0C6611A-475D-459A-6FF9-70675029286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7EA0A-081A-A31E-3F7D-0FCB4371296A}"/>
              </a:ext>
            </a:extLst>
          </p:cNvPr>
          <p:cNvSpPr txBox="1"/>
          <p:nvPr/>
        </p:nvSpPr>
        <p:spPr>
          <a:xfrm>
            <a:off x="265893" y="1594827"/>
            <a:ext cx="17488410" cy="44183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Constructor – Special member function used to initialize data members</a:t>
            </a:r>
            <a:endParaRPr lang="en-US" dirty="0"/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Default Constructor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Parameterized Constructor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Copy Constructor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Destructor 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– Special member function used to destroy memory allocated when object goes out of scope 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423EFFE-AAC7-99A3-0546-F0504D6E1C5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0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390D-7325-71D5-D4F5-15BAA769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0450F6-9FDE-CDD5-4882-52AE8EF3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C183134-4349-FA99-6E79-C6FED408D37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06941E8-E4DA-A0C8-ECF4-BC3F154A155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7AD89F1-4205-7490-0A33-59D535E2DCDD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1A2B65-E8C7-1B05-DF44-DBA254CB06E1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D5C3F11-BC0E-8E2E-586A-636F60A2F3E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CDD551-5367-AC6F-275E-0A2733AAACF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B4ACDB6-7A66-8BDE-5625-724721195EDD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717DA-33E8-1D96-77DC-90CE2BAEDA0E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0135C81-5C65-225D-B53C-0308F3EAC3FC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4EE9-1541-51E1-6375-404AE703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4CA44A5-D852-F75E-5D75-AF04C1E3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BED07541-BD76-317D-5109-D4FB3E250BB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BB3AFCC-C08F-AB27-ABF5-F77D6535202E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BF5D365-C839-2899-DB70-5EA52A569BB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3A42561-3A82-6588-602F-6DA8DAEEE849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D8B7385-9026-5AF7-38B4-A8EA625ED85B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B0B8552-C78C-BEAB-946A-26D3BFAFB7F8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7B5BA12-2BC1-8888-C271-DC920CBF87C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95183-310C-9488-19D7-15C18348CFF0}"/>
              </a:ext>
            </a:extLst>
          </p:cNvPr>
          <p:cNvSpPr txBox="1"/>
          <p:nvPr/>
        </p:nvSpPr>
        <p:spPr>
          <a:xfrm>
            <a:off x="265893" y="1594827"/>
            <a:ext cx="17488410" cy="1044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C++ program with classes to find area and volume of a room.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5621A2E-8290-7B65-F54B-D48FC6761B1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FD00-5214-56C5-D290-A14D5D77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067A69-1DD7-5CA9-A96D-D85F2BE7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4856097-39E4-A5D3-E768-055C8AD252E8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6DC1125-8860-29A3-EA19-FE309CE430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9274D9E-1EA7-E79E-3270-C181B1AEC8B0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9200648-FC02-6F00-0D77-32A7672D7C00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F75FFE9-19C2-FE59-B826-E907544289F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2201BF-6B8B-4D2D-FBC2-CF659B1D75E9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F8BD89A-FBFD-B6BC-144C-319AEB5EDA03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Last Class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563DB-E90A-EC96-BAE0-625F2E726873}"/>
              </a:ext>
            </a:extLst>
          </p:cNvPr>
          <p:cNvSpPr txBox="1"/>
          <p:nvPr/>
        </p:nvSpPr>
        <p:spPr>
          <a:xfrm>
            <a:off x="265893" y="1594827"/>
            <a:ext cx="17488410" cy="8294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Class Timings</a:t>
            </a:r>
            <a:endParaRPr lang="en-US" dirty="0"/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Mark Split-Up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Pre-requisites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Bloom's Taxonomy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Course Outcomes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Careers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Software Development Life-Cycle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Review of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Language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Datatypes in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Introduction to C++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Today's Course Outcome</a:t>
            </a:r>
          </a:p>
        </p:txBody>
      </p:sp>
    </p:spTree>
    <p:extLst>
      <p:ext uri="{BB962C8B-B14F-4D97-AF65-F5344CB8AC3E}">
        <p14:creationId xmlns:p14="http://schemas.microsoft.com/office/powerpoint/2010/main" val="174370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0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181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EAE5-D51A-01CF-D2C0-5500270C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B70C56-1911-846C-F847-87E706DB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CC5E299-08E7-340F-45C8-4F8AD1717A0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6A9817B-2E9B-A002-D6DC-731FBB60010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E39E621F-F64C-4C4B-B291-11CC5D20CBC8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E2DF27B-06F5-6C5A-4B90-7A002CCFA5B4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2655850-15B9-3A22-080C-49D4DC925BB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E261655-66E8-14CA-6FF3-055BA90BFC5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B0365C0-EE59-8CDF-3D8A-5241699AF942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85B7B-A0E7-7F79-8C71-C5E7EF7EC40B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 panose="020F0502020204030204" pitchFamily="34" charset="0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634FD88-0646-73C3-FCFF-9D02D8883FFD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9504-B038-713A-85B0-D29A3410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05DE21-F5CD-D588-59EB-3607C3B5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C091AD5-5DC8-8E78-6340-E8E38F6F902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7EFA506-22D5-363E-B427-8461E9898B9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52CD988-AC86-5351-4799-187073B104A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0B56856-5BDB-32C6-3317-B7B23457344A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83A399A-AF66-8F30-16B9-136EDA1479EA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2D0D65F-0788-0623-ADB1-FA5D805D720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AFD95EE7-3AC0-9705-CA2C-9D22FB5832D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6D99F-C962-D55E-AF9A-E63A3DFE29F8}"/>
              </a:ext>
            </a:extLst>
          </p:cNvPr>
          <p:cNvSpPr txBox="1"/>
          <p:nvPr/>
        </p:nvSpPr>
        <p:spPr>
          <a:xfrm>
            <a:off x="265893" y="1594827"/>
            <a:ext cx="17488410" cy="2046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Introduction to C++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52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09768" y="1394961"/>
            <a:ext cx="1745429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>
                <a:latin typeface="Times New Roman"/>
                <a:ea typeface="+mn-lt"/>
                <a:cs typeface="Times New Roman"/>
              </a:rPr>
              <a:t>Allen, Weiss Mark. Data structures and algorithm analysis in C++. 4th Edition, Pearson Education India, 2016.</a:t>
            </a:r>
            <a:endParaRPr lang="en-US" sz="4000" b="1" dirty="0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4000" b="1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b="1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Cormen</a:t>
            </a:r>
            <a:r>
              <a:rPr lang="en-US" sz="4000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Thomas H., et al. Introduction to algorithms. MIT press, 2009.</a:t>
            </a:r>
            <a:endParaRPr lang="en-US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CDF1-B01C-E003-84E4-96A75EEE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F04E381-CB14-5A1A-61DE-BFE0D1D2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89A852E0-9C1E-A835-34EE-CACDB1126C5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7718EFD-30F7-F53B-F706-3183932A185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ADEB9AE-7502-0010-44F9-672DC922AAC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75F6724-45A0-8D45-B4BD-78D065BBC9A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A6931C8-2A1C-5794-59C4-E195F05A48D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4166258-510E-C23D-428E-B2909671C10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EB6A6AC4-D465-B1FE-2187-94E43A0D2D81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53433-628C-AC24-D1ED-C309DA68E8A5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D3DA9FD-88A1-019C-EBFE-695516F82B57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E64B-1FF6-3C40-E36B-A9346DB7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D4DC8F-8226-24EB-4709-44F4500C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B0D6C8C-7FA8-FBC0-C9E0-9BDECB85DCB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F4CBCB3-0E0F-BAE8-F954-1967B3BED241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FA6C725-BDFE-07E1-51C3-10C527BCCC0B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47130DC-93AC-F011-0EB6-9EFED31D891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805AC95-A2CF-15AE-A853-743DCD2F163F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64FBB66-450D-F344-42EA-5C5414537D93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2B978868-27A6-0909-4F1C-A36FF1BB80D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55184-F107-E52E-8F80-CECD12B9FAA7}"/>
              </a:ext>
            </a:extLst>
          </p:cNvPr>
          <p:cNvSpPr txBox="1"/>
          <p:nvPr/>
        </p:nvSpPr>
        <p:spPr>
          <a:xfrm>
            <a:off x="265893" y="1594827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Classes &lt;=&gt; Struct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Objects - same as in 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Encapsulation</a:t>
            </a:r>
            <a:endParaRPr lang="en-US"/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Binding Data Member + Member Functions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B84A00-968F-19B1-AA45-29FEA5741692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8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3AF41-9CDC-401E-C69F-499CDA8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6018AD-3E86-3535-AC52-185671D2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7C6C0FC1-342C-83AD-75DB-A41414F462F5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6C8CB79-F119-FB3B-F436-FCF9F7107CC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009ECD9-A0AB-1376-E324-D992542E2212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EAFC2C-D03C-7DD7-9A6A-4D9A2C4C1D1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0596A1D-806C-45B3-281A-DEBC1ADBC71D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042459-4A9C-075C-4D35-028126C3FDE4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D21B3284-759F-6C92-F0F7-999D70BA0AD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FDD3A-156F-021E-50DE-2CE60CDA909F}"/>
              </a:ext>
            </a:extLst>
          </p:cNvPr>
          <p:cNvSpPr txBox="1"/>
          <p:nvPr/>
        </p:nvSpPr>
        <p:spPr>
          <a:xfrm>
            <a:off x="265893" y="1594827"/>
            <a:ext cx="17488410" cy="660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Improvement over C - </a:t>
            </a:r>
            <a:r>
              <a:rPr lang="en-US" sz="3600" b="1" dirty="0">
                <a:latin typeface="Times New Roman"/>
                <a:ea typeface="+mn-lt"/>
                <a:cs typeface="+mn-lt"/>
              </a:rPr>
              <a:t>Bjarne Stroustrup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Features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Classes and Objects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strike="sngStrike" dirty="0">
                <a:solidFill>
                  <a:srgbClr val="00B050"/>
                </a:solidFill>
                <a:latin typeface="Times New Roman"/>
                <a:cs typeface="Calibri"/>
              </a:rPr>
              <a:t>Encapsulation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Hiding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Data Abstraction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Constructors and Destructors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Polymorphism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Inheritance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30CCCED-207B-BA6B-AF2B-F0C878E330D5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95B8-8754-0F82-A93F-900331C2E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504B9E-7361-DB93-A76D-AB662F4E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59A50D4-8DB6-BF55-BB4D-70C38D4492E7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62DE0A-EF6C-9C63-2D29-109746FBD14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FEB0EF7-1BD1-6A4B-BEED-1E6F6574AFCC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2DDD696-6F28-836E-3815-F5A78F798E2B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F07E7A-EBB1-7AA9-68E8-C1CEDB80F5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B213F06-239F-60B8-05BE-4EB9B8B8963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3F160C2C-390C-4C2D-CB64-DB58991237BF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EB29E-F502-F7B6-4A7A-91ED81E7E0C8}"/>
              </a:ext>
            </a:extLst>
          </p:cNvPr>
          <p:cNvSpPr txBox="1"/>
          <p:nvPr/>
        </p:nvSpPr>
        <p:spPr>
          <a:xfrm>
            <a:off x="265893" y="1594827"/>
            <a:ext cx="17488410" cy="59117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Syntax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solidFill>
                  <a:srgbClr val="000000"/>
                </a:solidFill>
                <a:latin typeface="Times New Roman"/>
                <a:cs typeface="Calibri"/>
              </a:rPr>
              <a:t>class </a:t>
            </a:r>
            <a:r>
              <a:rPr lang="en-US" sz="3600" b="1" err="1">
                <a:solidFill>
                  <a:srgbClr val="000000"/>
                </a:solidFill>
                <a:latin typeface="Times New Roman"/>
                <a:cs typeface="Calibri"/>
              </a:rPr>
              <a:t>classname</a:t>
            </a:r>
            <a:endParaRPr lang="en-US" sz="3600" b="1" dirty="0" err="1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{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access_specifier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: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data_type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data_member_identifier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;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Wingdings" panose="020B0604020202020204" pitchFamily="34" charset="0"/>
              <a:buChar char="§"/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return_type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cs typeface="Calibri"/>
              </a:rPr>
              <a:t>member_functions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/methods(&lt;arguments&gt;);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};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0AF1A96-CC2C-6145-0E92-FED7E6EA8D96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6AF8-11B5-CADF-64C8-9F04CA8A0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78CA31-7994-3559-2B7E-464043B7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A07C2D6-2F41-4F4C-45AE-52B1642E5101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0C594D9-84C2-23A2-3876-C8D6353A55F3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9AA7035-BCA9-9B04-63BB-B04F7924ECF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1F86BDF-A266-CD48-B2E8-5D4ECCFB432E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21581E0-0ED4-947D-CED8-B15C28F2CE06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C1691F-ABCE-6009-8B6D-8743FF57A3C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6188F72-F716-0BBD-59A0-B08D784133B6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43372-76EC-3167-BC1E-37FAD4155788}"/>
              </a:ext>
            </a:extLst>
          </p:cNvPr>
          <p:cNvSpPr txBox="1"/>
          <p:nvPr/>
        </p:nvSpPr>
        <p:spPr>
          <a:xfrm>
            <a:off x="265893" y="1594827"/>
            <a:ext cx="17488410" cy="1739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Specifiers?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487062F9-ED77-BDD1-354F-02EAE7BE82F1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1708-4551-28D0-E12E-879C74105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7FD377-1C6A-2BC8-83D1-9793740D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CFF3FDE5-DA50-6DCC-AFE3-A2BBF843F0EA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21EB9DE-E47F-B376-5635-782E1CEEF748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1A44ADF-74EE-B92F-A90B-06C7B811FD0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13B6530-D46D-D186-166E-74158EE40CAC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C3B890E-498C-91D5-D12B-A7D6D589253E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EF2FCCB-E9CD-3A3F-EC7B-CD67806FFBF0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974CA04-23B9-002C-0D7B-7E3C19E2E137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D9307-97EC-BA20-35BF-E2A05900E26B}"/>
              </a:ext>
            </a:extLst>
          </p:cNvPr>
          <p:cNvSpPr txBox="1"/>
          <p:nvPr/>
        </p:nvSpPr>
        <p:spPr>
          <a:xfrm>
            <a:off x="265893" y="1594827"/>
            <a:ext cx="17488410" cy="3130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Public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Private</a:t>
            </a:r>
            <a:endParaRPr lang="en-US" sz="3600" b="1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Protected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547AC71-120B-C792-1617-0FA95C0F136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B882-B4BD-97B7-FD8C-0ECD64DB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7B31BE-61D5-BFE4-25FE-E698DC94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33093940-7EE6-DF89-5D90-648516CCD6DC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2F38FFB-7667-92CE-0C6B-01C295E80CFB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243CFA2-BB5C-44DD-FCA8-1150ACBDFFFF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ED3176-05E2-2274-5956-5129E63E703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66BB1A8-12A2-FC7B-16AC-1F3701036577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BBADA37-9B51-3DDD-13AE-AE47DFE89E51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D6E6B7B-BA38-DEFC-84F2-577F2F366568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Introduction to C++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63942-14E1-F539-0B11-A8AEF4A7BDE3}"/>
              </a:ext>
            </a:extLst>
          </p:cNvPr>
          <p:cNvSpPr txBox="1"/>
          <p:nvPr/>
        </p:nvSpPr>
        <p:spPr>
          <a:xfrm>
            <a:off x="265893" y="1594827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cs typeface="Calibri"/>
              </a:rPr>
              <a:t>Access Specifiers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Public – Objects of class can access with dot operator (.)</a:t>
            </a:r>
            <a:endParaRPr lang="en-US" sz="36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Calibri"/>
              </a:rPr>
              <a:t>Private 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– Only members of a class can access private members/ methods.</a:t>
            </a:r>
            <a:endParaRPr lang="en-US" sz="36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cs typeface="Calibri"/>
              </a:rPr>
              <a:t>Protected</a:t>
            </a:r>
            <a:endParaRPr lang="en-US" sz="3600" b="1">
              <a:solidFill>
                <a:srgbClr val="FF0000"/>
              </a:solidFill>
              <a:latin typeface="Times New Roman"/>
              <a:cs typeface="Calibri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Calibri"/>
              </a:rPr>
              <a:t>Object - what data members and methods can be accessed</a:t>
            </a:r>
            <a:endParaRPr lang="en-US" sz="3600" b="1" dirty="0">
              <a:solidFill>
                <a:srgbClr val="FF0000"/>
              </a:solidFill>
              <a:latin typeface="Times New Roman"/>
              <a:cs typeface="Calibri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27B1B1B-92EA-24EC-FF9C-BBEF336B935A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1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revision>379</cp:revision>
  <dcterms:created xsi:type="dcterms:W3CDTF">2023-02-01T03:28:39Z</dcterms:created>
  <dcterms:modified xsi:type="dcterms:W3CDTF">2024-01-27T07:01:16Z</dcterms:modified>
  <dc:identifier>DAEv3JmPKQE</dc:identifier>
</cp:coreProperties>
</file>