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7\excel%20work%20202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7\excel%20work%202024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1900826446281E-2"/>
          <c:y val="0.14312023464491055"/>
          <c:w val="0.63333970195874278"/>
          <c:h val="0.80901967104954198"/>
        </c:manualLayout>
      </c:layout>
      <c:pie3D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environment_score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A15-42B9-82F2-DB8953AA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A15-42B9-82F2-DB8953AA7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A15-42B9-82F2-DB8953AA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A15-42B9-82F2-DB8953AA7B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A15-42B9-82F2-DB8953AA7B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BA15-42B9-82F2-DB8953AA7B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BA15-42B9-82F2-DB8953AA7B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BA15-42B9-82F2-DB8953AA7B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BA15-42B9-82F2-DB8953AA7B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BA15-42B9-82F2-DB8953AA7B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BA15-42B9-82F2-DB8953AA7B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BA15-42B9-82F2-DB8953AA7B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9-BA15-42B9-82F2-DB8953AA7B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B-BA15-42B9-82F2-DB8953AA7B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D-BA15-42B9-82F2-DB8953AA7B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F-BA15-42B9-82F2-DB8953AA7B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1-BA15-42B9-82F2-DB8953AA7B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3-BA15-42B9-82F2-DB8953AA7B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5-BA15-42B9-82F2-DB8953AA7B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7-BA15-42B9-82F2-DB8953AA7B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Sheet1!$A$2:$C$21</c:f>
              <c:multiLvlStrCache>
                <c:ptCount val="20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</c:lvl>
                <c:lvl>
                  <c:pt idx="0">
                    <c:v>Health Care</c:v>
                  </c:pt>
                  <c:pt idx="1">
                    <c:v>Media</c:v>
                  </c:pt>
                  <c:pt idx="2">
                    <c:v>Utilities</c:v>
                  </c:pt>
                  <c:pt idx="3">
                    <c:v>Energy</c:v>
                  </c:pt>
                  <c:pt idx="4">
                    <c:v>Retail</c:v>
                  </c:pt>
                  <c:pt idx="5">
                    <c:v>Distributors</c:v>
                  </c:pt>
                  <c:pt idx="6">
                    <c:v>Media</c:v>
                  </c:pt>
                  <c:pt idx="7">
                    <c:v>Hotels Restaurants and Leisure</c:v>
                  </c:pt>
                  <c:pt idx="8">
                    <c:v>Semiconductors</c:v>
                  </c:pt>
                  <c:pt idx="9">
                    <c:v>Semiconductors</c:v>
                  </c:pt>
                  <c:pt idx="10">
                    <c:v>Food Products</c:v>
                  </c:pt>
                  <c:pt idx="11">
                    <c:v>Media</c:v>
                  </c:pt>
                  <c:pt idx="12">
                    <c:v>Financial Services</c:v>
                  </c:pt>
                  <c:pt idx="13">
                    <c:v>Beverages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Semiconductors</c:v>
                  </c:pt>
                  <c:pt idx="17">
                    <c:v>Technology</c:v>
                  </c:pt>
                  <c:pt idx="18">
                    <c:v>Semiconductors</c:v>
                  </c:pt>
                  <c:pt idx="19">
                    <c:v>Financial Services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</c:lvl>
              </c:multiLvlStrCache>
            </c:multiLvl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215</c:v>
                </c:pt>
                <c:pt idx="1">
                  <c:v>360</c:v>
                </c:pt>
                <c:pt idx="2">
                  <c:v>519</c:v>
                </c:pt>
                <c:pt idx="3">
                  <c:v>513</c:v>
                </c:pt>
                <c:pt idx="4">
                  <c:v>500</c:v>
                </c:pt>
                <c:pt idx="5">
                  <c:v>515</c:v>
                </c:pt>
                <c:pt idx="6">
                  <c:v>295</c:v>
                </c:pt>
                <c:pt idx="7">
                  <c:v>215</c:v>
                </c:pt>
                <c:pt idx="8">
                  <c:v>500</c:v>
                </c:pt>
                <c:pt idx="9">
                  <c:v>510</c:v>
                </c:pt>
                <c:pt idx="10">
                  <c:v>520</c:v>
                </c:pt>
                <c:pt idx="11">
                  <c:v>205</c:v>
                </c:pt>
                <c:pt idx="12">
                  <c:v>230</c:v>
                </c:pt>
                <c:pt idx="13">
                  <c:v>515</c:v>
                </c:pt>
                <c:pt idx="14">
                  <c:v>500</c:v>
                </c:pt>
                <c:pt idx="15">
                  <c:v>245</c:v>
                </c:pt>
                <c:pt idx="16">
                  <c:v>330</c:v>
                </c:pt>
                <c:pt idx="17">
                  <c:v>715</c:v>
                </c:pt>
                <c:pt idx="18">
                  <c:v>530</c:v>
                </c:pt>
                <c:pt idx="19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A15-42B9-82F2-DB8953AA7BEB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social_score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A-BA15-42B9-82F2-DB8953AA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C-BA15-42B9-82F2-DB8953AA7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E-BA15-42B9-82F2-DB8953AA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0-BA15-42B9-82F2-DB8953AA7B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2-BA15-42B9-82F2-DB8953AA7B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4-BA15-42B9-82F2-DB8953AA7B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6-BA15-42B9-82F2-DB8953AA7B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8-BA15-42B9-82F2-DB8953AA7B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A-BA15-42B9-82F2-DB8953AA7B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C-BA15-42B9-82F2-DB8953AA7B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E-BA15-42B9-82F2-DB8953AA7B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BA15-42B9-82F2-DB8953AA7B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BA15-42B9-82F2-DB8953AA7B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BA15-42B9-82F2-DB8953AA7B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BA15-42B9-82F2-DB8953AA7B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BA15-42B9-82F2-DB8953AA7B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BA15-42B9-82F2-DB8953AA7B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BA15-42B9-82F2-DB8953AA7B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BA15-42B9-82F2-DB8953AA7B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BA15-42B9-82F2-DB8953AA7B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Sheet1!$A$2:$C$21</c:f>
              <c:multiLvlStrCache>
                <c:ptCount val="20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</c:lvl>
                <c:lvl>
                  <c:pt idx="0">
                    <c:v>Health Care</c:v>
                  </c:pt>
                  <c:pt idx="1">
                    <c:v>Media</c:v>
                  </c:pt>
                  <c:pt idx="2">
                    <c:v>Utilities</c:v>
                  </c:pt>
                  <c:pt idx="3">
                    <c:v>Energy</c:v>
                  </c:pt>
                  <c:pt idx="4">
                    <c:v>Retail</c:v>
                  </c:pt>
                  <c:pt idx="5">
                    <c:v>Distributors</c:v>
                  </c:pt>
                  <c:pt idx="6">
                    <c:v>Media</c:v>
                  </c:pt>
                  <c:pt idx="7">
                    <c:v>Hotels Restaurants and Leisure</c:v>
                  </c:pt>
                  <c:pt idx="8">
                    <c:v>Semiconductors</c:v>
                  </c:pt>
                  <c:pt idx="9">
                    <c:v>Semiconductors</c:v>
                  </c:pt>
                  <c:pt idx="10">
                    <c:v>Food Products</c:v>
                  </c:pt>
                  <c:pt idx="11">
                    <c:v>Media</c:v>
                  </c:pt>
                  <c:pt idx="12">
                    <c:v>Financial Services</c:v>
                  </c:pt>
                  <c:pt idx="13">
                    <c:v>Beverages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Semiconductors</c:v>
                  </c:pt>
                  <c:pt idx="17">
                    <c:v>Technology</c:v>
                  </c:pt>
                  <c:pt idx="18">
                    <c:v>Semiconductors</c:v>
                  </c:pt>
                  <c:pt idx="19">
                    <c:v>Financial Services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</c:lvl>
              </c:multiLvlStrCache>
            </c:multiLvl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236</c:v>
                </c:pt>
                <c:pt idx="1">
                  <c:v>300</c:v>
                </c:pt>
                <c:pt idx="2">
                  <c:v>307</c:v>
                </c:pt>
                <c:pt idx="3">
                  <c:v>271</c:v>
                </c:pt>
                <c:pt idx="4">
                  <c:v>302</c:v>
                </c:pt>
                <c:pt idx="5">
                  <c:v>300</c:v>
                </c:pt>
                <c:pt idx="6">
                  <c:v>362</c:v>
                </c:pt>
                <c:pt idx="7">
                  <c:v>200</c:v>
                </c:pt>
                <c:pt idx="8">
                  <c:v>300</c:v>
                </c:pt>
                <c:pt idx="9">
                  <c:v>325</c:v>
                </c:pt>
                <c:pt idx="10">
                  <c:v>307</c:v>
                </c:pt>
                <c:pt idx="11">
                  <c:v>232</c:v>
                </c:pt>
                <c:pt idx="12">
                  <c:v>213</c:v>
                </c:pt>
                <c:pt idx="13">
                  <c:v>344</c:v>
                </c:pt>
                <c:pt idx="14">
                  <c:v>300</c:v>
                </c:pt>
                <c:pt idx="15">
                  <c:v>389</c:v>
                </c:pt>
                <c:pt idx="16">
                  <c:v>287</c:v>
                </c:pt>
                <c:pt idx="17">
                  <c:v>443</c:v>
                </c:pt>
                <c:pt idx="18">
                  <c:v>330</c:v>
                </c:pt>
                <c:pt idx="19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A15-42B9-82F2-DB8953AA7BEB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governance_score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3-BA15-42B9-82F2-DB8953AA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5-BA15-42B9-82F2-DB8953AA7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7-BA15-42B9-82F2-DB8953AA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9-BA15-42B9-82F2-DB8953AA7B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B-BA15-42B9-82F2-DB8953AA7B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D-BA15-42B9-82F2-DB8953AA7B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F-BA15-42B9-82F2-DB8953AA7B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1-BA15-42B9-82F2-DB8953AA7B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3-BA15-42B9-82F2-DB8953AA7B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5-BA15-42B9-82F2-DB8953AA7B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7-BA15-42B9-82F2-DB8953AA7B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9-BA15-42B9-82F2-DB8953AA7B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B-BA15-42B9-82F2-DB8953AA7B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D-BA15-42B9-82F2-DB8953AA7B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F-BA15-42B9-82F2-DB8953AA7B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1-BA15-42B9-82F2-DB8953AA7B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3-BA15-42B9-82F2-DB8953AA7B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5-BA15-42B9-82F2-DB8953AA7B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7-BA15-42B9-82F2-DB8953AA7B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9-BA15-42B9-82F2-DB8953AA7B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Sheet1!$A$2:$C$21</c:f>
              <c:multiLvlStrCache>
                <c:ptCount val="20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</c:lvl>
                <c:lvl>
                  <c:pt idx="0">
                    <c:v>Health Care</c:v>
                  </c:pt>
                  <c:pt idx="1">
                    <c:v>Media</c:v>
                  </c:pt>
                  <c:pt idx="2">
                    <c:v>Utilities</c:v>
                  </c:pt>
                  <c:pt idx="3">
                    <c:v>Energy</c:v>
                  </c:pt>
                  <c:pt idx="4">
                    <c:v>Retail</c:v>
                  </c:pt>
                  <c:pt idx="5">
                    <c:v>Distributors</c:v>
                  </c:pt>
                  <c:pt idx="6">
                    <c:v>Media</c:v>
                  </c:pt>
                  <c:pt idx="7">
                    <c:v>Hotels Restaurants and Leisure</c:v>
                  </c:pt>
                  <c:pt idx="8">
                    <c:v>Semiconductors</c:v>
                  </c:pt>
                  <c:pt idx="9">
                    <c:v>Semiconductors</c:v>
                  </c:pt>
                  <c:pt idx="10">
                    <c:v>Food Products</c:v>
                  </c:pt>
                  <c:pt idx="11">
                    <c:v>Media</c:v>
                  </c:pt>
                  <c:pt idx="12">
                    <c:v>Financial Services</c:v>
                  </c:pt>
                  <c:pt idx="13">
                    <c:v>Beverages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Semiconductors</c:v>
                  </c:pt>
                  <c:pt idx="17">
                    <c:v>Technology</c:v>
                  </c:pt>
                  <c:pt idx="18">
                    <c:v>Semiconductors</c:v>
                  </c:pt>
                  <c:pt idx="19">
                    <c:v>Financial Services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</c:lvl>
              </c:multiLvlStrCache>
            </c:multiLvlStr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215</c:v>
                </c:pt>
                <c:pt idx="1">
                  <c:v>225</c:v>
                </c:pt>
                <c:pt idx="2">
                  <c:v>300</c:v>
                </c:pt>
                <c:pt idx="3">
                  <c:v>300</c:v>
                </c:pt>
                <c:pt idx="4">
                  <c:v>305</c:v>
                </c:pt>
                <c:pt idx="5">
                  <c:v>305</c:v>
                </c:pt>
                <c:pt idx="6">
                  <c:v>355</c:v>
                </c:pt>
                <c:pt idx="7">
                  <c:v>215</c:v>
                </c:pt>
                <c:pt idx="8">
                  <c:v>300</c:v>
                </c:pt>
                <c:pt idx="9">
                  <c:v>315</c:v>
                </c:pt>
                <c:pt idx="10">
                  <c:v>300</c:v>
                </c:pt>
                <c:pt idx="11">
                  <c:v>215</c:v>
                </c:pt>
                <c:pt idx="12">
                  <c:v>210</c:v>
                </c:pt>
                <c:pt idx="13">
                  <c:v>300</c:v>
                </c:pt>
                <c:pt idx="14">
                  <c:v>300</c:v>
                </c:pt>
                <c:pt idx="15">
                  <c:v>311</c:v>
                </c:pt>
                <c:pt idx="16">
                  <c:v>235</c:v>
                </c:pt>
                <c:pt idx="17">
                  <c:v>375</c:v>
                </c:pt>
                <c:pt idx="18">
                  <c:v>300</c:v>
                </c:pt>
                <c:pt idx="19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BA15-42B9-82F2-DB8953AA7BEB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total_score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C-BA15-42B9-82F2-DB8953AA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E-BA15-42B9-82F2-DB8953AA7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0-BA15-42B9-82F2-DB8953AA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2-BA15-42B9-82F2-DB8953AA7B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4-BA15-42B9-82F2-DB8953AA7B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6-BA15-42B9-82F2-DB8953AA7B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8-BA15-42B9-82F2-DB8953AA7B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A-BA15-42B9-82F2-DB8953AA7B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C-BA15-42B9-82F2-DB8953AA7B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8E-BA15-42B9-82F2-DB8953AA7B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0-BA15-42B9-82F2-DB8953AA7B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2-BA15-42B9-82F2-DB8953AA7B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4-BA15-42B9-82F2-DB8953AA7B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6-BA15-42B9-82F2-DB8953AA7B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8-BA15-42B9-82F2-DB8953AA7B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A-BA15-42B9-82F2-DB8953AA7B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C-BA15-42B9-82F2-DB8953AA7B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9E-BA15-42B9-82F2-DB8953AA7B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0-BA15-42B9-82F2-DB8953AA7B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2-BA15-42B9-82F2-DB8953AA7B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Sheet1!$A$2:$C$21</c:f>
              <c:multiLvlStrCache>
                <c:ptCount val="20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</c:lvl>
                <c:lvl>
                  <c:pt idx="0">
                    <c:v>Health Care</c:v>
                  </c:pt>
                  <c:pt idx="1">
                    <c:v>Media</c:v>
                  </c:pt>
                  <c:pt idx="2">
                    <c:v>Utilities</c:v>
                  </c:pt>
                  <c:pt idx="3">
                    <c:v>Energy</c:v>
                  </c:pt>
                  <c:pt idx="4">
                    <c:v>Retail</c:v>
                  </c:pt>
                  <c:pt idx="5">
                    <c:v>Distributors</c:v>
                  </c:pt>
                  <c:pt idx="6">
                    <c:v>Media</c:v>
                  </c:pt>
                  <c:pt idx="7">
                    <c:v>Hotels Restaurants and Leisure</c:v>
                  </c:pt>
                  <c:pt idx="8">
                    <c:v>Semiconductors</c:v>
                  </c:pt>
                  <c:pt idx="9">
                    <c:v>Semiconductors</c:v>
                  </c:pt>
                  <c:pt idx="10">
                    <c:v>Food Products</c:v>
                  </c:pt>
                  <c:pt idx="11">
                    <c:v>Media</c:v>
                  </c:pt>
                  <c:pt idx="12">
                    <c:v>Financial Services</c:v>
                  </c:pt>
                  <c:pt idx="13">
                    <c:v>Beverages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Semiconductors</c:v>
                  </c:pt>
                  <c:pt idx="17">
                    <c:v>Technology</c:v>
                  </c:pt>
                  <c:pt idx="18">
                    <c:v>Semiconductors</c:v>
                  </c:pt>
                  <c:pt idx="19">
                    <c:v>Financial Services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</c:lvl>
              </c:multiLvlStrCache>
            </c:multiLvlStr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666</c:v>
                </c:pt>
                <c:pt idx="1">
                  <c:v>885</c:v>
                </c:pt>
                <c:pt idx="2">
                  <c:v>1126</c:v>
                </c:pt>
                <c:pt idx="3">
                  <c:v>1084</c:v>
                </c:pt>
                <c:pt idx="4">
                  <c:v>1107</c:v>
                </c:pt>
                <c:pt idx="5">
                  <c:v>1120</c:v>
                </c:pt>
                <c:pt idx="6">
                  <c:v>1012</c:v>
                </c:pt>
                <c:pt idx="7">
                  <c:v>630</c:v>
                </c:pt>
                <c:pt idx="8">
                  <c:v>1100</c:v>
                </c:pt>
                <c:pt idx="9">
                  <c:v>1150</c:v>
                </c:pt>
                <c:pt idx="10">
                  <c:v>1127</c:v>
                </c:pt>
                <c:pt idx="11">
                  <c:v>652</c:v>
                </c:pt>
                <c:pt idx="12">
                  <c:v>653</c:v>
                </c:pt>
                <c:pt idx="13">
                  <c:v>1159</c:v>
                </c:pt>
                <c:pt idx="14">
                  <c:v>1100</c:v>
                </c:pt>
                <c:pt idx="15">
                  <c:v>945</c:v>
                </c:pt>
                <c:pt idx="16">
                  <c:v>852</c:v>
                </c:pt>
                <c:pt idx="17">
                  <c:v>1533</c:v>
                </c:pt>
                <c:pt idx="18">
                  <c:v>1160</c:v>
                </c:pt>
                <c:pt idx="19">
                  <c:v>1115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BA15-42B9-82F2-DB8953AA7BEB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average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5-BA15-42B9-82F2-DB8953AA7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7-BA15-42B9-82F2-DB8953AA7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9-BA15-42B9-82F2-DB8953AA7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B-BA15-42B9-82F2-DB8953AA7B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D-BA15-42B9-82F2-DB8953AA7B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AF-BA15-42B9-82F2-DB8953AA7B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1-BA15-42B9-82F2-DB8953AA7B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3-BA15-42B9-82F2-DB8953AA7B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5-BA15-42B9-82F2-DB8953AA7B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7-BA15-42B9-82F2-DB8953AA7B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9-BA15-42B9-82F2-DB8953AA7B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B-BA15-42B9-82F2-DB8953AA7B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D-BA15-42B9-82F2-DB8953AA7B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BF-BA15-42B9-82F2-DB8953AA7B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1-BA15-42B9-82F2-DB8953AA7B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3-BA15-42B9-82F2-DB8953AA7B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5-BA15-42B9-82F2-DB8953AA7B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7-BA15-42B9-82F2-DB8953AA7B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9-BA15-42B9-82F2-DB8953AA7B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CB-BA15-42B9-82F2-DB8953AA7B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Sheet1!$A$2:$C$21</c:f>
              <c:multiLvlStrCache>
                <c:ptCount val="20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</c:lvl>
                <c:lvl>
                  <c:pt idx="0">
                    <c:v>Health Care</c:v>
                  </c:pt>
                  <c:pt idx="1">
                    <c:v>Media</c:v>
                  </c:pt>
                  <c:pt idx="2">
                    <c:v>Utilities</c:v>
                  </c:pt>
                  <c:pt idx="3">
                    <c:v>Energy</c:v>
                  </c:pt>
                  <c:pt idx="4">
                    <c:v>Retail</c:v>
                  </c:pt>
                  <c:pt idx="5">
                    <c:v>Distributors</c:v>
                  </c:pt>
                  <c:pt idx="6">
                    <c:v>Media</c:v>
                  </c:pt>
                  <c:pt idx="7">
                    <c:v>Hotels Restaurants and Leisure</c:v>
                  </c:pt>
                  <c:pt idx="8">
                    <c:v>Semiconductors</c:v>
                  </c:pt>
                  <c:pt idx="9">
                    <c:v>Semiconductors</c:v>
                  </c:pt>
                  <c:pt idx="10">
                    <c:v>Food Products</c:v>
                  </c:pt>
                  <c:pt idx="11">
                    <c:v>Media</c:v>
                  </c:pt>
                  <c:pt idx="12">
                    <c:v>Financial Services</c:v>
                  </c:pt>
                  <c:pt idx="13">
                    <c:v>Beverages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Semiconductors</c:v>
                  </c:pt>
                  <c:pt idx="17">
                    <c:v>Technology</c:v>
                  </c:pt>
                  <c:pt idx="18">
                    <c:v>Semiconductors</c:v>
                  </c:pt>
                  <c:pt idx="19">
                    <c:v>Financial Services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</c:lvl>
              </c:multiLvlStrCache>
            </c:multiLvlStr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715.32500000000005</c:v>
                </c:pt>
                <c:pt idx="1">
                  <c:v>729.78947368421052</c:v>
                </c:pt>
                <c:pt idx="2">
                  <c:v>735.75</c:v>
                </c:pt>
                <c:pt idx="3">
                  <c:v>730.64705882352939</c:v>
                </c:pt>
                <c:pt idx="4">
                  <c:v>726.40625</c:v>
                </c:pt>
                <c:pt idx="5">
                  <c:v>721.26666666666665</c:v>
                </c:pt>
                <c:pt idx="6">
                  <c:v>714.39285714285711</c:v>
                </c:pt>
                <c:pt idx="7">
                  <c:v>719.07692307692309</c:v>
                </c:pt>
                <c:pt idx="8">
                  <c:v>743.79166666666663</c:v>
                </c:pt>
                <c:pt idx="9">
                  <c:v>738.68181818181813</c:v>
                </c:pt>
                <c:pt idx="10">
                  <c:v>729.55</c:v>
                </c:pt>
                <c:pt idx="11">
                  <c:v>719.11111111111109</c:v>
                </c:pt>
                <c:pt idx="12">
                  <c:v>755.4375</c:v>
                </c:pt>
                <c:pt idx="13">
                  <c:v>800.28571428571433</c:v>
                </c:pt>
                <c:pt idx="14">
                  <c:v>794.16666666666663</c:v>
                </c:pt>
                <c:pt idx="15">
                  <c:v>793</c:v>
                </c:pt>
                <c:pt idx="16">
                  <c:v>842.5</c:v>
                </c:pt>
                <c:pt idx="17">
                  <c:v>926.33333333333337</c:v>
                </c:pt>
                <c:pt idx="18">
                  <c:v>827.5</c:v>
                </c:pt>
                <c:pt idx="19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C-BA15-42B9-82F2-DB8953AA7B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Sheet1!$C$2:$C$21</c:f>
              <c:strCache>
                <c:ptCount val="20"/>
                <c:pt idx="0">
                  <c:v>Medium</c:v>
                </c:pt>
                <c:pt idx="1">
                  <c:v>Medium</c:v>
                </c:pt>
                <c:pt idx="2">
                  <c:v>Medium</c:v>
                </c:pt>
                <c:pt idx="3">
                  <c:v>Medium</c:v>
                </c:pt>
                <c:pt idx="4">
                  <c:v>Medium</c:v>
                </c:pt>
                <c:pt idx="5">
                  <c:v>Medium</c:v>
                </c:pt>
                <c:pt idx="6">
                  <c:v>Medium</c:v>
                </c:pt>
                <c:pt idx="7">
                  <c:v>Medium</c:v>
                </c:pt>
                <c:pt idx="8">
                  <c:v>Medium</c:v>
                </c:pt>
                <c:pt idx="9">
                  <c:v>Medium</c:v>
                </c:pt>
                <c:pt idx="10">
                  <c:v>Medium</c:v>
                </c:pt>
                <c:pt idx="11">
                  <c:v>Medium</c:v>
                </c:pt>
                <c:pt idx="12">
                  <c:v>Medium</c:v>
                </c:pt>
                <c:pt idx="13">
                  <c:v>Medium</c:v>
                </c:pt>
                <c:pt idx="14">
                  <c:v>Medium</c:v>
                </c:pt>
                <c:pt idx="15">
                  <c:v>Medium</c:v>
                </c:pt>
                <c:pt idx="16">
                  <c:v>Medium</c:v>
                </c:pt>
                <c:pt idx="17">
                  <c:v>Medium</c:v>
                </c:pt>
                <c:pt idx="18">
                  <c:v>Medium</c:v>
                </c:pt>
                <c:pt idx="19">
                  <c:v>Medium</c:v>
                </c:pt>
              </c:strCache>
              <c:extLst/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215</c:v>
                </c:pt>
                <c:pt idx="1">
                  <c:v>360</c:v>
                </c:pt>
                <c:pt idx="2">
                  <c:v>519</c:v>
                </c:pt>
                <c:pt idx="3">
                  <c:v>513</c:v>
                </c:pt>
                <c:pt idx="4">
                  <c:v>500</c:v>
                </c:pt>
                <c:pt idx="5">
                  <c:v>515</c:v>
                </c:pt>
                <c:pt idx="6">
                  <c:v>295</c:v>
                </c:pt>
                <c:pt idx="7">
                  <c:v>215</c:v>
                </c:pt>
                <c:pt idx="8">
                  <c:v>500</c:v>
                </c:pt>
                <c:pt idx="9">
                  <c:v>510</c:v>
                </c:pt>
                <c:pt idx="10">
                  <c:v>520</c:v>
                </c:pt>
                <c:pt idx="11">
                  <c:v>205</c:v>
                </c:pt>
                <c:pt idx="12">
                  <c:v>230</c:v>
                </c:pt>
                <c:pt idx="13">
                  <c:v>515</c:v>
                </c:pt>
                <c:pt idx="14">
                  <c:v>500</c:v>
                </c:pt>
                <c:pt idx="15">
                  <c:v>245</c:v>
                </c:pt>
                <c:pt idx="16">
                  <c:v>330</c:v>
                </c:pt>
                <c:pt idx="17">
                  <c:v>715</c:v>
                </c:pt>
                <c:pt idx="18">
                  <c:v>530</c:v>
                </c:pt>
                <c:pt idx="19">
                  <c:v>505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environment_score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BD40-4434-9FA1-7DC0C0AAC6D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Sheet1!$C$2:$C$21</c:f>
              <c:strCache>
                <c:ptCount val="20"/>
                <c:pt idx="0">
                  <c:v>Medium</c:v>
                </c:pt>
                <c:pt idx="1">
                  <c:v>Medium</c:v>
                </c:pt>
                <c:pt idx="2">
                  <c:v>Medium</c:v>
                </c:pt>
                <c:pt idx="3">
                  <c:v>Medium</c:v>
                </c:pt>
                <c:pt idx="4">
                  <c:v>Medium</c:v>
                </c:pt>
                <c:pt idx="5">
                  <c:v>Medium</c:v>
                </c:pt>
                <c:pt idx="6">
                  <c:v>Medium</c:v>
                </c:pt>
                <c:pt idx="7">
                  <c:v>Medium</c:v>
                </c:pt>
                <c:pt idx="8">
                  <c:v>Medium</c:v>
                </c:pt>
                <c:pt idx="9">
                  <c:v>Medium</c:v>
                </c:pt>
                <c:pt idx="10">
                  <c:v>Medium</c:v>
                </c:pt>
                <c:pt idx="11">
                  <c:v>Medium</c:v>
                </c:pt>
                <c:pt idx="12">
                  <c:v>Medium</c:v>
                </c:pt>
                <c:pt idx="13">
                  <c:v>Medium</c:v>
                </c:pt>
                <c:pt idx="14">
                  <c:v>Medium</c:v>
                </c:pt>
                <c:pt idx="15">
                  <c:v>Medium</c:v>
                </c:pt>
                <c:pt idx="16">
                  <c:v>Medium</c:v>
                </c:pt>
                <c:pt idx="17">
                  <c:v>Medium</c:v>
                </c:pt>
                <c:pt idx="18">
                  <c:v>Medium</c:v>
                </c:pt>
                <c:pt idx="19">
                  <c:v>Medium</c:v>
                </c:pt>
              </c:strCache>
              <c:extLst/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236</c:v>
                </c:pt>
                <c:pt idx="1">
                  <c:v>300</c:v>
                </c:pt>
                <c:pt idx="2">
                  <c:v>307</c:v>
                </c:pt>
                <c:pt idx="3">
                  <c:v>271</c:v>
                </c:pt>
                <c:pt idx="4">
                  <c:v>302</c:v>
                </c:pt>
                <c:pt idx="5">
                  <c:v>300</c:v>
                </c:pt>
                <c:pt idx="6">
                  <c:v>362</c:v>
                </c:pt>
                <c:pt idx="7">
                  <c:v>200</c:v>
                </c:pt>
                <c:pt idx="8">
                  <c:v>300</c:v>
                </c:pt>
                <c:pt idx="9">
                  <c:v>325</c:v>
                </c:pt>
                <c:pt idx="10">
                  <c:v>307</c:v>
                </c:pt>
                <c:pt idx="11">
                  <c:v>232</c:v>
                </c:pt>
                <c:pt idx="12">
                  <c:v>213</c:v>
                </c:pt>
                <c:pt idx="13">
                  <c:v>344</c:v>
                </c:pt>
                <c:pt idx="14">
                  <c:v>300</c:v>
                </c:pt>
                <c:pt idx="15">
                  <c:v>389</c:v>
                </c:pt>
                <c:pt idx="16">
                  <c:v>287</c:v>
                </c:pt>
                <c:pt idx="17">
                  <c:v>443</c:v>
                </c:pt>
                <c:pt idx="18">
                  <c:v>330</c:v>
                </c:pt>
                <c:pt idx="19">
                  <c:v>310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social_score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BD40-4434-9FA1-7DC0C0AAC6D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Sheet1!$C$2:$C$21</c:f>
              <c:strCache>
                <c:ptCount val="20"/>
                <c:pt idx="0">
                  <c:v>Medium</c:v>
                </c:pt>
                <c:pt idx="1">
                  <c:v>Medium</c:v>
                </c:pt>
                <c:pt idx="2">
                  <c:v>Medium</c:v>
                </c:pt>
                <c:pt idx="3">
                  <c:v>Medium</c:v>
                </c:pt>
                <c:pt idx="4">
                  <c:v>Medium</c:v>
                </c:pt>
                <c:pt idx="5">
                  <c:v>Medium</c:v>
                </c:pt>
                <c:pt idx="6">
                  <c:v>Medium</c:v>
                </c:pt>
                <c:pt idx="7">
                  <c:v>Medium</c:v>
                </c:pt>
                <c:pt idx="8">
                  <c:v>Medium</c:v>
                </c:pt>
                <c:pt idx="9">
                  <c:v>Medium</c:v>
                </c:pt>
                <c:pt idx="10">
                  <c:v>Medium</c:v>
                </c:pt>
                <c:pt idx="11">
                  <c:v>Medium</c:v>
                </c:pt>
                <c:pt idx="12">
                  <c:v>Medium</c:v>
                </c:pt>
                <c:pt idx="13">
                  <c:v>Medium</c:v>
                </c:pt>
                <c:pt idx="14">
                  <c:v>Medium</c:v>
                </c:pt>
                <c:pt idx="15">
                  <c:v>Medium</c:v>
                </c:pt>
                <c:pt idx="16">
                  <c:v>Medium</c:v>
                </c:pt>
                <c:pt idx="17">
                  <c:v>Medium</c:v>
                </c:pt>
                <c:pt idx="18">
                  <c:v>Medium</c:v>
                </c:pt>
                <c:pt idx="19">
                  <c:v>Medium</c:v>
                </c:pt>
              </c:strCache>
              <c:extLst/>
            </c:str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215</c:v>
                </c:pt>
                <c:pt idx="1">
                  <c:v>225</c:v>
                </c:pt>
                <c:pt idx="2">
                  <c:v>300</c:v>
                </c:pt>
                <c:pt idx="3">
                  <c:v>300</c:v>
                </c:pt>
                <c:pt idx="4">
                  <c:v>305</c:v>
                </c:pt>
                <c:pt idx="5">
                  <c:v>305</c:v>
                </c:pt>
                <c:pt idx="6">
                  <c:v>355</c:v>
                </c:pt>
                <c:pt idx="7">
                  <c:v>215</c:v>
                </c:pt>
                <c:pt idx="8">
                  <c:v>300</c:v>
                </c:pt>
                <c:pt idx="9">
                  <c:v>315</c:v>
                </c:pt>
                <c:pt idx="10">
                  <c:v>300</c:v>
                </c:pt>
                <c:pt idx="11">
                  <c:v>215</c:v>
                </c:pt>
                <c:pt idx="12">
                  <c:v>210</c:v>
                </c:pt>
                <c:pt idx="13">
                  <c:v>300</c:v>
                </c:pt>
                <c:pt idx="14">
                  <c:v>300</c:v>
                </c:pt>
                <c:pt idx="15">
                  <c:v>311</c:v>
                </c:pt>
                <c:pt idx="16">
                  <c:v>235</c:v>
                </c:pt>
                <c:pt idx="17">
                  <c:v>375</c:v>
                </c:pt>
                <c:pt idx="18">
                  <c:v>300</c:v>
                </c:pt>
                <c:pt idx="19">
                  <c:v>300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governance_score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BD40-4434-9FA1-7DC0C0AAC6D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Sheet1!$C$2:$C$21</c:f>
              <c:strCache>
                <c:ptCount val="20"/>
                <c:pt idx="0">
                  <c:v>Medium</c:v>
                </c:pt>
                <c:pt idx="1">
                  <c:v>Medium</c:v>
                </c:pt>
                <c:pt idx="2">
                  <c:v>Medium</c:v>
                </c:pt>
                <c:pt idx="3">
                  <c:v>Medium</c:v>
                </c:pt>
                <c:pt idx="4">
                  <c:v>Medium</c:v>
                </c:pt>
                <c:pt idx="5">
                  <c:v>Medium</c:v>
                </c:pt>
                <c:pt idx="6">
                  <c:v>Medium</c:v>
                </c:pt>
                <c:pt idx="7">
                  <c:v>Medium</c:v>
                </c:pt>
                <c:pt idx="8">
                  <c:v>Medium</c:v>
                </c:pt>
                <c:pt idx="9">
                  <c:v>Medium</c:v>
                </c:pt>
                <c:pt idx="10">
                  <c:v>Medium</c:v>
                </c:pt>
                <c:pt idx="11">
                  <c:v>Medium</c:v>
                </c:pt>
                <c:pt idx="12">
                  <c:v>Medium</c:v>
                </c:pt>
                <c:pt idx="13">
                  <c:v>Medium</c:v>
                </c:pt>
                <c:pt idx="14">
                  <c:v>Medium</c:v>
                </c:pt>
                <c:pt idx="15">
                  <c:v>Medium</c:v>
                </c:pt>
                <c:pt idx="16">
                  <c:v>Medium</c:v>
                </c:pt>
                <c:pt idx="17">
                  <c:v>Medium</c:v>
                </c:pt>
                <c:pt idx="18">
                  <c:v>Medium</c:v>
                </c:pt>
                <c:pt idx="19">
                  <c:v>Medium</c:v>
                </c:pt>
              </c:strCache>
              <c:extLst/>
            </c:str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666</c:v>
                </c:pt>
                <c:pt idx="1">
                  <c:v>885</c:v>
                </c:pt>
                <c:pt idx="2">
                  <c:v>1126</c:v>
                </c:pt>
                <c:pt idx="3">
                  <c:v>1084</c:v>
                </c:pt>
                <c:pt idx="4">
                  <c:v>1107</c:v>
                </c:pt>
                <c:pt idx="5">
                  <c:v>1120</c:v>
                </c:pt>
                <c:pt idx="6">
                  <c:v>1012</c:v>
                </c:pt>
                <c:pt idx="7">
                  <c:v>630</c:v>
                </c:pt>
                <c:pt idx="8">
                  <c:v>1100</c:v>
                </c:pt>
                <c:pt idx="9">
                  <c:v>1150</c:v>
                </c:pt>
                <c:pt idx="10">
                  <c:v>1127</c:v>
                </c:pt>
                <c:pt idx="11">
                  <c:v>652</c:v>
                </c:pt>
                <c:pt idx="12">
                  <c:v>653</c:v>
                </c:pt>
                <c:pt idx="13">
                  <c:v>1159</c:v>
                </c:pt>
                <c:pt idx="14">
                  <c:v>1100</c:v>
                </c:pt>
                <c:pt idx="15">
                  <c:v>945</c:v>
                </c:pt>
                <c:pt idx="16">
                  <c:v>852</c:v>
                </c:pt>
                <c:pt idx="17">
                  <c:v>1533</c:v>
                </c:pt>
                <c:pt idx="18">
                  <c:v>1160</c:v>
                </c:pt>
                <c:pt idx="19">
                  <c:v>1115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total_score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BD40-4434-9FA1-7DC0C0AAC6D5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Sheet1!$C$2:$C$21</c:f>
              <c:strCache>
                <c:ptCount val="20"/>
                <c:pt idx="0">
                  <c:v>Medium</c:v>
                </c:pt>
                <c:pt idx="1">
                  <c:v>Medium</c:v>
                </c:pt>
                <c:pt idx="2">
                  <c:v>Medium</c:v>
                </c:pt>
                <c:pt idx="3">
                  <c:v>Medium</c:v>
                </c:pt>
                <c:pt idx="4">
                  <c:v>Medium</c:v>
                </c:pt>
                <c:pt idx="5">
                  <c:v>Medium</c:v>
                </c:pt>
                <c:pt idx="6">
                  <c:v>Medium</c:v>
                </c:pt>
                <c:pt idx="7">
                  <c:v>Medium</c:v>
                </c:pt>
                <c:pt idx="8">
                  <c:v>Medium</c:v>
                </c:pt>
                <c:pt idx="9">
                  <c:v>Medium</c:v>
                </c:pt>
                <c:pt idx="10">
                  <c:v>Medium</c:v>
                </c:pt>
                <c:pt idx="11">
                  <c:v>Medium</c:v>
                </c:pt>
                <c:pt idx="12">
                  <c:v>Medium</c:v>
                </c:pt>
                <c:pt idx="13">
                  <c:v>Medium</c:v>
                </c:pt>
                <c:pt idx="14">
                  <c:v>Medium</c:v>
                </c:pt>
                <c:pt idx="15">
                  <c:v>Medium</c:v>
                </c:pt>
                <c:pt idx="16">
                  <c:v>Medium</c:v>
                </c:pt>
                <c:pt idx="17">
                  <c:v>Medium</c:v>
                </c:pt>
                <c:pt idx="18">
                  <c:v>Medium</c:v>
                </c:pt>
                <c:pt idx="19">
                  <c:v>Medium</c:v>
                </c:pt>
              </c:strCache>
              <c:extLst/>
            </c:str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715.32500000000005</c:v>
                </c:pt>
                <c:pt idx="1">
                  <c:v>729.78947368421052</c:v>
                </c:pt>
                <c:pt idx="2">
                  <c:v>735.75</c:v>
                </c:pt>
                <c:pt idx="3">
                  <c:v>730.64705882352939</c:v>
                </c:pt>
                <c:pt idx="4">
                  <c:v>726.40625</c:v>
                </c:pt>
                <c:pt idx="5">
                  <c:v>721.26666666666665</c:v>
                </c:pt>
                <c:pt idx="6">
                  <c:v>714.39285714285711</c:v>
                </c:pt>
                <c:pt idx="7">
                  <c:v>719.07692307692309</c:v>
                </c:pt>
                <c:pt idx="8">
                  <c:v>743.79166666666663</c:v>
                </c:pt>
                <c:pt idx="9">
                  <c:v>738.68181818181813</c:v>
                </c:pt>
                <c:pt idx="10">
                  <c:v>729.55</c:v>
                </c:pt>
                <c:pt idx="11">
                  <c:v>719.11111111111109</c:v>
                </c:pt>
                <c:pt idx="12">
                  <c:v>755.4375</c:v>
                </c:pt>
                <c:pt idx="13">
                  <c:v>800.28571428571433</c:v>
                </c:pt>
                <c:pt idx="14">
                  <c:v>794.16666666666663</c:v>
                </c:pt>
                <c:pt idx="15">
                  <c:v>793</c:v>
                </c:pt>
                <c:pt idx="16">
                  <c:v>842.5</c:v>
                </c:pt>
                <c:pt idx="17">
                  <c:v>926.33333333333337</c:v>
                </c:pt>
                <c:pt idx="18">
                  <c:v>827.5</c:v>
                </c:pt>
                <c:pt idx="19">
                  <c:v>810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average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BD40-4434-9FA1-7DC0C0AAC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8016"/>
        <c:axId val="14124416"/>
      </c:lineChart>
      <c:catAx>
        <c:axId val="7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4416"/>
        <c:crosses val="autoZero"/>
        <c:auto val="1"/>
        <c:lblAlgn val="ctr"/>
        <c:lblOffset val="100"/>
        <c:noMultiLvlLbl val="0"/>
      </c:catAx>
      <c:valAx>
        <c:axId val="1412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6975-27E7-0C49-BC83-CD5197DC6A8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DBD0-B915-864B-9A89-5DBEC9B3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DBD0-B915-864B-9A89-5DBEC9B370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0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0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7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8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7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1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4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5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455D5-6480-4C18-818C-38FA5B914B7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B05E-FB28-49EA-BDB3-C64CD9AD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41579"/>
            <a:ext cx="6354239" cy="1122378"/>
          </a:xfrm>
        </p:spPr>
        <p:txBody>
          <a:bodyPr vert="horz"/>
          <a:lstStyle/>
          <a:p>
            <a:r>
              <a:rPr lang="en-US" sz="3600" dirty="0"/>
              <a:t>COMPANY</a:t>
            </a:r>
            <a:r>
              <a:rPr lang="en-US" dirty="0"/>
              <a:t> </a:t>
            </a:r>
            <a:r>
              <a:rPr lang="en-US" sz="3600" dirty="0"/>
              <a:t>DATA</a:t>
            </a:r>
            <a:r>
              <a:rPr lang="en-US" dirty="0"/>
              <a:t> </a:t>
            </a:r>
            <a:r>
              <a:rPr lang="en-US" sz="3600" dirty="0"/>
              <a:t>LEVEL</a:t>
            </a:r>
            <a:r>
              <a:rPr lang="en-US" dirty="0"/>
              <a:t> </a:t>
            </a:r>
            <a:r>
              <a:rPr lang="en-US" sz="3600" dirty="0"/>
              <a:t>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AD64-3E01-4C15-8E14-92F4012F4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2853274"/>
            <a:ext cx="6191967" cy="2300875"/>
          </a:xfrm>
        </p:spPr>
        <p:txBody>
          <a:bodyPr>
            <a:noAutofit/>
          </a:bodyPr>
          <a:lstStyle/>
          <a:p>
            <a:r>
              <a:rPr lang="en-US" dirty="0"/>
              <a:t>NAME: </a:t>
            </a:r>
            <a:r>
              <a:rPr lang="en-US" dirty="0" err="1"/>
              <a:t>kesavan</a:t>
            </a:r>
            <a:r>
              <a:rPr lang="en-US" dirty="0"/>
              <a:t> . S</a:t>
            </a:r>
          </a:p>
          <a:p>
            <a:r>
              <a:rPr lang="en-IN" dirty="0"/>
              <a:t>NAAN MUDHALVAN ID:1B427D9C80DE07BA19348614BE0C8B2F</a:t>
            </a:r>
          </a:p>
          <a:p>
            <a:r>
              <a:rPr lang="en-US" dirty="0"/>
              <a:t>REGISTER NO: 312207299</a:t>
            </a:r>
            <a:endParaRPr lang="en-IN" dirty="0"/>
          </a:p>
          <a:p>
            <a:r>
              <a:rPr lang="en-IN" dirty="0"/>
              <a:t>D</a:t>
            </a:r>
            <a:r>
              <a:rPr lang="en-US" dirty="0"/>
              <a:t>EPARTMENT: COMMERCE</a:t>
            </a:r>
          </a:p>
          <a:p>
            <a:r>
              <a:rPr lang="en-US" dirty="0"/>
              <a:t>COLLEGE: CKNC</a:t>
            </a:r>
          </a:p>
        </p:txBody>
      </p:sp>
    </p:spTree>
    <p:extLst>
      <p:ext uri="{BB962C8B-B14F-4D97-AF65-F5344CB8AC3E}">
        <p14:creationId xmlns:p14="http://schemas.microsoft.com/office/powerpoint/2010/main" val="33328884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B1A2-A19E-4557-A690-988688B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0574"/>
            <a:ext cx="10353761" cy="111497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03CA663-A9F0-4D19-9376-15ECD783C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443956"/>
              </p:ext>
            </p:extLst>
          </p:nvPr>
        </p:nvGraphicFramePr>
        <p:xfrm>
          <a:off x="761862" y="1565552"/>
          <a:ext cx="4486000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4E8D8DB-AE68-40DE-BE1D-5033A62B9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92965"/>
              </p:ext>
            </p:extLst>
          </p:nvPr>
        </p:nvGraphicFramePr>
        <p:xfrm>
          <a:off x="5512904" y="1565552"/>
          <a:ext cx="6042991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289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A63-3771-4A93-925F-FBEFBDF1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67D-A6E5-4811-9EDB-6BBEBA09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By evaluating companies through both </a:t>
            </a:r>
            <a:r>
              <a:rPr lang="en-US" sz="3200" dirty="0" err="1"/>
              <a:t>econmic</a:t>
            </a:r>
            <a:r>
              <a:rPr lang="en-US" sz="3200" dirty="0"/>
              <a:t> and social lenses, we can gain a more comprehensive understanding of their overall impact and potential for long-term success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5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D5E-1946-4180-87B7-3CB82EE1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  THANK YOU!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343C-6609-4A5F-8291-2382B244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3" y="6910951"/>
            <a:ext cx="10353762" cy="3695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61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1DB-70C4-470F-8D45-86DC787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254A-1036-444C-A106-92D9BF4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BY USING MICRO SOFT EXCEL</a:t>
            </a:r>
          </a:p>
        </p:txBody>
      </p:sp>
    </p:spTree>
    <p:extLst>
      <p:ext uri="{BB962C8B-B14F-4D97-AF65-F5344CB8AC3E}">
        <p14:creationId xmlns:p14="http://schemas.microsoft.com/office/powerpoint/2010/main" val="10971365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8B7-B16F-4971-BEFE-D431A4D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487B-C8B5-418F-B2CF-4B8AE721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SOCIAL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ECONOMIC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87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DCD-FBA2-4585-A90C-D75A3A80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2A3D-A07C-4E80-B917-286BBA32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Our project aims to analyse the companies rating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The excel will expose the overall performance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829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DD7A-C172-4158-9AA1-B015E6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024-A932-490C-B81E-EB670702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entury Gothic" panose="020B0502020202020204" pitchFamily="34" charset="0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GB" dirty="0" err="1">
                <a:latin typeface="Century Gothic" panose="020B0502020202020204" pitchFamily="34" charset="0"/>
              </a:rPr>
              <a:t>microsoft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excel’s</a:t>
            </a:r>
            <a:r>
              <a:rPr lang="en-GB" dirty="0">
                <a:latin typeface="Century Gothic" panose="020B0502020202020204" pitchFamily="34" charset="0"/>
              </a:rPr>
              <a:t> pie chart, flow chart, bar diagram and pivot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983-8F17-4698-8136-1824FF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B6C4-D62E-456C-8700-FE04A568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social level of companies refers to their impact, influence, and reputation within society. Here are some ways to categorize companies based on their social level:</a:t>
            </a:r>
          </a:p>
          <a:p>
            <a:pPr marL="0" indent="0">
              <a:buNone/>
            </a:pPr>
            <a:r>
              <a:rPr lang="en-US" dirty="0"/>
              <a:t>                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205093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13E-4BC1-4FDF-95C9-6E3B746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B613-7D0C-4CB3-9C5D-9912989F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can be classified into different economic levels based on their size, revenue, and market impact. Here are some common economic levels of companies:</a:t>
            </a:r>
          </a:p>
          <a:p>
            <a:pPr marL="457200" indent="-457200">
              <a:buAutoNum type="arabicPeriod"/>
            </a:pPr>
            <a:r>
              <a:rPr lang="en-US" dirty="0"/>
              <a:t>Micro-enterprises: Fewer than 10 employees, less than $1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2. Small businesses: 10-99 employees, $1-50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3. Medium-sized enterprises (SMEs): 100-499 employees, $50-500 million in revenue</a:t>
            </a:r>
          </a:p>
        </p:txBody>
      </p:sp>
    </p:spTree>
    <p:extLst>
      <p:ext uri="{BB962C8B-B14F-4D97-AF65-F5344CB8AC3E}">
        <p14:creationId xmlns:p14="http://schemas.microsoft.com/office/powerpoint/2010/main" val="39648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7C2-A6CB-4403-B9E5-061F0F7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52CD-2764-4AFC-BAF4-E9C671A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281341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A23-6E16-41FC-A720-EC5D6DF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factors considered in company rating analysis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12C-1996-4F4B-B04B-818EECEE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2382"/>
            <a:ext cx="10353762" cy="3458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Employee reviews and ratings (e.g., from websites like Glassdoor, Indeed)</a:t>
            </a:r>
          </a:p>
          <a:p>
            <a:pPr marL="457200" indent="-457200">
              <a:buAutoNum type="arabicPeriod"/>
            </a:pPr>
            <a:r>
              <a:rPr lang="en-US" dirty="0"/>
              <a:t> Market position and competitiveness</a:t>
            </a:r>
          </a:p>
          <a:p>
            <a:pPr marL="457200" indent="-457200">
              <a:buAutoNum type="arabicPeriod"/>
            </a:pPr>
            <a:r>
              <a:rPr lang="en-US" dirty="0"/>
              <a:t> Product or service quality</a:t>
            </a:r>
          </a:p>
          <a:p>
            <a:pPr marL="457200" indent="-457200">
              <a:buAutoNum type="arabicPeriod"/>
            </a:pPr>
            <a:r>
              <a:rPr lang="en-US" dirty="0"/>
              <a:t>Leadership and management team</a:t>
            </a:r>
          </a:p>
          <a:p>
            <a:pPr marL="457200" indent="-457200">
              <a:buAutoNum type="arabicPeriod"/>
            </a:pPr>
            <a:r>
              <a:rPr lang="en-US" dirty="0"/>
              <a:t> Corporate social responsibility and sustainability</a:t>
            </a:r>
          </a:p>
          <a:p>
            <a:pPr marL="457200" indent="-457200">
              <a:buAutoNum type="arabicPeriod"/>
            </a:pPr>
            <a:r>
              <a:rPr lang="en-US" dirty="0"/>
              <a:t> Industry trends and outlook</a:t>
            </a:r>
          </a:p>
        </p:txBody>
      </p:sp>
    </p:spTree>
    <p:extLst>
      <p:ext uri="{BB962C8B-B14F-4D97-AF65-F5344CB8AC3E}">
        <p14:creationId xmlns:p14="http://schemas.microsoft.com/office/powerpoint/2010/main" val="39658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409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COMPANY DATA LEVEL ANALYSE</vt:lpstr>
      <vt:lpstr>COMPANY DATA LEVEL ANALYSIS</vt:lpstr>
      <vt:lpstr>AGENDA </vt:lpstr>
      <vt:lpstr>PROJECT OVERVIEW</vt:lpstr>
      <vt:lpstr>PROBLEM STATEMENT</vt:lpstr>
      <vt:lpstr>SOCIAL LEVEL</vt:lpstr>
      <vt:lpstr>ECONOMIC LEVEL</vt:lpstr>
      <vt:lpstr>Company rating analysis</vt:lpstr>
      <vt:lpstr>Some common factors considered in company rating analysis include</vt:lpstr>
      <vt:lpstr>RESULT</vt:lpstr>
      <vt:lpstr>CONCLUSION</vt:lpstr>
      <vt:lpstr>  THANK YOU!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LEVEL ANALYSE</dc:title>
  <dc:creator>admin</dc:creator>
  <cp:lastModifiedBy>Kesavan S</cp:lastModifiedBy>
  <cp:revision>10</cp:revision>
  <dcterms:created xsi:type="dcterms:W3CDTF">2024-08-29T07:01:56Z</dcterms:created>
  <dcterms:modified xsi:type="dcterms:W3CDTF">2024-08-31T06:07:38Z</dcterms:modified>
</cp:coreProperties>
</file>