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D072-2C74-93C4-E4A9-D3B42450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056C-B83B-12C5-998C-53C6E34F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C578-DA9C-9913-8954-3DE00F44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0337-5D1C-7FCA-4E8A-5AB1CBE0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8104-5CC7-8CD5-EAA0-61D5082D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F6E-FE77-9D5C-8B04-7E4549B0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4031-83A9-E4A2-D04E-8A52D71F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6098-5297-FBB5-1993-950713BF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C46B-6B96-A1D9-7B9D-367D3D30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A834-208F-18C0-B088-BF43193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1E4B-7DB3-254A-AEC6-B16E77D03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37545-2D74-37D0-194B-CD9A1978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8A60-1F0C-C98A-2EFA-AD559E2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85C9-7995-A4BC-FE9B-F325F0A5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E470-8C63-2C23-26E3-72286E71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F98F-8E73-A2BD-63B9-0395D0AC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30C-FB11-0E13-EF4C-B99DCA61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9D40-EAE0-3CF1-17F0-15B231C9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993A-4A18-A5CA-F946-E06BB0D1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60BC-D1BD-37D1-E64B-1BE8DD18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D378-4FDE-E242-EBF0-AA6CC40D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0B10-587F-6182-26DC-F33EA128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A3E3-D2B4-5860-B0DD-8210CD83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F8D1-77B4-39CF-0753-E8F39E26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804E7-B6C9-18F9-5F9F-66D4C347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6A1-134B-7AAF-A199-27D14BCB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2F47-72CF-05A1-C8CC-F9FC1CE0E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F2849-C8D9-9FA3-E39A-7077921D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369A-9D42-0C9E-235A-F8B50281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BF80-A1A5-08EE-C4A1-583DB8D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F91B9-BC23-21B0-7536-37720791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09F2-77CA-DE99-EB07-F7C34352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E39B-B0A5-D443-1643-066B1914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8D742-6E60-ABCE-A72D-4613CCD9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2B23A-79D4-32EC-0AE5-867F6B80E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140F-3844-00A6-CF2B-0FEEA24F9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FB38-6C1E-3206-94D9-7E13CD2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C36A3-DC1D-DC67-1445-07F3AB9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6FFBB-AEE5-6D96-2D64-B84B2C8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681-E4ED-A414-F6B6-B5995DF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CE4D-FFFF-CC2E-603A-5BCCE26F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682A-9C0C-D773-76E7-7E49047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301CD-84F5-E2E8-391F-DDE195AF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04980-23BF-CEF4-C719-0BD2A96F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012CC-74F1-B860-9F44-5C835421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34D8F-D903-AC16-5400-6E57A9AF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394-26B6-4A0B-E2BE-E819716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2CE1-5D33-2753-8222-8C818FF7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25E4-6B1E-273A-FCA3-F8A02B74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35A3-E24F-3D4C-AF95-DCC0C735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A48A-5B80-F094-F270-BA84C031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BF06-4B97-1880-CBC7-65EAC30A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CBA-D7D5-BAEF-CBAA-1781DFBE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EDAC1-95D2-5DB3-0E66-398B986F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9723-B959-692A-4117-3C67E379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0200-D788-F0FD-ACAC-1AD940C2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E371-C40C-14FE-4D9B-93D4AD26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47F6-E012-92ED-B201-B536F48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25F4-652E-8FDA-0A83-157F043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1F58-A8B5-9FE9-23F9-79F41401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8032-82CF-97E4-52D8-08E09FDB1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60B2-CED5-4E5E-8FAB-FDF137D6DF1B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9864-A460-0974-886C-388787CA7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58A-1447-77C8-B98C-4AFD0094E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DBE0-9194-4ADE-B314-F4FC12331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3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ab.research.google.com/drive/1aN8H7Am8hYJdKoqnv91cQ4QRgnqjy8_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drive/1HhnuhHOVBIfODLoTpQlJMf5EjjymifX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7908-52B9-3C13-7751-C26E540E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494" y="2480235"/>
            <a:ext cx="7871012" cy="1897529"/>
          </a:xfrm>
        </p:spPr>
        <p:txBody>
          <a:bodyPr>
            <a:noAutofit/>
          </a:bodyPr>
          <a:lstStyle/>
          <a:p>
            <a:r>
              <a:rPr lang="en-IN" sz="4400" b="1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Dispatch Optimization using Lagrangian Relaxation in Python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1299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E694-AC6D-6B67-0CBA-15D93E0C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30" y="311336"/>
            <a:ext cx="1063214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of Lagrangian Relaxation in Economic Dispatch</a:t>
            </a:r>
            <a:endParaRPr lang="en-IN" sz="40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20FD5-FD4B-4F6B-0E3B-F42145B78A28}"/>
              </a:ext>
            </a:extLst>
          </p:cNvPr>
          <p:cNvSpPr txBox="1"/>
          <p:nvPr/>
        </p:nvSpPr>
        <p:spPr>
          <a:xfrm>
            <a:off x="578223" y="2043953"/>
            <a:ext cx="11035553" cy="356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 Efficiency: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LR enables the decomposition of large-scale problems into smaller, more manageable subproblems, reducing computational complexity and enhancing computational efficiency.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suitable for handling complex power systems with numerous generators and diverse constraints, allowing for scalability without compromising solution quality.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Convergence: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iterative nature of LR facilitates convergence towards the optimal or near-optimal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226142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3803-5C1F-DCE2-4E9C-ADC08692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7" y="268941"/>
            <a:ext cx="10515600" cy="104887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ED345-7C5E-0152-A0E8-8983A3DE3101}"/>
              </a:ext>
            </a:extLst>
          </p:cNvPr>
          <p:cNvSpPr txBox="1"/>
          <p:nvPr/>
        </p:nvSpPr>
        <p:spPr>
          <a:xfrm>
            <a:off x="277906" y="1239209"/>
            <a:ext cx="11627223" cy="520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 Relaxation presents a powerful approach for solving the Economic Dispatch problem in power system optimization. Its ability to decompose the problem, optimize subproblems, and converge to efficient solutions makes it a valuable technique in ensuring cost-effective and efficient operation of power systems.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power systems continue to grow in complexity and scale, the application of Lagrangian Relaxation techniques is expected to remain a significant area of research and application in optimizing Economic Dispatch for improved energy management and cost reduction in the power industry.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codes conduct Economic Load Dispatch (ELD) by minimizing the cost of generating power while meeting demand constraints. The second code additionally considers transmission losses, providing a comparison of the results with and without losses.</a:t>
            </a:r>
          </a:p>
        </p:txBody>
      </p:sp>
    </p:spTree>
    <p:extLst>
      <p:ext uri="{BB962C8B-B14F-4D97-AF65-F5344CB8AC3E}">
        <p14:creationId xmlns:p14="http://schemas.microsoft.com/office/powerpoint/2010/main" val="159388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D680-66BE-76E1-B25D-129C1065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72541-F364-4C2A-6FF8-F7301A1FFD19}"/>
              </a:ext>
            </a:extLst>
          </p:cNvPr>
          <p:cNvSpPr txBox="1"/>
          <p:nvPr/>
        </p:nvSpPr>
        <p:spPr>
          <a:xfrm>
            <a:off x="838200" y="2036311"/>
            <a:ext cx="10515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Wang, Y., Li, C., &amp; Singh, C. (2018). Lagrangian relaxation-based economic dispatch for power systems. </a:t>
            </a:r>
            <a:r>
              <a:rPr lang="en-IN" sz="25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Power Systems</a:t>
            </a:r>
            <a:r>
              <a:rPr lang="en-IN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33(2), 1804-1815. DOI: 10.1109/TPWRS.2017.2734621</a:t>
            </a:r>
          </a:p>
          <a:p>
            <a:endParaRPr lang="en-IN" sz="25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X., Zhang, H., &amp; Chen, Y. (2019). Economic load dispatch using Lagrangian relaxation and interior point method. </a:t>
            </a:r>
            <a:r>
              <a:rPr lang="en-IN" sz="25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500" b="0" i="1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PowerTech</a:t>
            </a:r>
            <a:r>
              <a:rPr lang="en-IN" sz="25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Conference</a:t>
            </a:r>
            <a:r>
              <a:rPr lang="en-IN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1-6. DOI: 10.1109/PTC.2019.8810865</a:t>
            </a:r>
            <a:endParaRPr lang="en-IN" sz="25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F72-4344-18D1-40A0-A7E33654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</a:t>
            </a:r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Members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5ECC4-ED64-A0D6-2167-5F62E547E189}"/>
              </a:ext>
            </a:extLst>
          </p:cNvPr>
          <p:cNvSpPr txBox="1"/>
          <p:nvPr/>
        </p:nvSpPr>
        <p:spPr>
          <a:xfrm>
            <a:off x="2837329" y="2228671"/>
            <a:ext cx="65173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Kesava Sravan - CB.EN.U4ELC20023</a:t>
            </a:r>
          </a:p>
          <a:p>
            <a:pPr algn="ctr"/>
            <a:br>
              <a:rPr lang="en-IN" sz="2500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500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Ram Narayan - CB.EN.U4ELC200554</a:t>
            </a:r>
          </a:p>
          <a:p>
            <a:pPr algn="ctr"/>
            <a:br>
              <a:rPr lang="en-IN" sz="2500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500" kern="1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Pranathi - CB.EN.U4EEE20154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77485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49E0-B7E0-84DA-9E4B-4B01E884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947BA-7A02-5508-9A6C-FEC07C59B3A1}"/>
              </a:ext>
            </a:extLst>
          </p:cNvPr>
          <p:cNvSpPr txBox="1"/>
          <p:nvPr/>
        </p:nvSpPr>
        <p:spPr>
          <a:xfrm>
            <a:off x="838200" y="1952217"/>
            <a:ext cx="10515599" cy="295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Dispatch (ED) is a fundamental problem in power system operation aimed at efficiently allocating generation resources to meet the electrical demand while minimizing operational costs. Lagrangian Relaxation (LR) is a powerful mathematical optimization technique used to solve large-scale ED problems by decomposing them into smaller, more manageable subproblems. This report provides an overview of the application of Lagrangian Relaxation in Economic Dispatch Optimization.</a:t>
            </a: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453C-C637-3F12-10F5-A93E761F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Given Six-Unit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hermal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ystem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roblem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EE2F3-0B1A-23C2-6569-6EBF2850DAC2}"/>
              </a:ext>
            </a:extLst>
          </p:cNvPr>
          <p:cNvSpPr txBox="1"/>
          <p:nvPr/>
        </p:nvSpPr>
        <p:spPr>
          <a:xfrm>
            <a:off x="838200" y="1466570"/>
            <a:ext cx="10842812" cy="510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 = 0.15240 P1^2+38.53973 P1+756.79886;	</a:t>
            </a:r>
            <a:r>
              <a:rPr lang="en-IN" sz="25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F2 = 0.10587 P2^2+ 46.15916 P2 +451.32513;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F3 = 0.02803 P3^2+ 40.39655 P3+1049.9977;</a:t>
            </a:r>
            <a:r>
              <a:rPr lang="en-IN" sz="25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F4 = 0.03546 P4^2+ 38.30553 P4+1243.5311;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F5 = 0.02111 P5^2+ 36.32782 P5+1658.5596</a:t>
            </a:r>
            <a:r>
              <a:rPr lang="en-IN" sz="25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	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F6 = 0.01799 P6^2+ 38.27041 P6+1356.6592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MW ≤ P1 ≤ 125 MW; 		10 MW ≤ P2 ≤ 150 MW;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35 MW ≤ P3 ≤ 225 MW; 		35 MW ≤ P4 ≤ 210 MW;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 MW ≤ P5 ≤ 325 MW; 		125 MW ≤ P6 ≤ 315 MW</a:t>
            </a:r>
          </a:p>
        </p:txBody>
      </p:sp>
    </p:spTree>
    <p:extLst>
      <p:ext uri="{BB962C8B-B14F-4D97-AF65-F5344CB8AC3E}">
        <p14:creationId xmlns:p14="http://schemas.microsoft.com/office/powerpoint/2010/main" val="41398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286-9D55-3E3E-0618-49E552BA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5" y="0"/>
            <a:ext cx="10717306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the Economic Dispatch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38828-82F9-69A7-AC2C-A5BD84DABB09}"/>
              </a:ext>
            </a:extLst>
          </p:cNvPr>
          <p:cNvSpPr txBox="1"/>
          <p:nvPr/>
        </p:nvSpPr>
        <p:spPr>
          <a:xfrm>
            <a:off x="847165" y="1092150"/>
            <a:ext cx="104976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dispatch problem involves minimizing the total cost of generating power subject to various constraints such as generator capacity, power balance, and other operational limits.</a:t>
            </a:r>
          </a:p>
          <a:p>
            <a:pPr algn="l"/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function typically minimizes the total cost, which is a function of the power generation levels of each generator.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C80DCF-1791-017B-D5D4-45CA828AF65E}"/>
                  </a:ext>
                </a:extLst>
              </p:cNvPr>
              <p:cNvSpPr txBox="1"/>
              <p:nvPr/>
            </p:nvSpPr>
            <p:spPr>
              <a:xfrm>
                <a:off x="4612657" y="3235998"/>
                <a:ext cx="2966685" cy="386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5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C80DCF-1791-017B-D5D4-45CA828AF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57" y="3235998"/>
                <a:ext cx="2966685" cy="386003"/>
              </a:xfrm>
              <a:prstGeom prst="rect">
                <a:avLst/>
              </a:prstGeom>
              <a:blipFill>
                <a:blip r:embed="rId2"/>
                <a:stretch>
                  <a:fillRect l="-6584" t="-168254" r="-1440" b="-25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DA7DAE-2FC7-2A5A-BB24-F348E9C9F1F8}"/>
                  </a:ext>
                </a:extLst>
              </p:cNvPr>
              <p:cNvSpPr txBox="1"/>
              <p:nvPr/>
            </p:nvSpPr>
            <p:spPr>
              <a:xfrm>
                <a:off x="847165" y="3559508"/>
                <a:ext cx="10789023" cy="283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500" i="1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generating units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500" i="1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</a:t>
                </a:r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= cost function of the </a:t>
                </a:r>
                <a:r>
                  <a:rPr lang="en-US" sz="2500" i="1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 i="0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generator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500" i="1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</a:t>
                </a:r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= power output of the </a:t>
                </a:r>
                <a:r>
                  <a:rPr lang="en-US" sz="2500" i="1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 i="0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500" i="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generator</a:t>
                </a:r>
              </a:p>
              <a:p>
                <a:r>
                  <a:rPr lang="en-IN" sz="25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5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balance equation: ​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5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5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𝑃𝑑𝑒𝑚𝑎𝑛𝑑</m:t>
                        </m:r>
                      </m:e>
                    </m:nary>
                  </m:oMath>
                </a14:m>
                <a:endParaRPr lang="en-IN" sz="25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5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on power output limits for each generator: </a:t>
                </a:r>
                <a:r>
                  <a:rPr lang="en-IN" sz="25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5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sz="25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​​ ≤</a:t>
                </a:r>
                <a:r>
                  <a:rPr lang="en-IN" sz="25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 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​≤</a:t>
                </a:r>
                <a:r>
                  <a:rPr lang="en-IN" sz="250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500" b="0" i="0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2500" b="0" i="1" dirty="0" err="1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500" b="0" i="0" dirty="0">
                    <a:solidFill>
                      <a:srgbClr val="D1D5DB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​​</a:t>
                </a:r>
                <a:endParaRPr lang="en-US" sz="2500" i="0" dirty="0">
                  <a:solidFill>
                    <a:schemeClr val="accent6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DA7DAE-2FC7-2A5A-BB24-F348E9C9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5" y="3559508"/>
                <a:ext cx="10789023" cy="2832955"/>
              </a:xfrm>
              <a:prstGeom prst="rect">
                <a:avLst/>
              </a:prstGeom>
              <a:blipFill>
                <a:blip r:embed="rId3"/>
                <a:stretch>
                  <a:fillRect l="-960" t="-1935" b="-169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5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CD3-6AE0-C8BF-C3AF-D8556B01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42"/>
            <a:ext cx="10515600" cy="1036264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Lagrangian Relaxation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941DD-A386-D1FC-E266-7E5879CB2CF1}"/>
              </a:ext>
            </a:extLst>
          </p:cNvPr>
          <p:cNvSpPr txBox="1"/>
          <p:nvPr/>
        </p:nvSpPr>
        <p:spPr>
          <a:xfrm>
            <a:off x="838200" y="1305206"/>
            <a:ext cx="10780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Relaxation involves introducing Lagrange multipliers (also known as dual variables) for the constraints. These multipliers penalize the objective function for not satisfying the constraints.</a:t>
            </a:r>
          </a:p>
          <a:p>
            <a:pPr algn="l"/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considering the power balance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0ACB0-6216-7C04-E950-5351744FC3DF}"/>
                  </a:ext>
                </a:extLst>
              </p:cNvPr>
              <p:cNvSpPr txBox="1"/>
              <p:nvPr/>
            </p:nvSpPr>
            <p:spPr>
              <a:xfrm>
                <a:off x="4771695" y="2903888"/>
                <a:ext cx="2961516" cy="105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5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5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𝑃𝑑𝑒𝑚𝑎𝑛𝑑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0ACB0-6216-7C04-E950-5351744F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5" y="2903888"/>
                <a:ext cx="2961516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108E0C-00CF-1F36-7672-75C6B2AB0FFB}"/>
              </a:ext>
            </a:extLst>
          </p:cNvPr>
          <p:cNvSpPr txBox="1"/>
          <p:nvPr/>
        </p:nvSpPr>
        <p:spPr>
          <a:xfrm>
            <a:off x="838200" y="4082462"/>
            <a:ext cx="1040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 (</a:t>
            </a:r>
            <a:r>
              <a:rPr lang="en-US" sz="25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introduced, and the objective function becomes:</a:t>
            </a:r>
            <a:endParaRPr lang="en-IN" sz="25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9A2BCD-1F7D-D010-0AB1-C2B4EBF28DE5}"/>
                  </a:ext>
                </a:extLst>
              </p:cNvPr>
              <p:cNvSpPr txBox="1"/>
              <p:nvPr/>
            </p:nvSpPr>
            <p:spPr>
              <a:xfrm>
                <a:off x="3612934" y="4782070"/>
                <a:ext cx="5230590" cy="770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5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𝑃𝑖</m:t>
                            </m:r>
                          </m:e>
                        </m: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5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a:rPr lang="en-US" sz="25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25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5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5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𝑃𝑖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𝑃𝑑𝑒𝑚𝑎𝑛𝑑</m:t>
                            </m:r>
                          </m:e>
                        </m:nary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9A2BCD-1F7D-D010-0AB1-C2B4EBF28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34" y="4782070"/>
                <a:ext cx="5230590" cy="770724"/>
              </a:xfrm>
              <a:prstGeom prst="rect">
                <a:avLst/>
              </a:prstGeom>
              <a:blipFill>
                <a:blip r:embed="rId3"/>
                <a:stretch>
                  <a:fillRect l="-11072" t="-33858" b="-125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1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3D59A-BE0C-6927-2A9F-FB211E169199}"/>
              </a:ext>
            </a:extLst>
          </p:cNvPr>
          <p:cNvSpPr txBox="1"/>
          <p:nvPr/>
        </p:nvSpPr>
        <p:spPr>
          <a:xfrm>
            <a:off x="869576" y="1503291"/>
            <a:ext cx="104528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Relaxation method involves the following steps: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initial feasible 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Relax constraints (in this case, the power balance equation) and solve the relaxed problem iteratively, updating the Lagrange multipliers.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the Lagrange multipliers to reflect how much the constraints are violated in each iteration.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Reintroduce the constraints into the objective function with updated Lagrange multipliers.</a:t>
            </a:r>
          </a:p>
        </p:txBody>
      </p:sp>
    </p:spTree>
    <p:extLst>
      <p:ext uri="{BB962C8B-B14F-4D97-AF65-F5344CB8AC3E}">
        <p14:creationId xmlns:p14="http://schemas.microsoft.com/office/powerpoint/2010/main" val="201309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48DB-98A6-2E57-EE5B-4883F919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Economic Dispatch Without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osses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3F3BD-1663-2A71-DE7A-A910F0AC8B05}"/>
              </a:ext>
            </a:extLst>
          </p:cNvPr>
          <p:cNvSpPr txBox="1"/>
          <p:nvPr/>
        </p:nvSpPr>
        <p:spPr>
          <a:xfrm>
            <a:off x="582706" y="1101074"/>
            <a:ext cx="107710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https://colab.research.google.com/drive/1aN8H7Am8hYJdKoqnv91cQ4QRgnqjy8_X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56AA8-61A5-2A2A-4E7C-86D98D9F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9" y="3542744"/>
            <a:ext cx="5646963" cy="2015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DEB22-F671-0F11-B3EF-319D61D0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" t="1045"/>
          <a:stretch/>
        </p:blipFill>
        <p:spPr>
          <a:xfrm>
            <a:off x="6401234" y="2429435"/>
            <a:ext cx="5646963" cy="42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48DB-98A6-2E57-EE5B-4883F919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Economic Dispatch With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osses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3F3BD-1663-2A71-DE7A-A910F0AC8B05}"/>
              </a:ext>
            </a:extLst>
          </p:cNvPr>
          <p:cNvSpPr txBox="1"/>
          <p:nvPr/>
        </p:nvSpPr>
        <p:spPr>
          <a:xfrm>
            <a:off x="582706" y="1116946"/>
            <a:ext cx="107710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https://colab.research.google.com/drive/1HhnuhHOVBIfODLoTpQlJMf5EjjymifX6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A97EF-5E3B-DB70-285C-C3B3E319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7" y="3196201"/>
            <a:ext cx="5354977" cy="334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6C747-331F-2D8E-8A13-44E9B101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44" y="2356302"/>
            <a:ext cx="6144855" cy="45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Economic Dispatch Optimization using Lagrangian Relaxation in Python</vt:lpstr>
      <vt:lpstr>Team Members</vt:lpstr>
      <vt:lpstr>Introduction</vt:lpstr>
      <vt:lpstr>Given Six-Unit Thermal System Problem</vt:lpstr>
      <vt:lpstr>Formulation of the Economic Dispatch Problem</vt:lpstr>
      <vt:lpstr>Applying Lagrangian Relaxation</vt:lpstr>
      <vt:lpstr>PowerPoint Presentation</vt:lpstr>
      <vt:lpstr>Economic Dispatch Without Losses</vt:lpstr>
      <vt:lpstr>Economic Dispatch With Losses</vt:lpstr>
      <vt:lpstr>Benefits of Lagrangian Relaxation in Economic Dispatch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Dispatch Optimization using Lagrangian Relaxation in Python</dc:title>
  <dc:creator>HARIYAPURAJU KESAVA SRAVAN - [CB.EN.U4ELC20023]</dc:creator>
  <cp:lastModifiedBy>HARIYAPURAJU KESAVA SRAVAN - [CB.EN.U4ELC20023]</cp:lastModifiedBy>
  <cp:revision>3</cp:revision>
  <dcterms:created xsi:type="dcterms:W3CDTF">2023-12-25T13:27:45Z</dcterms:created>
  <dcterms:modified xsi:type="dcterms:W3CDTF">2023-12-25T13:37:43Z</dcterms:modified>
</cp:coreProperties>
</file>