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1/4/2023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1/4/2023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1/4/2023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1/4/2023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1/4/2023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1/4/2023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1/4/2023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1/4/2023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4F36A-4CBC-4F8C-AEFC-65E2652C2E88}"/>
              </a:ext>
            </a:extLst>
          </p:cNvPr>
          <p:cNvSpPr>
            <a:spLocks noGrp="1"/>
          </p:cNvSpPr>
          <p:nvPr>
            <p:ph type="ctrTitle"/>
          </p:nvPr>
        </p:nvSpPr>
        <p:spPr>
          <a:xfrm>
            <a:off x="1759236" y="2075504"/>
            <a:ext cx="8679915" cy="1286261"/>
          </a:xfrm>
        </p:spPr>
        <p:txBody>
          <a:bodyPr/>
          <a:lstStyle/>
          <a:p>
            <a:r>
              <a:rPr lang="en-US" dirty="0"/>
              <a:t>MFCC </a:t>
            </a:r>
            <a:r>
              <a:rPr lang="en-US" sz="5400" dirty="0"/>
              <a:t>Feature Extraction</a:t>
            </a:r>
            <a:endParaRPr lang="en-IN" dirty="0"/>
          </a:p>
        </p:txBody>
      </p:sp>
      <p:sp>
        <p:nvSpPr>
          <p:cNvPr id="3" name="Subtitle 2">
            <a:extLst>
              <a:ext uri="{FF2B5EF4-FFF2-40B4-BE49-F238E27FC236}">
                <a16:creationId xmlns:a16="http://schemas.microsoft.com/office/drawing/2014/main" id="{CDA9D447-6579-A527-A5EC-5DC48A90DF82}"/>
              </a:ext>
            </a:extLst>
          </p:cNvPr>
          <p:cNvSpPr>
            <a:spLocks noGrp="1"/>
          </p:cNvSpPr>
          <p:nvPr>
            <p:ph type="subTitle" idx="1"/>
          </p:nvPr>
        </p:nvSpPr>
        <p:spPr>
          <a:xfrm>
            <a:off x="2743200" y="4123765"/>
            <a:ext cx="6705600" cy="1075765"/>
          </a:xfrm>
        </p:spPr>
        <p:txBody>
          <a:bodyPr>
            <a:normAutofit fontScale="70000" lnSpcReduction="20000"/>
          </a:bodyPr>
          <a:lstStyle/>
          <a:p>
            <a:r>
              <a:rPr lang="en-US" dirty="0"/>
              <a:t>Hariyapuraju Kesava Sravan (CB.EN.U4ELC20023)</a:t>
            </a:r>
          </a:p>
          <a:p>
            <a:r>
              <a:rPr lang="en-US" dirty="0"/>
              <a:t>Kavya Balaji (CB.EN.U4ELC20029)</a:t>
            </a:r>
            <a:endParaRPr lang="en-IN" dirty="0"/>
          </a:p>
          <a:p>
            <a:r>
              <a:rPr lang="en-US" dirty="0"/>
              <a:t>Konda Sujan Surya Reddy (CB.EN.U4ELC20031)</a:t>
            </a:r>
          </a:p>
          <a:p>
            <a:r>
              <a:rPr lang="en-US" dirty="0"/>
              <a:t>Namilakonda Hari Charan (CB.EN.U4ELC20041)</a:t>
            </a:r>
          </a:p>
          <a:p>
            <a:endParaRPr lang="en-IN" dirty="0"/>
          </a:p>
        </p:txBody>
      </p:sp>
    </p:spTree>
    <p:extLst>
      <p:ext uri="{BB962C8B-B14F-4D97-AF65-F5344CB8AC3E}">
        <p14:creationId xmlns:p14="http://schemas.microsoft.com/office/powerpoint/2010/main" val="26506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5F42E-40A2-E5B2-4857-EA325DA5C315}"/>
              </a:ext>
            </a:extLst>
          </p:cNvPr>
          <p:cNvSpPr>
            <a:spLocks noGrp="1"/>
          </p:cNvSpPr>
          <p:nvPr>
            <p:ph type="title"/>
          </p:nvPr>
        </p:nvSpPr>
        <p:spPr>
          <a:xfrm>
            <a:off x="834843" y="2321859"/>
            <a:ext cx="3602687" cy="2529332"/>
          </a:xfrm>
        </p:spPr>
        <p:txBody>
          <a:bodyPr/>
          <a:lstStyle/>
          <a:p>
            <a:r>
              <a:rPr lang="en-US" dirty="0"/>
              <a:t>What is MFCC?</a:t>
            </a:r>
            <a:endParaRPr lang="en-IN" dirty="0"/>
          </a:p>
        </p:txBody>
      </p:sp>
      <p:sp>
        <p:nvSpPr>
          <p:cNvPr id="4" name="TextBox 3">
            <a:extLst>
              <a:ext uri="{FF2B5EF4-FFF2-40B4-BE49-F238E27FC236}">
                <a16:creationId xmlns:a16="http://schemas.microsoft.com/office/drawing/2014/main" id="{1267B2B8-1995-D65E-B6C6-F8DAA8B2FABF}"/>
              </a:ext>
            </a:extLst>
          </p:cNvPr>
          <p:cNvSpPr txBox="1"/>
          <p:nvPr/>
        </p:nvSpPr>
        <p:spPr>
          <a:xfrm>
            <a:off x="4939553" y="674400"/>
            <a:ext cx="6866965" cy="5509200"/>
          </a:xfrm>
          <a:prstGeom prst="rect">
            <a:avLst/>
          </a:prstGeom>
          <a:noFill/>
        </p:spPr>
        <p:txBody>
          <a:bodyPr wrap="square" rtlCol="0">
            <a:spAutoFit/>
          </a:bodyPr>
          <a:lstStyle/>
          <a:p>
            <a:pPr marL="285750" indent="-285750">
              <a:buFont typeface="Arial" panose="020B0604020202020204" pitchFamily="34" charset="0"/>
              <a:buChar char="•"/>
            </a:pPr>
            <a:r>
              <a:rPr lang="en-US" sz="1600" dirty="0"/>
              <a:t>MFCC stands for Mel frequency cepstral coefficients. As you can see there are 4 words in the abbreviation.</a:t>
            </a:r>
          </a:p>
          <a:p>
            <a:pPr marL="285750" indent="-285750">
              <a:buFont typeface="Arial" panose="020B0604020202020204" pitchFamily="34" charset="0"/>
              <a:buChar char="•"/>
            </a:pPr>
            <a:r>
              <a:rPr lang="en-US" sz="1600" dirty="0"/>
              <a:t>Mel, frequency, cepstral and coefficients. The idea of MFCC is to convert audio in time domain into frequency domain so that we can understand all the information present in speech signals.</a:t>
            </a:r>
          </a:p>
          <a:p>
            <a:pPr marL="285750" indent="-285750">
              <a:buFont typeface="Arial" panose="020B0604020202020204" pitchFamily="34" charset="0"/>
              <a:buChar char="•"/>
            </a:pPr>
            <a:r>
              <a:rPr lang="en-US" sz="1600" dirty="0"/>
              <a:t>The way our ears will perceive the sound is different from how the machines will perceive the sound. Our ears have higher resolution at a lower frequency than at a higher frequency.</a:t>
            </a:r>
          </a:p>
          <a:p>
            <a:pPr marL="285750" indent="-285750">
              <a:buFont typeface="Arial" panose="020B0604020202020204" pitchFamily="34" charset="0"/>
              <a:buChar char="•"/>
            </a:pPr>
            <a:r>
              <a:rPr lang="en-US" sz="1600" dirty="0"/>
              <a:t> Whereas for the machine the resolution is the same at all the frequencies. </a:t>
            </a:r>
          </a:p>
          <a:p>
            <a:pPr marL="285750" indent="-285750">
              <a:buFont typeface="Arial" panose="020B0604020202020204" pitchFamily="34" charset="0"/>
              <a:buChar char="•"/>
            </a:pPr>
            <a:r>
              <a:rPr lang="en-US" sz="1600" dirty="0"/>
              <a:t>So we will use the Mel scale to map the actual frequency to the frequency that human beings will perceive. Then we will apply log and perform inverse Fourier transform of the output.</a:t>
            </a:r>
          </a:p>
          <a:p>
            <a:pPr marL="285750" indent="-285750">
              <a:buFont typeface="Arial" panose="020B0604020202020204" pitchFamily="34" charset="0"/>
              <a:buChar char="•"/>
            </a:pPr>
            <a:r>
              <a:rPr lang="en-US" sz="1600" dirty="0"/>
              <a:t>The MFCC model takes the first 12 coefficients of the signal after applying the IDFT operations. Along with the 12 coefficients, it will take the energy of the signal sample as the feature. </a:t>
            </a:r>
          </a:p>
          <a:p>
            <a:pPr marL="285750" indent="-285750">
              <a:buFont typeface="Arial" panose="020B0604020202020204" pitchFamily="34" charset="0"/>
              <a:buChar char="•"/>
            </a:pPr>
            <a:r>
              <a:rPr lang="en-US" sz="1600" dirty="0"/>
              <a:t>Along with these 13 features, the MFCC technique will consider the first order derivative and second order derivatives of the features which constitute another 26 features.</a:t>
            </a:r>
          </a:p>
          <a:p>
            <a:pPr marL="285750" indent="-285750">
              <a:buFont typeface="Arial" panose="020B0604020202020204" pitchFamily="34" charset="0"/>
              <a:buChar char="•"/>
            </a:pPr>
            <a:r>
              <a:rPr lang="en-US" sz="1600" dirty="0"/>
              <a:t>So overall MFCC technique will generate 39 features from each audio signal sample which are used as input for the speech recognition model.</a:t>
            </a:r>
          </a:p>
        </p:txBody>
      </p:sp>
    </p:spTree>
    <p:extLst>
      <p:ext uri="{BB962C8B-B14F-4D97-AF65-F5344CB8AC3E}">
        <p14:creationId xmlns:p14="http://schemas.microsoft.com/office/powerpoint/2010/main" val="32386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3028-6DFB-5D24-82D4-70AD65E5194E}"/>
              </a:ext>
            </a:extLst>
          </p:cNvPr>
          <p:cNvSpPr>
            <a:spLocks noGrp="1"/>
          </p:cNvSpPr>
          <p:nvPr>
            <p:ph type="title"/>
          </p:nvPr>
        </p:nvSpPr>
        <p:spPr/>
        <p:txBody>
          <a:bodyPr/>
          <a:lstStyle/>
          <a:p>
            <a:r>
              <a:rPr lang="en-US" dirty="0"/>
              <a:t>Block Diagram Representation of MFCC</a:t>
            </a:r>
            <a:endParaRPr lang="en-IN" dirty="0"/>
          </a:p>
        </p:txBody>
      </p:sp>
      <p:pic>
        <p:nvPicPr>
          <p:cNvPr id="7" name="Picture 6">
            <a:extLst>
              <a:ext uri="{FF2B5EF4-FFF2-40B4-BE49-F238E27FC236}">
                <a16:creationId xmlns:a16="http://schemas.microsoft.com/office/drawing/2014/main" id="{46E44090-DC0B-5536-5AB8-46CE8AA8E62C}"/>
              </a:ext>
            </a:extLst>
          </p:cNvPr>
          <p:cNvPicPr>
            <a:picLocks noChangeAspect="1"/>
          </p:cNvPicPr>
          <p:nvPr/>
        </p:nvPicPr>
        <p:blipFill>
          <a:blip r:embed="rId2"/>
          <a:stretch>
            <a:fillRect/>
          </a:stretch>
        </p:blipFill>
        <p:spPr>
          <a:xfrm>
            <a:off x="4575828" y="574311"/>
            <a:ext cx="7544454" cy="1775614"/>
          </a:xfrm>
          <a:prstGeom prst="rect">
            <a:avLst/>
          </a:prstGeom>
        </p:spPr>
      </p:pic>
      <p:pic>
        <p:nvPicPr>
          <p:cNvPr id="9" name="Picture 8">
            <a:extLst>
              <a:ext uri="{FF2B5EF4-FFF2-40B4-BE49-F238E27FC236}">
                <a16:creationId xmlns:a16="http://schemas.microsoft.com/office/drawing/2014/main" id="{B06ED072-5119-FB06-4A9E-D1E4976A8C9A}"/>
              </a:ext>
            </a:extLst>
          </p:cNvPr>
          <p:cNvPicPr>
            <a:picLocks noChangeAspect="1"/>
          </p:cNvPicPr>
          <p:nvPr/>
        </p:nvPicPr>
        <p:blipFill>
          <a:blip r:embed="rId3"/>
          <a:stretch>
            <a:fillRect/>
          </a:stretch>
        </p:blipFill>
        <p:spPr>
          <a:xfrm>
            <a:off x="5440095" y="3291043"/>
            <a:ext cx="5959356" cy="2857748"/>
          </a:xfrm>
          <a:prstGeom prst="rect">
            <a:avLst/>
          </a:prstGeom>
        </p:spPr>
      </p:pic>
    </p:spTree>
    <p:extLst>
      <p:ext uri="{BB962C8B-B14F-4D97-AF65-F5344CB8AC3E}">
        <p14:creationId xmlns:p14="http://schemas.microsoft.com/office/powerpoint/2010/main" val="190956989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{E3FC87F4-8EA5-419E-9974-75B8555F888D}tf16401371</Template>
  <TotalTime>17</TotalTime>
  <Words>279</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 Light</vt:lpstr>
      <vt:lpstr>Rockwell</vt:lpstr>
      <vt:lpstr>Wingdings</vt:lpstr>
      <vt:lpstr>Atlas</vt:lpstr>
      <vt:lpstr>MFCC Feature Extraction</vt:lpstr>
      <vt:lpstr>What is MFCC?</vt:lpstr>
      <vt:lpstr>Block Diagram Representation of MFCC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MFCC Feature Extraction</dc:title>
  <dc:creator>HARIYAPURAJU KESAVA SRAVAN - [CB.EN.U4ELC20023]</dc:creator>
  <cp:lastModifiedBy>HARIYAPURAJU KESAVA SRAVAN - [CB.EN.U4ELC20023]</cp:lastModifiedBy>
  <cp:revision>1</cp:revision>
  <dcterms:created xsi:type="dcterms:W3CDTF">2023-01-03T19:15:28Z</dcterms:created>
  <dcterms:modified xsi:type="dcterms:W3CDTF">2023-01-03T19:32:57Z</dcterms:modified>
</cp:coreProperties>
</file>