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44"/>
  </p:notesMasterIdLst>
  <p:sldIdLst>
    <p:sldId id="256" r:id="rId2"/>
    <p:sldId id="259" r:id="rId3"/>
    <p:sldId id="266" r:id="rId4"/>
    <p:sldId id="262" r:id="rId5"/>
    <p:sldId id="359" r:id="rId6"/>
    <p:sldId id="347" r:id="rId7"/>
    <p:sldId id="358" r:id="rId8"/>
    <p:sldId id="357" r:id="rId9"/>
    <p:sldId id="366" r:id="rId10"/>
    <p:sldId id="382" r:id="rId11"/>
    <p:sldId id="383" r:id="rId12"/>
    <p:sldId id="348" r:id="rId13"/>
    <p:sldId id="360" r:id="rId14"/>
    <p:sldId id="350" r:id="rId15"/>
    <p:sldId id="349" r:id="rId16"/>
    <p:sldId id="361" r:id="rId17"/>
    <p:sldId id="351" r:id="rId18"/>
    <p:sldId id="368" r:id="rId19"/>
    <p:sldId id="369" r:id="rId20"/>
    <p:sldId id="371" r:id="rId21"/>
    <p:sldId id="372" r:id="rId22"/>
    <p:sldId id="370" r:id="rId23"/>
    <p:sldId id="385" r:id="rId24"/>
    <p:sldId id="386" r:id="rId25"/>
    <p:sldId id="373" r:id="rId26"/>
    <p:sldId id="393" r:id="rId27"/>
    <p:sldId id="379" r:id="rId28"/>
    <p:sldId id="388" r:id="rId29"/>
    <p:sldId id="362" r:id="rId30"/>
    <p:sldId id="354" r:id="rId31"/>
    <p:sldId id="363" r:id="rId32"/>
    <p:sldId id="317" r:id="rId33"/>
    <p:sldId id="364" r:id="rId34"/>
    <p:sldId id="365" r:id="rId35"/>
    <p:sldId id="355" r:id="rId36"/>
    <p:sldId id="389" r:id="rId37"/>
    <p:sldId id="392" r:id="rId38"/>
    <p:sldId id="390" r:id="rId39"/>
    <p:sldId id="391" r:id="rId40"/>
    <p:sldId id="376" r:id="rId41"/>
    <p:sldId id="381" r:id="rId42"/>
    <p:sldId id="367" r:id="rId43"/>
  </p:sldIdLst>
  <p:sldSz cx="9144000" cy="5143500" type="screen16x9"/>
  <p:notesSz cx="6858000" cy="9144000"/>
  <p:embeddedFontLst>
    <p:embeddedFont>
      <p:font typeface="Merriweather Light" panose="00000400000000000000" pitchFamily="2" charset="0"/>
      <p:regular r:id="rId45"/>
      <p:bold r:id="rId46"/>
      <p:italic r:id="rId47"/>
      <p:boldItalic r:id="rId48"/>
    </p:embeddedFont>
    <p:embeddedFont>
      <p:font typeface="Montserrat" panose="00000500000000000000" pitchFamily="2" charset="0"/>
      <p:regular r:id="rId49"/>
      <p:bold r:id="rId50"/>
      <p:italic r:id="rId51"/>
      <p:boldItalic r:id="rId52"/>
    </p:embeddedFont>
    <p:embeddedFont>
      <p:font typeface="Vidaloka" panose="020B0604020202020204" charset="0"/>
      <p:regular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sava Trinadh" initials="KT" lastIdx="1" clrIdx="0">
    <p:extLst>
      <p:ext uri="{19B8F6BF-5375-455C-9EA6-DF929625EA0E}">
        <p15:presenceInfo xmlns:p15="http://schemas.microsoft.com/office/powerpoint/2012/main" userId="80afd6d2f0b91ea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0FF846-7555-45BD-8BCF-48AA992E141C}">
  <a:tblStyle styleId="{DB0FF846-7555-45BD-8BCF-48AA992E141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5196" autoAdjust="0"/>
  </p:normalViewPr>
  <p:slideViewPr>
    <p:cSldViewPr snapToGrid="0">
      <p:cViewPr varScale="1">
        <p:scale>
          <a:sx n="107" d="100"/>
          <a:sy n="107" d="100"/>
        </p:scale>
        <p:origin x="7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1A9D9480-8E27-521F-49A1-A2655620A903}"/>
            </a:ext>
          </a:extLst>
        </p:cNvPr>
        <p:cNvGrpSpPr/>
        <p:nvPr/>
      </p:nvGrpSpPr>
      <p:grpSpPr>
        <a:xfrm>
          <a:off x="0" y="0"/>
          <a:ext cx="0" cy="0"/>
          <a:chOff x="0" y="0"/>
          <a:chExt cx="0" cy="0"/>
        </a:xfrm>
      </p:grpSpPr>
      <p:sp>
        <p:nvSpPr>
          <p:cNvPr id="543" name="Google Shape;543;gcd8a80d6bc_0_0:notes">
            <a:extLst>
              <a:ext uri="{FF2B5EF4-FFF2-40B4-BE49-F238E27FC236}">
                <a16:creationId xmlns:a16="http://schemas.microsoft.com/office/drawing/2014/main" id="{67E4E453-D188-3905-C29D-1EE4DC7D90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a:extLst>
              <a:ext uri="{FF2B5EF4-FFF2-40B4-BE49-F238E27FC236}">
                <a16:creationId xmlns:a16="http://schemas.microsoft.com/office/drawing/2014/main" id="{C2DE4DC9-6BDA-2E9D-D940-5951E8DA3D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8474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a:extLst>
            <a:ext uri="{FF2B5EF4-FFF2-40B4-BE49-F238E27FC236}">
              <a16:creationId xmlns:a16="http://schemas.microsoft.com/office/drawing/2014/main" id="{97FD276E-581F-370B-BAC0-14E32D0AC5AE}"/>
            </a:ext>
          </a:extLst>
        </p:cNvPr>
        <p:cNvGrpSpPr/>
        <p:nvPr/>
      </p:nvGrpSpPr>
      <p:grpSpPr>
        <a:xfrm>
          <a:off x="0" y="0"/>
          <a:ext cx="0" cy="0"/>
          <a:chOff x="0" y="0"/>
          <a:chExt cx="0" cy="0"/>
        </a:xfrm>
      </p:grpSpPr>
      <p:sp>
        <p:nvSpPr>
          <p:cNvPr id="569" name="Google Shape;569;gcf7a3c503a_0_5:notes">
            <a:extLst>
              <a:ext uri="{FF2B5EF4-FFF2-40B4-BE49-F238E27FC236}">
                <a16:creationId xmlns:a16="http://schemas.microsoft.com/office/drawing/2014/main" id="{83E68933-07F4-7722-0B5A-98776EB966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a:extLst>
              <a:ext uri="{FF2B5EF4-FFF2-40B4-BE49-F238E27FC236}">
                <a16:creationId xmlns:a16="http://schemas.microsoft.com/office/drawing/2014/main" id="{729215DF-6477-89A4-8C57-FB8A746621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6102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36E827E4-3ABD-EBF8-5161-4DB16D4847E9}"/>
            </a:ext>
          </a:extLst>
        </p:cNvPr>
        <p:cNvGrpSpPr/>
        <p:nvPr/>
      </p:nvGrpSpPr>
      <p:grpSpPr>
        <a:xfrm>
          <a:off x="0" y="0"/>
          <a:ext cx="0" cy="0"/>
          <a:chOff x="0" y="0"/>
          <a:chExt cx="0" cy="0"/>
        </a:xfrm>
      </p:grpSpPr>
      <p:sp>
        <p:nvSpPr>
          <p:cNvPr id="543" name="Google Shape;543;gcd8a80d6bc_0_0:notes">
            <a:extLst>
              <a:ext uri="{FF2B5EF4-FFF2-40B4-BE49-F238E27FC236}">
                <a16:creationId xmlns:a16="http://schemas.microsoft.com/office/drawing/2014/main" id="{1C08E490-3DB5-1FDC-E3E7-DB043CE3CE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a:extLst>
              <a:ext uri="{FF2B5EF4-FFF2-40B4-BE49-F238E27FC236}">
                <a16:creationId xmlns:a16="http://schemas.microsoft.com/office/drawing/2014/main" id="{DFD75AB7-16D8-8CBB-8289-28E602B637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7016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a:extLst>
            <a:ext uri="{FF2B5EF4-FFF2-40B4-BE49-F238E27FC236}">
              <a16:creationId xmlns:a16="http://schemas.microsoft.com/office/drawing/2014/main" id="{68DFB3FA-3598-B066-9DE2-0579D26F7502}"/>
            </a:ext>
          </a:extLst>
        </p:cNvPr>
        <p:cNvGrpSpPr/>
        <p:nvPr/>
      </p:nvGrpSpPr>
      <p:grpSpPr>
        <a:xfrm>
          <a:off x="0" y="0"/>
          <a:ext cx="0" cy="0"/>
          <a:chOff x="0" y="0"/>
          <a:chExt cx="0" cy="0"/>
        </a:xfrm>
      </p:grpSpPr>
      <p:sp>
        <p:nvSpPr>
          <p:cNvPr id="569" name="Google Shape;569;gcf7a3c503a_0_5:notes">
            <a:extLst>
              <a:ext uri="{FF2B5EF4-FFF2-40B4-BE49-F238E27FC236}">
                <a16:creationId xmlns:a16="http://schemas.microsoft.com/office/drawing/2014/main" id="{AAD38E1C-8005-F142-8A75-2CC2FC1624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a:extLst>
              <a:ext uri="{FF2B5EF4-FFF2-40B4-BE49-F238E27FC236}">
                <a16:creationId xmlns:a16="http://schemas.microsoft.com/office/drawing/2014/main" id="{C9A1496A-95CC-B1D2-F9FF-14A3E7989D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3278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9090B8FA-958E-0864-99F9-3E411E95E83A}"/>
            </a:ext>
          </a:extLst>
        </p:cNvPr>
        <p:cNvGrpSpPr/>
        <p:nvPr/>
      </p:nvGrpSpPr>
      <p:grpSpPr>
        <a:xfrm>
          <a:off x="0" y="0"/>
          <a:ext cx="0" cy="0"/>
          <a:chOff x="0" y="0"/>
          <a:chExt cx="0" cy="0"/>
        </a:xfrm>
      </p:grpSpPr>
      <p:sp>
        <p:nvSpPr>
          <p:cNvPr id="543" name="Google Shape;543;gcd8a80d6bc_0_0:notes">
            <a:extLst>
              <a:ext uri="{FF2B5EF4-FFF2-40B4-BE49-F238E27FC236}">
                <a16:creationId xmlns:a16="http://schemas.microsoft.com/office/drawing/2014/main" id="{34D9E25D-446A-2928-0F87-C3D95D1DB2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a:extLst>
              <a:ext uri="{FF2B5EF4-FFF2-40B4-BE49-F238E27FC236}">
                <a16:creationId xmlns:a16="http://schemas.microsoft.com/office/drawing/2014/main" id="{C78DD082-7859-7D0C-9652-08F3F224EA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853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a:extLst>
            <a:ext uri="{FF2B5EF4-FFF2-40B4-BE49-F238E27FC236}">
              <a16:creationId xmlns:a16="http://schemas.microsoft.com/office/drawing/2014/main" id="{DF11FCDC-28F1-9FC3-8EBD-3190956130E7}"/>
            </a:ext>
          </a:extLst>
        </p:cNvPr>
        <p:cNvGrpSpPr/>
        <p:nvPr/>
      </p:nvGrpSpPr>
      <p:grpSpPr>
        <a:xfrm>
          <a:off x="0" y="0"/>
          <a:ext cx="0" cy="0"/>
          <a:chOff x="0" y="0"/>
          <a:chExt cx="0" cy="0"/>
        </a:xfrm>
      </p:grpSpPr>
      <p:sp>
        <p:nvSpPr>
          <p:cNvPr id="569" name="Google Shape;569;gcf7a3c503a_0_5:notes">
            <a:extLst>
              <a:ext uri="{FF2B5EF4-FFF2-40B4-BE49-F238E27FC236}">
                <a16:creationId xmlns:a16="http://schemas.microsoft.com/office/drawing/2014/main" id="{536DB1E1-5EC4-F0B6-1C47-F689B7F007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a:extLst>
              <a:ext uri="{FF2B5EF4-FFF2-40B4-BE49-F238E27FC236}">
                <a16:creationId xmlns:a16="http://schemas.microsoft.com/office/drawing/2014/main" id="{6D71D616-C208-EBA1-84FD-0AFF2F205F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7482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g1083f33e91c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1083f33e91c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EEF5D0A6-E711-2F99-DDAE-75681AE41752}"/>
            </a:ext>
          </a:extLst>
        </p:cNvPr>
        <p:cNvGrpSpPr/>
        <p:nvPr/>
      </p:nvGrpSpPr>
      <p:grpSpPr>
        <a:xfrm>
          <a:off x="0" y="0"/>
          <a:ext cx="0" cy="0"/>
          <a:chOff x="0" y="0"/>
          <a:chExt cx="0" cy="0"/>
        </a:xfrm>
      </p:grpSpPr>
      <p:sp>
        <p:nvSpPr>
          <p:cNvPr id="1533" name="Google Shape;1533;g1083f33e91c_1_121:notes">
            <a:extLst>
              <a:ext uri="{FF2B5EF4-FFF2-40B4-BE49-F238E27FC236}">
                <a16:creationId xmlns:a16="http://schemas.microsoft.com/office/drawing/2014/main" id="{793685D1-B441-B1C8-3E7D-F70110987D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1083f33e91c_1_121:notes">
            <a:extLst>
              <a:ext uri="{FF2B5EF4-FFF2-40B4-BE49-F238E27FC236}">
                <a16:creationId xmlns:a16="http://schemas.microsoft.com/office/drawing/2014/main" id="{51032DC2-A0E3-A2AE-914A-D3C115FF5BA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48418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66BE71BA-5398-AADA-28BA-6CCB81F6BB4C}"/>
            </a:ext>
          </a:extLst>
        </p:cNvPr>
        <p:cNvGrpSpPr/>
        <p:nvPr/>
      </p:nvGrpSpPr>
      <p:grpSpPr>
        <a:xfrm>
          <a:off x="0" y="0"/>
          <a:ext cx="0" cy="0"/>
          <a:chOff x="0" y="0"/>
          <a:chExt cx="0" cy="0"/>
        </a:xfrm>
      </p:grpSpPr>
      <p:sp>
        <p:nvSpPr>
          <p:cNvPr id="1533" name="Google Shape;1533;g1083f33e91c_1_121:notes">
            <a:extLst>
              <a:ext uri="{FF2B5EF4-FFF2-40B4-BE49-F238E27FC236}">
                <a16:creationId xmlns:a16="http://schemas.microsoft.com/office/drawing/2014/main" id="{F8178196-DDC7-BE82-782E-CFD94F7BBF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1083f33e91c_1_121:notes">
            <a:extLst>
              <a:ext uri="{FF2B5EF4-FFF2-40B4-BE49-F238E27FC236}">
                <a16:creationId xmlns:a16="http://schemas.microsoft.com/office/drawing/2014/main" id="{3528B44E-8A94-26F1-6433-71B8C50265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790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2203A2DB-8E27-A5C7-0537-C45F0B7F5F41}"/>
            </a:ext>
          </a:extLst>
        </p:cNvPr>
        <p:cNvGrpSpPr/>
        <p:nvPr/>
      </p:nvGrpSpPr>
      <p:grpSpPr>
        <a:xfrm>
          <a:off x="0" y="0"/>
          <a:ext cx="0" cy="0"/>
          <a:chOff x="0" y="0"/>
          <a:chExt cx="0" cy="0"/>
        </a:xfrm>
      </p:grpSpPr>
      <p:sp>
        <p:nvSpPr>
          <p:cNvPr id="1533" name="Google Shape;1533;g1083f33e91c_1_121:notes">
            <a:extLst>
              <a:ext uri="{FF2B5EF4-FFF2-40B4-BE49-F238E27FC236}">
                <a16:creationId xmlns:a16="http://schemas.microsoft.com/office/drawing/2014/main" id="{3F3570A1-DBB7-340F-CD6E-8ABCA68C7E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1083f33e91c_1_121:notes">
            <a:extLst>
              <a:ext uri="{FF2B5EF4-FFF2-40B4-BE49-F238E27FC236}">
                <a16:creationId xmlns:a16="http://schemas.microsoft.com/office/drawing/2014/main" id="{A5886FA0-BF6B-42DF-58FA-EBFED9C0B7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20802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05aad17dc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05aad17dc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a:extLst>
            <a:ext uri="{FF2B5EF4-FFF2-40B4-BE49-F238E27FC236}">
              <a16:creationId xmlns:a16="http://schemas.microsoft.com/office/drawing/2014/main" id="{771C4ED6-C0CF-D529-DF93-24E3335DA9DE}"/>
            </a:ext>
          </a:extLst>
        </p:cNvPr>
        <p:cNvGrpSpPr/>
        <p:nvPr/>
      </p:nvGrpSpPr>
      <p:grpSpPr>
        <a:xfrm>
          <a:off x="0" y="0"/>
          <a:ext cx="0" cy="0"/>
          <a:chOff x="0" y="0"/>
          <a:chExt cx="0" cy="0"/>
        </a:xfrm>
      </p:grpSpPr>
      <p:sp>
        <p:nvSpPr>
          <p:cNvPr id="569" name="Google Shape;569;gcf7a3c503a_0_5:notes">
            <a:extLst>
              <a:ext uri="{FF2B5EF4-FFF2-40B4-BE49-F238E27FC236}">
                <a16:creationId xmlns:a16="http://schemas.microsoft.com/office/drawing/2014/main" id="{795886A5-774E-EDE9-9017-098E6B4175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a:extLst>
              <a:ext uri="{FF2B5EF4-FFF2-40B4-BE49-F238E27FC236}">
                <a16:creationId xmlns:a16="http://schemas.microsoft.com/office/drawing/2014/main" id="{1578226C-5E77-63F3-9621-FD5EBB50BC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3742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87213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CAF521D9-8B90-9E39-12EC-992DA2C4748D}"/>
            </a:ext>
          </a:extLst>
        </p:cNvPr>
        <p:cNvGrpSpPr/>
        <p:nvPr/>
      </p:nvGrpSpPr>
      <p:grpSpPr>
        <a:xfrm>
          <a:off x="0" y="0"/>
          <a:ext cx="0" cy="0"/>
          <a:chOff x="0" y="0"/>
          <a:chExt cx="0" cy="0"/>
        </a:xfrm>
      </p:grpSpPr>
      <p:sp>
        <p:nvSpPr>
          <p:cNvPr id="543" name="Google Shape;543;gcd8a80d6bc_0_0:notes">
            <a:extLst>
              <a:ext uri="{FF2B5EF4-FFF2-40B4-BE49-F238E27FC236}">
                <a16:creationId xmlns:a16="http://schemas.microsoft.com/office/drawing/2014/main" id="{888EA0DA-1636-C160-631F-9070F6FDFE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a:extLst>
              <a:ext uri="{FF2B5EF4-FFF2-40B4-BE49-F238E27FC236}">
                <a16:creationId xmlns:a16="http://schemas.microsoft.com/office/drawing/2014/main" id="{8E4F9181-E299-1FA3-BC40-BB3A291F0A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7872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a:extLst>
            <a:ext uri="{FF2B5EF4-FFF2-40B4-BE49-F238E27FC236}">
              <a16:creationId xmlns:a16="http://schemas.microsoft.com/office/drawing/2014/main" id="{7DCF34A9-8B7F-113E-91B6-D24BA63A3B02}"/>
            </a:ext>
          </a:extLst>
        </p:cNvPr>
        <p:cNvGrpSpPr/>
        <p:nvPr/>
      </p:nvGrpSpPr>
      <p:grpSpPr>
        <a:xfrm>
          <a:off x="0" y="0"/>
          <a:ext cx="0" cy="0"/>
          <a:chOff x="0" y="0"/>
          <a:chExt cx="0" cy="0"/>
        </a:xfrm>
      </p:grpSpPr>
      <p:sp>
        <p:nvSpPr>
          <p:cNvPr id="569" name="Google Shape;569;gcf7a3c503a_0_5:notes">
            <a:extLst>
              <a:ext uri="{FF2B5EF4-FFF2-40B4-BE49-F238E27FC236}">
                <a16:creationId xmlns:a16="http://schemas.microsoft.com/office/drawing/2014/main" id="{2E845E0B-953F-9F7A-F431-5D0A0E0B3F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a:extLst>
              <a:ext uri="{FF2B5EF4-FFF2-40B4-BE49-F238E27FC236}">
                <a16:creationId xmlns:a16="http://schemas.microsoft.com/office/drawing/2014/main" id="{AEB57178-EFE1-9BB9-8CFF-27192B69D6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1580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DD0F7A21-DCB8-89C9-F886-3F4652D75ED0}"/>
            </a:ext>
          </a:extLst>
        </p:cNvPr>
        <p:cNvGrpSpPr/>
        <p:nvPr/>
      </p:nvGrpSpPr>
      <p:grpSpPr>
        <a:xfrm>
          <a:off x="0" y="0"/>
          <a:ext cx="0" cy="0"/>
          <a:chOff x="0" y="0"/>
          <a:chExt cx="0" cy="0"/>
        </a:xfrm>
      </p:grpSpPr>
      <p:sp>
        <p:nvSpPr>
          <p:cNvPr id="543" name="Google Shape;543;gcd8a80d6bc_0_0:notes">
            <a:extLst>
              <a:ext uri="{FF2B5EF4-FFF2-40B4-BE49-F238E27FC236}">
                <a16:creationId xmlns:a16="http://schemas.microsoft.com/office/drawing/2014/main" id="{85D9B8DE-C3F8-C0AF-ADE0-B8E5DE0B1E3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a:extLst>
              <a:ext uri="{FF2B5EF4-FFF2-40B4-BE49-F238E27FC236}">
                <a16:creationId xmlns:a16="http://schemas.microsoft.com/office/drawing/2014/main" id="{F5B5A9AF-FCF4-BC11-9B0A-4E50F161EF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5390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CUSTOM_29">
    <p:spTree>
      <p:nvGrpSpPr>
        <p:cNvPr id="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3" name="Google Shape;413;p4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4" name="Google Shape;414;p46"/>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5" name="Google Shape;415;p46"/>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6" name="Google Shape;416;p4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7" name="Google Shape;417;p4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418" name="Google Shape;418;p46"/>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19" name="Google Shape;419;p46"/>
          <p:cNvSpPr txBox="1">
            <a:spLocks noGrp="1"/>
          </p:cNvSpPr>
          <p:nvPr>
            <p:ph type="subTitle" idx="1"/>
          </p:nvPr>
        </p:nvSpPr>
        <p:spPr>
          <a:xfrm>
            <a:off x="4525188"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20" name="Google Shape;420;p46"/>
          <p:cNvSpPr txBox="1">
            <a:spLocks noGrp="1"/>
          </p:cNvSpPr>
          <p:nvPr>
            <p:ph type="subTitle" idx="2"/>
          </p:nvPr>
        </p:nvSpPr>
        <p:spPr>
          <a:xfrm>
            <a:off x="661213"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60" r:id="rId4"/>
    <p:sldLayoutId id="2147483692" r:id="rId5"/>
    <p:sldLayoutId id="2147483696" r:id="rId6"/>
    <p:sldLayoutId id="2147483697" r:id="rId7"/>
    <p:sldLayoutId id="2147483698" r:id="rId8"/>
    <p:sldLayoutId id="214748369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23449" y="-268618"/>
            <a:ext cx="7323440" cy="3062868"/>
          </a:xfrm>
          <a:prstGeom prst="rect">
            <a:avLst/>
          </a:prstGeom>
        </p:spPr>
        <p:txBody>
          <a:bodyPr spcFirstLastPara="1" wrap="square" lIns="91425" tIns="91425" rIns="91425" bIns="91425" anchor="b" anchorCtr="0">
            <a:noAutofit/>
          </a:bodyPr>
          <a:lstStyle/>
          <a:p>
            <a:pPr lvl="0"/>
            <a:r>
              <a:rPr lang="en-US" sz="5000" dirty="0"/>
              <a:t>Sentiment Trends in Walmart Services: A Data-Driven Approach</a:t>
            </a:r>
            <a:endParaRPr sz="5000" dirty="0"/>
          </a:p>
        </p:txBody>
      </p:sp>
      <p:sp>
        <p:nvSpPr>
          <p:cNvPr id="483" name="Google Shape;483;p59"/>
          <p:cNvSpPr txBox="1">
            <a:spLocks noGrp="1"/>
          </p:cNvSpPr>
          <p:nvPr>
            <p:ph type="subTitle" idx="1"/>
          </p:nvPr>
        </p:nvSpPr>
        <p:spPr>
          <a:xfrm>
            <a:off x="782825" y="3008563"/>
            <a:ext cx="7323439" cy="14848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    Presented by  :                                                             Project guide :</a:t>
            </a:r>
          </a:p>
          <a:p>
            <a:pPr marL="0" lvl="0" indent="0" algn="l" rtl="0">
              <a:spcBef>
                <a:spcPts val="0"/>
              </a:spcBef>
              <a:spcAft>
                <a:spcPts val="0"/>
              </a:spcAft>
              <a:buClr>
                <a:schemeClr val="dk1"/>
              </a:buClr>
              <a:buSzPts val="1100"/>
              <a:buFont typeface="Arial"/>
              <a:buNone/>
            </a:pPr>
            <a:endParaRPr lang="en"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D L K Trinadh  – 21BAI1579   </a:t>
            </a:r>
          </a:p>
          <a:p>
            <a:pPr marL="0" lvl="0" indent="0" algn="l">
              <a:buClr>
                <a:schemeClr val="dk1"/>
              </a:buClr>
              <a:buSzPts val="1100"/>
            </a:pPr>
            <a:r>
              <a:rPr lang="en-IN" dirty="0">
                <a:solidFill>
                  <a:schemeClr val="dk1"/>
                </a:solidFill>
              </a:rPr>
              <a:t>N</a:t>
            </a:r>
            <a:r>
              <a:rPr lang="en" dirty="0">
                <a:solidFill>
                  <a:schemeClr val="dk1"/>
                </a:solidFill>
              </a:rPr>
              <a:t> Sairam Gopal – 21BRS1459                                     Dr. Mary Shamala L                      Rishi Patri – 21BPS1396</a:t>
            </a:r>
          </a:p>
          <a:p>
            <a:pPr marL="0" lvl="0" indent="0" algn="l" rtl="0">
              <a:spcBef>
                <a:spcPts val="0"/>
              </a:spcBef>
              <a:spcAft>
                <a:spcPts val="0"/>
              </a:spcAft>
              <a:buClr>
                <a:schemeClr val="dk1"/>
              </a:buClr>
              <a:buSzPts val="1100"/>
              <a:buFont typeface="Arial"/>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3D26CC4-031C-C2F2-600C-F66EF4878916}"/>
              </a:ext>
            </a:extLst>
          </p:cNvPr>
          <p:cNvGraphicFramePr>
            <a:graphicFrameLocks noGrp="1"/>
          </p:cNvGraphicFramePr>
          <p:nvPr>
            <p:extLst>
              <p:ext uri="{D42A27DB-BD31-4B8C-83A1-F6EECF244321}">
                <p14:modId xmlns:p14="http://schemas.microsoft.com/office/powerpoint/2010/main" val="4269176221"/>
              </p:ext>
            </p:extLst>
          </p:nvPr>
        </p:nvGraphicFramePr>
        <p:xfrm>
          <a:off x="714375" y="471488"/>
          <a:ext cx="7600952" cy="3587591"/>
        </p:xfrm>
        <a:graphic>
          <a:graphicData uri="http://schemas.openxmlformats.org/drawingml/2006/table">
            <a:tbl>
              <a:tblPr firstRow="1" bandRow="1">
                <a:tableStyleId>{DB0FF846-7555-45BD-8BCF-48AA992E141C}</a:tableStyleId>
              </a:tblPr>
              <a:tblGrid>
                <a:gridCol w="1900238">
                  <a:extLst>
                    <a:ext uri="{9D8B030D-6E8A-4147-A177-3AD203B41FA5}">
                      <a16:colId xmlns:a16="http://schemas.microsoft.com/office/drawing/2014/main" val="3417505743"/>
                    </a:ext>
                  </a:extLst>
                </a:gridCol>
                <a:gridCol w="1307306">
                  <a:extLst>
                    <a:ext uri="{9D8B030D-6E8A-4147-A177-3AD203B41FA5}">
                      <a16:colId xmlns:a16="http://schemas.microsoft.com/office/drawing/2014/main" val="2381469178"/>
                    </a:ext>
                  </a:extLst>
                </a:gridCol>
                <a:gridCol w="2493170">
                  <a:extLst>
                    <a:ext uri="{9D8B030D-6E8A-4147-A177-3AD203B41FA5}">
                      <a16:colId xmlns:a16="http://schemas.microsoft.com/office/drawing/2014/main" val="4183563946"/>
                    </a:ext>
                  </a:extLst>
                </a:gridCol>
                <a:gridCol w="1900238">
                  <a:extLst>
                    <a:ext uri="{9D8B030D-6E8A-4147-A177-3AD203B41FA5}">
                      <a16:colId xmlns:a16="http://schemas.microsoft.com/office/drawing/2014/main" val="1466842145"/>
                    </a:ext>
                  </a:extLst>
                </a:gridCol>
              </a:tblGrid>
              <a:tr h="1228725">
                <a:tc>
                  <a:txBody>
                    <a:bodyPr/>
                    <a:lstStyle/>
                    <a:p>
                      <a:r>
                        <a:rPr lang="en-IN" sz="1200" dirty="0"/>
                        <a:t>Enhancing Recommendation Systems via Sentiment Analysis</a:t>
                      </a:r>
                    </a:p>
                  </a:txBody>
                  <a:tcPr anchor="ctr"/>
                </a:tc>
                <a:tc>
                  <a:txBody>
                    <a:bodyPr/>
                    <a:lstStyle/>
                    <a:p>
                      <a:r>
                        <a:rPr lang="en-IN" sz="1200" dirty="0"/>
                        <a:t>Panduro</a:t>
                      </a:r>
                      <a:r>
                        <a:rPr lang="en-IN" dirty="0"/>
                        <a:t> et al.</a:t>
                      </a:r>
                    </a:p>
                  </a:txBody>
                  <a:tcPr anchor="ctr"/>
                </a:tc>
                <a:tc>
                  <a:txBody>
                    <a:bodyPr/>
                    <a:lstStyle/>
                    <a:p>
                      <a:r>
                        <a:rPr lang="en-US" sz="1200" dirty="0"/>
                        <a:t>Logistic Regression, SVM, CNN, LSTM with TF-IDF/Word2Vec.</a:t>
                      </a:r>
                    </a:p>
                  </a:txBody>
                  <a:tcPr anchor="ctr"/>
                </a:tc>
                <a:tc>
                  <a:txBody>
                    <a:bodyPr/>
                    <a:lstStyle/>
                    <a:p>
                      <a:r>
                        <a:rPr lang="en-US" sz="1200" dirty="0"/>
                        <a:t>Difficulty handling fake/complex reviews; needs ethical, multimodal AI.</a:t>
                      </a:r>
                    </a:p>
                  </a:txBody>
                  <a:tcPr anchor="ctr"/>
                </a:tc>
                <a:extLst>
                  <a:ext uri="{0D108BD9-81ED-4DB2-BD59-A6C34878D82A}">
                    <a16:rowId xmlns:a16="http://schemas.microsoft.com/office/drawing/2014/main" val="1984263260"/>
                  </a:ext>
                </a:extLst>
              </a:tr>
              <a:tr h="1078706">
                <a:tc>
                  <a:txBody>
                    <a:bodyPr/>
                    <a:lstStyle/>
                    <a:p>
                      <a:r>
                        <a:rPr lang="en-IN" sz="1200" dirty="0"/>
                        <a:t>BERT-based Sentiment Model for Indian Fashion E-commerce</a:t>
                      </a:r>
                    </a:p>
                  </a:txBody>
                  <a:tcPr anchor="ctr"/>
                </a:tc>
                <a:tc>
                  <a:txBody>
                    <a:bodyPr/>
                    <a:lstStyle/>
                    <a:p>
                      <a:r>
                        <a:rPr lang="en-IN" sz="1200" dirty="0"/>
                        <a:t>Taneja et al.</a:t>
                      </a:r>
                    </a:p>
                  </a:txBody>
                  <a:tcPr anchor="ctr"/>
                </a:tc>
                <a:tc>
                  <a:txBody>
                    <a:bodyPr/>
                    <a:lstStyle/>
                    <a:p>
                      <a:r>
                        <a:rPr lang="en-US" sz="1200" dirty="0"/>
                        <a:t>BERT model with dropout &amp; FC layer on 7,500+ reviews.</a:t>
                      </a:r>
                    </a:p>
                  </a:txBody>
                  <a:tcPr anchor="ctr"/>
                </a:tc>
                <a:tc>
                  <a:txBody>
                    <a:bodyPr/>
                    <a:lstStyle/>
                    <a:p>
                      <a:r>
                        <a:rPr lang="en-US" sz="1200" dirty="0"/>
                        <a:t>Occasional misclassifications, especially for neutral sentiment.</a:t>
                      </a:r>
                    </a:p>
                  </a:txBody>
                  <a:tcPr anchor="ctr"/>
                </a:tc>
                <a:extLst>
                  <a:ext uri="{0D108BD9-81ED-4DB2-BD59-A6C34878D82A}">
                    <a16:rowId xmlns:a16="http://schemas.microsoft.com/office/drawing/2014/main" val="2208603372"/>
                  </a:ext>
                </a:extLst>
              </a:tr>
              <a:tr h="478737">
                <a:tc>
                  <a:txBody>
                    <a:bodyPr/>
                    <a:lstStyle/>
                    <a:p>
                      <a:r>
                        <a:rPr lang="en-US" sz="1200" dirty="0"/>
                        <a:t>Emotion Detection in French E-commerce</a:t>
                      </a:r>
                    </a:p>
                  </a:txBody>
                  <a:tcPr anchor="ctr"/>
                </a:tc>
                <a:tc>
                  <a:txBody>
                    <a:bodyPr/>
                    <a:lstStyle/>
                    <a:p>
                      <a:r>
                        <a:rPr lang="en-IN" sz="1200" dirty="0"/>
                        <a:t>Mboungou et al.</a:t>
                      </a:r>
                    </a:p>
                  </a:txBody>
                  <a:tcPr anchor="ctr"/>
                </a:tc>
                <a:tc>
                  <a:txBody>
                    <a:bodyPr/>
                    <a:lstStyle/>
                    <a:p>
                      <a:r>
                        <a:rPr lang="en-US" sz="1200" dirty="0"/>
                        <a:t>RNN and LSTM with TF-IDF; aspect mapping (e.g., price, quality).</a:t>
                      </a:r>
                    </a:p>
                  </a:txBody>
                  <a:tcPr anchor="ctr"/>
                </a:tc>
                <a:tc>
                  <a:txBody>
                    <a:bodyPr/>
                    <a:lstStyle/>
                    <a:p>
                      <a:r>
                        <a:rPr lang="en-US" sz="1200" dirty="0"/>
                        <a:t>Sarcasm and ambiguity still require human intervention.</a:t>
                      </a:r>
                    </a:p>
                  </a:txBody>
                  <a:tcPr anchor="ctr"/>
                </a:tc>
                <a:extLst>
                  <a:ext uri="{0D108BD9-81ED-4DB2-BD59-A6C34878D82A}">
                    <a16:rowId xmlns:a16="http://schemas.microsoft.com/office/drawing/2014/main" val="3055531633"/>
                  </a:ext>
                </a:extLst>
              </a:tr>
              <a:tr h="478737">
                <a:tc>
                  <a:txBody>
                    <a:bodyPr/>
                    <a:lstStyle/>
                    <a:p>
                      <a:r>
                        <a:rPr lang="en-US" sz="1200" dirty="0"/>
                        <a:t>Bibliometric Analysis of E-commerce and Sentiment Research</a:t>
                      </a:r>
                    </a:p>
                  </a:txBody>
                  <a:tcPr anchor="ctr"/>
                </a:tc>
                <a:tc>
                  <a:txBody>
                    <a:bodyPr/>
                    <a:lstStyle/>
                    <a:p>
                      <a:r>
                        <a:rPr lang="en-IN" sz="1200" dirty="0"/>
                        <a:t>Casas-Valadez et al.</a:t>
                      </a:r>
                    </a:p>
                  </a:txBody>
                  <a:tcPr anchor="ctr"/>
                </a:tc>
                <a:tc>
                  <a:txBody>
                    <a:bodyPr/>
                    <a:lstStyle/>
                    <a:p>
                      <a:r>
                        <a:rPr lang="en-US" sz="1200" dirty="0"/>
                        <a:t>VOS viewer &amp; Scopus data (2007–2020); cluster mapping and trend analysis.</a:t>
                      </a:r>
                    </a:p>
                  </a:txBody>
                  <a:tcPr anchor="ctr"/>
                </a:tc>
                <a:tc>
                  <a:txBody>
                    <a:bodyPr/>
                    <a:lstStyle/>
                    <a:p>
                      <a:r>
                        <a:rPr lang="en-IN" sz="1200" dirty="0"/>
                        <a:t>Lacks empirical sentiment model validation.</a:t>
                      </a:r>
                    </a:p>
                  </a:txBody>
                  <a:tcPr anchor="ctr"/>
                </a:tc>
                <a:extLst>
                  <a:ext uri="{0D108BD9-81ED-4DB2-BD59-A6C34878D82A}">
                    <a16:rowId xmlns:a16="http://schemas.microsoft.com/office/drawing/2014/main" val="3194890830"/>
                  </a:ext>
                </a:extLst>
              </a:tr>
            </a:tbl>
          </a:graphicData>
        </a:graphic>
      </p:graphicFrame>
    </p:spTree>
    <p:extLst>
      <p:ext uri="{BB962C8B-B14F-4D97-AF65-F5344CB8AC3E}">
        <p14:creationId xmlns:p14="http://schemas.microsoft.com/office/powerpoint/2010/main" val="4098052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1D93E6D-9567-F6A3-6946-821A13EDC9E9}"/>
              </a:ext>
            </a:extLst>
          </p:cNvPr>
          <p:cNvGraphicFramePr>
            <a:graphicFrameLocks noGrp="1"/>
          </p:cNvGraphicFramePr>
          <p:nvPr>
            <p:extLst>
              <p:ext uri="{D42A27DB-BD31-4B8C-83A1-F6EECF244321}">
                <p14:modId xmlns:p14="http://schemas.microsoft.com/office/powerpoint/2010/main" val="3903360383"/>
              </p:ext>
            </p:extLst>
          </p:nvPr>
        </p:nvGraphicFramePr>
        <p:xfrm>
          <a:off x="946546" y="1193006"/>
          <a:ext cx="7250908" cy="2421732"/>
        </p:xfrm>
        <a:graphic>
          <a:graphicData uri="http://schemas.openxmlformats.org/drawingml/2006/table">
            <a:tbl>
              <a:tblPr firstRow="1" bandRow="1">
                <a:tableStyleId>{DB0FF846-7555-45BD-8BCF-48AA992E141C}</a:tableStyleId>
              </a:tblPr>
              <a:tblGrid>
                <a:gridCol w="1812727">
                  <a:extLst>
                    <a:ext uri="{9D8B030D-6E8A-4147-A177-3AD203B41FA5}">
                      <a16:colId xmlns:a16="http://schemas.microsoft.com/office/drawing/2014/main" val="3843909055"/>
                    </a:ext>
                  </a:extLst>
                </a:gridCol>
                <a:gridCol w="1812727">
                  <a:extLst>
                    <a:ext uri="{9D8B030D-6E8A-4147-A177-3AD203B41FA5}">
                      <a16:colId xmlns:a16="http://schemas.microsoft.com/office/drawing/2014/main" val="3288918071"/>
                    </a:ext>
                  </a:extLst>
                </a:gridCol>
                <a:gridCol w="1812727">
                  <a:extLst>
                    <a:ext uri="{9D8B030D-6E8A-4147-A177-3AD203B41FA5}">
                      <a16:colId xmlns:a16="http://schemas.microsoft.com/office/drawing/2014/main" val="1132738113"/>
                    </a:ext>
                  </a:extLst>
                </a:gridCol>
                <a:gridCol w="1812727">
                  <a:extLst>
                    <a:ext uri="{9D8B030D-6E8A-4147-A177-3AD203B41FA5}">
                      <a16:colId xmlns:a16="http://schemas.microsoft.com/office/drawing/2014/main" val="3253407620"/>
                    </a:ext>
                  </a:extLst>
                </a:gridCol>
              </a:tblGrid>
              <a:tr h="1210866">
                <a:tc>
                  <a:txBody>
                    <a:bodyPr/>
                    <a:lstStyle/>
                    <a:p>
                      <a:r>
                        <a:rPr lang="en-US" sz="1200" dirty="0"/>
                        <a:t>Hybrid Sentiment Model using BERT and RoBERTa</a:t>
                      </a:r>
                    </a:p>
                  </a:txBody>
                  <a:tcPr anchor="ctr"/>
                </a:tc>
                <a:tc>
                  <a:txBody>
                    <a:bodyPr/>
                    <a:lstStyle/>
                    <a:p>
                      <a:r>
                        <a:rPr lang="en-IN" sz="1200" dirty="0"/>
                        <a:t>Jahnavi et al.</a:t>
                      </a:r>
                    </a:p>
                  </a:txBody>
                  <a:tcPr anchor="ctr"/>
                </a:tc>
                <a:tc>
                  <a:txBody>
                    <a:bodyPr/>
                    <a:lstStyle/>
                    <a:p>
                      <a:r>
                        <a:rPr lang="en-IN" sz="1200" dirty="0"/>
                        <a:t>BERT + RoBERTa on Kaggle dataset with metadata; accuracy: 82%.</a:t>
                      </a:r>
                    </a:p>
                  </a:txBody>
                  <a:tcPr anchor="ctr"/>
                </a:tc>
                <a:tc>
                  <a:txBody>
                    <a:bodyPr/>
                    <a:lstStyle/>
                    <a:p>
                      <a:r>
                        <a:rPr lang="en-IN" sz="1200" dirty="0"/>
                        <a:t>Limited generalization due to dataset scope.</a:t>
                      </a:r>
                    </a:p>
                  </a:txBody>
                  <a:tcPr anchor="ctr"/>
                </a:tc>
                <a:extLst>
                  <a:ext uri="{0D108BD9-81ED-4DB2-BD59-A6C34878D82A}">
                    <a16:rowId xmlns:a16="http://schemas.microsoft.com/office/drawing/2014/main" val="3307962225"/>
                  </a:ext>
                </a:extLst>
              </a:tr>
              <a:tr h="1210866">
                <a:tc>
                  <a:txBody>
                    <a:bodyPr/>
                    <a:lstStyle/>
                    <a:p>
                      <a:r>
                        <a:rPr lang="en-US" sz="1200" dirty="0"/>
                        <a:t>COVID-19 Sentiment Analysis on Twitter</a:t>
                      </a:r>
                    </a:p>
                  </a:txBody>
                  <a:tcPr anchor="ctr"/>
                </a:tc>
                <a:tc>
                  <a:txBody>
                    <a:bodyPr/>
                    <a:lstStyle/>
                    <a:p>
                      <a:r>
                        <a:rPr lang="en-IN" sz="1200" dirty="0"/>
                        <a:t>Samonte et al.</a:t>
                      </a:r>
                    </a:p>
                  </a:txBody>
                  <a:tcPr anchor="ctr"/>
                </a:tc>
                <a:tc>
                  <a:txBody>
                    <a:bodyPr/>
                    <a:lstStyle/>
                    <a:p>
                      <a:r>
                        <a:rPr lang="en-US" sz="1200" dirty="0"/>
                        <a:t>CNN + LSTM hybrid on pre-processed Twitter data.</a:t>
                      </a:r>
                    </a:p>
                  </a:txBody>
                  <a:tcPr anchor="ctr"/>
                </a:tc>
                <a:tc>
                  <a:txBody>
                    <a:bodyPr/>
                    <a:lstStyle/>
                    <a:p>
                      <a:r>
                        <a:rPr lang="en-US" sz="1200" dirty="0"/>
                        <a:t>Embeddings may not capture evolving language/slang.</a:t>
                      </a:r>
                    </a:p>
                  </a:txBody>
                  <a:tcPr anchor="ctr"/>
                </a:tc>
                <a:extLst>
                  <a:ext uri="{0D108BD9-81ED-4DB2-BD59-A6C34878D82A}">
                    <a16:rowId xmlns:a16="http://schemas.microsoft.com/office/drawing/2014/main" val="1206699596"/>
                  </a:ext>
                </a:extLst>
              </a:tr>
            </a:tbl>
          </a:graphicData>
        </a:graphic>
      </p:graphicFrame>
    </p:spTree>
    <p:extLst>
      <p:ext uri="{BB962C8B-B14F-4D97-AF65-F5344CB8AC3E}">
        <p14:creationId xmlns:p14="http://schemas.microsoft.com/office/powerpoint/2010/main" val="1867344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B20D70F5-6260-57F9-D60B-73BB42E69DD6}"/>
            </a:ext>
          </a:extLst>
        </p:cNvPr>
        <p:cNvGrpSpPr/>
        <p:nvPr/>
      </p:nvGrpSpPr>
      <p:grpSpPr>
        <a:xfrm>
          <a:off x="0" y="0"/>
          <a:ext cx="0" cy="0"/>
          <a:chOff x="0" y="0"/>
          <a:chExt cx="0" cy="0"/>
        </a:xfrm>
      </p:grpSpPr>
      <p:sp>
        <p:nvSpPr>
          <p:cNvPr id="546" name="Google Shape;546;p65">
            <a:extLst>
              <a:ext uri="{FF2B5EF4-FFF2-40B4-BE49-F238E27FC236}">
                <a16:creationId xmlns:a16="http://schemas.microsoft.com/office/drawing/2014/main" id="{22A832F9-36D2-13B7-4F0E-F9435C24BDDF}"/>
              </a:ext>
            </a:extLst>
          </p:cNvPr>
          <p:cNvSpPr txBox="1">
            <a:spLocks noGrp="1"/>
          </p:cNvSpPr>
          <p:nvPr>
            <p:ph type="subTitle" idx="1"/>
          </p:nvPr>
        </p:nvSpPr>
        <p:spPr>
          <a:xfrm>
            <a:off x="895950" y="1256371"/>
            <a:ext cx="6924772" cy="2802673"/>
          </a:xfrm>
          <a:prstGeom prst="rect">
            <a:avLst/>
          </a:prstGeom>
        </p:spPr>
        <p:txBody>
          <a:bodyPr spcFirstLastPara="1" wrap="square" lIns="91425" tIns="91425" rIns="91425" bIns="91425" anchor="t" anchorCtr="0">
            <a:noAutofit/>
          </a:bodyPr>
          <a:lstStyle/>
          <a:p>
            <a:pPr marL="0" indent="0">
              <a:buNone/>
            </a:pPr>
            <a:r>
              <a:rPr lang="en-IN" dirty="0">
                <a:effectLst/>
                <a:latin typeface="Calibri" panose="020F0502020204030204" pitchFamily="34" charset="0"/>
                <a:ea typeface="Calibri" panose="020F0502020204030204" pitchFamily="34" charset="0"/>
                <a:cs typeface="Times New Roman" panose="02020603050405020304" pitchFamily="18" charset="0"/>
              </a:rPr>
              <a:t>The growth of e-commerce platforms has led to an overwhelming volume of customer reviews and feedback, often expressed in diverse languages, informal styles, and varying emotional tones.</a:t>
            </a:r>
          </a:p>
          <a:p>
            <a:pPr marL="0" indent="0">
              <a:buNone/>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effectLst/>
                <a:latin typeface="Calibri" panose="020F0502020204030204" pitchFamily="34" charset="0"/>
                <a:ea typeface="Calibri" panose="020F0502020204030204" pitchFamily="34" charset="0"/>
                <a:cs typeface="Times New Roman" panose="02020603050405020304" pitchFamily="18" charset="0"/>
              </a:rPr>
              <a:t> Manual analysis of such vast and unstructured data is both time-intensive and error-prone. Moreover, existing sentiment analysis systems often face challenges in detecting nuanced expressions like sarcasm, context-specific meanings, and domain-specific sentiments.</a:t>
            </a:r>
          </a:p>
          <a:p>
            <a:pPr marL="0" indent="0">
              <a:buNone/>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effectLst/>
                <a:latin typeface="Calibri" panose="020F0502020204030204" pitchFamily="34" charset="0"/>
                <a:ea typeface="Calibri" panose="020F0502020204030204" pitchFamily="34" charset="0"/>
                <a:cs typeface="Times New Roman" panose="02020603050405020304" pitchFamily="18" charset="0"/>
              </a:rPr>
              <a:t> A strong sentiment analysis system is therefore needed to process, analyze, and classify customer feedback in an effective manner, addressing these challenges while ensuring scalability and accuracy.</a:t>
            </a:r>
          </a:p>
          <a:p>
            <a:pPr marL="0" lvl="0" indent="0" algn="l" rtl="0">
              <a:spcBef>
                <a:spcPts val="0"/>
              </a:spcBef>
              <a:spcAft>
                <a:spcPts val="0"/>
              </a:spcAft>
              <a:buNone/>
            </a:pPr>
            <a:endParaRPr dirty="0"/>
          </a:p>
        </p:txBody>
      </p:sp>
      <p:sp>
        <p:nvSpPr>
          <p:cNvPr id="547" name="Google Shape;547;p65">
            <a:extLst>
              <a:ext uri="{FF2B5EF4-FFF2-40B4-BE49-F238E27FC236}">
                <a16:creationId xmlns:a16="http://schemas.microsoft.com/office/drawing/2014/main" id="{592876C0-C3A7-098A-58DF-A925529F1995}"/>
              </a:ext>
            </a:extLst>
          </p:cNvPr>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 Statement</a:t>
            </a:r>
            <a:endParaRPr lang="en-IN" dirty="0"/>
          </a:p>
        </p:txBody>
      </p:sp>
    </p:spTree>
    <p:extLst>
      <p:ext uri="{BB962C8B-B14F-4D97-AF65-F5344CB8AC3E}">
        <p14:creationId xmlns:p14="http://schemas.microsoft.com/office/powerpoint/2010/main" val="4206147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1">
          <a:extLst>
            <a:ext uri="{FF2B5EF4-FFF2-40B4-BE49-F238E27FC236}">
              <a16:creationId xmlns:a16="http://schemas.microsoft.com/office/drawing/2014/main" id="{6DF0E7C4-407D-5755-85E8-F7CBF874CEE3}"/>
            </a:ext>
          </a:extLst>
        </p:cNvPr>
        <p:cNvGrpSpPr/>
        <p:nvPr/>
      </p:nvGrpSpPr>
      <p:grpSpPr>
        <a:xfrm>
          <a:off x="0" y="0"/>
          <a:ext cx="0" cy="0"/>
          <a:chOff x="0" y="0"/>
          <a:chExt cx="0" cy="0"/>
        </a:xfrm>
      </p:grpSpPr>
      <p:sp>
        <p:nvSpPr>
          <p:cNvPr id="572" name="Google Shape;572;p69">
            <a:extLst>
              <a:ext uri="{FF2B5EF4-FFF2-40B4-BE49-F238E27FC236}">
                <a16:creationId xmlns:a16="http://schemas.microsoft.com/office/drawing/2014/main" id="{91348F7A-03C9-28BE-9B44-6B48F2B4D741}"/>
              </a:ext>
            </a:extLst>
          </p:cNvPr>
          <p:cNvSpPr txBox="1">
            <a:spLocks noGrp="1"/>
          </p:cNvSpPr>
          <p:nvPr>
            <p:ph type="title"/>
          </p:nvPr>
        </p:nvSpPr>
        <p:spPr>
          <a:xfrm>
            <a:off x="1555363" y="2373415"/>
            <a:ext cx="6033273" cy="11984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Research Challenges</a:t>
            </a:r>
            <a:endParaRPr dirty="0"/>
          </a:p>
        </p:txBody>
      </p:sp>
      <p:sp>
        <p:nvSpPr>
          <p:cNvPr id="573" name="Google Shape;573;p69">
            <a:extLst>
              <a:ext uri="{FF2B5EF4-FFF2-40B4-BE49-F238E27FC236}">
                <a16:creationId xmlns:a16="http://schemas.microsoft.com/office/drawing/2014/main" id="{0296A388-AF24-1844-3490-E03CD59CAE1E}"/>
              </a:ext>
            </a:extLst>
          </p:cNvPr>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spTree>
    <p:extLst>
      <p:ext uri="{BB962C8B-B14F-4D97-AF65-F5344CB8AC3E}">
        <p14:creationId xmlns:p14="http://schemas.microsoft.com/office/powerpoint/2010/main" val="4013412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FD79BAE3-E5A4-678F-1483-9F31623D9AF0}"/>
            </a:ext>
          </a:extLst>
        </p:cNvPr>
        <p:cNvGrpSpPr/>
        <p:nvPr/>
      </p:nvGrpSpPr>
      <p:grpSpPr>
        <a:xfrm>
          <a:off x="0" y="0"/>
          <a:ext cx="0" cy="0"/>
          <a:chOff x="0" y="0"/>
          <a:chExt cx="0" cy="0"/>
        </a:xfrm>
      </p:grpSpPr>
      <p:sp>
        <p:nvSpPr>
          <p:cNvPr id="546" name="Google Shape;546;p65">
            <a:extLst>
              <a:ext uri="{FF2B5EF4-FFF2-40B4-BE49-F238E27FC236}">
                <a16:creationId xmlns:a16="http://schemas.microsoft.com/office/drawing/2014/main" id="{23BC6E2E-A87D-5738-5449-1867D7DA9042}"/>
              </a:ext>
            </a:extLst>
          </p:cNvPr>
          <p:cNvSpPr txBox="1">
            <a:spLocks noGrp="1"/>
          </p:cNvSpPr>
          <p:nvPr>
            <p:ph type="subTitle" idx="1"/>
          </p:nvPr>
        </p:nvSpPr>
        <p:spPr>
          <a:xfrm>
            <a:off x="895950" y="1256371"/>
            <a:ext cx="6924772" cy="3077736"/>
          </a:xfrm>
          <a:prstGeom prst="rect">
            <a:avLst/>
          </a:prstGeom>
        </p:spPr>
        <p:txBody>
          <a:bodyPr spcFirstLastPara="1" wrap="square" lIns="91425" tIns="91425" rIns="91425" bIns="91425" anchor="t" anchorCtr="0">
            <a:noAutofit/>
          </a:bodyPr>
          <a:lstStyle/>
          <a:p>
            <a:pPr>
              <a:lnSpc>
                <a:spcPct val="107000"/>
              </a:lnSpc>
              <a:spcAft>
                <a:spcPts val="800"/>
              </a:spcAft>
            </a:pPr>
            <a:r>
              <a:rPr lang="en-IN" sz="1500" dirty="0">
                <a:effectLst/>
                <a:latin typeface="Calibri" panose="020F0502020204030204" pitchFamily="34" charset="0"/>
                <a:ea typeface="Calibri" panose="020F0502020204030204" pitchFamily="34" charset="0"/>
                <a:cs typeface="Times New Roman" panose="02020603050405020304" pitchFamily="18" charset="0"/>
              </a:rPr>
              <a:t>1.Develop a scalable sentiment analysis model for e-commerce platforms that can analyze large-scale datasets.</a:t>
            </a:r>
          </a:p>
          <a:p>
            <a:pPr>
              <a:lnSpc>
                <a:spcPct val="107000"/>
              </a:lnSpc>
              <a:spcAft>
                <a:spcPts val="800"/>
              </a:spcAft>
            </a:pPr>
            <a:r>
              <a:rPr lang="en-IN" sz="1500" dirty="0">
                <a:effectLst/>
                <a:latin typeface="Calibri" panose="020F0502020204030204" pitchFamily="34" charset="0"/>
                <a:ea typeface="Calibri" panose="020F0502020204030204" pitchFamily="34" charset="0"/>
                <a:cs typeface="Times New Roman" panose="02020603050405020304" pitchFamily="18" charset="0"/>
              </a:rPr>
              <a:t>2.It enhances the accuracy of sentiment classification by tackling challenges such as sarcasm, informal language, and domain-specific contexts.</a:t>
            </a:r>
          </a:p>
          <a:p>
            <a:pPr>
              <a:lnSpc>
                <a:spcPct val="107000"/>
              </a:lnSpc>
              <a:spcAft>
                <a:spcPts val="800"/>
              </a:spcAft>
            </a:pPr>
            <a:r>
              <a:rPr lang="en-IN" sz="1500" dirty="0">
                <a:effectLst/>
                <a:latin typeface="Calibri" panose="020F0502020204030204" pitchFamily="34" charset="0"/>
                <a:ea typeface="Calibri" panose="020F0502020204030204" pitchFamily="34" charset="0"/>
                <a:cs typeface="Times New Roman" panose="02020603050405020304" pitchFamily="18" charset="0"/>
              </a:rPr>
              <a:t>3.Cater for various user bases through multilingual capability.</a:t>
            </a:r>
          </a:p>
          <a:p>
            <a:pPr>
              <a:lnSpc>
                <a:spcPct val="107000"/>
              </a:lnSpc>
              <a:spcAft>
                <a:spcPts val="800"/>
              </a:spcAft>
            </a:pPr>
            <a:r>
              <a:rPr lang="en-IN" sz="1500" dirty="0">
                <a:effectLst/>
                <a:latin typeface="Calibri" panose="020F0502020204030204" pitchFamily="34" charset="0"/>
                <a:ea typeface="Calibri" panose="020F0502020204030204" pitchFamily="34" charset="0"/>
                <a:cs typeface="Times New Roman" panose="02020603050405020304" pitchFamily="18" charset="0"/>
              </a:rPr>
              <a:t>4.Provide actionable insights through the classification of overall and aspect-specific sentiments.</a:t>
            </a:r>
          </a:p>
          <a:p>
            <a:pPr>
              <a:lnSpc>
                <a:spcPct val="107000"/>
              </a:lnSpc>
              <a:spcAft>
                <a:spcPts val="800"/>
              </a:spcAft>
            </a:pPr>
            <a:r>
              <a:rPr lang="en-IN" sz="1500" dirty="0">
                <a:effectLst/>
                <a:latin typeface="Calibri" panose="020F0502020204030204" pitchFamily="34" charset="0"/>
                <a:ea typeface="Calibri" panose="020F0502020204030204" pitchFamily="34" charset="0"/>
                <a:cs typeface="Times New Roman" panose="02020603050405020304" pitchFamily="18" charset="0"/>
              </a:rPr>
              <a:t>5.To build an explainable system that grants transparency in sentiment classification.</a:t>
            </a:r>
          </a:p>
          <a:p>
            <a:pPr marL="0" lvl="0" indent="0" algn="l" rtl="0">
              <a:spcBef>
                <a:spcPts val="0"/>
              </a:spcBef>
              <a:spcAft>
                <a:spcPts val="0"/>
              </a:spcAft>
              <a:buNone/>
            </a:pPr>
            <a:endParaRPr dirty="0"/>
          </a:p>
        </p:txBody>
      </p:sp>
      <p:sp>
        <p:nvSpPr>
          <p:cNvPr id="547" name="Google Shape;547;p65">
            <a:extLst>
              <a:ext uri="{FF2B5EF4-FFF2-40B4-BE49-F238E27FC236}">
                <a16:creationId xmlns:a16="http://schemas.microsoft.com/office/drawing/2014/main" id="{7201DB9A-D825-9C54-D295-E1000E80362F}"/>
              </a:ext>
            </a:extLst>
          </p:cNvPr>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Research Objectives</a:t>
            </a:r>
            <a:endParaRPr lang="en-IN" dirty="0"/>
          </a:p>
        </p:txBody>
      </p:sp>
    </p:spTree>
    <p:extLst>
      <p:ext uri="{BB962C8B-B14F-4D97-AF65-F5344CB8AC3E}">
        <p14:creationId xmlns:p14="http://schemas.microsoft.com/office/powerpoint/2010/main" val="2938659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C630C124-23CE-866B-C72F-C328026C5295}"/>
            </a:ext>
          </a:extLst>
        </p:cNvPr>
        <p:cNvGrpSpPr/>
        <p:nvPr/>
      </p:nvGrpSpPr>
      <p:grpSpPr>
        <a:xfrm>
          <a:off x="0" y="0"/>
          <a:ext cx="0" cy="0"/>
          <a:chOff x="0" y="0"/>
          <a:chExt cx="0" cy="0"/>
        </a:xfrm>
      </p:grpSpPr>
      <p:sp>
        <p:nvSpPr>
          <p:cNvPr id="546" name="Google Shape;546;p65">
            <a:extLst>
              <a:ext uri="{FF2B5EF4-FFF2-40B4-BE49-F238E27FC236}">
                <a16:creationId xmlns:a16="http://schemas.microsoft.com/office/drawing/2014/main" id="{3BC7B75E-E3F6-EBF8-3990-C6438E2DEFF3}"/>
              </a:ext>
            </a:extLst>
          </p:cNvPr>
          <p:cNvSpPr txBox="1">
            <a:spLocks noGrp="1"/>
          </p:cNvSpPr>
          <p:nvPr>
            <p:ph type="subTitle" idx="1"/>
          </p:nvPr>
        </p:nvSpPr>
        <p:spPr>
          <a:xfrm>
            <a:off x="895950" y="1256371"/>
            <a:ext cx="6924772" cy="3077736"/>
          </a:xfrm>
          <a:prstGeom prst="rect">
            <a:avLst/>
          </a:prstGeom>
        </p:spPr>
        <p:txBody>
          <a:bodyPr spcFirstLastPara="1" wrap="square" lIns="91425" tIns="91425" rIns="91425" bIns="91425" anchor="t" anchorCtr="0">
            <a:noAutofit/>
          </a:bodyPr>
          <a:lstStyle/>
          <a:p>
            <a:pPr>
              <a:lnSpc>
                <a:spcPct val="107000"/>
              </a:lnSpc>
              <a:spcAft>
                <a:spcPts val="800"/>
              </a:spcAft>
            </a:pPr>
            <a:r>
              <a:rPr lang="en-IN" b="1" dirty="0">
                <a:effectLst/>
                <a:latin typeface="Calibri" panose="020F0502020204030204" pitchFamily="34" charset="0"/>
                <a:ea typeface="Calibri" panose="020F0502020204030204" pitchFamily="34" charset="0"/>
                <a:cs typeface="Times New Roman" panose="02020603050405020304" pitchFamily="18" charset="0"/>
              </a:rPr>
              <a:t>Handling Unstructured and Noisy Data: </a:t>
            </a:r>
            <a:r>
              <a:rPr lang="en-IN" dirty="0">
                <a:effectLst/>
                <a:latin typeface="Calibri" panose="020F0502020204030204" pitchFamily="34" charset="0"/>
                <a:ea typeface="Calibri" panose="020F0502020204030204" pitchFamily="34" charset="0"/>
                <a:cs typeface="Times New Roman" panose="02020603050405020304" pitchFamily="18" charset="0"/>
              </a:rPr>
              <a:t>Customer reviews are full of slang, abbreviations, emojis, and grammatical errors.</a:t>
            </a:r>
          </a:p>
          <a:p>
            <a:pPr>
              <a:lnSpc>
                <a:spcPct val="107000"/>
              </a:lnSpc>
              <a:spcAft>
                <a:spcPts val="800"/>
              </a:spcAft>
            </a:pPr>
            <a:r>
              <a:rPr lang="en-IN" b="1" dirty="0">
                <a:effectLst/>
                <a:latin typeface="Calibri" panose="020F0502020204030204" pitchFamily="34" charset="0"/>
                <a:ea typeface="Calibri" panose="020F0502020204030204" pitchFamily="34" charset="0"/>
                <a:cs typeface="Times New Roman" panose="02020603050405020304" pitchFamily="18" charset="0"/>
              </a:rPr>
              <a:t>Sarcasm and Contextual Understanding: </a:t>
            </a:r>
            <a:r>
              <a:rPr lang="en-IN" dirty="0">
                <a:effectLst/>
                <a:latin typeface="Calibri" panose="020F0502020204030204" pitchFamily="34" charset="0"/>
                <a:ea typeface="Calibri" panose="020F0502020204030204" pitchFamily="34" charset="0"/>
                <a:cs typeface="Times New Roman" panose="02020603050405020304" pitchFamily="18" charset="0"/>
              </a:rPr>
              <a:t>Sentiment reversal in reviews along with sarcasm make the job of accurate sentiment classification extremely difficult.</a:t>
            </a:r>
          </a:p>
          <a:p>
            <a:pPr>
              <a:lnSpc>
                <a:spcPct val="107000"/>
              </a:lnSpc>
              <a:spcAft>
                <a:spcPts val="800"/>
              </a:spcAft>
            </a:pPr>
            <a:r>
              <a:rPr lang="en-IN" b="1" dirty="0">
                <a:effectLst/>
                <a:latin typeface="Calibri" panose="020F0502020204030204" pitchFamily="34" charset="0"/>
                <a:ea typeface="Calibri" panose="020F0502020204030204" pitchFamily="34" charset="0"/>
                <a:cs typeface="Times New Roman" panose="02020603050405020304" pitchFamily="18" charset="0"/>
              </a:rPr>
              <a:t>Scalability and Real-Time Analysis: </a:t>
            </a:r>
            <a:r>
              <a:rPr lang="en-IN" dirty="0">
                <a:effectLst/>
                <a:latin typeface="Calibri" panose="020F0502020204030204" pitchFamily="34" charset="0"/>
                <a:ea typeface="Calibri" panose="020F0502020204030204" pitchFamily="34" charset="0"/>
                <a:cs typeface="Times New Roman" panose="02020603050405020304" pitchFamily="18" charset="0"/>
              </a:rPr>
              <a:t>The processing of large datasets or real-time feedback streams requires highly scalable systems.</a:t>
            </a:r>
          </a:p>
          <a:p>
            <a:pPr>
              <a:lnSpc>
                <a:spcPct val="107000"/>
              </a:lnSpc>
              <a:spcAft>
                <a:spcPts val="800"/>
              </a:spcAft>
            </a:pPr>
            <a:r>
              <a:rPr lang="en-IN" b="1" dirty="0">
                <a:effectLst/>
                <a:latin typeface="Calibri" panose="020F0502020204030204" pitchFamily="34" charset="0"/>
                <a:ea typeface="Calibri" panose="020F0502020204030204" pitchFamily="34" charset="0"/>
                <a:cs typeface="Times New Roman" panose="02020603050405020304" pitchFamily="18" charset="0"/>
              </a:rPr>
              <a:t>Multilingual Support: </a:t>
            </a:r>
            <a:r>
              <a:rPr lang="en-IN" dirty="0">
                <a:effectLst/>
                <a:latin typeface="Calibri" panose="020F0502020204030204" pitchFamily="34" charset="0"/>
                <a:ea typeface="Calibri" panose="020F0502020204030204" pitchFamily="34" charset="0"/>
                <a:cs typeface="Times New Roman" panose="02020603050405020304" pitchFamily="18" charset="0"/>
              </a:rPr>
              <a:t>E-commerce sites are multilingual, and therefore, they require a strong multilingual sentiment analysis system.</a:t>
            </a:r>
          </a:p>
          <a:p>
            <a:pPr>
              <a:lnSpc>
                <a:spcPct val="107000"/>
              </a:lnSpc>
              <a:spcAft>
                <a:spcPts val="800"/>
              </a:spcAft>
            </a:pPr>
            <a:r>
              <a:rPr lang="en-IN" b="1" dirty="0">
                <a:effectLst/>
                <a:latin typeface="Calibri" panose="020F0502020204030204" pitchFamily="34" charset="0"/>
                <a:ea typeface="Calibri" panose="020F0502020204030204" pitchFamily="34" charset="0"/>
                <a:cs typeface="Times New Roman" panose="02020603050405020304" pitchFamily="18" charset="0"/>
              </a:rPr>
              <a:t>Aspect-Based Sentiment Analysis: </a:t>
            </a:r>
            <a:r>
              <a:rPr lang="en-IN" dirty="0">
                <a:effectLst/>
                <a:latin typeface="Calibri" panose="020F0502020204030204" pitchFamily="34" charset="0"/>
                <a:ea typeface="Calibri" panose="020F0502020204030204" pitchFamily="34" charset="0"/>
                <a:cs typeface="Times New Roman" panose="02020603050405020304" pitchFamily="18" charset="0"/>
              </a:rPr>
              <a:t>Differentiating sentiments about specific aspects (e.g., product quality, delivery service) remains an ongoing challenge.</a:t>
            </a:r>
          </a:p>
          <a:p>
            <a:pPr marL="0" lvl="0" indent="0" algn="l" rtl="0">
              <a:spcBef>
                <a:spcPts val="0"/>
              </a:spcBef>
              <a:spcAft>
                <a:spcPts val="0"/>
              </a:spcAft>
              <a:buNone/>
            </a:pPr>
            <a:endParaRPr dirty="0"/>
          </a:p>
        </p:txBody>
      </p:sp>
      <p:sp>
        <p:nvSpPr>
          <p:cNvPr id="547" name="Google Shape;547;p65">
            <a:extLst>
              <a:ext uri="{FF2B5EF4-FFF2-40B4-BE49-F238E27FC236}">
                <a16:creationId xmlns:a16="http://schemas.microsoft.com/office/drawing/2014/main" id="{8F0CE8B1-74EB-9923-45C2-AC3260728F65}"/>
              </a:ext>
            </a:extLst>
          </p:cNvPr>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Research Challenges</a:t>
            </a:r>
            <a:endParaRPr lang="en-IN" dirty="0"/>
          </a:p>
        </p:txBody>
      </p:sp>
    </p:spTree>
    <p:extLst>
      <p:ext uri="{BB962C8B-B14F-4D97-AF65-F5344CB8AC3E}">
        <p14:creationId xmlns:p14="http://schemas.microsoft.com/office/powerpoint/2010/main" val="2534336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1">
          <a:extLst>
            <a:ext uri="{FF2B5EF4-FFF2-40B4-BE49-F238E27FC236}">
              <a16:creationId xmlns:a16="http://schemas.microsoft.com/office/drawing/2014/main" id="{78FCBE61-12F4-969B-B19D-89F357436A2B}"/>
            </a:ext>
          </a:extLst>
        </p:cNvPr>
        <p:cNvGrpSpPr/>
        <p:nvPr/>
      </p:nvGrpSpPr>
      <p:grpSpPr>
        <a:xfrm>
          <a:off x="0" y="0"/>
          <a:ext cx="0" cy="0"/>
          <a:chOff x="0" y="0"/>
          <a:chExt cx="0" cy="0"/>
        </a:xfrm>
      </p:grpSpPr>
      <p:sp>
        <p:nvSpPr>
          <p:cNvPr id="572" name="Google Shape;572;p69">
            <a:extLst>
              <a:ext uri="{FF2B5EF4-FFF2-40B4-BE49-F238E27FC236}">
                <a16:creationId xmlns:a16="http://schemas.microsoft.com/office/drawing/2014/main" id="{8190FC03-DAE4-A953-F688-869D27ECA8B3}"/>
              </a:ext>
            </a:extLst>
          </p:cNvPr>
          <p:cNvSpPr txBox="1">
            <a:spLocks noGrp="1"/>
          </p:cNvSpPr>
          <p:nvPr>
            <p:ph type="title"/>
          </p:nvPr>
        </p:nvSpPr>
        <p:spPr>
          <a:xfrm>
            <a:off x="1910577" y="2366272"/>
            <a:ext cx="5263374"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Methodology</a:t>
            </a:r>
            <a:endParaRPr dirty="0"/>
          </a:p>
        </p:txBody>
      </p:sp>
      <p:sp>
        <p:nvSpPr>
          <p:cNvPr id="573" name="Google Shape;573;p69">
            <a:extLst>
              <a:ext uri="{FF2B5EF4-FFF2-40B4-BE49-F238E27FC236}">
                <a16:creationId xmlns:a16="http://schemas.microsoft.com/office/drawing/2014/main" id="{0BB3FC71-390A-E803-F723-7F7F955EB9C9}"/>
              </a:ext>
            </a:extLst>
          </p:cNvPr>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spTree>
    <p:extLst>
      <p:ext uri="{BB962C8B-B14F-4D97-AF65-F5344CB8AC3E}">
        <p14:creationId xmlns:p14="http://schemas.microsoft.com/office/powerpoint/2010/main" val="3328343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F0967E95-0102-6E3F-3B6E-D250AC315048}"/>
            </a:ext>
          </a:extLst>
        </p:cNvPr>
        <p:cNvGrpSpPr/>
        <p:nvPr/>
      </p:nvGrpSpPr>
      <p:grpSpPr>
        <a:xfrm>
          <a:off x="0" y="0"/>
          <a:ext cx="0" cy="0"/>
          <a:chOff x="0" y="0"/>
          <a:chExt cx="0" cy="0"/>
        </a:xfrm>
      </p:grpSpPr>
      <p:sp>
        <p:nvSpPr>
          <p:cNvPr id="546" name="Google Shape;546;p65">
            <a:extLst>
              <a:ext uri="{FF2B5EF4-FFF2-40B4-BE49-F238E27FC236}">
                <a16:creationId xmlns:a16="http://schemas.microsoft.com/office/drawing/2014/main" id="{79D56D58-4145-39FE-137A-8556598B7274}"/>
              </a:ext>
            </a:extLst>
          </p:cNvPr>
          <p:cNvSpPr txBox="1">
            <a:spLocks noGrp="1"/>
          </p:cNvSpPr>
          <p:nvPr>
            <p:ph type="subTitle" idx="1"/>
          </p:nvPr>
        </p:nvSpPr>
        <p:spPr>
          <a:xfrm>
            <a:off x="895950" y="1256371"/>
            <a:ext cx="6924772" cy="3077736"/>
          </a:xfrm>
          <a:prstGeom prst="rect">
            <a:avLst/>
          </a:prstGeom>
        </p:spPr>
        <p:txBody>
          <a:bodyPr spcFirstLastPara="1" wrap="square" lIns="91425" tIns="91425" rIns="91425" bIns="91425" anchor="t" anchorCtr="0">
            <a:noAutofit/>
          </a:bodyPr>
          <a:lstStyle/>
          <a:p>
            <a:pPr>
              <a:lnSpc>
                <a:spcPct val="107000"/>
              </a:lnSpc>
              <a:spcAft>
                <a:spcPts val="800"/>
              </a:spcAft>
            </a:pPr>
            <a:r>
              <a:rPr lang="en-IN" b="1" dirty="0">
                <a:effectLst/>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Data Gathering: Retrieve customer reviews, ratings, and feedback from websites like Amazon, Flipkart, eBay and services like Walmart etc  .</a:t>
            </a: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Data Preprocessing: Cleaning includes the removal of noise, such as HTML tags, emojis, normalization, and tokenization.</a:t>
            </a: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Feature Engineering: More advanced techniques to be used, such as TF-IDF, Word2Vec, GloVe, and contextual embeddings coming from models like BERT and RoBERTa.</a:t>
            </a: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Model Development: Development of machine learning algorithms, like Logistic Regression, CNN and deep learning models like LSTM, </a:t>
            </a:r>
            <a:r>
              <a:rPr lang="en-IN" dirty="0">
                <a:latin typeface="Calibri" panose="020F0502020204030204" pitchFamily="34" charset="0"/>
                <a:ea typeface="Calibri" panose="020F0502020204030204" pitchFamily="34" charset="0"/>
                <a:cs typeface="Times New Roman" panose="02020603050405020304" pitchFamily="18" charset="0"/>
              </a:rPr>
              <a:t>XLNET, and Hybrid Model</a:t>
            </a:r>
            <a:r>
              <a:rPr lang="en-IN"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Evaluation: Evaluate the performance by standard metrics such as precision, recall,  F1-score, and accuracy and benchmark against baselines.</a:t>
            </a:r>
          </a:p>
          <a:p>
            <a:pPr marL="0" lvl="0" indent="0" algn="l" rtl="0">
              <a:spcBef>
                <a:spcPts val="0"/>
              </a:spcBef>
              <a:spcAft>
                <a:spcPts val="0"/>
              </a:spcAft>
              <a:buNone/>
            </a:pPr>
            <a:endParaRPr dirty="0"/>
          </a:p>
        </p:txBody>
      </p:sp>
      <p:sp>
        <p:nvSpPr>
          <p:cNvPr id="547" name="Google Shape;547;p65">
            <a:extLst>
              <a:ext uri="{FF2B5EF4-FFF2-40B4-BE49-F238E27FC236}">
                <a16:creationId xmlns:a16="http://schemas.microsoft.com/office/drawing/2014/main" id="{793AADE1-5866-E59B-50E1-A42870A30682}"/>
              </a:ext>
            </a:extLst>
          </p:cNvPr>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Methodology</a:t>
            </a:r>
            <a:endParaRPr lang="en-IN" dirty="0"/>
          </a:p>
        </p:txBody>
      </p:sp>
    </p:spTree>
    <p:extLst>
      <p:ext uri="{BB962C8B-B14F-4D97-AF65-F5344CB8AC3E}">
        <p14:creationId xmlns:p14="http://schemas.microsoft.com/office/powerpoint/2010/main" val="2572035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DCA955-E8EB-97E2-1D37-F04B5668B926}"/>
              </a:ext>
            </a:extLst>
          </p:cNvPr>
          <p:cNvSpPr>
            <a:spLocks noGrp="1"/>
          </p:cNvSpPr>
          <p:nvPr>
            <p:ph type="title"/>
          </p:nvPr>
        </p:nvSpPr>
        <p:spPr/>
        <p:txBody>
          <a:bodyPr/>
          <a:lstStyle/>
          <a:p>
            <a:r>
              <a:rPr lang="en-IN" dirty="0"/>
              <a:t>Architecture  Diagram</a:t>
            </a:r>
          </a:p>
        </p:txBody>
      </p:sp>
      <p:pic>
        <p:nvPicPr>
          <p:cNvPr id="5" name="Picture 4">
            <a:extLst>
              <a:ext uri="{FF2B5EF4-FFF2-40B4-BE49-F238E27FC236}">
                <a16:creationId xmlns:a16="http://schemas.microsoft.com/office/drawing/2014/main" id="{5D45CBE1-DB99-509A-F003-69FE9B2F9233}"/>
              </a:ext>
            </a:extLst>
          </p:cNvPr>
          <p:cNvPicPr>
            <a:picLocks noChangeAspect="1"/>
          </p:cNvPicPr>
          <p:nvPr/>
        </p:nvPicPr>
        <p:blipFill>
          <a:blip r:embed="rId2"/>
          <a:stretch>
            <a:fillRect/>
          </a:stretch>
        </p:blipFill>
        <p:spPr>
          <a:xfrm>
            <a:off x="1200150" y="1256922"/>
            <a:ext cx="5522120" cy="3376615"/>
          </a:xfrm>
          <a:prstGeom prst="rect">
            <a:avLst/>
          </a:prstGeom>
        </p:spPr>
      </p:pic>
    </p:spTree>
    <p:extLst>
      <p:ext uri="{BB962C8B-B14F-4D97-AF65-F5344CB8AC3E}">
        <p14:creationId xmlns:p14="http://schemas.microsoft.com/office/powerpoint/2010/main" val="1236878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2B110BC-DAD4-8E48-8359-10FB252B5E32}"/>
              </a:ext>
            </a:extLst>
          </p:cNvPr>
          <p:cNvSpPr>
            <a:spLocks noGrp="1"/>
          </p:cNvSpPr>
          <p:nvPr>
            <p:ph type="subTitle" idx="1"/>
          </p:nvPr>
        </p:nvSpPr>
        <p:spPr>
          <a:xfrm>
            <a:off x="2253262" y="1646281"/>
            <a:ext cx="3847200" cy="2379900"/>
          </a:xfrm>
        </p:spPr>
        <p:txBody>
          <a:bodyPr/>
          <a:lstStyle/>
          <a:p>
            <a:pPr marL="114300" indent="0">
              <a:buNone/>
            </a:pPr>
            <a:r>
              <a:rPr lang="en" sz="7000" dirty="0">
                <a:latin typeface="Vidaloka" panose="020B0604020202020204" charset="0"/>
              </a:rPr>
              <a:t>      05</a:t>
            </a:r>
          </a:p>
          <a:p>
            <a:pPr marL="114300" indent="0">
              <a:buNone/>
            </a:pPr>
            <a:r>
              <a:rPr lang="en-IN" sz="5000" dirty="0">
                <a:latin typeface="Vidaloka" panose="020B0604020202020204" charset="0"/>
              </a:rPr>
              <a:t>     Results</a:t>
            </a:r>
          </a:p>
        </p:txBody>
      </p:sp>
    </p:spTree>
    <p:extLst>
      <p:ext uri="{BB962C8B-B14F-4D97-AF65-F5344CB8AC3E}">
        <p14:creationId xmlns:p14="http://schemas.microsoft.com/office/powerpoint/2010/main" val="688273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2"/>
          <p:cNvSpPr txBox="1">
            <a:spLocks noGrp="1"/>
          </p:cNvSpPr>
          <p:nvPr>
            <p:ph type="title"/>
          </p:nvPr>
        </p:nvSpPr>
        <p:spPr>
          <a:xfrm>
            <a:off x="255656" y="1786056"/>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Introduction</a:t>
            </a:r>
            <a:endParaRPr dirty="0"/>
          </a:p>
        </p:txBody>
      </p:sp>
      <p:sp>
        <p:nvSpPr>
          <p:cNvPr id="513" name="Google Shape;513;p62"/>
          <p:cNvSpPr txBox="1">
            <a:spLocks noGrp="1"/>
          </p:cNvSpPr>
          <p:nvPr>
            <p:ph type="subTitle" idx="8"/>
          </p:nvPr>
        </p:nvSpPr>
        <p:spPr>
          <a:xfrm>
            <a:off x="6087600" y="2429412"/>
            <a:ext cx="2008185" cy="224496"/>
          </a:xfrm>
          <a:prstGeom prst="rect">
            <a:avLst/>
          </a:prstGeom>
        </p:spPr>
        <p:txBody>
          <a:bodyPr spcFirstLastPara="1" wrap="square" lIns="91425" tIns="91425" rIns="91425" bIns="91425" anchor="t" anchorCtr="0">
            <a:noAutofit/>
          </a:bodyPr>
          <a:lstStyle/>
          <a:p>
            <a:pPr marL="0" indent="0">
              <a:buClr>
                <a:schemeClr val="dk1"/>
              </a:buClr>
              <a:buSzPts val="1100"/>
            </a:pPr>
            <a:endParaRPr lang="en-IN" dirty="0"/>
          </a:p>
          <a:p>
            <a:pPr marL="0" lvl="0" indent="0" algn="ctr" rtl="0">
              <a:spcBef>
                <a:spcPts val="0"/>
              </a:spcBef>
              <a:spcAft>
                <a:spcPts val="0"/>
              </a:spcAft>
              <a:buClr>
                <a:schemeClr val="dk1"/>
              </a:buClr>
              <a:buSzPts val="1100"/>
              <a:buFont typeface="Arial"/>
              <a:buNone/>
            </a:pPr>
            <a:endParaRPr dirty="0"/>
          </a:p>
        </p:txBody>
      </p:sp>
      <p:sp>
        <p:nvSpPr>
          <p:cNvPr id="514" name="Google Shape;514;p62"/>
          <p:cNvSpPr txBox="1">
            <a:spLocks noGrp="1"/>
          </p:cNvSpPr>
          <p:nvPr>
            <p:ph type="title" idx="4"/>
          </p:nvPr>
        </p:nvSpPr>
        <p:spPr>
          <a:xfrm>
            <a:off x="2998200" y="1232414"/>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sp>
        <p:nvSpPr>
          <p:cNvPr id="515" name="Google Shape;515;p62"/>
          <p:cNvSpPr txBox="1">
            <a:spLocks noGrp="1"/>
          </p:cNvSpPr>
          <p:nvPr>
            <p:ph type="title" idx="13"/>
          </p:nvPr>
        </p:nvSpPr>
        <p:spPr>
          <a:xfrm>
            <a:off x="6908400" y="1232414"/>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sp>
        <p:nvSpPr>
          <p:cNvPr id="516" name="Google Shape;516;p62"/>
          <p:cNvSpPr txBox="1">
            <a:spLocks noGrp="1"/>
          </p:cNvSpPr>
          <p:nvPr>
            <p:ph type="title" idx="2"/>
          </p:nvPr>
        </p:nvSpPr>
        <p:spPr>
          <a:xfrm>
            <a:off x="702412" y="1238191"/>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517" name="Google Shape;517;p62"/>
          <p:cNvSpPr txBox="1">
            <a:spLocks noGrp="1"/>
          </p:cNvSpPr>
          <p:nvPr>
            <p:ph type="title" idx="3"/>
          </p:nvPr>
        </p:nvSpPr>
        <p:spPr>
          <a:xfrm>
            <a:off x="2332400" y="1786056"/>
            <a:ext cx="2336400" cy="405000"/>
          </a:xfrm>
          <a:prstGeom prst="rect">
            <a:avLst/>
          </a:prstGeom>
        </p:spPr>
        <p:txBody>
          <a:bodyPr spcFirstLastPara="1" wrap="square" lIns="91425" tIns="91425" rIns="91425" bIns="91425" anchor="t" anchorCtr="0">
            <a:noAutofit/>
          </a:bodyPr>
          <a:lstStyle/>
          <a:p>
            <a:pPr>
              <a:buSzPts val="1100"/>
            </a:pPr>
            <a:r>
              <a:rPr lang="en-IN" dirty="0"/>
              <a:t>Literature Survey</a:t>
            </a:r>
            <a:br>
              <a:rPr lang="en-IN" dirty="0"/>
            </a:br>
            <a:endParaRPr dirty="0"/>
          </a:p>
        </p:txBody>
      </p:sp>
      <p:sp>
        <p:nvSpPr>
          <p:cNvPr id="518" name="Google Shape;518;p62"/>
          <p:cNvSpPr txBox="1">
            <a:spLocks noGrp="1"/>
          </p:cNvSpPr>
          <p:nvPr>
            <p:ph type="subTitle" idx="5"/>
          </p:nvPr>
        </p:nvSpPr>
        <p:spPr>
          <a:xfrm>
            <a:off x="2332400" y="2571750"/>
            <a:ext cx="2336400" cy="224495"/>
          </a:xfrm>
          <a:prstGeom prst="rect">
            <a:avLst/>
          </a:prstGeom>
        </p:spPr>
        <p:txBody>
          <a:bodyPr spcFirstLastPara="1" wrap="square" lIns="91425" tIns="91425" rIns="91425" bIns="91425" anchor="t" anchorCtr="0">
            <a:noAutofit/>
          </a:bodyPr>
          <a:lstStyle/>
          <a:p>
            <a:pPr marL="0" indent="0">
              <a:buClr>
                <a:schemeClr val="dk1"/>
              </a:buClr>
              <a:buSzPts val="1100"/>
            </a:pPr>
            <a:r>
              <a:rPr lang="en-US" dirty="0"/>
              <a:t>Problem statement</a:t>
            </a:r>
          </a:p>
          <a:p>
            <a:pPr marL="0" lvl="0" indent="0" algn="ctr" rtl="0">
              <a:spcBef>
                <a:spcPts val="0"/>
              </a:spcBef>
              <a:spcAft>
                <a:spcPts val="0"/>
              </a:spcAft>
              <a:buClr>
                <a:schemeClr val="dk1"/>
              </a:buClr>
              <a:buSzPts val="1100"/>
              <a:buFont typeface="Arial"/>
              <a:buNone/>
            </a:pPr>
            <a:endParaRPr dirty="0"/>
          </a:p>
        </p:txBody>
      </p:sp>
      <p:sp>
        <p:nvSpPr>
          <p:cNvPr id="519" name="Google Shape;519;p62"/>
          <p:cNvSpPr txBox="1">
            <a:spLocks noGrp="1"/>
          </p:cNvSpPr>
          <p:nvPr>
            <p:ph type="title" idx="6"/>
          </p:nvPr>
        </p:nvSpPr>
        <p:spPr>
          <a:xfrm>
            <a:off x="4166400" y="1782696"/>
            <a:ext cx="2336400" cy="469008"/>
          </a:xfrm>
          <a:prstGeom prst="rect">
            <a:avLst/>
          </a:prstGeom>
        </p:spPr>
        <p:txBody>
          <a:bodyPr spcFirstLastPara="1" wrap="square" lIns="91425" tIns="91425" rIns="91425" bIns="91425" anchor="t" anchorCtr="0">
            <a:noAutofit/>
          </a:bodyPr>
          <a:lstStyle/>
          <a:p>
            <a:pPr>
              <a:buSzPts val="1100"/>
            </a:pPr>
            <a:r>
              <a:rPr lang="en-IN" dirty="0"/>
              <a:t>Research</a:t>
            </a:r>
            <a:br>
              <a:rPr lang="en-IN" dirty="0"/>
            </a:br>
            <a:r>
              <a:rPr lang="en-IN" dirty="0"/>
              <a:t>Objectives</a:t>
            </a:r>
            <a:br>
              <a:rPr lang="en-IN" dirty="0"/>
            </a:br>
            <a:endParaRPr dirty="0"/>
          </a:p>
        </p:txBody>
      </p:sp>
      <p:sp>
        <p:nvSpPr>
          <p:cNvPr id="520" name="Google Shape;520;p62"/>
          <p:cNvSpPr txBox="1">
            <a:spLocks noGrp="1"/>
          </p:cNvSpPr>
          <p:nvPr>
            <p:ph type="title" idx="7"/>
          </p:nvPr>
        </p:nvSpPr>
        <p:spPr>
          <a:xfrm>
            <a:off x="4977600" y="1216621"/>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sp>
        <p:nvSpPr>
          <p:cNvPr id="521" name="Google Shape;521;p62"/>
          <p:cNvSpPr txBox="1">
            <a:spLocks noGrp="1"/>
          </p:cNvSpPr>
          <p:nvPr>
            <p:ph type="title" idx="9"/>
          </p:nvPr>
        </p:nvSpPr>
        <p:spPr>
          <a:xfrm>
            <a:off x="6268113" y="1814700"/>
            <a:ext cx="2336400" cy="405000"/>
          </a:xfrm>
          <a:prstGeom prst="rect">
            <a:avLst/>
          </a:prstGeom>
        </p:spPr>
        <p:txBody>
          <a:bodyPr spcFirstLastPara="1" wrap="square" lIns="91425" tIns="91425" rIns="91425" bIns="91425" anchor="t" anchorCtr="0">
            <a:noAutofit/>
          </a:bodyPr>
          <a:lstStyle/>
          <a:p>
            <a:pPr>
              <a:buSzPts val="1100"/>
            </a:pPr>
            <a:r>
              <a:rPr lang="en-IN" dirty="0"/>
              <a:t>Methodology</a:t>
            </a:r>
            <a:br>
              <a:rPr lang="en-IN" dirty="0"/>
            </a:br>
            <a:endParaRPr dirty="0"/>
          </a:p>
        </p:txBody>
      </p:sp>
      <p:sp>
        <p:nvSpPr>
          <p:cNvPr id="523" name="Google Shape;523;p62"/>
          <p:cNvSpPr txBox="1">
            <a:spLocks noGrp="1"/>
          </p:cNvSpPr>
          <p:nvPr>
            <p:ph type="title" idx="15"/>
          </p:nvPr>
        </p:nvSpPr>
        <p:spPr>
          <a:xfrm>
            <a:off x="0" y="3623986"/>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Results</a:t>
            </a:r>
            <a:br>
              <a:rPr lang="en-US" dirty="0"/>
            </a:br>
            <a:endParaRPr dirty="0"/>
          </a:p>
        </p:txBody>
      </p:sp>
      <p:sp>
        <p:nvSpPr>
          <p:cNvPr id="524" name="Google Shape;524;p62"/>
          <p:cNvSpPr txBox="1">
            <a:spLocks noGrp="1"/>
          </p:cNvSpPr>
          <p:nvPr>
            <p:ph type="title" idx="16"/>
          </p:nvPr>
        </p:nvSpPr>
        <p:spPr>
          <a:xfrm>
            <a:off x="712764" y="2939958"/>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05</a:t>
            </a:r>
            <a:endParaRPr dirty="0"/>
          </a:p>
        </p:txBody>
      </p:sp>
      <p:sp>
        <p:nvSpPr>
          <p:cNvPr id="526" name="Google Shape;526;p62"/>
          <p:cNvSpPr txBox="1">
            <a:spLocks noGrp="1"/>
          </p:cNvSpPr>
          <p:nvPr>
            <p:ph type="title" idx="18"/>
          </p:nvPr>
        </p:nvSpPr>
        <p:spPr>
          <a:xfrm>
            <a:off x="2235600" y="3606473"/>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Key Findings</a:t>
            </a:r>
            <a:endParaRPr dirty="0"/>
          </a:p>
        </p:txBody>
      </p:sp>
      <p:sp>
        <p:nvSpPr>
          <p:cNvPr id="527" name="Google Shape;527;p62"/>
          <p:cNvSpPr txBox="1">
            <a:spLocks noGrp="1"/>
          </p:cNvSpPr>
          <p:nvPr>
            <p:ph type="title" idx="19"/>
          </p:nvPr>
        </p:nvSpPr>
        <p:spPr>
          <a:xfrm>
            <a:off x="2998200" y="3033773"/>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06</a:t>
            </a:r>
            <a:endParaRPr dirty="0"/>
          </a:p>
        </p:txBody>
      </p:sp>
      <p:sp>
        <p:nvSpPr>
          <p:cNvPr id="529" name="Google Shape;529;p62"/>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5" name="TextBox 4">
            <a:extLst>
              <a:ext uri="{FF2B5EF4-FFF2-40B4-BE49-F238E27FC236}">
                <a16:creationId xmlns:a16="http://schemas.microsoft.com/office/drawing/2014/main" id="{0E72FCB6-9AF7-A275-C475-81011D983531}"/>
              </a:ext>
            </a:extLst>
          </p:cNvPr>
          <p:cNvSpPr txBox="1"/>
          <p:nvPr/>
        </p:nvSpPr>
        <p:spPr>
          <a:xfrm>
            <a:off x="4977600" y="3033773"/>
            <a:ext cx="4825602" cy="677108"/>
          </a:xfrm>
          <a:prstGeom prst="rect">
            <a:avLst/>
          </a:prstGeom>
          <a:noFill/>
        </p:spPr>
        <p:txBody>
          <a:bodyPr wrap="square">
            <a:spAutoFit/>
          </a:bodyPr>
          <a:lstStyle/>
          <a:p>
            <a:r>
              <a:rPr lang="en" sz="3800" dirty="0">
                <a:latin typeface="Vidaloka" panose="020B0604020202020204" charset="0"/>
              </a:rPr>
              <a:t>07</a:t>
            </a:r>
            <a:endParaRPr lang="en-IN" sz="3800" dirty="0">
              <a:latin typeface="Vidaloka" panose="020B0604020202020204" charset="0"/>
            </a:endParaRPr>
          </a:p>
        </p:txBody>
      </p:sp>
      <p:sp>
        <p:nvSpPr>
          <p:cNvPr id="7" name="TextBox 6">
            <a:extLst>
              <a:ext uri="{FF2B5EF4-FFF2-40B4-BE49-F238E27FC236}">
                <a16:creationId xmlns:a16="http://schemas.microsoft.com/office/drawing/2014/main" id="{15083368-3CC7-899D-1FA2-DF74E9C83E84}"/>
              </a:ext>
            </a:extLst>
          </p:cNvPr>
          <p:cNvSpPr txBox="1"/>
          <p:nvPr/>
        </p:nvSpPr>
        <p:spPr>
          <a:xfrm>
            <a:off x="4372873" y="3470419"/>
            <a:ext cx="1923454" cy="677108"/>
          </a:xfrm>
          <a:prstGeom prst="rect">
            <a:avLst/>
          </a:prstGeom>
          <a:noFill/>
        </p:spPr>
        <p:txBody>
          <a:bodyPr wrap="square">
            <a:spAutoFit/>
          </a:bodyPr>
          <a:lstStyle/>
          <a:p>
            <a:r>
              <a:rPr lang="en-US" sz="2400" dirty="0">
                <a:latin typeface="Vidaloka" panose="020B0604020202020204" charset="0"/>
              </a:rPr>
              <a:t>Future</a:t>
            </a:r>
            <a:r>
              <a:rPr lang="en-US" sz="3800" dirty="0">
                <a:latin typeface="Vidaloka" panose="020B0604020202020204" charset="0"/>
              </a:rPr>
              <a:t> </a:t>
            </a:r>
            <a:r>
              <a:rPr lang="en-US" sz="2400" dirty="0">
                <a:latin typeface="Vidaloka" panose="020B0604020202020204" charset="0"/>
              </a:rPr>
              <a:t>Goals</a:t>
            </a:r>
            <a:endParaRPr lang="en-IN" sz="2400" dirty="0">
              <a:latin typeface="Vidaloka" panose="020B0604020202020204" charset="0"/>
            </a:endParaRPr>
          </a:p>
        </p:txBody>
      </p:sp>
      <p:sp>
        <p:nvSpPr>
          <p:cNvPr id="9" name="TextBox 8">
            <a:extLst>
              <a:ext uri="{FF2B5EF4-FFF2-40B4-BE49-F238E27FC236}">
                <a16:creationId xmlns:a16="http://schemas.microsoft.com/office/drawing/2014/main" id="{E2F825A5-FDAB-5AA9-8244-C9678404B5EA}"/>
              </a:ext>
            </a:extLst>
          </p:cNvPr>
          <p:cNvSpPr txBox="1"/>
          <p:nvPr/>
        </p:nvSpPr>
        <p:spPr>
          <a:xfrm>
            <a:off x="6908400" y="2959387"/>
            <a:ext cx="840484" cy="677108"/>
          </a:xfrm>
          <a:prstGeom prst="rect">
            <a:avLst/>
          </a:prstGeom>
          <a:noFill/>
        </p:spPr>
        <p:txBody>
          <a:bodyPr wrap="square">
            <a:spAutoFit/>
          </a:bodyPr>
          <a:lstStyle/>
          <a:p>
            <a:r>
              <a:rPr lang="en" sz="3800" dirty="0">
                <a:latin typeface="Vidaloka" panose="020B0604020202020204" charset="0"/>
              </a:rPr>
              <a:t>08</a:t>
            </a:r>
            <a:endParaRPr lang="en-IN" sz="3800" dirty="0"/>
          </a:p>
        </p:txBody>
      </p:sp>
      <p:sp>
        <p:nvSpPr>
          <p:cNvPr id="11" name="TextBox 10">
            <a:extLst>
              <a:ext uri="{FF2B5EF4-FFF2-40B4-BE49-F238E27FC236}">
                <a16:creationId xmlns:a16="http://schemas.microsoft.com/office/drawing/2014/main" id="{60933748-DD34-B448-72E4-72562E84BB23}"/>
              </a:ext>
            </a:extLst>
          </p:cNvPr>
          <p:cNvSpPr txBox="1"/>
          <p:nvPr/>
        </p:nvSpPr>
        <p:spPr>
          <a:xfrm>
            <a:off x="6502800" y="3623986"/>
            <a:ext cx="1726800" cy="461665"/>
          </a:xfrm>
          <a:prstGeom prst="rect">
            <a:avLst/>
          </a:prstGeom>
          <a:noFill/>
        </p:spPr>
        <p:txBody>
          <a:bodyPr wrap="square">
            <a:spAutoFit/>
          </a:bodyPr>
          <a:lstStyle/>
          <a:p>
            <a:r>
              <a:rPr lang="en-US" sz="2400" dirty="0">
                <a:latin typeface="Vidaloka" panose="020B0604020202020204" charset="0"/>
              </a:rPr>
              <a:t>References</a:t>
            </a:r>
            <a:endParaRPr lang="en-IN" sz="2400" dirty="0">
              <a:latin typeface="Vidaloka"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9"/>
                                        </p:tgtEl>
                                        <p:attrNameLst>
                                          <p:attrName>style.visibility</p:attrName>
                                        </p:attrNameLst>
                                      </p:cBhvr>
                                      <p:to>
                                        <p:strVal val="visible"/>
                                      </p:to>
                                    </p:set>
                                    <p:anim calcmode="lin" valueType="num">
                                      <p:cBhvr additive="base">
                                        <p:cTn id="7" dur="1000"/>
                                        <p:tgtEl>
                                          <p:spTgt spid="52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11"/>
                                        </p:tgtEl>
                                        <p:attrNameLst>
                                          <p:attrName>style.visibility</p:attrName>
                                        </p:attrNameLst>
                                      </p:cBhvr>
                                      <p:to>
                                        <p:strVal val="visible"/>
                                      </p:to>
                                    </p:set>
                                    <p:anim calcmode="lin" valueType="num">
                                      <p:cBhvr additive="base">
                                        <p:cTn id="12" dur="1000"/>
                                        <p:tgtEl>
                                          <p:spTgt spid="511"/>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516"/>
                                        </p:tgtEl>
                                        <p:attrNameLst>
                                          <p:attrName>style.visibility</p:attrName>
                                        </p:attrNameLst>
                                      </p:cBhvr>
                                      <p:to>
                                        <p:strVal val="visible"/>
                                      </p:to>
                                    </p:set>
                                    <p:anim calcmode="lin" valueType="num">
                                      <p:cBhvr additive="base">
                                        <p:cTn id="15" dur="1000"/>
                                        <p:tgtEl>
                                          <p:spTgt spid="516"/>
                                        </p:tgtEl>
                                        <p:attrNameLst>
                                          <p:attrName>ppt_x</p:attrName>
                                        </p:attrNameLst>
                                      </p:cBhvr>
                                      <p:tavLst>
                                        <p:tav tm="0">
                                          <p:val>
                                            <p:strVal val="#ppt_x+1"/>
                                          </p:val>
                                        </p:tav>
                                        <p:tav tm="100000">
                                          <p:val>
                                            <p:strVal val="#ppt_x"/>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514"/>
                                        </p:tgtEl>
                                        <p:attrNameLst>
                                          <p:attrName>style.visibility</p:attrName>
                                        </p:attrNameLst>
                                      </p:cBhvr>
                                      <p:to>
                                        <p:strVal val="visible"/>
                                      </p:to>
                                    </p:set>
                                    <p:anim calcmode="lin" valueType="num">
                                      <p:cBhvr additive="base">
                                        <p:cTn id="20" dur="1000"/>
                                        <p:tgtEl>
                                          <p:spTgt spid="514"/>
                                        </p:tgtEl>
                                        <p:attrNameLst>
                                          <p:attrName>ppt_x</p:attrName>
                                        </p:attrNameLst>
                                      </p:cBhvr>
                                      <p:tavLst>
                                        <p:tav tm="0">
                                          <p:val>
                                            <p:strVal val="#ppt_x+1"/>
                                          </p:val>
                                        </p:tav>
                                        <p:tav tm="100000">
                                          <p:val>
                                            <p:strVal val="#ppt_x"/>
                                          </p:val>
                                        </p:tav>
                                      </p:tavLst>
                                    </p:anim>
                                  </p:childTnLst>
                                </p:cTn>
                              </p:par>
                              <p:par>
                                <p:cTn id="21" presetID="2" presetClass="entr" presetSubtype="2" fill="hold" nodeType="withEffect">
                                  <p:stCondLst>
                                    <p:cond delay="0"/>
                                  </p:stCondLst>
                                  <p:childTnLst>
                                    <p:set>
                                      <p:cBhvr>
                                        <p:cTn id="22" dur="1" fill="hold">
                                          <p:stCondLst>
                                            <p:cond delay="0"/>
                                          </p:stCondLst>
                                        </p:cTn>
                                        <p:tgtEl>
                                          <p:spTgt spid="517"/>
                                        </p:tgtEl>
                                        <p:attrNameLst>
                                          <p:attrName>style.visibility</p:attrName>
                                        </p:attrNameLst>
                                      </p:cBhvr>
                                      <p:to>
                                        <p:strVal val="visible"/>
                                      </p:to>
                                    </p:set>
                                    <p:anim calcmode="lin" valueType="num">
                                      <p:cBhvr additive="base">
                                        <p:cTn id="23" dur="1000"/>
                                        <p:tgtEl>
                                          <p:spTgt spid="517"/>
                                        </p:tgtEl>
                                        <p:attrNameLst>
                                          <p:attrName>ppt_x</p:attrName>
                                        </p:attrNameLst>
                                      </p:cBhvr>
                                      <p:tavLst>
                                        <p:tav tm="0">
                                          <p:val>
                                            <p:strVal val="#ppt_x+1"/>
                                          </p:val>
                                        </p:tav>
                                        <p:tav tm="100000">
                                          <p:val>
                                            <p:strVal val="#ppt_x"/>
                                          </p:val>
                                        </p:tav>
                                      </p:tavLst>
                                    </p:anim>
                                  </p:childTnLst>
                                </p:cTn>
                              </p:par>
                              <p:par>
                                <p:cTn id="24" presetID="2" presetClass="entr" presetSubtype="2" fill="hold" nodeType="withEffect">
                                  <p:stCondLst>
                                    <p:cond delay="0"/>
                                  </p:stCondLst>
                                  <p:childTnLst>
                                    <p:set>
                                      <p:cBhvr>
                                        <p:cTn id="25" dur="1" fill="hold">
                                          <p:stCondLst>
                                            <p:cond delay="0"/>
                                          </p:stCondLst>
                                        </p:cTn>
                                        <p:tgtEl>
                                          <p:spTgt spid="518"/>
                                        </p:tgtEl>
                                        <p:attrNameLst>
                                          <p:attrName>style.visibility</p:attrName>
                                        </p:attrNameLst>
                                      </p:cBhvr>
                                      <p:to>
                                        <p:strVal val="visible"/>
                                      </p:to>
                                    </p:set>
                                    <p:anim calcmode="lin" valueType="num">
                                      <p:cBhvr additive="base">
                                        <p:cTn id="26" dur="1000"/>
                                        <p:tgtEl>
                                          <p:spTgt spid="518"/>
                                        </p:tgtEl>
                                        <p:attrNameLst>
                                          <p:attrName>ppt_x</p:attrName>
                                        </p:attrNameLst>
                                      </p:cBhvr>
                                      <p:tavLst>
                                        <p:tav tm="0">
                                          <p:val>
                                            <p:strVal val="#ppt_x+1"/>
                                          </p:val>
                                        </p:tav>
                                        <p:tav tm="100000">
                                          <p:val>
                                            <p:strVal val="#ppt_x"/>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13"/>
                                        </p:tgtEl>
                                        <p:attrNameLst>
                                          <p:attrName>style.visibility</p:attrName>
                                        </p:attrNameLst>
                                      </p:cBhvr>
                                      <p:to>
                                        <p:strVal val="visible"/>
                                      </p:to>
                                    </p:set>
                                    <p:anim calcmode="lin" valueType="num">
                                      <p:cBhvr additive="base">
                                        <p:cTn id="31" dur="1000"/>
                                        <p:tgtEl>
                                          <p:spTgt spid="513"/>
                                        </p:tgtEl>
                                        <p:attrNameLst>
                                          <p:attrName>ppt_x</p:attrName>
                                        </p:attrNameLst>
                                      </p:cBhvr>
                                      <p:tavLst>
                                        <p:tav tm="0">
                                          <p:val>
                                            <p:strVal val="#ppt_x+1"/>
                                          </p:val>
                                        </p:tav>
                                        <p:tav tm="100000">
                                          <p:val>
                                            <p:strVal val="#ppt_x"/>
                                          </p:val>
                                        </p:tav>
                                      </p:tavLst>
                                    </p:anim>
                                  </p:childTnLst>
                                </p:cTn>
                              </p:par>
                              <p:par>
                                <p:cTn id="32" presetID="2" presetClass="entr" presetSubtype="2" fill="hold" nodeType="withEffect">
                                  <p:stCondLst>
                                    <p:cond delay="0"/>
                                  </p:stCondLst>
                                  <p:childTnLst>
                                    <p:set>
                                      <p:cBhvr>
                                        <p:cTn id="33" dur="1" fill="hold">
                                          <p:stCondLst>
                                            <p:cond delay="0"/>
                                          </p:stCondLst>
                                        </p:cTn>
                                        <p:tgtEl>
                                          <p:spTgt spid="519"/>
                                        </p:tgtEl>
                                        <p:attrNameLst>
                                          <p:attrName>style.visibility</p:attrName>
                                        </p:attrNameLst>
                                      </p:cBhvr>
                                      <p:to>
                                        <p:strVal val="visible"/>
                                      </p:to>
                                    </p:set>
                                    <p:anim calcmode="lin" valueType="num">
                                      <p:cBhvr additive="base">
                                        <p:cTn id="34" dur="1000"/>
                                        <p:tgtEl>
                                          <p:spTgt spid="519"/>
                                        </p:tgtEl>
                                        <p:attrNameLst>
                                          <p:attrName>ppt_x</p:attrName>
                                        </p:attrNameLst>
                                      </p:cBhvr>
                                      <p:tavLst>
                                        <p:tav tm="0">
                                          <p:val>
                                            <p:strVal val="#ppt_x+1"/>
                                          </p:val>
                                        </p:tav>
                                        <p:tav tm="100000">
                                          <p:val>
                                            <p:strVal val="#ppt_x"/>
                                          </p:val>
                                        </p:tav>
                                      </p:tavLst>
                                    </p:anim>
                                  </p:childTnLst>
                                </p:cTn>
                              </p:par>
                              <p:par>
                                <p:cTn id="35" presetID="2" presetClass="entr" presetSubtype="2" fill="hold" nodeType="withEffect">
                                  <p:stCondLst>
                                    <p:cond delay="0"/>
                                  </p:stCondLst>
                                  <p:childTnLst>
                                    <p:set>
                                      <p:cBhvr>
                                        <p:cTn id="36" dur="1" fill="hold">
                                          <p:stCondLst>
                                            <p:cond delay="0"/>
                                          </p:stCondLst>
                                        </p:cTn>
                                        <p:tgtEl>
                                          <p:spTgt spid="520"/>
                                        </p:tgtEl>
                                        <p:attrNameLst>
                                          <p:attrName>style.visibility</p:attrName>
                                        </p:attrNameLst>
                                      </p:cBhvr>
                                      <p:to>
                                        <p:strVal val="visible"/>
                                      </p:to>
                                    </p:set>
                                    <p:anim calcmode="lin" valueType="num">
                                      <p:cBhvr additive="base">
                                        <p:cTn id="37" dur="1000"/>
                                        <p:tgtEl>
                                          <p:spTgt spid="520"/>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515"/>
                                        </p:tgtEl>
                                        <p:attrNameLst>
                                          <p:attrName>style.visibility</p:attrName>
                                        </p:attrNameLst>
                                      </p:cBhvr>
                                      <p:to>
                                        <p:strVal val="visible"/>
                                      </p:to>
                                    </p:set>
                                    <p:anim calcmode="lin" valueType="num">
                                      <p:cBhvr additive="base">
                                        <p:cTn id="42" dur="1000"/>
                                        <p:tgtEl>
                                          <p:spTgt spid="515"/>
                                        </p:tgtEl>
                                        <p:attrNameLst>
                                          <p:attrName>ppt_x</p:attrName>
                                        </p:attrNameLst>
                                      </p:cBhvr>
                                      <p:tavLst>
                                        <p:tav tm="0">
                                          <p:val>
                                            <p:strVal val="#ppt_x+1"/>
                                          </p:val>
                                        </p:tav>
                                        <p:tav tm="100000">
                                          <p:val>
                                            <p:strVal val="#ppt_x"/>
                                          </p:val>
                                        </p:tav>
                                      </p:tavLst>
                                    </p:anim>
                                  </p:childTnLst>
                                </p:cTn>
                              </p:par>
                              <p:par>
                                <p:cTn id="43" presetID="2" presetClass="entr" presetSubtype="2" fill="hold" nodeType="withEffect">
                                  <p:stCondLst>
                                    <p:cond delay="0"/>
                                  </p:stCondLst>
                                  <p:childTnLst>
                                    <p:set>
                                      <p:cBhvr>
                                        <p:cTn id="44" dur="1" fill="hold">
                                          <p:stCondLst>
                                            <p:cond delay="0"/>
                                          </p:stCondLst>
                                        </p:cTn>
                                        <p:tgtEl>
                                          <p:spTgt spid="521"/>
                                        </p:tgtEl>
                                        <p:attrNameLst>
                                          <p:attrName>style.visibility</p:attrName>
                                        </p:attrNameLst>
                                      </p:cBhvr>
                                      <p:to>
                                        <p:strVal val="visible"/>
                                      </p:to>
                                    </p:set>
                                    <p:anim calcmode="lin" valueType="num">
                                      <p:cBhvr additive="base">
                                        <p:cTn id="45" dur="1000"/>
                                        <p:tgtEl>
                                          <p:spTgt spid="521"/>
                                        </p:tgtEl>
                                        <p:attrNameLst>
                                          <p:attrName>ppt_x</p:attrName>
                                        </p:attrNameLst>
                                      </p:cBhvr>
                                      <p:tavLst>
                                        <p:tav tm="0">
                                          <p:val>
                                            <p:strVal val="#ppt_x+1"/>
                                          </p:val>
                                        </p:tav>
                                        <p:tav tm="100000">
                                          <p:val>
                                            <p:strVal val="#ppt_x"/>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nodeType="clickEffect">
                                  <p:stCondLst>
                                    <p:cond delay="0"/>
                                  </p:stCondLst>
                                  <p:childTnLst>
                                    <p:set>
                                      <p:cBhvr>
                                        <p:cTn id="49" dur="1" fill="hold">
                                          <p:stCondLst>
                                            <p:cond delay="0"/>
                                          </p:stCondLst>
                                        </p:cTn>
                                        <p:tgtEl>
                                          <p:spTgt spid="523"/>
                                        </p:tgtEl>
                                        <p:attrNameLst>
                                          <p:attrName>style.visibility</p:attrName>
                                        </p:attrNameLst>
                                      </p:cBhvr>
                                      <p:to>
                                        <p:strVal val="visible"/>
                                      </p:to>
                                    </p:set>
                                    <p:anim calcmode="lin" valueType="num">
                                      <p:cBhvr additive="base">
                                        <p:cTn id="50" dur="1000"/>
                                        <p:tgtEl>
                                          <p:spTgt spid="523"/>
                                        </p:tgtEl>
                                        <p:attrNameLst>
                                          <p:attrName>ppt_x</p:attrName>
                                        </p:attrNameLst>
                                      </p:cBhvr>
                                      <p:tavLst>
                                        <p:tav tm="0">
                                          <p:val>
                                            <p:strVal val="#ppt_x+1"/>
                                          </p:val>
                                        </p:tav>
                                        <p:tav tm="100000">
                                          <p:val>
                                            <p:strVal val="#ppt_x"/>
                                          </p:val>
                                        </p:tav>
                                      </p:tavLst>
                                    </p:anim>
                                  </p:childTnLst>
                                </p:cTn>
                              </p:par>
                              <p:par>
                                <p:cTn id="51" presetID="2" presetClass="entr" presetSubtype="2" fill="hold" nodeType="withEffect">
                                  <p:stCondLst>
                                    <p:cond delay="0"/>
                                  </p:stCondLst>
                                  <p:childTnLst>
                                    <p:set>
                                      <p:cBhvr>
                                        <p:cTn id="52" dur="1" fill="hold">
                                          <p:stCondLst>
                                            <p:cond delay="0"/>
                                          </p:stCondLst>
                                        </p:cTn>
                                        <p:tgtEl>
                                          <p:spTgt spid="524"/>
                                        </p:tgtEl>
                                        <p:attrNameLst>
                                          <p:attrName>style.visibility</p:attrName>
                                        </p:attrNameLst>
                                      </p:cBhvr>
                                      <p:to>
                                        <p:strVal val="visible"/>
                                      </p:to>
                                    </p:set>
                                    <p:anim calcmode="lin" valueType="num">
                                      <p:cBhvr additive="base">
                                        <p:cTn id="53" dur="1000"/>
                                        <p:tgtEl>
                                          <p:spTgt spid="524"/>
                                        </p:tgtEl>
                                        <p:attrNameLst>
                                          <p:attrName>ppt_x</p:attrName>
                                        </p:attrNameLst>
                                      </p:cBhvr>
                                      <p:tavLst>
                                        <p:tav tm="0">
                                          <p:val>
                                            <p:strVal val="#ppt_x+1"/>
                                          </p:val>
                                        </p:tav>
                                        <p:tav tm="100000">
                                          <p:val>
                                            <p:strVal val="#ppt_x"/>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2" fill="hold" nodeType="clickEffect">
                                  <p:stCondLst>
                                    <p:cond delay="0"/>
                                  </p:stCondLst>
                                  <p:childTnLst>
                                    <p:set>
                                      <p:cBhvr>
                                        <p:cTn id="57" dur="1" fill="hold">
                                          <p:stCondLst>
                                            <p:cond delay="0"/>
                                          </p:stCondLst>
                                        </p:cTn>
                                        <p:tgtEl>
                                          <p:spTgt spid="526"/>
                                        </p:tgtEl>
                                        <p:attrNameLst>
                                          <p:attrName>style.visibility</p:attrName>
                                        </p:attrNameLst>
                                      </p:cBhvr>
                                      <p:to>
                                        <p:strVal val="visible"/>
                                      </p:to>
                                    </p:set>
                                    <p:anim calcmode="lin" valueType="num">
                                      <p:cBhvr additive="base">
                                        <p:cTn id="58" dur="1000"/>
                                        <p:tgtEl>
                                          <p:spTgt spid="526"/>
                                        </p:tgtEl>
                                        <p:attrNameLst>
                                          <p:attrName>ppt_x</p:attrName>
                                        </p:attrNameLst>
                                      </p:cBhvr>
                                      <p:tavLst>
                                        <p:tav tm="0">
                                          <p:val>
                                            <p:strVal val="#ppt_x+1"/>
                                          </p:val>
                                        </p:tav>
                                        <p:tav tm="100000">
                                          <p:val>
                                            <p:strVal val="#ppt_x"/>
                                          </p:val>
                                        </p:tav>
                                      </p:tavLst>
                                    </p:anim>
                                  </p:childTnLst>
                                </p:cTn>
                              </p:par>
                              <p:par>
                                <p:cTn id="59" presetID="2" presetClass="entr" presetSubtype="2" fill="hold" nodeType="withEffect">
                                  <p:stCondLst>
                                    <p:cond delay="0"/>
                                  </p:stCondLst>
                                  <p:childTnLst>
                                    <p:set>
                                      <p:cBhvr>
                                        <p:cTn id="60" dur="1" fill="hold">
                                          <p:stCondLst>
                                            <p:cond delay="0"/>
                                          </p:stCondLst>
                                        </p:cTn>
                                        <p:tgtEl>
                                          <p:spTgt spid="527"/>
                                        </p:tgtEl>
                                        <p:attrNameLst>
                                          <p:attrName>style.visibility</p:attrName>
                                        </p:attrNameLst>
                                      </p:cBhvr>
                                      <p:to>
                                        <p:strVal val="visible"/>
                                      </p:to>
                                    </p:set>
                                    <p:anim calcmode="lin" valueType="num">
                                      <p:cBhvr additive="base">
                                        <p:cTn id="61" dur="1000"/>
                                        <p:tgtEl>
                                          <p:spTgt spid="52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46C286-F50F-4A7F-64A2-F1FADCB904BC}"/>
              </a:ext>
            </a:extLst>
          </p:cNvPr>
          <p:cNvSpPr>
            <a:spLocks noGrp="1"/>
          </p:cNvSpPr>
          <p:nvPr>
            <p:ph type="title"/>
          </p:nvPr>
        </p:nvSpPr>
        <p:spPr>
          <a:xfrm>
            <a:off x="713225" y="445025"/>
            <a:ext cx="7330638" cy="776556"/>
          </a:xfrm>
        </p:spPr>
        <p:txBody>
          <a:bodyPr/>
          <a:lstStyle/>
          <a:p>
            <a:r>
              <a:rPr lang="en-IN" dirty="0"/>
              <a:t>Implementation of Logistic regression</a:t>
            </a:r>
          </a:p>
        </p:txBody>
      </p:sp>
      <p:pic>
        <p:nvPicPr>
          <p:cNvPr id="7" name="Picture 6">
            <a:extLst>
              <a:ext uri="{FF2B5EF4-FFF2-40B4-BE49-F238E27FC236}">
                <a16:creationId xmlns:a16="http://schemas.microsoft.com/office/drawing/2014/main" id="{D7FC614D-17B5-AD99-68D1-D6B936EBE2C2}"/>
              </a:ext>
            </a:extLst>
          </p:cNvPr>
          <p:cNvPicPr>
            <a:picLocks noChangeAspect="1"/>
          </p:cNvPicPr>
          <p:nvPr/>
        </p:nvPicPr>
        <p:blipFill>
          <a:blip r:embed="rId2"/>
          <a:stretch>
            <a:fillRect/>
          </a:stretch>
        </p:blipFill>
        <p:spPr>
          <a:xfrm>
            <a:off x="5316603" y="1403393"/>
            <a:ext cx="3827397" cy="3461500"/>
          </a:xfrm>
          <a:prstGeom prst="rect">
            <a:avLst/>
          </a:prstGeom>
        </p:spPr>
      </p:pic>
      <p:pic>
        <p:nvPicPr>
          <p:cNvPr id="4" name="Picture 3">
            <a:extLst>
              <a:ext uri="{FF2B5EF4-FFF2-40B4-BE49-F238E27FC236}">
                <a16:creationId xmlns:a16="http://schemas.microsoft.com/office/drawing/2014/main" id="{F1A4905D-D7F0-1424-0891-E7E52EB5329B}"/>
              </a:ext>
            </a:extLst>
          </p:cNvPr>
          <p:cNvPicPr>
            <a:picLocks noChangeAspect="1"/>
          </p:cNvPicPr>
          <p:nvPr/>
        </p:nvPicPr>
        <p:blipFill>
          <a:blip r:embed="rId3"/>
          <a:stretch>
            <a:fillRect/>
          </a:stretch>
        </p:blipFill>
        <p:spPr>
          <a:xfrm>
            <a:off x="271781" y="1424825"/>
            <a:ext cx="3226104" cy="2985452"/>
          </a:xfrm>
          <a:prstGeom prst="rect">
            <a:avLst/>
          </a:prstGeom>
        </p:spPr>
      </p:pic>
    </p:spTree>
    <p:extLst>
      <p:ext uri="{BB962C8B-B14F-4D97-AF65-F5344CB8AC3E}">
        <p14:creationId xmlns:p14="http://schemas.microsoft.com/office/powerpoint/2010/main" val="1421705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8BCD5E-91C3-80F8-F8AD-8D9EB235FB3F}"/>
              </a:ext>
            </a:extLst>
          </p:cNvPr>
          <p:cNvSpPr>
            <a:spLocks noGrp="1"/>
          </p:cNvSpPr>
          <p:nvPr>
            <p:ph type="title"/>
          </p:nvPr>
        </p:nvSpPr>
        <p:spPr/>
        <p:txBody>
          <a:bodyPr/>
          <a:lstStyle/>
          <a:p>
            <a:r>
              <a:rPr lang="en-IN" dirty="0"/>
              <a:t>Implementation of CNN </a:t>
            </a:r>
          </a:p>
        </p:txBody>
      </p:sp>
      <p:pic>
        <p:nvPicPr>
          <p:cNvPr id="5" name="Picture 4">
            <a:extLst>
              <a:ext uri="{FF2B5EF4-FFF2-40B4-BE49-F238E27FC236}">
                <a16:creationId xmlns:a16="http://schemas.microsoft.com/office/drawing/2014/main" id="{CC4C6A41-B6C3-5418-E09F-ED1BC921AB5B}"/>
              </a:ext>
            </a:extLst>
          </p:cNvPr>
          <p:cNvPicPr>
            <a:picLocks noChangeAspect="1"/>
          </p:cNvPicPr>
          <p:nvPr/>
        </p:nvPicPr>
        <p:blipFill>
          <a:blip r:embed="rId2"/>
          <a:stretch>
            <a:fillRect/>
          </a:stretch>
        </p:blipFill>
        <p:spPr>
          <a:xfrm>
            <a:off x="4040999" y="2243138"/>
            <a:ext cx="5103002" cy="2608780"/>
          </a:xfrm>
          <a:prstGeom prst="rect">
            <a:avLst/>
          </a:prstGeom>
        </p:spPr>
      </p:pic>
      <p:pic>
        <p:nvPicPr>
          <p:cNvPr id="4" name="Picture 3">
            <a:extLst>
              <a:ext uri="{FF2B5EF4-FFF2-40B4-BE49-F238E27FC236}">
                <a16:creationId xmlns:a16="http://schemas.microsoft.com/office/drawing/2014/main" id="{E2BD2525-3E8C-D39A-46D4-DBAB4BAB8EC3}"/>
              </a:ext>
            </a:extLst>
          </p:cNvPr>
          <p:cNvPicPr>
            <a:picLocks noChangeAspect="1"/>
          </p:cNvPicPr>
          <p:nvPr/>
        </p:nvPicPr>
        <p:blipFill>
          <a:blip r:embed="rId3"/>
          <a:stretch>
            <a:fillRect/>
          </a:stretch>
        </p:blipFill>
        <p:spPr>
          <a:xfrm>
            <a:off x="-73801" y="1394417"/>
            <a:ext cx="4009700" cy="2927551"/>
          </a:xfrm>
          <a:prstGeom prst="rect">
            <a:avLst/>
          </a:prstGeom>
        </p:spPr>
      </p:pic>
    </p:spTree>
    <p:extLst>
      <p:ext uri="{BB962C8B-B14F-4D97-AF65-F5344CB8AC3E}">
        <p14:creationId xmlns:p14="http://schemas.microsoft.com/office/powerpoint/2010/main" val="155524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CA5191-0090-039A-B6C6-19B14C2BE967}"/>
              </a:ext>
            </a:extLst>
          </p:cNvPr>
          <p:cNvSpPr>
            <a:spLocks noGrp="1"/>
          </p:cNvSpPr>
          <p:nvPr>
            <p:ph type="title"/>
          </p:nvPr>
        </p:nvSpPr>
        <p:spPr/>
        <p:txBody>
          <a:bodyPr/>
          <a:lstStyle/>
          <a:p>
            <a:r>
              <a:rPr lang="en-IN" dirty="0"/>
              <a:t>Implementation of LSTM model </a:t>
            </a:r>
          </a:p>
        </p:txBody>
      </p:sp>
      <p:pic>
        <p:nvPicPr>
          <p:cNvPr id="2" name="Picture 1">
            <a:extLst>
              <a:ext uri="{FF2B5EF4-FFF2-40B4-BE49-F238E27FC236}">
                <a16:creationId xmlns:a16="http://schemas.microsoft.com/office/drawing/2014/main" id="{DB5B0781-0B6F-8781-31EF-1B7C6537FA8A}"/>
              </a:ext>
            </a:extLst>
          </p:cNvPr>
          <p:cNvPicPr>
            <a:picLocks noChangeAspect="1"/>
          </p:cNvPicPr>
          <p:nvPr/>
        </p:nvPicPr>
        <p:blipFill>
          <a:blip r:embed="rId2"/>
          <a:stretch>
            <a:fillRect/>
          </a:stretch>
        </p:blipFill>
        <p:spPr>
          <a:xfrm>
            <a:off x="1114426" y="1151341"/>
            <a:ext cx="5093494" cy="3694725"/>
          </a:xfrm>
          <a:prstGeom prst="rect">
            <a:avLst/>
          </a:prstGeom>
        </p:spPr>
      </p:pic>
    </p:spTree>
    <p:extLst>
      <p:ext uri="{BB962C8B-B14F-4D97-AF65-F5344CB8AC3E}">
        <p14:creationId xmlns:p14="http://schemas.microsoft.com/office/powerpoint/2010/main" val="2997307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F8CC68-F849-28F8-8F35-332328565135}"/>
              </a:ext>
            </a:extLst>
          </p:cNvPr>
          <p:cNvSpPr>
            <a:spLocks noGrp="1"/>
          </p:cNvSpPr>
          <p:nvPr>
            <p:ph type="title"/>
          </p:nvPr>
        </p:nvSpPr>
        <p:spPr/>
        <p:txBody>
          <a:bodyPr/>
          <a:lstStyle/>
          <a:p>
            <a:r>
              <a:rPr lang="en-US" dirty="0"/>
              <a:t>Implementation of XLNet</a:t>
            </a:r>
            <a:endParaRPr lang="en-IN" dirty="0"/>
          </a:p>
        </p:txBody>
      </p:sp>
      <p:pic>
        <p:nvPicPr>
          <p:cNvPr id="4" name="Picture 3">
            <a:extLst>
              <a:ext uri="{FF2B5EF4-FFF2-40B4-BE49-F238E27FC236}">
                <a16:creationId xmlns:a16="http://schemas.microsoft.com/office/drawing/2014/main" id="{7FAAAC8C-C073-E44C-3B79-B051B1EEA333}"/>
              </a:ext>
            </a:extLst>
          </p:cNvPr>
          <p:cNvPicPr>
            <a:picLocks noChangeAspect="1"/>
          </p:cNvPicPr>
          <p:nvPr/>
        </p:nvPicPr>
        <p:blipFill>
          <a:blip r:embed="rId2"/>
          <a:stretch>
            <a:fillRect/>
          </a:stretch>
        </p:blipFill>
        <p:spPr>
          <a:xfrm>
            <a:off x="1914830" y="1017726"/>
            <a:ext cx="4064489" cy="3727582"/>
          </a:xfrm>
          <a:prstGeom prst="rect">
            <a:avLst/>
          </a:prstGeom>
        </p:spPr>
      </p:pic>
    </p:spTree>
    <p:extLst>
      <p:ext uri="{BB962C8B-B14F-4D97-AF65-F5344CB8AC3E}">
        <p14:creationId xmlns:p14="http://schemas.microsoft.com/office/powerpoint/2010/main" val="3511360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174D87-2877-AB3A-482F-D116F2315925}"/>
              </a:ext>
            </a:extLst>
          </p:cNvPr>
          <p:cNvSpPr>
            <a:spLocks noGrp="1"/>
          </p:cNvSpPr>
          <p:nvPr>
            <p:ph type="title"/>
          </p:nvPr>
        </p:nvSpPr>
        <p:spPr/>
        <p:txBody>
          <a:bodyPr/>
          <a:lstStyle/>
          <a:p>
            <a:r>
              <a:rPr lang="en-US" dirty="0"/>
              <a:t>Implementation of Hybrid model</a:t>
            </a:r>
            <a:endParaRPr lang="en-IN" dirty="0"/>
          </a:p>
        </p:txBody>
      </p:sp>
      <p:pic>
        <p:nvPicPr>
          <p:cNvPr id="6" name="Picture 5">
            <a:extLst>
              <a:ext uri="{FF2B5EF4-FFF2-40B4-BE49-F238E27FC236}">
                <a16:creationId xmlns:a16="http://schemas.microsoft.com/office/drawing/2014/main" id="{4FB37E05-59B0-33A0-6A70-AA0292AAAE33}"/>
              </a:ext>
            </a:extLst>
          </p:cNvPr>
          <p:cNvPicPr>
            <a:picLocks noChangeAspect="1"/>
          </p:cNvPicPr>
          <p:nvPr/>
        </p:nvPicPr>
        <p:blipFill>
          <a:blip r:embed="rId2"/>
          <a:stretch>
            <a:fillRect/>
          </a:stretch>
        </p:blipFill>
        <p:spPr>
          <a:xfrm>
            <a:off x="2364581" y="1305022"/>
            <a:ext cx="4157663" cy="3393453"/>
          </a:xfrm>
          <a:prstGeom prst="rect">
            <a:avLst/>
          </a:prstGeom>
        </p:spPr>
      </p:pic>
    </p:spTree>
    <p:extLst>
      <p:ext uri="{BB962C8B-B14F-4D97-AF65-F5344CB8AC3E}">
        <p14:creationId xmlns:p14="http://schemas.microsoft.com/office/powerpoint/2010/main" val="2810284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75F4E09-0727-694D-6017-0CC3BE553D79}"/>
              </a:ext>
            </a:extLst>
          </p:cNvPr>
          <p:cNvSpPr>
            <a:spLocks noGrp="1"/>
          </p:cNvSpPr>
          <p:nvPr>
            <p:ph type="subTitle" idx="1"/>
          </p:nvPr>
        </p:nvSpPr>
        <p:spPr>
          <a:xfrm>
            <a:off x="2648400" y="1574844"/>
            <a:ext cx="4216744" cy="2418512"/>
          </a:xfrm>
        </p:spPr>
        <p:txBody>
          <a:bodyPr/>
          <a:lstStyle/>
          <a:p>
            <a:pPr marL="114300" indent="0">
              <a:buNone/>
            </a:pPr>
            <a:r>
              <a:rPr lang="en" sz="7000" dirty="0">
                <a:latin typeface="Vidaloka" panose="020B0604020202020204" charset="0"/>
              </a:rPr>
              <a:t>      06</a:t>
            </a:r>
          </a:p>
          <a:p>
            <a:pPr marL="114300" indent="0">
              <a:buNone/>
            </a:pPr>
            <a:r>
              <a:rPr lang="en" sz="5000" dirty="0">
                <a:latin typeface="Vidaloka" panose="020B0604020202020204" charset="0"/>
              </a:rPr>
              <a:t>Key Findings</a:t>
            </a:r>
          </a:p>
          <a:p>
            <a:pPr marL="114300" indent="0">
              <a:buNone/>
            </a:pPr>
            <a:endParaRPr lang="en-IN" sz="7000" dirty="0">
              <a:latin typeface="Vidaloka" panose="020B0604020202020204" charset="0"/>
            </a:endParaRPr>
          </a:p>
        </p:txBody>
      </p:sp>
    </p:spTree>
    <p:extLst>
      <p:ext uri="{BB962C8B-B14F-4D97-AF65-F5344CB8AC3E}">
        <p14:creationId xmlns:p14="http://schemas.microsoft.com/office/powerpoint/2010/main" val="285202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E21EA-87C0-DEF7-03E6-7978E6366B1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81AAC62-BA5E-1DD5-672A-EE869F6C6950}"/>
              </a:ext>
            </a:extLst>
          </p:cNvPr>
          <p:cNvSpPr>
            <a:spLocks noGrp="1"/>
          </p:cNvSpPr>
          <p:nvPr>
            <p:ph type="title"/>
          </p:nvPr>
        </p:nvSpPr>
        <p:spPr/>
        <p:txBody>
          <a:bodyPr/>
          <a:lstStyle/>
          <a:p>
            <a:r>
              <a:rPr lang="en-IN" dirty="0"/>
              <a:t>Performance Evaluation</a:t>
            </a:r>
          </a:p>
        </p:txBody>
      </p:sp>
      <p:graphicFrame>
        <p:nvGraphicFramePr>
          <p:cNvPr id="8" name="Table 7">
            <a:extLst>
              <a:ext uri="{FF2B5EF4-FFF2-40B4-BE49-F238E27FC236}">
                <a16:creationId xmlns:a16="http://schemas.microsoft.com/office/drawing/2014/main" id="{8D866EA2-8799-A242-C2CF-4E32ECFD99CF}"/>
              </a:ext>
            </a:extLst>
          </p:cNvPr>
          <p:cNvGraphicFramePr>
            <a:graphicFrameLocks noGrp="1"/>
          </p:cNvGraphicFramePr>
          <p:nvPr>
            <p:extLst>
              <p:ext uri="{D42A27DB-BD31-4B8C-83A1-F6EECF244321}">
                <p14:modId xmlns:p14="http://schemas.microsoft.com/office/powerpoint/2010/main" val="1647516816"/>
              </p:ext>
            </p:extLst>
          </p:nvPr>
        </p:nvGraphicFramePr>
        <p:xfrm>
          <a:off x="838200" y="1459230"/>
          <a:ext cx="6096000" cy="2372360"/>
        </p:xfrm>
        <a:graphic>
          <a:graphicData uri="http://schemas.openxmlformats.org/drawingml/2006/table">
            <a:tbl>
              <a:tblPr firstRow="1" bandRow="1">
                <a:tableStyleId>{DB0FF846-7555-45BD-8BCF-48AA992E141C}</a:tableStyleId>
              </a:tblPr>
              <a:tblGrid>
                <a:gridCol w="1219200">
                  <a:extLst>
                    <a:ext uri="{9D8B030D-6E8A-4147-A177-3AD203B41FA5}">
                      <a16:colId xmlns:a16="http://schemas.microsoft.com/office/drawing/2014/main" val="439449553"/>
                    </a:ext>
                  </a:extLst>
                </a:gridCol>
                <a:gridCol w="1219200">
                  <a:extLst>
                    <a:ext uri="{9D8B030D-6E8A-4147-A177-3AD203B41FA5}">
                      <a16:colId xmlns:a16="http://schemas.microsoft.com/office/drawing/2014/main" val="4245826175"/>
                    </a:ext>
                  </a:extLst>
                </a:gridCol>
                <a:gridCol w="1219200">
                  <a:extLst>
                    <a:ext uri="{9D8B030D-6E8A-4147-A177-3AD203B41FA5}">
                      <a16:colId xmlns:a16="http://schemas.microsoft.com/office/drawing/2014/main" val="2069611109"/>
                    </a:ext>
                  </a:extLst>
                </a:gridCol>
                <a:gridCol w="1219200">
                  <a:extLst>
                    <a:ext uri="{9D8B030D-6E8A-4147-A177-3AD203B41FA5}">
                      <a16:colId xmlns:a16="http://schemas.microsoft.com/office/drawing/2014/main" val="2443629849"/>
                    </a:ext>
                  </a:extLst>
                </a:gridCol>
                <a:gridCol w="1219200">
                  <a:extLst>
                    <a:ext uri="{9D8B030D-6E8A-4147-A177-3AD203B41FA5}">
                      <a16:colId xmlns:a16="http://schemas.microsoft.com/office/drawing/2014/main" val="1356809157"/>
                    </a:ext>
                  </a:extLst>
                </a:gridCol>
              </a:tblGrid>
              <a:tr h="370840">
                <a:tc>
                  <a:txBody>
                    <a:bodyPr/>
                    <a:lstStyle/>
                    <a:p>
                      <a:r>
                        <a:rPr lang="en-IN" dirty="0"/>
                        <a:t>Model</a:t>
                      </a:r>
                    </a:p>
                  </a:txBody>
                  <a:tcPr/>
                </a:tc>
                <a:tc>
                  <a:txBody>
                    <a:bodyPr/>
                    <a:lstStyle/>
                    <a:p>
                      <a:r>
                        <a:rPr lang="en-IN" dirty="0"/>
                        <a:t>Accuracy</a:t>
                      </a:r>
                    </a:p>
                  </a:txBody>
                  <a:tcPr/>
                </a:tc>
                <a:tc>
                  <a:txBody>
                    <a:bodyPr/>
                    <a:lstStyle/>
                    <a:p>
                      <a:r>
                        <a:rPr lang="en-IN" dirty="0"/>
                        <a:t>Precision</a:t>
                      </a:r>
                    </a:p>
                  </a:txBody>
                  <a:tcPr/>
                </a:tc>
                <a:tc>
                  <a:txBody>
                    <a:bodyPr/>
                    <a:lstStyle/>
                    <a:p>
                      <a:r>
                        <a:rPr lang="en-IN" dirty="0"/>
                        <a:t>Recall</a:t>
                      </a:r>
                    </a:p>
                  </a:txBody>
                  <a:tcPr/>
                </a:tc>
                <a:tc>
                  <a:txBody>
                    <a:bodyPr/>
                    <a:lstStyle/>
                    <a:p>
                      <a:r>
                        <a:rPr lang="en-IN" dirty="0"/>
                        <a:t>F1 Score</a:t>
                      </a:r>
                    </a:p>
                  </a:txBody>
                  <a:tcPr/>
                </a:tc>
                <a:extLst>
                  <a:ext uri="{0D108BD9-81ED-4DB2-BD59-A6C34878D82A}">
                    <a16:rowId xmlns:a16="http://schemas.microsoft.com/office/drawing/2014/main" val="2825038141"/>
                  </a:ext>
                </a:extLst>
              </a:tr>
              <a:tr h="370840">
                <a:tc>
                  <a:txBody>
                    <a:bodyPr/>
                    <a:lstStyle/>
                    <a:p>
                      <a:r>
                        <a:rPr lang="en-IN" dirty="0"/>
                        <a:t>Logistic Regression</a:t>
                      </a:r>
                    </a:p>
                  </a:txBody>
                  <a:tcPr/>
                </a:tc>
                <a:tc>
                  <a:txBody>
                    <a:bodyPr/>
                    <a:lstStyle/>
                    <a:p>
                      <a:r>
                        <a:rPr lang="en-IN" dirty="0"/>
                        <a:t>62.69%</a:t>
                      </a:r>
                    </a:p>
                  </a:txBody>
                  <a:tcPr/>
                </a:tc>
                <a:tc>
                  <a:txBody>
                    <a:bodyPr/>
                    <a:lstStyle/>
                    <a:p>
                      <a:r>
                        <a:rPr lang="en-IN" dirty="0"/>
                        <a:t>0.61</a:t>
                      </a:r>
                    </a:p>
                  </a:txBody>
                  <a:tcPr anchor="ctr"/>
                </a:tc>
                <a:tc>
                  <a:txBody>
                    <a:bodyPr/>
                    <a:lstStyle/>
                    <a:p>
                      <a:r>
                        <a:rPr lang="en-IN" dirty="0"/>
                        <a:t> 0.60</a:t>
                      </a:r>
                    </a:p>
                  </a:txBody>
                  <a:tcPr/>
                </a:tc>
                <a:tc>
                  <a:txBody>
                    <a:bodyPr/>
                    <a:lstStyle/>
                    <a:p>
                      <a:r>
                        <a:rPr lang="en-IN" dirty="0"/>
                        <a:t>0.63</a:t>
                      </a:r>
                    </a:p>
                  </a:txBody>
                  <a:tcPr/>
                </a:tc>
                <a:extLst>
                  <a:ext uri="{0D108BD9-81ED-4DB2-BD59-A6C34878D82A}">
                    <a16:rowId xmlns:a16="http://schemas.microsoft.com/office/drawing/2014/main" val="3973895717"/>
                  </a:ext>
                </a:extLst>
              </a:tr>
              <a:tr h="370840">
                <a:tc>
                  <a:txBody>
                    <a:bodyPr/>
                    <a:lstStyle/>
                    <a:p>
                      <a:r>
                        <a:rPr lang="en-IN" dirty="0"/>
                        <a:t>CNN</a:t>
                      </a:r>
                    </a:p>
                  </a:txBody>
                  <a:tcPr/>
                </a:tc>
                <a:tc>
                  <a:txBody>
                    <a:bodyPr/>
                    <a:lstStyle/>
                    <a:p>
                      <a:r>
                        <a:rPr lang="en-IN" dirty="0"/>
                        <a:t>68.85%</a:t>
                      </a:r>
                    </a:p>
                  </a:txBody>
                  <a:tcPr/>
                </a:tc>
                <a:tc>
                  <a:txBody>
                    <a:bodyPr/>
                    <a:lstStyle/>
                    <a:p>
                      <a:r>
                        <a:rPr lang="en-IN" dirty="0"/>
                        <a:t>0.69</a:t>
                      </a:r>
                    </a:p>
                  </a:txBody>
                  <a:tcPr/>
                </a:tc>
                <a:tc>
                  <a:txBody>
                    <a:bodyPr/>
                    <a:lstStyle/>
                    <a:p>
                      <a:r>
                        <a:rPr lang="en-IN" dirty="0"/>
                        <a:t>0.67</a:t>
                      </a:r>
                    </a:p>
                  </a:txBody>
                  <a:tcPr/>
                </a:tc>
                <a:tc>
                  <a:txBody>
                    <a:bodyPr/>
                    <a:lstStyle/>
                    <a:p>
                      <a:r>
                        <a:rPr lang="en-IN" dirty="0"/>
                        <a:t>0.69</a:t>
                      </a:r>
                    </a:p>
                  </a:txBody>
                  <a:tcPr/>
                </a:tc>
                <a:extLst>
                  <a:ext uri="{0D108BD9-81ED-4DB2-BD59-A6C34878D82A}">
                    <a16:rowId xmlns:a16="http://schemas.microsoft.com/office/drawing/2014/main" val="1248516938"/>
                  </a:ext>
                </a:extLst>
              </a:tr>
              <a:tr h="370840">
                <a:tc>
                  <a:txBody>
                    <a:bodyPr/>
                    <a:lstStyle/>
                    <a:p>
                      <a:r>
                        <a:rPr lang="en-IN" dirty="0"/>
                        <a:t>LSTM</a:t>
                      </a:r>
                    </a:p>
                  </a:txBody>
                  <a:tcPr/>
                </a:tc>
                <a:tc>
                  <a:txBody>
                    <a:bodyPr/>
                    <a:lstStyle/>
                    <a:p>
                      <a:r>
                        <a:rPr lang="en-IN" dirty="0"/>
                        <a:t>69.78%</a:t>
                      </a:r>
                    </a:p>
                  </a:txBody>
                  <a:tcPr/>
                </a:tc>
                <a:tc>
                  <a:txBody>
                    <a:bodyPr/>
                    <a:lstStyle/>
                    <a:p>
                      <a:r>
                        <a:rPr lang="en-IN" dirty="0"/>
                        <a:t>0.70</a:t>
                      </a:r>
                    </a:p>
                  </a:txBody>
                  <a:tcPr/>
                </a:tc>
                <a:tc>
                  <a:txBody>
                    <a:bodyPr/>
                    <a:lstStyle/>
                    <a:p>
                      <a:r>
                        <a:rPr lang="en-IN" dirty="0"/>
                        <a:t>0.69</a:t>
                      </a:r>
                    </a:p>
                  </a:txBody>
                  <a:tcPr/>
                </a:tc>
                <a:tc>
                  <a:txBody>
                    <a:bodyPr/>
                    <a:lstStyle/>
                    <a:p>
                      <a:r>
                        <a:rPr lang="en-IN" dirty="0"/>
                        <a:t>0.69</a:t>
                      </a:r>
                    </a:p>
                  </a:txBody>
                  <a:tcPr/>
                </a:tc>
                <a:extLst>
                  <a:ext uri="{0D108BD9-81ED-4DB2-BD59-A6C34878D82A}">
                    <a16:rowId xmlns:a16="http://schemas.microsoft.com/office/drawing/2014/main" val="1652914093"/>
                  </a:ext>
                </a:extLst>
              </a:tr>
              <a:tr h="370840">
                <a:tc>
                  <a:txBody>
                    <a:bodyPr/>
                    <a:lstStyle/>
                    <a:p>
                      <a:r>
                        <a:rPr lang="en-IN" dirty="0"/>
                        <a:t>XLNET</a:t>
                      </a:r>
                    </a:p>
                  </a:txBody>
                  <a:tcPr/>
                </a:tc>
                <a:tc>
                  <a:txBody>
                    <a:bodyPr/>
                    <a:lstStyle/>
                    <a:p>
                      <a:r>
                        <a:rPr lang="en-IN" dirty="0"/>
                        <a:t>75.37%</a:t>
                      </a:r>
                    </a:p>
                  </a:txBody>
                  <a:tcPr/>
                </a:tc>
                <a:tc>
                  <a:txBody>
                    <a:bodyPr/>
                    <a:lstStyle/>
                    <a:p>
                      <a:r>
                        <a:rPr lang="en-IN" dirty="0"/>
                        <a:t>0.76</a:t>
                      </a:r>
                    </a:p>
                  </a:txBody>
                  <a:tcPr/>
                </a:tc>
                <a:tc>
                  <a:txBody>
                    <a:bodyPr/>
                    <a:lstStyle/>
                    <a:p>
                      <a:r>
                        <a:rPr lang="en-IN" dirty="0"/>
                        <a:t>0.75</a:t>
                      </a:r>
                    </a:p>
                  </a:txBody>
                  <a:tcPr/>
                </a:tc>
                <a:tc>
                  <a:txBody>
                    <a:bodyPr/>
                    <a:lstStyle/>
                    <a:p>
                      <a:r>
                        <a:rPr lang="en-IN" dirty="0"/>
                        <a:t>0.76</a:t>
                      </a:r>
                    </a:p>
                  </a:txBody>
                  <a:tcPr/>
                </a:tc>
                <a:extLst>
                  <a:ext uri="{0D108BD9-81ED-4DB2-BD59-A6C34878D82A}">
                    <a16:rowId xmlns:a16="http://schemas.microsoft.com/office/drawing/2014/main" val="304336889"/>
                  </a:ext>
                </a:extLst>
              </a:tr>
              <a:tr h="370840">
                <a:tc>
                  <a:txBody>
                    <a:bodyPr/>
                    <a:lstStyle/>
                    <a:p>
                      <a:r>
                        <a:rPr lang="en-IN" dirty="0"/>
                        <a:t>HYBRID</a:t>
                      </a:r>
                    </a:p>
                  </a:txBody>
                  <a:tcPr/>
                </a:tc>
                <a:tc>
                  <a:txBody>
                    <a:bodyPr/>
                    <a:lstStyle/>
                    <a:p>
                      <a:r>
                        <a:rPr lang="en-IN" dirty="0"/>
                        <a:t>79.77%</a:t>
                      </a:r>
                    </a:p>
                  </a:txBody>
                  <a:tcPr/>
                </a:tc>
                <a:tc>
                  <a:txBody>
                    <a:bodyPr/>
                    <a:lstStyle/>
                    <a:p>
                      <a:r>
                        <a:rPr lang="en-IN" dirty="0"/>
                        <a:t>0.80</a:t>
                      </a:r>
                    </a:p>
                  </a:txBody>
                  <a:tcPr/>
                </a:tc>
                <a:tc>
                  <a:txBody>
                    <a:bodyPr/>
                    <a:lstStyle/>
                    <a:p>
                      <a:r>
                        <a:rPr lang="en-IN" dirty="0"/>
                        <a:t>0.79</a:t>
                      </a:r>
                    </a:p>
                  </a:txBody>
                  <a:tcPr/>
                </a:tc>
                <a:tc>
                  <a:txBody>
                    <a:bodyPr/>
                    <a:lstStyle/>
                    <a:p>
                      <a:r>
                        <a:rPr lang="en-IN" dirty="0"/>
                        <a:t>0.81</a:t>
                      </a:r>
                    </a:p>
                  </a:txBody>
                  <a:tcPr/>
                </a:tc>
                <a:extLst>
                  <a:ext uri="{0D108BD9-81ED-4DB2-BD59-A6C34878D82A}">
                    <a16:rowId xmlns:a16="http://schemas.microsoft.com/office/drawing/2014/main" val="2845465270"/>
                  </a:ext>
                </a:extLst>
              </a:tr>
            </a:tbl>
          </a:graphicData>
        </a:graphic>
      </p:graphicFrame>
    </p:spTree>
    <p:extLst>
      <p:ext uri="{BB962C8B-B14F-4D97-AF65-F5344CB8AC3E}">
        <p14:creationId xmlns:p14="http://schemas.microsoft.com/office/powerpoint/2010/main" val="1613226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0FAF99-A5A7-9584-6FC9-F1B10C29E43E}"/>
              </a:ext>
            </a:extLst>
          </p:cNvPr>
          <p:cNvSpPr>
            <a:spLocks noGrp="1"/>
          </p:cNvSpPr>
          <p:nvPr>
            <p:ph type="title"/>
          </p:nvPr>
        </p:nvSpPr>
        <p:spPr/>
        <p:txBody>
          <a:bodyPr/>
          <a:lstStyle/>
          <a:p>
            <a:r>
              <a:rPr lang="en-IN" dirty="0"/>
              <a:t>Evaluation of Models</a:t>
            </a:r>
          </a:p>
        </p:txBody>
      </p:sp>
      <p:sp>
        <p:nvSpPr>
          <p:cNvPr id="7" name="TextBox 6">
            <a:extLst>
              <a:ext uri="{FF2B5EF4-FFF2-40B4-BE49-F238E27FC236}">
                <a16:creationId xmlns:a16="http://schemas.microsoft.com/office/drawing/2014/main" id="{7365EA6D-DE1D-F066-EF43-7C51D10707C1}"/>
              </a:ext>
            </a:extLst>
          </p:cNvPr>
          <p:cNvSpPr txBox="1"/>
          <p:nvPr/>
        </p:nvSpPr>
        <p:spPr>
          <a:xfrm>
            <a:off x="220980" y="1249680"/>
            <a:ext cx="7414260" cy="3539430"/>
          </a:xfrm>
          <a:prstGeom prst="rect">
            <a:avLst/>
          </a:prstGeom>
          <a:noFill/>
        </p:spPr>
        <p:txBody>
          <a:bodyPr wrap="square" rtlCol="0">
            <a:spAutoFit/>
          </a:bodyPr>
          <a:lstStyle/>
          <a:p>
            <a:pPr marL="285750" indent="-285750">
              <a:buFont typeface="Arial" panose="020B0604020202020204" pitchFamily="34" charset="0"/>
              <a:buChar char="•"/>
            </a:pPr>
            <a:endParaRPr lang="en-US"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Logistic Regression</a:t>
            </a:r>
            <a:r>
              <a:rPr lang="en-US" dirty="0">
                <a:latin typeface="Calibri" panose="020F0502020204030204" pitchFamily="34" charset="0"/>
                <a:ea typeface="Calibri" panose="020F0502020204030204" pitchFamily="34" charset="0"/>
                <a:cs typeface="Calibri" panose="020F0502020204030204" pitchFamily="34" charset="0"/>
              </a:rPr>
              <a:t>:</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As the baseline model, it recorded the lowest F1-score (63%) but still shows that traditional ML models can provide reasonable performance when tuned properly. It remains a solid choice for fast, interpretable models with low computational cost.</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CNN:</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Reached an F1-score of 69%, showing effectiveness in capturing local patterns in text. Slightly behind LSTM, but competitive. Ideal when training time and model complexity need to be optimized.</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LSTM:</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Demonstrated balanced performance across Precision, Recall, and F1-score (~69%), reflecting its ability to model sequence dependencies. However, it slightly underperforms compared to XLNet and Hybrid in terms of accuracy.</a:t>
            </a: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2520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7FD4B7-5676-C03D-6E7A-E86563E93EF8}"/>
              </a:ext>
            </a:extLst>
          </p:cNvPr>
          <p:cNvSpPr txBox="1"/>
          <p:nvPr/>
        </p:nvSpPr>
        <p:spPr>
          <a:xfrm>
            <a:off x="350520" y="525780"/>
            <a:ext cx="6819900" cy="2893100"/>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XLNet (Transformer-based model):</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Delivered strong performance with F1-score of 76%, benefiting from contextual understanding via pre-trained transformers.</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Hybrid Model (</a:t>
            </a:r>
            <a:r>
              <a:rPr lang="en-IN" b="1"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BERT+BiLSTM+Attention</a:t>
            </a:r>
            <a:r>
              <a:rPr lang="en-IN"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br>
              <a:rPr lang="en-US"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Achieved the highest F1-score (81%) and accuracy (79.77%), confirming that combining multiple architectures enhances classification robustness. This model is most suitable when overall consistency across metrics is critical.</a:t>
            </a: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Precision vs Recall Trade-off:</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XLNet and Hybrid models maintain a strong balance, but CNN slightly favors precision, while Logistic Regression leans toward recall, which could be useful depending on the application context (e.g., minimizing false positives vs false negatives).</a:t>
            </a:r>
            <a:endParaRPr lang="en-US"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7133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1">
          <a:extLst>
            <a:ext uri="{FF2B5EF4-FFF2-40B4-BE49-F238E27FC236}">
              <a16:creationId xmlns:a16="http://schemas.microsoft.com/office/drawing/2014/main" id="{B1BFB28C-6E99-77E6-F2D9-13087EED65C4}"/>
            </a:ext>
          </a:extLst>
        </p:cNvPr>
        <p:cNvGrpSpPr/>
        <p:nvPr/>
      </p:nvGrpSpPr>
      <p:grpSpPr>
        <a:xfrm>
          <a:off x="0" y="0"/>
          <a:ext cx="0" cy="0"/>
          <a:chOff x="0" y="0"/>
          <a:chExt cx="0" cy="0"/>
        </a:xfrm>
      </p:grpSpPr>
      <p:sp>
        <p:nvSpPr>
          <p:cNvPr id="572" name="Google Shape;572;p69">
            <a:extLst>
              <a:ext uri="{FF2B5EF4-FFF2-40B4-BE49-F238E27FC236}">
                <a16:creationId xmlns:a16="http://schemas.microsoft.com/office/drawing/2014/main" id="{7F40A3F7-01D4-B6B3-B85A-C31AEFB26892}"/>
              </a:ext>
            </a:extLst>
          </p:cNvPr>
          <p:cNvSpPr txBox="1">
            <a:spLocks noGrp="1"/>
          </p:cNvSpPr>
          <p:nvPr>
            <p:ph type="title"/>
          </p:nvPr>
        </p:nvSpPr>
        <p:spPr>
          <a:xfrm>
            <a:off x="1910577" y="2366272"/>
            <a:ext cx="5263374"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Future Goals</a:t>
            </a:r>
            <a:endParaRPr dirty="0"/>
          </a:p>
        </p:txBody>
      </p:sp>
      <p:sp>
        <p:nvSpPr>
          <p:cNvPr id="573" name="Google Shape;573;p69">
            <a:extLst>
              <a:ext uri="{FF2B5EF4-FFF2-40B4-BE49-F238E27FC236}">
                <a16:creationId xmlns:a16="http://schemas.microsoft.com/office/drawing/2014/main" id="{FC33CAA7-8AF3-A27E-317F-C8DB1C7495DF}"/>
              </a:ext>
            </a:extLst>
          </p:cNvPr>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07</a:t>
            </a:r>
            <a:endParaRPr dirty="0"/>
          </a:p>
        </p:txBody>
      </p:sp>
    </p:spTree>
    <p:extLst>
      <p:ext uri="{BB962C8B-B14F-4D97-AF65-F5344CB8AC3E}">
        <p14:creationId xmlns:p14="http://schemas.microsoft.com/office/powerpoint/2010/main" val="2248150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1853427" y="2416838"/>
            <a:ext cx="5263374"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Introduction</a:t>
            </a:r>
            <a:endParaRPr dirty="0"/>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B3A2C01F-5C55-C8C9-98B2-3145FFB4A231}"/>
            </a:ext>
          </a:extLst>
        </p:cNvPr>
        <p:cNvGrpSpPr/>
        <p:nvPr/>
      </p:nvGrpSpPr>
      <p:grpSpPr>
        <a:xfrm>
          <a:off x="0" y="0"/>
          <a:ext cx="0" cy="0"/>
          <a:chOff x="0" y="0"/>
          <a:chExt cx="0" cy="0"/>
        </a:xfrm>
      </p:grpSpPr>
      <p:sp>
        <p:nvSpPr>
          <p:cNvPr id="547" name="Google Shape;547;p65">
            <a:extLst>
              <a:ext uri="{FF2B5EF4-FFF2-40B4-BE49-F238E27FC236}">
                <a16:creationId xmlns:a16="http://schemas.microsoft.com/office/drawing/2014/main" id="{43EDE2FA-C49C-D2BD-C8B5-EA9511658555}"/>
              </a:ext>
            </a:extLst>
          </p:cNvPr>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Future Goals</a:t>
            </a:r>
            <a:endParaRPr lang="en-IN" dirty="0"/>
          </a:p>
        </p:txBody>
      </p:sp>
      <p:sp>
        <p:nvSpPr>
          <p:cNvPr id="6" name="TextBox 5">
            <a:extLst>
              <a:ext uri="{FF2B5EF4-FFF2-40B4-BE49-F238E27FC236}">
                <a16:creationId xmlns:a16="http://schemas.microsoft.com/office/drawing/2014/main" id="{AE2B403C-2B83-B69C-98CD-3DD4A3216D49}"/>
              </a:ext>
            </a:extLst>
          </p:cNvPr>
          <p:cNvSpPr txBox="1"/>
          <p:nvPr/>
        </p:nvSpPr>
        <p:spPr>
          <a:xfrm>
            <a:off x="236220" y="1257300"/>
            <a:ext cx="7292340" cy="280076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Expand the dataset by including reviews from platforms like Reddit, Twitter, Facebook, and Google Reviews to reduce sampling bias and enhance sentiment diversity.</a:t>
            </a:r>
          </a:p>
          <a:p>
            <a:pPr marL="285750" indent="-285750" algn="jus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Fine-tune transformer models on Walmart-specific data to better capture sarcasm, mixed sentiments, and domain-specific language.</a:t>
            </a:r>
          </a:p>
          <a:p>
            <a:pPr marL="285750" indent="-285750" algn="jus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Upgrade to advanced models like T5, or GPT-4for better understanding of long and complex customer reviews.</a:t>
            </a:r>
          </a:p>
          <a:p>
            <a:pPr marL="285750" indent="-285750" algn="jus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Incorporate multilingual sentiment analysis using models like XLM-RoBERTa or </a:t>
            </a:r>
            <a:r>
              <a:rPr lang="en-US" sz="1600" dirty="0" err="1">
                <a:latin typeface="Calibri" panose="020F0502020204030204" pitchFamily="34" charset="0"/>
                <a:ea typeface="Calibri" panose="020F0502020204030204" pitchFamily="34" charset="0"/>
                <a:cs typeface="Calibri" panose="020F0502020204030204" pitchFamily="34" charset="0"/>
              </a:rPr>
              <a:t>mBERT</a:t>
            </a:r>
            <a:r>
              <a:rPr lang="en-US" sz="1600" dirty="0">
                <a:latin typeface="Calibri" panose="020F0502020204030204" pitchFamily="34" charset="0"/>
                <a:ea typeface="Calibri" panose="020F0502020204030204" pitchFamily="34" charset="0"/>
                <a:cs typeface="Calibri" panose="020F0502020204030204" pitchFamily="34" charset="0"/>
              </a:rPr>
              <a:t> to include non-English feedback.</a:t>
            </a:r>
          </a:p>
          <a:p>
            <a:pPr marL="285750" indent="-285750" algn="jus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Design an end-to-end intelligent system that autonomously generates actionable insights for business decision-making.</a:t>
            </a:r>
          </a:p>
        </p:txBody>
      </p:sp>
    </p:spTree>
    <p:extLst>
      <p:ext uri="{BB962C8B-B14F-4D97-AF65-F5344CB8AC3E}">
        <p14:creationId xmlns:p14="http://schemas.microsoft.com/office/powerpoint/2010/main" val="2757213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1">
          <a:extLst>
            <a:ext uri="{FF2B5EF4-FFF2-40B4-BE49-F238E27FC236}">
              <a16:creationId xmlns:a16="http://schemas.microsoft.com/office/drawing/2014/main" id="{70E7B7BF-DD8A-D7DA-8B72-D2456D0A2A9D}"/>
            </a:ext>
          </a:extLst>
        </p:cNvPr>
        <p:cNvGrpSpPr/>
        <p:nvPr/>
      </p:nvGrpSpPr>
      <p:grpSpPr>
        <a:xfrm>
          <a:off x="0" y="0"/>
          <a:ext cx="0" cy="0"/>
          <a:chOff x="0" y="0"/>
          <a:chExt cx="0" cy="0"/>
        </a:xfrm>
      </p:grpSpPr>
      <p:sp>
        <p:nvSpPr>
          <p:cNvPr id="572" name="Google Shape;572;p69">
            <a:extLst>
              <a:ext uri="{FF2B5EF4-FFF2-40B4-BE49-F238E27FC236}">
                <a16:creationId xmlns:a16="http://schemas.microsoft.com/office/drawing/2014/main" id="{34BA4B51-ADB9-8B46-86C4-7A4FC177FB1E}"/>
              </a:ext>
            </a:extLst>
          </p:cNvPr>
          <p:cNvSpPr txBox="1">
            <a:spLocks noGrp="1"/>
          </p:cNvSpPr>
          <p:nvPr>
            <p:ph type="title"/>
          </p:nvPr>
        </p:nvSpPr>
        <p:spPr>
          <a:xfrm>
            <a:off x="1910577" y="2366272"/>
            <a:ext cx="5263374"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References</a:t>
            </a:r>
            <a:endParaRPr dirty="0"/>
          </a:p>
        </p:txBody>
      </p:sp>
      <p:sp>
        <p:nvSpPr>
          <p:cNvPr id="573" name="Google Shape;573;p69">
            <a:extLst>
              <a:ext uri="{FF2B5EF4-FFF2-40B4-BE49-F238E27FC236}">
                <a16:creationId xmlns:a16="http://schemas.microsoft.com/office/drawing/2014/main" id="{E9F0C686-EB40-BBCE-A061-A182DA178AEB}"/>
              </a:ext>
            </a:extLst>
          </p:cNvPr>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08</a:t>
            </a:r>
            <a:endParaRPr dirty="0"/>
          </a:p>
        </p:txBody>
      </p:sp>
    </p:spTree>
    <p:extLst>
      <p:ext uri="{BB962C8B-B14F-4D97-AF65-F5344CB8AC3E}">
        <p14:creationId xmlns:p14="http://schemas.microsoft.com/office/powerpoint/2010/main" val="2012151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35"/>
        <p:cNvGrpSpPr/>
        <p:nvPr/>
      </p:nvGrpSpPr>
      <p:grpSpPr>
        <a:xfrm>
          <a:off x="0" y="0"/>
          <a:ext cx="0" cy="0"/>
          <a:chOff x="0" y="0"/>
          <a:chExt cx="0" cy="0"/>
        </a:xfrm>
      </p:grpSpPr>
      <p:sp>
        <p:nvSpPr>
          <p:cNvPr id="1537" name="Google Shape;1537;p120"/>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Research references</a:t>
            </a:r>
            <a:endParaRPr dirty="0"/>
          </a:p>
        </p:txBody>
      </p:sp>
      <p:sp>
        <p:nvSpPr>
          <p:cNvPr id="1538" name="Google Shape;1538;p120"/>
          <p:cNvSpPr txBox="1">
            <a:spLocks noGrp="1"/>
          </p:cNvSpPr>
          <p:nvPr>
            <p:ph type="subTitle" idx="2"/>
          </p:nvPr>
        </p:nvSpPr>
        <p:spPr>
          <a:xfrm>
            <a:off x="0" y="1070517"/>
            <a:ext cx="8979694" cy="2994277"/>
          </a:xfrm>
          <a:prstGeom prst="rect">
            <a:avLst/>
          </a:prstGeom>
        </p:spPr>
        <p:txBody>
          <a:bodyPr spcFirstLastPara="1" wrap="square" lIns="91425" tIns="91425" rIns="91425" bIns="91425" anchor="ctr" anchorCtr="0">
            <a:noAutofit/>
          </a:bodyPr>
          <a:lstStyle/>
          <a:p>
            <a:pPr marL="114300" indent="0" algn="l">
              <a:buNone/>
            </a:pPr>
            <a:r>
              <a:rPr lang="en-IN" sz="1200" b="1" dirty="0"/>
              <a:t> </a:t>
            </a:r>
            <a:r>
              <a:rPr lang="en-US" sz="1200" dirty="0"/>
              <a:t>Jabbar et al. [1] present research on real-time sentiment analysis for e-commerce applications, focusing on product reviews from Amazon.com. The study designs and implements a model using a SVM, a machine learning technique, to predict sentiment polarity at both review and sentence levels. </a:t>
            </a:r>
          </a:p>
          <a:p>
            <a:pPr marL="114300" indent="0" algn="l">
              <a:buNone/>
            </a:pPr>
            <a:endParaRPr lang="en-US" sz="1200" dirty="0"/>
          </a:p>
          <a:p>
            <a:pPr marL="114300" indent="0" algn="l">
              <a:buNone/>
            </a:pPr>
            <a:r>
              <a:rPr lang="en-US" sz="1200" dirty="0"/>
              <a:t>Arora et al. [2] explore the temporal and sentimental dynamics of customer reviews from an Indian e-commerce platform between 2019 and 2023. The study employs NLP techniques with TextBlob and statistical tools like ANOVA to analyze evolving emotions across time. Word cloud visualizations and sentiment classification highlight seasonal variations and feature-specific feedback. While the approach effectively uncovers sentiment trends, its reliance on basic NLP tools may limit accuracy in handling complex linguistic nuances, suggesting the need for more advanced language models in future work.</a:t>
            </a:r>
          </a:p>
          <a:p>
            <a:pPr marL="114300" indent="0" algn="l">
              <a:buNone/>
            </a:pPr>
            <a:endParaRPr lang="en-US" sz="1200" dirty="0"/>
          </a:p>
          <a:p>
            <a:pPr marL="114300" indent="0" algn="l">
              <a:buNone/>
            </a:pPr>
            <a:r>
              <a:rPr lang="en-US" sz="1200" dirty="0"/>
              <a:t>Sundaram et al. [3] propose an aspect sentiment analysis system for e-commerce using triplet extraction and a BiLSTM-based model. The approach identifies opinion-aspect-sentiment triplets from customer reviews and leverages VADER and syntactic rules for sentiment classification. With an AUC of 0.9 and an average precision of 0.89, the system shows strong performance, including sarcasm detection. However, the reliance on handcrafted preprocessing and basic LSTM layers may limit generalization, highlighting potential for further enhancement through more robust attention-based or generative models.</a:t>
            </a:r>
            <a:endParaRPr sz="1200"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537"/>
                                        </p:tgtEl>
                                        <p:attrNameLst>
                                          <p:attrName>style.visibility</p:attrName>
                                        </p:attrNameLst>
                                      </p:cBhvr>
                                      <p:to>
                                        <p:strVal val="visible"/>
                                      </p:to>
                                    </p:set>
                                    <p:anim calcmode="lin" valueType="num">
                                      <p:cBhvr additive="base">
                                        <p:cTn id="7" dur="1000"/>
                                        <p:tgtEl>
                                          <p:spTgt spid="153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538"/>
                                        </p:tgtEl>
                                        <p:attrNameLst>
                                          <p:attrName>style.visibility</p:attrName>
                                        </p:attrNameLst>
                                      </p:cBhvr>
                                      <p:to>
                                        <p:strVal val="visible"/>
                                      </p:to>
                                    </p:set>
                                    <p:anim calcmode="lin" valueType="num">
                                      <p:cBhvr additive="base">
                                        <p:cTn id="12" dur="1000"/>
                                        <p:tgtEl>
                                          <p:spTgt spid="153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ECF0C971-6AAC-9582-7A3C-54FBA456B607}"/>
            </a:ext>
          </a:extLst>
        </p:cNvPr>
        <p:cNvGrpSpPr/>
        <p:nvPr/>
      </p:nvGrpSpPr>
      <p:grpSpPr>
        <a:xfrm>
          <a:off x="0" y="0"/>
          <a:ext cx="0" cy="0"/>
          <a:chOff x="0" y="0"/>
          <a:chExt cx="0" cy="0"/>
        </a:xfrm>
      </p:grpSpPr>
      <p:sp>
        <p:nvSpPr>
          <p:cNvPr id="1538" name="Google Shape;1538;p120">
            <a:extLst>
              <a:ext uri="{FF2B5EF4-FFF2-40B4-BE49-F238E27FC236}">
                <a16:creationId xmlns:a16="http://schemas.microsoft.com/office/drawing/2014/main" id="{AA65A3B9-D15B-9012-CAAD-E81029C03D2E}"/>
              </a:ext>
            </a:extLst>
          </p:cNvPr>
          <p:cNvSpPr txBox="1">
            <a:spLocks noGrp="1"/>
          </p:cNvSpPr>
          <p:nvPr>
            <p:ph type="subTitle" idx="2"/>
          </p:nvPr>
        </p:nvSpPr>
        <p:spPr>
          <a:xfrm>
            <a:off x="0" y="1070517"/>
            <a:ext cx="9144000" cy="3356146"/>
          </a:xfrm>
          <a:prstGeom prst="rect">
            <a:avLst/>
          </a:prstGeom>
        </p:spPr>
        <p:txBody>
          <a:bodyPr spcFirstLastPara="1" wrap="square" lIns="91425" tIns="91425" rIns="91425" bIns="91425" anchor="ctr" anchorCtr="0">
            <a:noAutofit/>
          </a:bodyPr>
          <a:lstStyle/>
          <a:p>
            <a:pPr marL="114300" indent="0" algn="l">
              <a:buNone/>
            </a:pPr>
            <a:r>
              <a:rPr lang="en-US" sz="1100" dirty="0"/>
              <a:t>Wahyudi et al. [4] explore aspect-based sentiment analysis in e-commerce reviews using Latent Dirichlet Allocation (LDA) with Collapsed Gibbs Sampling. The study evaluates sentiment classification accuracy across product categories, comparing general versus category-specific training data. The best performance, with 67.5% accuracy, was achieved using LDA with α=0.001, β=0.001, and 15 topics. Combining general and category-based data slightly improved accuracy by 0.82%. However, the reliance on probabilistic modeling limits linguistic nuance capture, suggesting potential gains through integration with deep learning techniques.</a:t>
            </a:r>
          </a:p>
          <a:p>
            <a:pPr algn="l"/>
            <a:endParaRPr lang="en-US" sz="1100" dirty="0"/>
          </a:p>
          <a:p>
            <a:pPr marL="114300" indent="0" algn="l">
              <a:buNone/>
            </a:pPr>
            <a:r>
              <a:rPr lang="en-US" sz="1100" dirty="0"/>
              <a:t>Zulfiker et al.[5]  present a machine learning approach for Bangla sentiment analysis on e-commerce reviews. The study constructs a labelled Bangla corpus and evaluates six classifiers using TF-IDF with trigram features. Among them, a hyperparameter-tuned SVM model achieves the highest accuracy of 90.68%. The approach demonstrates strong performance across all metrics. However, the limited dataset size (1,631 reviews) and manual labelling may affect scalability and domain adaptability, suggesting the need for larger, more diverse corpora and automated annotation methods in future work.</a:t>
            </a:r>
          </a:p>
          <a:p>
            <a:pPr algn="l"/>
            <a:endParaRPr lang="en-US" sz="1100" dirty="0"/>
          </a:p>
          <a:p>
            <a:pPr marL="114300" indent="0" algn="l">
              <a:buNone/>
            </a:pPr>
            <a:r>
              <a:rPr lang="en-US" sz="1100" dirty="0"/>
              <a:t>Guru Prasad et al. [6] investigate sentiment analysis on e-commerce platforms using transfer learning with transformer-based models. The study applies BERT and its variants for aspect-based sentiment classification, using data from Amazon and Flipkart. The approach demonstrates strong contextual understanding and scalability across different models. However, the large model sizes, computational demands, and challenges in domain adaptation and nuanced aspect detection underscore the trade-offs between performance and efficiency, suggesting the need for careful model selection based on task complexity and resource constraints.</a:t>
            </a:r>
            <a:endParaRPr lang="en-IN" sz="1100" dirty="0"/>
          </a:p>
        </p:txBody>
      </p:sp>
    </p:spTree>
    <p:extLst>
      <p:ext uri="{BB962C8B-B14F-4D97-AF65-F5344CB8AC3E}">
        <p14:creationId xmlns:p14="http://schemas.microsoft.com/office/powerpoint/2010/main" val="111637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38"/>
                                        </p:tgtEl>
                                        <p:attrNameLst>
                                          <p:attrName>style.visibility</p:attrName>
                                        </p:attrNameLst>
                                      </p:cBhvr>
                                      <p:to>
                                        <p:strVal val="visible"/>
                                      </p:to>
                                    </p:set>
                                    <p:anim calcmode="lin" valueType="num">
                                      <p:cBhvr additive="base">
                                        <p:cTn id="7" dur="1000"/>
                                        <p:tgtEl>
                                          <p:spTgt spid="153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D242D105-235B-80EC-7109-097018A7BC21}"/>
            </a:ext>
          </a:extLst>
        </p:cNvPr>
        <p:cNvGrpSpPr/>
        <p:nvPr/>
      </p:nvGrpSpPr>
      <p:grpSpPr>
        <a:xfrm>
          <a:off x="0" y="0"/>
          <a:ext cx="0" cy="0"/>
          <a:chOff x="0" y="0"/>
          <a:chExt cx="0" cy="0"/>
        </a:xfrm>
      </p:grpSpPr>
      <p:sp>
        <p:nvSpPr>
          <p:cNvPr id="1538" name="Google Shape;1538;p120">
            <a:extLst>
              <a:ext uri="{FF2B5EF4-FFF2-40B4-BE49-F238E27FC236}">
                <a16:creationId xmlns:a16="http://schemas.microsoft.com/office/drawing/2014/main" id="{D181519B-A4E0-6BF6-ED6B-41A88E33C9B4}"/>
              </a:ext>
            </a:extLst>
          </p:cNvPr>
          <p:cNvSpPr txBox="1">
            <a:spLocks noGrp="1"/>
          </p:cNvSpPr>
          <p:nvPr>
            <p:ph type="subTitle" idx="2"/>
          </p:nvPr>
        </p:nvSpPr>
        <p:spPr>
          <a:xfrm>
            <a:off x="107156" y="921544"/>
            <a:ext cx="9129713" cy="3469077"/>
          </a:xfrm>
          <a:prstGeom prst="rect">
            <a:avLst/>
          </a:prstGeom>
        </p:spPr>
        <p:txBody>
          <a:bodyPr spcFirstLastPara="1" wrap="square" lIns="91425" tIns="91425" rIns="91425" bIns="91425" anchor="ctr" anchorCtr="0">
            <a:noAutofit/>
          </a:bodyPr>
          <a:lstStyle/>
          <a:p>
            <a:pPr marL="114300" indent="0" algn="l">
              <a:buNone/>
            </a:pPr>
            <a:r>
              <a:rPr lang="en-US" sz="1200" dirty="0"/>
              <a:t>Bharti et al. [7] review efficient machine learning techniques for sentiment analysis of e-commerce customer reviews. The study explores models such as CNN, LSTM, and RMDL, alongside embedding methods like BERT, ELMo, and FastText, to categorize reviews into sentiment classes. It emphasizes the importance of preprocessing and contextual understanding. While the models show promising performance, their effectiveness heavily depends on data quality, feature extraction, and model tuning, suggesting the need for robust hybrid frameworks and domain-specific enhancements.</a:t>
            </a:r>
          </a:p>
          <a:p>
            <a:pPr marL="114300" indent="0" algn="l">
              <a:buNone/>
            </a:pPr>
            <a:endParaRPr lang="en-US" sz="1200" dirty="0"/>
          </a:p>
          <a:p>
            <a:pPr marL="114300" indent="0" algn="l">
              <a:buNone/>
            </a:pPr>
            <a:r>
              <a:rPr lang="en-US" sz="1200" dirty="0"/>
              <a:t>Chaudari et al. [8] present a sentiment analysis framework for Zomato restaurant reviews using Bi-LSTM and Bi-GRU models. The study combines Word2Vec embeddings with VADER and Sentiment Intensity Analyzer to enhance performance. Experimental results show Bi-GRU outperforms Bi-LSTM in generalization and accuracy, achieving 99.51%. While effective, the Bi-LSTM model showed signs of overfitting, and results varied with dropout rates and batch sizes, highlighting the importance of careful hyperparameter tuning and model selection.</a:t>
            </a:r>
          </a:p>
          <a:p>
            <a:pPr algn="l"/>
            <a:endParaRPr lang="en-US" sz="1200" dirty="0"/>
          </a:p>
          <a:p>
            <a:pPr marL="114300" indent="0" algn="l">
              <a:buNone/>
            </a:pPr>
            <a:r>
              <a:rPr lang="en-US" sz="1200" dirty="0"/>
              <a:t>Hakkinen et al. [9] perform sentiment analysis on Tokopedia e-commerce reviews using a lexicon-based method and Naïve Bayes classifier. The study focuses on handling negation, intensifiers, and complex expressions to improve sentiment scoring. With a 400-review dataset, results show 57.5% positive, 22.5% negative, and 20% neutral responses. While the approach is efficient for quick sentiment detection, it may struggle with contextual ambiguity and nuanced expressions, suggesting the need for hybrid or semi-supervised models for better              accuracy.</a:t>
            </a:r>
            <a:endParaRPr lang="en-IN" sz="1200" dirty="0"/>
          </a:p>
        </p:txBody>
      </p:sp>
    </p:spTree>
    <p:extLst>
      <p:ext uri="{BB962C8B-B14F-4D97-AF65-F5344CB8AC3E}">
        <p14:creationId xmlns:p14="http://schemas.microsoft.com/office/powerpoint/2010/main" val="119934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38"/>
                                        </p:tgtEl>
                                        <p:attrNameLst>
                                          <p:attrName>style.visibility</p:attrName>
                                        </p:attrNameLst>
                                      </p:cBhvr>
                                      <p:to>
                                        <p:strVal val="visible"/>
                                      </p:to>
                                    </p:set>
                                    <p:anim calcmode="lin" valueType="num">
                                      <p:cBhvr additive="base">
                                        <p:cTn id="7" dur="1000"/>
                                        <p:tgtEl>
                                          <p:spTgt spid="153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E30A26CF-F463-F14A-8AAF-2C00A71FC782}"/>
            </a:ext>
          </a:extLst>
        </p:cNvPr>
        <p:cNvGrpSpPr/>
        <p:nvPr/>
      </p:nvGrpSpPr>
      <p:grpSpPr>
        <a:xfrm>
          <a:off x="0" y="0"/>
          <a:ext cx="0" cy="0"/>
          <a:chOff x="0" y="0"/>
          <a:chExt cx="0" cy="0"/>
        </a:xfrm>
      </p:grpSpPr>
      <p:sp>
        <p:nvSpPr>
          <p:cNvPr id="1538" name="Google Shape;1538;p120">
            <a:extLst>
              <a:ext uri="{FF2B5EF4-FFF2-40B4-BE49-F238E27FC236}">
                <a16:creationId xmlns:a16="http://schemas.microsoft.com/office/drawing/2014/main" id="{B1DD1980-340C-5B27-AFDB-DF38356C87A7}"/>
              </a:ext>
            </a:extLst>
          </p:cNvPr>
          <p:cNvSpPr txBox="1">
            <a:spLocks noGrp="1"/>
          </p:cNvSpPr>
          <p:nvPr>
            <p:ph type="subTitle" idx="2"/>
          </p:nvPr>
        </p:nvSpPr>
        <p:spPr>
          <a:xfrm>
            <a:off x="0" y="731375"/>
            <a:ext cx="9144000" cy="3680750"/>
          </a:xfrm>
          <a:prstGeom prst="rect">
            <a:avLst/>
          </a:prstGeom>
        </p:spPr>
        <p:txBody>
          <a:bodyPr spcFirstLastPara="1" wrap="square" lIns="91425" tIns="91425" rIns="91425" bIns="91425" anchor="ctr" anchorCtr="0">
            <a:noAutofit/>
          </a:bodyPr>
          <a:lstStyle/>
          <a:p>
            <a:pPr marL="114300" indent="0" algn="l">
              <a:buNone/>
            </a:pPr>
            <a:r>
              <a:rPr lang="en-US" sz="1100" dirty="0"/>
              <a:t>Kathuria et al. [10] analyze sentiment in fashion e-commerce using ML and NLP techniques to study consumer behavior. They apply models like logistic regression, SVM, random forest, and sentiment tools like VADER and TextBlob on reviews and ratings. Logistic regression achieved the highest accuracy (88.18%) for reviews and 80.68% for ratings. While effective, the study highlights challenges in data cleaning, subjectivity handling, and over-attribution of positivity in lexicon-based models, suggesting potential improvements through advanced contextual models.</a:t>
            </a:r>
          </a:p>
          <a:p>
            <a:pPr algn="l"/>
            <a:endParaRPr lang="en-US" sz="1100" dirty="0"/>
          </a:p>
          <a:p>
            <a:pPr marL="114300" indent="0" algn="l">
              <a:buNone/>
            </a:pPr>
            <a:r>
              <a:rPr lang="en-US" sz="1100" dirty="0"/>
              <a:t>Al Omari et al. [11] propose a logistic regression-based sentiment classifier for Arabic service reviews in Lebanon. Using TF-IDF features on 3,916 manually collected reviews from Google and Zomato, the model performed well on positive reviews but struggled with negative ones due to data imbalance. Precision for negative sentiment was 0.80, but recall dropped to 0.08, resulting in an ROC AUC of just 0.54. The study highlights challenges in Arabic NLP, particularly sarcasm, code-mixing, and linguistic ambiguity, indicating the need for more balanced datasets and advanced modeling.</a:t>
            </a:r>
          </a:p>
          <a:p>
            <a:pPr algn="l"/>
            <a:endParaRPr lang="en-US" sz="1100" dirty="0"/>
          </a:p>
          <a:p>
            <a:pPr marL="114300" indent="0" algn="l">
              <a:buNone/>
            </a:pPr>
            <a:r>
              <a:rPr lang="en-US" sz="1100" dirty="0"/>
              <a:t>Bitto et al. [12] analyze customer sentiment toward Bangladeshi courier services using Bangla NLP and machine learning models. Reviews were scraped from social media for Sundarban, Redx, and Pathao, then classified using six algorithms and N-gram features. Multinomial Naive Bayes with Bigram features achieved the highest accuracy of 90.72%. The study effectively highlights sentiment trends, but limited data size, manual labelling, and underperformance of models like SVM suggest future work with deep learning and larger datasets for enhanced robustness.</a:t>
            </a:r>
            <a:endParaRPr sz="1100" dirty="0">
              <a:solidFill>
                <a:schemeClr val="dk1"/>
              </a:solidFill>
            </a:endParaRPr>
          </a:p>
        </p:txBody>
      </p:sp>
    </p:spTree>
    <p:extLst>
      <p:ext uri="{BB962C8B-B14F-4D97-AF65-F5344CB8AC3E}">
        <p14:creationId xmlns:p14="http://schemas.microsoft.com/office/powerpoint/2010/main" val="144112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38"/>
                                        </p:tgtEl>
                                        <p:attrNameLst>
                                          <p:attrName>style.visibility</p:attrName>
                                        </p:attrNameLst>
                                      </p:cBhvr>
                                      <p:to>
                                        <p:strVal val="visible"/>
                                      </p:to>
                                    </p:set>
                                    <p:anim calcmode="lin" valueType="num">
                                      <p:cBhvr additive="base">
                                        <p:cTn id="7" dur="1000"/>
                                        <p:tgtEl>
                                          <p:spTgt spid="153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23923E5-1709-A70C-78DE-4676AE01BDA3}"/>
              </a:ext>
            </a:extLst>
          </p:cNvPr>
          <p:cNvSpPr txBox="1"/>
          <p:nvPr/>
        </p:nvSpPr>
        <p:spPr>
          <a:xfrm>
            <a:off x="682228" y="1086728"/>
            <a:ext cx="7779543" cy="2970044"/>
          </a:xfrm>
          <a:prstGeom prst="rect">
            <a:avLst/>
          </a:prstGeom>
          <a:noFill/>
        </p:spPr>
        <p:txBody>
          <a:bodyPr wrap="square">
            <a:spAutoFit/>
          </a:bodyPr>
          <a:lstStyle/>
          <a:p>
            <a:r>
              <a:rPr lang="en-IN" sz="1100" dirty="0">
                <a:latin typeface="Montserrat" panose="00000500000000000000" pitchFamily="2" charset="0"/>
              </a:rPr>
              <a:t>Sari et al. [13] apply sentiment analysis to evaluate e-commerce service quality using user reviews from Tokopedia. The study classifies sentiments across five e-Servqual dimensions—reliability, responsiveness, trust, web design, and personalization—using a Naïve Bayes classifier with TF-IDF features. Results show an overall 90% accuracy, with trust and web design receiving the highest positive sentiment. However, personalization was dominated by negative feedback, indicating a need for improved customer engagement. While efficient, the approach is limited by temporal data scope and absence of social media inputs.</a:t>
            </a:r>
          </a:p>
          <a:p>
            <a:endParaRPr lang="en-IN" sz="1100" dirty="0">
              <a:latin typeface="Montserrat" panose="00000500000000000000" pitchFamily="2" charset="0"/>
            </a:endParaRPr>
          </a:p>
          <a:p>
            <a:r>
              <a:rPr lang="en-IN" sz="1100" dirty="0">
                <a:latin typeface="Montserrat" panose="00000500000000000000" pitchFamily="2" charset="0"/>
              </a:rPr>
              <a:t>Mugil et al. [14]  explore a trust-based product analysis model for e-commerce platforms using a hybrid STRUMKNN approach. The model combines sentiment analysis and word separation techniques to assess product reviews and generate trust profiles. By evaluating feedback through polarity-based classification, the system provides product suggestions based on review authenticity and trust weight. Comparative analysis with SVM and K-Means clustering shows that STRUMKNN achieves higher accuracy (92%) in sentiment classification and trust evaluation. While the model demonstrates strong performance, its rule-based sentiment mechanism may limit adaptability to nuanced or sarcastic language, indicating the potential benefit of integrating deep learning-based NLP models in future enhancements.</a:t>
            </a:r>
          </a:p>
          <a:p>
            <a:endParaRPr lang="en-IN" sz="1100" dirty="0">
              <a:latin typeface="Montserrat" panose="00000500000000000000" pitchFamily="2" charset="0"/>
            </a:endParaRPr>
          </a:p>
        </p:txBody>
      </p:sp>
    </p:spTree>
    <p:extLst>
      <p:ext uri="{BB962C8B-B14F-4D97-AF65-F5344CB8AC3E}">
        <p14:creationId xmlns:p14="http://schemas.microsoft.com/office/powerpoint/2010/main" val="2456693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1944D12-B854-97B3-A19F-EBE3986CD01B}"/>
              </a:ext>
            </a:extLst>
          </p:cNvPr>
          <p:cNvSpPr txBox="1"/>
          <p:nvPr/>
        </p:nvSpPr>
        <p:spPr>
          <a:xfrm>
            <a:off x="542925" y="1471613"/>
            <a:ext cx="8058150" cy="1615827"/>
          </a:xfrm>
          <a:prstGeom prst="rect">
            <a:avLst/>
          </a:prstGeom>
          <a:noFill/>
        </p:spPr>
        <p:txBody>
          <a:bodyPr wrap="square">
            <a:spAutoFit/>
          </a:bodyPr>
          <a:lstStyle/>
          <a:p>
            <a:r>
              <a:rPr lang="en-IN" sz="1100" dirty="0">
                <a:latin typeface="Montserrat" panose="00000500000000000000" pitchFamily="2" charset="0"/>
              </a:rPr>
              <a:t>Panduro et al. [15] investigate the role of sentiment analysis in enhancing product recommendation systems within e-commerce platforms. The study applies various machine learning techniques—such as logistic regression, support vector machines (SVM), and deep learning models like CNN and LSTM—to classify customer review sentiments as positive, negative, or neutral. The methodology includes text preprocessing, feature extraction (e.g., TF-IDF, Word2Vec), and model evaluation using metrics like precision, recall, and F1-score. Experimental results show accuracy levels ranging from 80–90%, with logistic regression performing best. While the approach effectively personalizes recommendations based on user sentiment, challenges remain in handling fake reviews and complex linguistic patterns, suggesting the need for advanced multimodal and ethical AI models in future research.</a:t>
            </a:r>
          </a:p>
        </p:txBody>
      </p:sp>
    </p:spTree>
    <p:extLst>
      <p:ext uri="{BB962C8B-B14F-4D97-AF65-F5344CB8AC3E}">
        <p14:creationId xmlns:p14="http://schemas.microsoft.com/office/powerpoint/2010/main" val="18558345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F957DA-36DC-AA11-5A18-279162722160}"/>
              </a:ext>
            </a:extLst>
          </p:cNvPr>
          <p:cNvSpPr txBox="1"/>
          <p:nvPr/>
        </p:nvSpPr>
        <p:spPr>
          <a:xfrm>
            <a:off x="685800" y="885825"/>
            <a:ext cx="7408069" cy="3647152"/>
          </a:xfrm>
          <a:prstGeom prst="rect">
            <a:avLst/>
          </a:prstGeom>
          <a:noFill/>
        </p:spPr>
        <p:txBody>
          <a:bodyPr wrap="square">
            <a:spAutoFit/>
          </a:bodyPr>
          <a:lstStyle/>
          <a:p>
            <a:r>
              <a:rPr lang="en-IN" sz="1100" dirty="0">
                <a:latin typeface="Montserrat" panose="00000500000000000000" pitchFamily="2" charset="0"/>
              </a:rPr>
              <a:t>Taneja et al. [16] explore customer sentiment in Indian fashion e-commerce using a BERT-based deep learning model. Focusing on reviews from platforms like Myntra, Ajio, and Tata Cliq, the study employs BERT's bidirectional contextual embeddings to classify sentiments into positive, neutral, or negative categories. The dataset, comprising over 7,500 reviews, is pre-processed and normalized before classification. The model architecture includes a dropout layer and a fully connected layer atop BERT to predict sentiment classes, achieving an accuracy of 92%, outperforming DistilBERT. While the approach effectively captures nuanced expressions in reviews, occasional misclassifications, especially in neutral cases, highlight challenges posed by subjective human language. Future work aims to incorporate multilingual analysis to cater to India’s diverse linguistic landscape, further improving sentiment classification in regional e-commerce contexts.</a:t>
            </a:r>
          </a:p>
          <a:p>
            <a:endParaRPr lang="en-IN" sz="1100" dirty="0">
              <a:latin typeface="Montserrat" panose="00000500000000000000" pitchFamily="2" charset="0"/>
            </a:endParaRPr>
          </a:p>
          <a:p>
            <a:r>
              <a:rPr lang="en-IN" sz="1100" dirty="0">
                <a:latin typeface="Montserrat" panose="00000500000000000000" pitchFamily="2" charset="0"/>
              </a:rPr>
              <a:t>Mboungou et al. [17] examine sentiment patterns in customer feedback on a French e-commerce platform, leveraging a dataset of 56,000+ reviews across 16 product categories. The study utilizes advanced machine learning techniques, notably Recurrent Neural Networks (RNNs) and Long Short-Term Memory (LSTM) models, for emotion classification. Preprocessing includes stop-word removal, lemmatization, and feature extraction using TF-IDF. The system maps sentiments to aspects such as price, quality, shipment, design, and satisfaction. While LSTM aids in capturing long-term dependencies and subtle nuances in French-language reviews, challenges such as sarcasm and ambiguity still require human oversight. Overall, the approach enhances sentiment accuracy and offers actionable insights for businesses aiming to refine product offerings and customer engagement strategies.</a:t>
            </a:r>
          </a:p>
        </p:txBody>
      </p:sp>
    </p:spTree>
    <p:extLst>
      <p:ext uri="{BB962C8B-B14F-4D97-AF65-F5344CB8AC3E}">
        <p14:creationId xmlns:p14="http://schemas.microsoft.com/office/powerpoint/2010/main" val="37002108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DED42AE-C9DB-0AC2-D81D-E329CFED9C5B}"/>
              </a:ext>
            </a:extLst>
          </p:cNvPr>
          <p:cNvSpPr txBox="1"/>
          <p:nvPr/>
        </p:nvSpPr>
        <p:spPr>
          <a:xfrm>
            <a:off x="800100" y="621505"/>
            <a:ext cx="7215187" cy="4154984"/>
          </a:xfrm>
          <a:prstGeom prst="rect">
            <a:avLst/>
          </a:prstGeom>
          <a:noFill/>
        </p:spPr>
        <p:txBody>
          <a:bodyPr wrap="square">
            <a:spAutoFit/>
          </a:bodyPr>
          <a:lstStyle/>
          <a:p>
            <a:r>
              <a:rPr lang="en-IN" sz="1100" dirty="0">
                <a:latin typeface="Montserrat" panose="00000500000000000000" pitchFamily="2" charset="0"/>
              </a:rPr>
              <a:t>Casas-Valadez, et al. [18] conduct a comprehensive bibliometric analysis to investigate the synergy between e-commerce and sentiment analysis in published research from 2007 to 2020. The study utilizes data from Scopus and applies performance metrics and co-occurrence mapping using tools like VOS viewer. It identifies three dominant research clusters: Data Collection &amp; Analysis, Business Intelligence, and Lexicon-based Methods. These themes highlight the evolution of sentiment analysis from basic opinion mining to advanced AI-driven insights. </a:t>
            </a:r>
          </a:p>
          <a:p>
            <a:endParaRPr lang="en-IN" sz="1100" dirty="0">
              <a:latin typeface="Montserrat" panose="00000500000000000000" pitchFamily="2" charset="0"/>
            </a:endParaRPr>
          </a:p>
          <a:p>
            <a:r>
              <a:rPr lang="en-IN" sz="1100" dirty="0">
                <a:latin typeface="Montserrat" panose="00000500000000000000" pitchFamily="2" charset="0"/>
              </a:rPr>
              <a:t>Jahnavi et al. [19] propose a hybrid sentiment analysis model for social media platforms by combining BERT and RoBERTa architectures. The study utilizes a Kaggle-based labelled dataset enriched with temporal and demographic metadata. Extensive preprocessing, exploratory data analysis, and word cloud visualizations are conducted to uncover textual characteristics. Evaluation with metrics such as accuracy, precision, recall, and F1-score demonstrate the model’s superiority over traditional methods like SVM, CNN, and standalone BERT, achieving 82% accuracy. </a:t>
            </a:r>
          </a:p>
          <a:p>
            <a:endParaRPr lang="en-IN" sz="1100" dirty="0">
              <a:latin typeface="Montserrat" panose="00000500000000000000" pitchFamily="2" charset="0"/>
            </a:endParaRPr>
          </a:p>
          <a:p>
            <a:r>
              <a:rPr lang="en-IN" sz="1100" dirty="0">
                <a:latin typeface="Montserrat" panose="00000500000000000000" pitchFamily="2" charset="0"/>
              </a:rPr>
              <a:t>Samonte et al. [20] explore public sentiment during the COVID-19 pandemic by implementing a hybrid deep learning model that combines Convolutional Neural Networks (CNN) and Long Short-Term Memory (LSTM) networks to analyze Twitter data. The study focuses on capturing spatial features with CNN and temporal dependencies with LSTM to enhance sentiment classification. Tweets were pre-processed through tokenization, stopword removal, and lemmatization, followed by word cloud visualizations and class distribution analysis. The hybrid model outperformed traditional machine learning algorithms in accuracy and contextual understanding. However, its reliance on pre-COVID datasets and general-purpose embeddings may restrict adaptability to evolving slang and domain-specific expressions, indicating the need for dynamic and fine-tuned embedding techniques in future work.</a:t>
            </a:r>
          </a:p>
        </p:txBody>
      </p:sp>
    </p:spTree>
    <p:extLst>
      <p:ext uri="{BB962C8B-B14F-4D97-AF65-F5344CB8AC3E}">
        <p14:creationId xmlns:p14="http://schemas.microsoft.com/office/powerpoint/2010/main" val="1451194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895950" y="1256371"/>
            <a:ext cx="6924772" cy="2802673"/>
          </a:xfrm>
          <a:prstGeom prst="rect">
            <a:avLst/>
          </a:prstGeom>
        </p:spPr>
        <p:txBody>
          <a:bodyPr spcFirstLastPara="1" wrap="square" lIns="91425" tIns="91425" rIns="91425" bIns="91425" anchor="t" anchorCtr="0">
            <a:noAutofit/>
          </a:bodyPr>
          <a:lstStyle/>
          <a:p>
            <a:pPr marL="0" indent="0">
              <a:buNone/>
            </a:pPr>
            <a:r>
              <a:rPr lang="en-IN" dirty="0">
                <a:effectLst/>
                <a:latin typeface="Calibri" panose="020F0502020204030204" pitchFamily="34" charset="0"/>
                <a:ea typeface="Calibri" panose="020F0502020204030204" pitchFamily="34" charset="0"/>
                <a:cs typeface="Times New Roman" panose="02020603050405020304" pitchFamily="18" charset="0"/>
              </a:rPr>
              <a:t>The very important sub-domain of NLP is sentiment analysis, which primarily tries to identify the tone along with the meaning of the written data. </a:t>
            </a:r>
          </a:p>
          <a:p>
            <a:pPr marL="0" indent="0">
              <a:buNone/>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effectLst/>
                <a:latin typeface="Calibri" panose="020F0502020204030204" pitchFamily="34" charset="0"/>
                <a:ea typeface="Calibri" panose="020F0502020204030204" pitchFamily="34" charset="0"/>
                <a:cs typeface="Times New Roman" panose="02020603050405020304" pitchFamily="18" charset="0"/>
              </a:rPr>
              <a:t>While considering e-commerce, sentiment analysis is a pretty powerful tool through which one could calculate his customer's satisfaction towards the product/service, the service quality, etc. </a:t>
            </a:r>
          </a:p>
          <a:p>
            <a:pPr marL="0" indent="0">
              <a:buNone/>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effectLst/>
                <a:latin typeface="Calibri" panose="020F0502020204030204" pitchFamily="34" charset="0"/>
                <a:ea typeface="Calibri" panose="020F0502020204030204" pitchFamily="34" charset="0"/>
                <a:cs typeface="Times New Roman" panose="02020603050405020304" pitchFamily="18" charset="0"/>
              </a:rPr>
              <a:t>With the rise of digital commerce, the volume of user-generated content has grown exponentially, making automated sentiment analysis indispensable for understanding customer perspectives and driving business decisions.</a:t>
            </a:r>
          </a:p>
          <a:p>
            <a:pPr marL="0" lvl="0" indent="0" algn="l" rtl="0">
              <a:spcBef>
                <a:spcPts val="0"/>
              </a:spcBef>
              <a:spcAft>
                <a:spcPts val="0"/>
              </a:spcAft>
              <a:buNone/>
            </a:pPr>
            <a:endParaRPr dirty="0"/>
          </a:p>
        </p:txBody>
      </p:sp>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668D3-A4E2-27EC-68F3-9D4ABFA3508F}"/>
              </a:ext>
            </a:extLst>
          </p:cNvPr>
          <p:cNvSpPr>
            <a:spLocks noGrp="1"/>
          </p:cNvSpPr>
          <p:nvPr>
            <p:ph type="title"/>
          </p:nvPr>
        </p:nvSpPr>
        <p:spPr/>
        <p:txBody>
          <a:bodyPr/>
          <a:lstStyle/>
          <a:p>
            <a:r>
              <a:rPr lang="en-IN" dirty="0"/>
              <a:t>Conclusion</a:t>
            </a:r>
          </a:p>
        </p:txBody>
      </p:sp>
      <p:sp>
        <p:nvSpPr>
          <p:cNvPr id="5" name="Rectangle 1">
            <a:extLst>
              <a:ext uri="{FF2B5EF4-FFF2-40B4-BE49-F238E27FC236}">
                <a16:creationId xmlns:a16="http://schemas.microsoft.com/office/drawing/2014/main" id="{8E2B2437-86D7-FEDE-2DFB-CA9FB380AE70}"/>
              </a:ext>
            </a:extLst>
          </p:cNvPr>
          <p:cNvSpPr>
            <a:spLocks noGrp="1" noChangeArrowheads="1"/>
          </p:cNvSpPr>
          <p:nvPr>
            <p:ph type="subTitle" idx="2"/>
          </p:nvPr>
        </p:nvSpPr>
        <p:spPr bwMode="auto">
          <a:xfrm>
            <a:off x="436051" y="1330378"/>
            <a:ext cx="839085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None/>
            </a:pPr>
            <a:r>
              <a:rPr lang="en-US" sz="1200" dirty="0"/>
              <a:t>In this project, six different machine learning and deep learning models—</a:t>
            </a:r>
            <a:r>
              <a:rPr lang="en-US" sz="1200" b="1" dirty="0"/>
              <a:t>CNN, Logistic Regression, LSTM, XLNet</a:t>
            </a:r>
            <a:r>
              <a:rPr lang="en-US" sz="1200" dirty="0"/>
              <a:t>, and a </a:t>
            </a:r>
            <a:r>
              <a:rPr lang="en-US" sz="1200" b="1" dirty="0"/>
              <a:t>Hybrid Transformer model</a:t>
            </a:r>
            <a:r>
              <a:rPr lang="en-US" sz="1200" dirty="0"/>
              <a:t>—were implemented and evaluated for sentiment analysis. Among these, </a:t>
            </a:r>
            <a:r>
              <a:rPr lang="en-US" sz="1200" b="1" dirty="0"/>
              <a:t>CNN and Logistic Regression</a:t>
            </a:r>
            <a:r>
              <a:rPr lang="en-US" sz="1200" dirty="0"/>
              <a:t> demonstrated superior performance in terms of </a:t>
            </a:r>
            <a:r>
              <a:rPr lang="en-US" sz="1200" b="1" dirty="0"/>
              <a:t>F1-score and recall</a:t>
            </a:r>
            <a:r>
              <a:rPr lang="en-US" sz="1200" dirty="0"/>
              <a:t>, indicating their effectiveness in correctly identifying both positive and negative sentiments.</a:t>
            </a:r>
          </a:p>
          <a:p>
            <a:pPr algn="l">
              <a:buNone/>
            </a:pPr>
            <a:r>
              <a:rPr lang="en-US" sz="1200" dirty="0"/>
              <a:t>While transformer-based models like </a:t>
            </a:r>
            <a:r>
              <a:rPr lang="en-US" sz="1200" b="1" dirty="0"/>
              <a:t>XLNet</a:t>
            </a:r>
            <a:r>
              <a:rPr lang="en-US" sz="1200" dirty="0"/>
              <a:t> did not outperform traditional models in this setup, the </a:t>
            </a:r>
            <a:r>
              <a:rPr lang="en-US" sz="1200" b="1" dirty="0"/>
              <a:t>Hybrid model</a:t>
            </a:r>
            <a:r>
              <a:rPr lang="en-US" sz="1200" dirty="0"/>
              <a:t> showed promise by combining their strengths and achieving competitive accuracy.</a:t>
            </a:r>
          </a:p>
          <a:p>
            <a:pPr algn="l">
              <a:buNone/>
            </a:pPr>
            <a:endParaRPr lang="en-US" sz="1200" dirty="0"/>
          </a:p>
          <a:p>
            <a:pPr algn="l"/>
            <a:r>
              <a:rPr lang="en-US" sz="1200" dirty="0"/>
              <a:t>Overall, the results highlight the importance of </a:t>
            </a:r>
            <a:r>
              <a:rPr lang="en-US" sz="1200" b="1" dirty="0"/>
              <a:t>model selection based on data size, task complexity, and performance trade-offs</a:t>
            </a:r>
            <a:r>
              <a:rPr lang="en-US" sz="1200" dirty="0"/>
              <a:t>. Traditional models still hold strong when well-engineered, while deep learning and transformers can excel with further tuning and larger, more diverse datasets.</a:t>
            </a:r>
          </a:p>
        </p:txBody>
      </p:sp>
    </p:spTree>
    <p:extLst>
      <p:ext uri="{BB962C8B-B14F-4D97-AF65-F5344CB8AC3E}">
        <p14:creationId xmlns:p14="http://schemas.microsoft.com/office/powerpoint/2010/main" val="1158414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D7A74-E384-4C19-6BE4-61839E59F3B9}"/>
              </a:ext>
            </a:extLst>
          </p:cNvPr>
          <p:cNvSpPr>
            <a:spLocks noGrp="1"/>
          </p:cNvSpPr>
          <p:nvPr>
            <p:ph type="title"/>
          </p:nvPr>
        </p:nvSpPr>
        <p:spPr/>
        <p:txBody>
          <a:bodyPr/>
          <a:lstStyle/>
          <a:p>
            <a:r>
              <a:rPr lang="en-IN" dirty="0"/>
              <a:t>Guide Approval </a:t>
            </a:r>
          </a:p>
        </p:txBody>
      </p:sp>
      <p:pic>
        <p:nvPicPr>
          <p:cNvPr id="5" name="Picture 4">
            <a:extLst>
              <a:ext uri="{FF2B5EF4-FFF2-40B4-BE49-F238E27FC236}">
                <a16:creationId xmlns:a16="http://schemas.microsoft.com/office/drawing/2014/main" id="{7C13D3C8-AFD0-AC87-9CFE-599F3F2493A9}"/>
              </a:ext>
            </a:extLst>
          </p:cNvPr>
          <p:cNvPicPr>
            <a:picLocks noChangeAspect="1"/>
          </p:cNvPicPr>
          <p:nvPr/>
        </p:nvPicPr>
        <p:blipFill>
          <a:blip r:embed="rId2"/>
          <a:stretch>
            <a:fillRect/>
          </a:stretch>
        </p:blipFill>
        <p:spPr>
          <a:xfrm>
            <a:off x="1714500" y="1178719"/>
            <a:ext cx="5657923" cy="3519756"/>
          </a:xfrm>
          <a:prstGeom prst="rect">
            <a:avLst/>
          </a:prstGeom>
        </p:spPr>
      </p:pic>
    </p:spTree>
    <p:extLst>
      <p:ext uri="{BB962C8B-B14F-4D97-AF65-F5344CB8AC3E}">
        <p14:creationId xmlns:p14="http://schemas.microsoft.com/office/powerpoint/2010/main" val="15558600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9CB23-192B-D00C-0F91-3342B584BA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CAB4D9-E720-B569-71CD-EFC7FC6A6C52}"/>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3190647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1">
          <a:extLst>
            <a:ext uri="{FF2B5EF4-FFF2-40B4-BE49-F238E27FC236}">
              <a16:creationId xmlns:a16="http://schemas.microsoft.com/office/drawing/2014/main" id="{F6A9FBE5-C30D-8DE0-4AD7-5FA5D6B76C05}"/>
            </a:ext>
          </a:extLst>
        </p:cNvPr>
        <p:cNvGrpSpPr/>
        <p:nvPr/>
      </p:nvGrpSpPr>
      <p:grpSpPr>
        <a:xfrm>
          <a:off x="0" y="0"/>
          <a:ext cx="0" cy="0"/>
          <a:chOff x="0" y="0"/>
          <a:chExt cx="0" cy="0"/>
        </a:xfrm>
      </p:grpSpPr>
      <p:sp>
        <p:nvSpPr>
          <p:cNvPr id="572" name="Google Shape;572;p69">
            <a:extLst>
              <a:ext uri="{FF2B5EF4-FFF2-40B4-BE49-F238E27FC236}">
                <a16:creationId xmlns:a16="http://schemas.microsoft.com/office/drawing/2014/main" id="{A4D3E6CC-18F7-A53F-7286-5443A6DA432C}"/>
              </a:ext>
            </a:extLst>
          </p:cNvPr>
          <p:cNvSpPr txBox="1">
            <a:spLocks noGrp="1"/>
          </p:cNvSpPr>
          <p:nvPr>
            <p:ph type="title"/>
          </p:nvPr>
        </p:nvSpPr>
        <p:spPr>
          <a:xfrm>
            <a:off x="1910577" y="2366272"/>
            <a:ext cx="5263374"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Literature Survey</a:t>
            </a:r>
            <a:endParaRPr dirty="0"/>
          </a:p>
        </p:txBody>
      </p:sp>
      <p:sp>
        <p:nvSpPr>
          <p:cNvPr id="573" name="Google Shape;573;p69">
            <a:extLst>
              <a:ext uri="{FF2B5EF4-FFF2-40B4-BE49-F238E27FC236}">
                <a16:creationId xmlns:a16="http://schemas.microsoft.com/office/drawing/2014/main" id="{FF954880-AA99-F532-5934-E0A7C8FB0343}"/>
              </a:ext>
            </a:extLst>
          </p:cNvPr>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spTree>
    <p:extLst>
      <p:ext uri="{BB962C8B-B14F-4D97-AF65-F5344CB8AC3E}">
        <p14:creationId xmlns:p14="http://schemas.microsoft.com/office/powerpoint/2010/main" val="4152115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46A02E0-7B76-23FF-F19C-12B2EB3EF364}"/>
              </a:ext>
            </a:extLst>
          </p:cNvPr>
          <p:cNvGraphicFramePr>
            <a:graphicFrameLocks noGrp="1"/>
          </p:cNvGraphicFramePr>
          <p:nvPr>
            <p:extLst>
              <p:ext uri="{D42A27DB-BD31-4B8C-83A1-F6EECF244321}">
                <p14:modId xmlns:p14="http://schemas.microsoft.com/office/powerpoint/2010/main" val="838672556"/>
              </p:ext>
            </p:extLst>
          </p:nvPr>
        </p:nvGraphicFramePr>
        <p:xfrm>
          <a:off x="653606" y="888871"/>
          <a:ext cx="8004620" cy="2987040"/>
        </p:xfrm>
        <a:graphic>
          <a:graphicData uri="http://schemas.openxmlformats.org/drawingml/2006/table">
            <a:tbl>
              <a:tblPr firstRow="1" bandRow="1">
                <a:tableStyleId>{DB0FF846-7555-45BD-8BCF-48AA992E141C}</a:tableStyleId>
              </a:tblPr>
              <a:tblGrid>
                <a:gridCol w="1667819">
                  <a:extLst>
                    <a:ext uri="{9D8B030D-6E8A-4147-A177-3AD203B41FA5}">
                      <a16:colId xmlns:a16="http://schemas.microsoft.com/office/drawing/2014/main" val="3540149052"/>
                    </a:ext>
                  </a:extLst>
                </a:gridCol>
                <a:gridCol w="1540598">
                  <a:extLst>
                    <a:ext uri="{9D8B030D-6E8A-4147-A177-3AD203B41FA5}">
                      <a16:colId xmlns:a16="http://schemas.microsoft.com/office/drawing/2014/main" val="1849831124"/>
                    </a:ext>
                  </a:extLst>
                </a:gridCol>
                <a:gridCol w="2417334">
                  <a:extLst>
                    <a:ext uri="{9D8B030D-6E8A-4147-A177-3AD203B41FA5}">
                      <a16:colId xmlns:a16="http://schemas.microsoft.com/office/drawing/2014/main" val="3598314862"/>
                    </a:ext>
                  </a:extLst>
                </a:gridCol>
                <a:gridCol w="2378869">
                  <a:extLst>
                    <a:ext uri="{9D8B030D-6E8A-4147-A177-3AD203B41FA5}">
                      <a16:colId xmlns:a16="http://schemas.microsoft.com/office/drawing/2014/main" val="4251791967"/>
                    </a:ext>
                  </a:extLst>
                </a:gridCol>
              </a:tblGrid>
              <a:tr h="336048">
                <a:tc>
                  <a:txBody>
                    <a:bodyPr/>
                    <a:lstStyle/>
                    <a:p>
                      <a:r>
                        <a:rPr lang="en-IN" sz="2000" dirty="0">
                          <a:latin typeface="Vidaloka" panose="020B0604020202020204" charset="0"/>
                        </a:rPr>
                        <a:t>Title</a:t>
                      </a:r>
                    </a:p>
                  </a:txBody>
                  <a:tcPr/>
                </a:tc>
                <a:tc>
                  <a:txBody>
                    <a:bodyPr/>
                    <a:lstStyle/>
                    <a:p>
                      <a:r>
                        <a:rPr lang="en-IN" sz="2000" dirty="0">
                          <a:latin typeface="Vidaloka" panose="020B0604020202020204" charset="0"/>
                        </a:rPr>
                        <a:t>Author</a:t>
                      </a:r>
                    </a:p>
                  </a:txBody>
                  <a:tcPr/>
                </a:tc>
                <a:tc>
                  <a:txBody>
                    <a:bodyPr/>
                    <a:lstStyle/>
                    <a:p>
                      <a:r>
                        <a:rPr lang="en-IN" sz="2000" dirty="0">
                          <a:latin typeface="Vidaloka" panose="020B0604020202020204" charset="0"/>
                        </a:rPr>
                        <a:t>Methodology</a:t>
                      </a:r>
                    </a:p>
                  </a:txBody>
                  <a:tcPr/>
                </a:tc>
                <a:tc>
                  <a:txBody>
                    <a:bodyPr/>
                    <a:lstStyle/>
                    <a:p>
                      <a:r>
                        <a:rPr lang="en-IN" sz="2000" dirty="0">
                          <a:latin typeface="Vidaloka" panose="020B0604020202020204" charset="0"/>
                        </a:rPr>
                        <a:t>Limitations</a:t>
                      </a:r>
                    </a:p>
                  </a:txBody>
                  <a:tcPr/>
                </a:tc>
                <a:extLst>
                  <a:ext uri="{0D108BD9-81ED-4DB2-BD59-A6C34878D82A}">
                    <a16:rowId xmlns:a16="http://schemas.microsoft.com/office/drawing/2014/main" val="3677621514"/>
                  </a:ext>
                </a:extLst>
              </a:tr>
              <a:tr h="649777">
                <a:tc>
                  <a:txBody>
                    <a:bodyPr/>
                    <a:lstStyle/>
                    <a:p>
                      <a:r>
                        <a:rPr lang="en-IN" sz="1200" dirty="0"/>
                        <a:t>Real-time Sentiment Analysis for E-commerce Applications</a:t>
                      </a:r>
                    </a:p>
                  </a:txBody>
                  <a:tcPr/>
                </a:tc>
                <a:tc>
                  <a:txBody>
                    <a:bodyPr/>
                    <a:lstStyle/>
                    <a:p>
                      <a:r>
                        <a:rPr lang="en-IN" dirty="0"/>
                        <a:t>Jabbar et al.</a:t>
                      </a:r>
                    </a:p>
                  </a:txBody>
                  <a:tcPr anchor="ctr"/>
                </a:tc>
                <a:tc>
                  <a:txBody>
                    <a:bodyPr/>
                    <a:lstStyle/>
                    <a:p>
                      <a:r>
                        <a:rPr lang="en-US" sz="1200" dirty="0"/>
                        <a:t>SVM to predict sentiment at review and sentence levels using Amazon reviews.</a:t>
                      </a:r>
                      <a:endParaRPr lang="en-IN" sz="1200" dirty="0"/>
                    </a:p>
                  </a:txBody>
                  <a:tcPr/>
                </a:tc>
                <a:tc>
                  <a:txBody>
                    <a:bodyPr/>
                    <a:lstStyle/>
                    <a:p>
                      <a:r>
                        <a:rPr lang="en-US" dirty="0"/>
                        <a:t>Limited ability to capture linguistic nuances.</a:t>
                      </a:r>
                    </a:p>
                  </a:txBody>
                  <a:tcPr anchor="ctr"/>
                </a:tc>
                <a:extLst>
                  <a:ext uri="{0D108BD9-81ED-4DB2-BD59-A6C34878D82A}">
                    <a16:rowId xmlns:a16="http://schemas.microsoft.com/office/drawing/2014/main" val="2052629064"/>
                  </a:ext>
                </a:extLst>
              </a:tr>
              <a:tr h="518205">
                <a:tc>
                  <a:txBody>
                    <a:bodyPr/>
                    <a:lstStyle/>
                    <a:p>
                      <a:r>
                        <a:rPr lang="en-US" sz="1200" dirty="0"/>
                        <a:t>Temporal and Sentimental Dynamics of Indian E-commerce Reviews</a:t>
                      </a:r>
                      <a:endParaRPr lang="en-IN" sz="1200" dirty="0"/>
                    </a:p>
                  </a:txBody>
                  <a:tcPr anchor="ctr"/>
                </a:tc>
                <a:tc>
                  <a:txBody>
                    <a:bodyPr/>
                    <a:lstStyle/>
                    <a:p>
                      <a:r>
                        <a:rPr lang="en-IN" dirty="0"/>
                        <a:t>Arora et al.</a:t>
                      </a:r>
                    </a:p>
                  </a:txBody>
                  <a:tcPr anchor="ctr"/>
                </a:tc>
                <a:tc>
                  <a:txBody>
                    <a:bodyPr/>
                    <a:lstStyle/>
                    <a:p>
                      <a:r>
                        <a:rPr lang="en-US" dirty="0"/>
                        <a:t>Text Blob and ANOVA; word clouds to study seasonal sentiment trends.</a:t>
                      </a:r>
                    </a:p>
                  </a:txBody>
                  <a:tcPr anchor="ctr"/>
                </a:tc>
                <a:tc>
                  <a:txBody>
                    <a:bodyPr/>
                    <a:lstStyle/>
                    <a:p>
                      <a:r>
                        <a:rPr lang="en-US" dirty="0"/>
                        <a:t>Basic NLP tools limit handling of complex language.</a:t>
                      </a:r>
                    </a:p>
                  </a:txBody>
                  <a:tcPr anchor="ctr"/>
                </a:tc>
                <a:extLst>
                  <a:ext uri="{0D108BD9-81ED-4DB2-BD59-A6C34878D82A}">
                    <a16:rowId xmlns:a16="http://schemas.microsoft.com/office/drawing/2014/main" val="1389379859"/>
                  </a:ext>
                </a:extLst>
              </a:tr>
              <a:tr h="0">
                <a:tc>
                  <a:txBody>
                    <a:bodyPr/>
                    <a:lstStyle/>
                    <a:p>
                      <a:r>
                        <a:rPr lang="en-US" dirty="0"/>
                        <a:t>Aspect Sentiment Analysis via Triplet Extraction and BiLSTM</a:t>
                      </a:r>
                    </a:p>
                  </a:txBody>
                  <a:tcPr anchor="ctr"/>
                </a:tc>
                <a:tc>
                  <a:txBody>
                    <a:bodyPr/>
                    <a:lstStyle/>
                    <a:p>
                      <a:r>
                        <a:rPr lang="en-IN" dirty="0"/>
                        <a:t>Sundaram et al.</a:t>
                      </a:r>
                    </a:p>
                  </a:txBody>
                  <a:tcPr anchor="ctr"/>
                </a:tc>
                <a:tc>
                  <a:txBody>
                    <a:bodyPr/>
                    <a:lstStyle/>
                    <a:p>
                      <a:r>
                        <a:rPr lang="en-US" dirty="0"/>
                        <a:t>BiLSTM with triplet extraction and VADER-based sentiment tagging.</a:t>
                      </a:r>
                    </a:p>
                  </a:txBody>
                  <a:tcPr anchor="ctr"/>
                </a:tc>
                <a:tc>
                  <a:txBody>
                    <a:bodyPr/>
                    <a:lstStyle/>
                    <a:p>
                      <a:r>
                        <a:rPr lang="en-US" dirty="0"/>
                        <a:t>Limited generalization due to handcrafted features and basic LSTM.</a:t>
                      </a:r>
                    </a:p>
                  </a:txBody>
                  <a:tcPr anchor="ctr"/>
                </a:tc>
                <a:extLst>
                  <a:ext uri="{0D108BD9-81ED-4DB2-BD59-A6C34878D82A}">
                    <a16:rowId xmlns:a16="http://schemas.microsoft.com/office/drawing/2014/main" val="1087262012"/>
                  </a:ext>
                </a:extLst>
              </a:tr>
            </a:tbl>
          </a:graphicData>
        </a:graphic>
      </p:graphicFrame>
    </p:spTree>
    <p:extLst>
      <p:ext uri="{BB962C8B-B14F-4D97-AF65-F5344CB8AC3E}">
        <p14:creationId xmlns:p14="http://schemas.microsoft.com/office/powerpoint/2010/main" val="1584391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CAFA7-8755-90F4-417D-02A78F8E75CE}"/>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3532B6B-6314-D6BD-F7DC-410276B0B0CA}"/>
              </a:ext>
            </a:extLst>
          </p:cNvPr>
          <p:cNvGraphicFramePr>
            <a:graphicFrameLocks noGrp="1"/>
          </p:cNvGraphicFramePr>
          <p:nvPr>
            <p:extLst>
              <p:ext uri="{D42A27DB-BD31-4B8C-83A1-F6EECF244321}">
                <p14:modId xmlns:p14="http://schemas.microsoft.com/office/powerpoint/2010/main" val="1053696400"/>
              </p:ext>
            </p:extLst>
          </p:nvPr>
        </p:nvGraphicFramePr>
        <p:xfrm>
          <a:off x="658368" y="428625"/>
          <a:ext cx="7851648" cy="3636888"/>
        </p:xfrm>
        <a:graphic>
          <a:graphicData uri="http://schemas.openxmlformats.org/drawingml/2006/table">
            <a:tbl>
              <a:tblPr firstRow="1" bandRow="1">
                <a:tableStyleId>{DB0FF846-7555-45BD-8BCF-48AA992E141C}</a:tableStyleId>
              </a:tblPr>
              <a:tblGrid>
                <a:gridCol w="1956245">
                  <a:extLst>
                    <a:ext uri="{9D8B030D-6E8A-4147-A177-3AD203B41FA5}">
                      <a16:colId xmlns:a16="http://schemas.microsoft.com/office/drawing/2014/main" val="3540149052"/>
                    </a:ext>
                  </a:extLst>
                </a:gridCol>
                <a:gridCol w="1428750">
                  <a:extLst>
                    <a:ext uri="{9D8B030D-6E8A-4147-A177-3AD203B41FA5}">
                      <a16:colId xmlns:a16="http://schemas.microsoft.com/office/drawing/2014/main" val="1849831124"/>
                    </a:ext>
                  </a:extLst>
                </a:gridCol>
                <a:gridCol w="2514600">
                  <a:extLst>
                    <a:ext uri="{9D8B030D-6E8A-4147-A177-3AD203B41FA5}">
                      <a16:colId xmlns:a16="http://schemas.microsoft.com/office/drawing/2014/main" val="3598314862"/>
                    </a:ext>
                  </a:extLst>
                </a:gridCol>
                <a:gridCol w="1952053">
                  <a:extLst>
                    <a:ext uri="{9D8B030D-6E8A-4147-A177-3AD203B41FA5}">
                      <a16:colId xmlns:a16="http://schemas.microsoft.com/office/drawing/2014/main" val="4251791967"/>
                    </a:ext>
                  </a:extLst>
                </a:gridCol>
              </a:tblGrid>
              <a:tr h="833916">
                <a:tc>
                  <a:txBody>
                    <a:bodyPr/>
                    <a:lstStyle/>
                    <a:p>
                      <a:r>
                        <a:rPr lang="en-US" dirty="0"/>
                        <a:t>Aspect-Based Sentiment Analysis Using LDA</a:t>
                      </a:r>
                    </a:p>
                  </a:txBody>
                  <a:tcPr anchor="ctr"/>
                </a:tc>
                <a:tc>
                  <a:txBody>
                    <a:bodyPr/>
                    <a:lstStyle/>
                    <a:p>
                      <a:r>
                        <a:rPr lang="en-IN" dirty="0"/>
                        <a:t>Wahyudi et al.</a:t>
                      </a:r>
                    </a:p>
                  </a:txBody>
                  <a:tcPr anchor="ctr"/>
                </a:tc>
                <a:tc>
                  <a:txBody>
                    <a:bodyPr/>
                    <a:lstStyle/>
                    <a:p>
                      <a:r>
                        <a:rPr lang="en-US" sz="1200" dirty="0"/>
                        <a:t>LDA with Collapsed Gibbs Sampling; evaluated sentiment across categories.</a:t>
                      </a:r>
                      <a:endParaRPr lang="en-IN" sz="1200" dirty="0"/>
                    </a:p>
                  </a:txBody>
                  <a:tcPr/>
                </a:tc>
                <a:tc>
                  <a:txBody>
                    <a:bodyPr/>
                    <a:lstStyle/>
                    <a:p>
                      <a:r>
                        <a:rPr lang="en-IN" dirty="0"/>
                        <a:t>Probabilistic models lack linguistic nuance.</a:t>
                      </a:r>
                    </a:p>
                  </a:txBody>
                  <a:tcPr anchor="ctr"/>
                </a:tc>
                <a:extLst>
                  <a:ext uri="{0D108BD9-81ED-4DB2-BD59-A6C34878D82A}">
                    <a16:rowId xmlns:a16="http://schemas.microsoft.com/office/drawing/2014/main" val="2052629064"/>
                  </a:ext>
                </a:extLst>
              </a:tr>
              <a:tr h="913212">
                <a:tc>
                  <a:txBody>
                    <a:bodyPr/>
                    <a:lstStyle/>
                    <a:p>
                      <a:r>
                        <a:rPr lang="en-US" dirty="0"/>
                        <a:t>Sentiment Analysis of Bangla E-commerce Reviews</a:t>
                      </a:r>
                    </a:p>
                  </a:txBody>
                  <a:tcPr anchor="ctr"/>
                </a:tc>
                <a:tc>
                  <a:txBody>
                    <a:bodyPr/>
                    <a:lstStyle/>
                    <a:p>
                      <a:r>
                        <a:rPr lang="en-IN" dirty="0"/>
                        <a:t>Zulfiker et al.</a:t>
                      </a:r>
                    </a:p>
                  </a:txBody>
                  <a:tcPr anchor="ctr"/>
                </a:tc>
                <a:tc>
                  <a:txBody>
                    <a:bodyPr/>
                    <a:lstStyle/>
                    <a:p>
                      <a:r>
                        <a:rPr lang="en-US" sz="1200" dirty="0"/>
                        <a:t>SVM (90.68%) on Bangla corpus using TF-IDF and trigram features.</a:t>
                      </a:r>
                      <a:endParaRPr lang="en-IN" sz="1200" dirty="0"/>
                    </a:p>
                  </a:txBody>
                  <a:tcPr/>
                </a:tc>
                <a:tc>
                  <a:txBody>
                    <a:bodyPr/>
                    <a:lstStyle/>
                    <a:p>
                      <a:r>
                        <a:rPr lang="en-US" sz="1200" dirty="0"/>
                        <a:t>Small dataset and manual annotation limit scalability.</a:t>
                      </a:r>
                      <a:endParaRPr lang="en-IN" sz="1200" dirty="0"/>
                    </a:p>
                  </a:txBody>
                  <a:tcPr/>
                </a:tc>
                <a:extLst>
                  <a:ext uri="{0D108BD9-81ED-4DB2-BD59-A6C34878D82A}">
                    <a16:rowId xmlns:a16="http://schemas.microsoft.com/office/drawing/2014/main" val="1389379859"/>
                  </a:ext>
                </a:extLst>
              </a:tr>
              <a:tr h="913212">
                <a:tc>
                  <a:txBody>
                    <a:bodyPr/>
                    <a:lstStyle/>
                    <a:p>
                      <a:r>
                        <a:rPr lang="en-US" dirty="0"/>
                        <a:t>Transfer Learning with Transformers for E-commerce Sentiment</a:t>
                      </a:r>
                    </a:p>
                  </a:txBody>
                  <a:tcPr anchor="ctr"/>
                </a:tc>
                <a:tc>
                  <a:txBody>
                    <a:bodyPr/>
                    <a:lstStyle/>
                    <a:p>
                      <a:r>
                        <a:rPr lang="en-IN" dirty="0"/>
                        <a:t>Guru Prasad et al.</a:t>
                      </a:r>
                    </a:p>
                  </a:txBody>
                  <a:tcPr anchor="ctr"/>
                </a:tc>
                <a:tc>
                  <a:txBody>
                    <a:bodyPr/>
                    <a:lstStyle/>
                    <a:p>
                      <a:r>
                        <a:rPr lang="en-US" dirty="0"/>
                        <a:t>BERT and variants for aspect-based sentiment on Amazon/Flipkart data.</a:t>
                      </a:r>
                    </a:p>
                  </a:txBody>
                  <a:tcPr anchor="ctr"/>
                </a:tc>
                <a:tc>
                  <a:txBody>
                    <a:bodyPr/>
                    <a:lstStyle/>
                    <a:p>
                      <a:r>
                        <a:rPr lang="en-US" dirty="0"/>
                        <a:t>High resource requirements and domain adaptation challenges.</a:t>
                      </a:r>
                    </a:p>
                  </a:txBody>
                  <a:tcPr anchor="ctr"/>
                </a:tc>
                <a:extLst>
                  <a:ext uri="{0D108BD9-81ED-4DB2-BD59-A6C34878D82A}">
                    <a16:rowId xmlns:a16="http://schemas.microsoft.com/office/drawing/2014/main" val="1972016883"/>
                  </a:ext>
                </a:extLst>
              </a:tr>
              <a:tr h="908340">
                <a:tc>
                  <a:txBody>
                    <a:bodyPr/>
                    <a:lstStyle/>
                    <a:p>
                      <a:r>
                        <a:rPr lang="fr-FR" dirty="0"/>
                        <a:t>Efficient ML Techniques for E-commerce Sentiment</a:t>
                      </a:r>
                    </a:p>
                  </a:txBody>
                  <a:tcPr anchor="ctr"/>
                </a:tc>
                <a:tc>
                  <a:txBody>
                    <a:bodyPr/>
                    <a:lstStyle/>
                    <a:p>
                      <a:r>
                        <a:rPr lang="en-IN" dirty="0"/>
                        <a:t>Bharti et al.</a:t>
                      </a:r>
                    </a:p>
                  </a:txBody>
                  <a:tcPr anchor="ctr"/>
                </a:tc>
                <a:tc>
                  <a:txBody>
                    <a:bodyPr/>
                    <a:lstStyle/>
                    <a:p>
                      <a:r>
                        <a:rPr lang="en-IN" dirty="0"/>
                        <a:t>CNN, LSTM, RMDL with BERT, ELMo, FastText embeddings.</a:t>
                      </a:r>
                    </a:p>
                  </a:txBody>
                  <a:tcPr anchor="ctr"/>
                </a:tc>
                <a:tc>
                  <a:txBody>
                    <a:bodyPr/>
                    <a:lstStyle/>
                    <a:p>
                      <a:r>
                        <a:rPr lang="en-US" dirty="0"/>
                        <a:t>Effectiveness depends heavily on data quality and tuning.</a:t>
                      </a:r>
                    </a:p>
                  </a:txBody>
                  <a:tcPr anchor="ctr"/>
                </a:tc>
                <a:extLst>
                  <a:ext uri="{0D108BD9-81ED-4DB2-BD59-A6C34878D82A}">
                    <a16:rowId xmlns:a16="http://schemas.microsoft.com/office/drawing/2014/main" val="1721684789"/>
                  </a:ext>
                </a:extLst>
              </a:tr>
            </a:tbl>
          </a:graphicData>
        </a:graphic>
      </p:graphicFrame>
    </p:spTree>
    <p:extLst>
      <p:ext uri="{BB962C8B-B14F-4D97-AF65-F5344CB8AC3E}">
        <p14:creationId xmlns:p14="http://schemas.microsoft.com/office/powerpoint/2010/main" val="1727070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ECC1A-D166-1C95-7557-2FD2B5FF3C8F}"/>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95C66BD-040A-D805-3B32-945E45762C90}"/>
              </a:ext>
            </a:extLst>
          </p:cNvPr>
          <p:cNvGraphicFramePr>
            <a:graphicFrameLocks noGrp="1"/>
          </p:cNvGraphicFramePr>
          <p:nvPr>
            <p:extLst>
              <p:ext uri="{D42A27DB-BD31-4B8C-83A1-F6EECF244321}">
                <p14:modId xmlns:p14="http://schemas.microsoft.com/office/powerpoint/2010/main" val="1048350910"/>
              </p:ext>
            </p:extLst>
          </p:nvPr>
        </p:nvGraphicFramePr>
        <p:xfrm>
          <a:off x="658368" y="442912"/>
          <a:ext cx="7900416" cy="3998451"/>
        </p:xfrm>
        <a:graphic>
          <a:graphicData uri="http://schemas.openxmlformats.org/drawingml/2006/table">
            <a:tbl>
              <a:tblPr firstRow="1" bandRow="1">
                <a:tableStyleId>{DB0FF846-7555-45BD-8BCF-48AA992E141C}</a:tableStyleId>
              </a:tblPr>
              <a:tblGrid>
                <a:gridCol w="2047441">
                  <a:extLst>
                    <a:ext uri="{9D8B030D-6E8A-4147-A177-3AD203B41FA5}">
                      <a16:colId xmlns:a16="http://schemas.microsoft.com/office/drawing/2014/main" val="3540149052"/>
                    </a:ext>
                  </a:extLst>
                </a:gridCol>
                <a:gridCol w="1566154">
                  <a:extLst>
                    <a:ext uri="{9D8B030D-6E8A-4147-A177-3AD203B41FA5}">
                      <a16:colId xmlns:a16="http://schemas.microsoft.com/office/drawing/2014/main" val="1849831124"/>
                    </a:ext>
                  </a:extLst>
                </a:gridCol>
                <a:gridCol w="2360485">
                  <a:extLst>
                    <a:ext uri="{9D8B030D-6E8A-4147-A177-3AD203B41FA5}">
                      <a16:colId xmlns:a16="http://schemas.microsoft.com/office/drawing/2014/main" val="3598314862"/>
                    </a:ext>
                  </a:extLst>
                </a:gridCol>
                <a:gridCol w="1926336">
                  <a:extLst>
                    <a:ext uri="{9D8B030D-6E8A-4147-A177-3AD203B41FA5}">
                      <a16:colId xmlns:a16="http://schemas.microsoft.com/office/drawing/2014/main" val="4251791967"/>
                    </a:ext>
                  </a:extLst>
                </a:gridCol>
              </a:tblGrid>
              <a:tr h="902825">
                <a:tc>
                  <a:txBody>
                    <a:bodyPr/>
                    <a:lstStyle/>
                    <a:p>
                      <a:r>
                        <a:rPr lang="en-US" dirty="0"/>
                        <a:t>Sentiment Framework for Zomato Reviews</a:t>
                      </a:r>
                    </a:p>
                  </a:txBody>
                  <a:tcPr anchor="ctr"/>
                </a:tc>
                <a:tc>
                  <a:txBody>
                    <a:bodyPr/>
                    <a:lstStyle/>
                    <a:p>
                      <a:r>
                        <a:rPr lang="en-IN" dirty="0"/>
                        <a:t>Chaudari et al.</a:t>
                      </a:r>
                    </a:p>
                  </a:txBody>
                  <a:tcPr anchor="ctr"/>
                </a:tc>
                <a:tc>
                  <a:txBody>
                    <a:bodyPr/>
                    <a:lstStyle/>
                    <a:p>
                      <a:r>
                        <a:rPr lang="en-US" dirty="0"/>
                        <a:t>Bi-LSTM and Bi-GRU with Word2Vec and VADER.</a:t>
                      </a:r>
                    </a:p>
                  </a:txBody>
                  <a:tcPr anchor="ctr"/>
                </a:tc>
                <a:tc>
                  <a:txBody>
                    <a:bodyPr/>
                    <a:lstStyle/>
                    <a:p>
                      <a:r>
                        <a:rPr lang="en-US" dirty="0"/>
                        <a:t>Bi-LSTM showed overfitting; performance sensitive to hyperparameters.</a:t>
                      </a:r>
                    </a:p>
                  </a:txBody>
                  <a:tcPr anchor="ctr"/>
                </a:tc>
                <a:extLst>
                  <a:ext uri="{0D108BD9-81ED-4DB2-BD59-A6C34878D82A}">
                    <a16:rowId xmlns:a16="http://schemas.microsoft.com/office/drawing/2014/main" val="3677621514"/>
                  </a:ext>
                </a:extLst>
              </a:tr>
              <a:tr h="735833">
                <a:tc>
                  <a:txBody>
                    <a:bodyPr/>
                    <a:lstStyle/>
                    <a:p>
                      <a:r>
                        <a:rPr lang="en-US" dirty="0"/>
                        <a:t>Sentiment Analysis of Tokopedia Reviews</a:t>
                      </a:r>
                    </a:p>
                  </a:txBody>
                  <a:tcPr anchor="ctr"/>
                </a:tc>
                <a:tc>
                  <a:txBody>
                    <a:bodyPr/>
                    <a:lstStyle/>
                    <a:p>
                      <a:r>
                        <a:rPr lang="en-IN" dirty="0"/>
                        <a:t>Hakkinen et al.</a:t>
                      </a:r>
                    </a:p>
                  </a:txBody>
                  <a:tcPr anchor="ctr"/>
                </a:tc>
                <a:tc>
                  <a:txBody>
                    <a:bodyPr/>
                    <a:lstStyle/>
                    <a:p>
                      <a:r>
                        <a:rPr lang="en-US" dirty="0"/>
                        <a:t>Lexicon-based approach and Naïve Bayes; focused on negation, intensifiers.</a:t>
                      </a:r>
                    </a:p>
                  </a:txBody>
                  <a:tcPr anchor="ctr"/>
                </a:tc>
                <a:tc>
                  <a:txBody>
                    <a:bodyPr/>
                    <a:lstStyle/>
                    <a:p>
                      <a:r>
                        <a:rPr lang="en-US" dirty="0"/>
                        <a:t>Contextual ambiguity and complex expressions not handled well.</a:t>
                      </a:r>
                    </a:p>
                  </a:txBody>
                  <a:tcPr anchor="ctr"/>
                </a:tc>
                <a:extLst>
                  <a:ext uri="{0D108BD9-81ED-4DB2-BD59-A6C34878D82A}">
                    <a16:rowId xmlns:a16="http://schemas.microsoft.com/office/drawing/2014/main" val="2052629064"/>
                  </a:ext>
                </a:extLst>
              </a:tr>
              <a:tr h="950451">
                <a:tc>
                  <a:txBody>
                    <a:bodyPr/>
                    <a:lstStyle/>
                    <a:p>
                      <a:r>
                        <a:rPr lang="en-IN" dirty="0"/>
                        <a:t>Fashion E-commerce Sentiment Analysis</a:t>
                      </a:r>
                    </a:p>
                  </a:txBody>
                  <a:tcPr anchor="ctr"/>
                </a:tc>
                <a:tc>
                  <a:txBody>
                    <a:bodyPr/>
                    <a:lstStyle/>
                    <a:p>
                      <a:r>
                        <a:rPr lang="en-IN" dirty="0"/>
                        <a:t>Kathuria et al.</a:t>
                      </a:r>
                    </a:p>
                  </a:txBody>
                  <a:tcPr anchor="ctr"/>
                </a:tc>
                <a:tc>
                  <a:txBody>
                    <a:bodyPr/>
                    <a:lstStyle/>
                    <a:p>
                      <a:r>
                        <a:rPr lang="en-US" dirty="0"/>
                        <a:t>Logistic Regression (88.18%), SVM, RF with VADER and TextBlob.</a:t>
                      </a:r>
                    </a:p>
                  </a:txBody>
                  <a:tcPr anchor="ctr"/>
                </a:tc>
                <a:tc>
                  <a:txBody>
                    <a:bodyPr/>
                    <a:lstStyle/>
                    <a:p>
                      <a:r>
                        <a:rPr lang="en-US" dirty="0"/>
                        <a:t>Challenges in subjectivity, data cleaning, and over-attribution of positivity.</a:t>
                      </a:r>
                    </a:p>
                  </a:txBody>
                  <a:tcPr anchor="ctr"/>
                </a:tc>
                <a:extLst>
                  <a:ext uri="{0D108BD9-81ED-4DB2-BD59-A6C34878D82A}">
                    <a16:rowId xmlns:a16="http://schemas.microsoft.com/office/drawing/2014/main" val="1389379859"/>
                  </a:ext>
                </a:extLst>
              </a:tr>
              <a:tr h="950451">
                <a:tc>
                  <a:txBody>
                    <a:bodyPr/>
                    <a:lstStyle/>
                    <a:p>
                      <a:r>
                        <a:rPr lang="en-IN" dirty="0"/>
                        <a:t>Arabic Sentiment Classifier for Service Reviews</a:t>
                      </a:r>
                    </a:p>
                  </a:txBody>
                  <a:tcPr anchor="ctr"/>
                </a:tc>
                <a:tc>
                  <a:txBody>
                    <a:bodyPr/>
                    <a:lstStyle/>
                    <a:p>
                      <a:r>
                        <a:rPr lang="en-IN" dirty="0"/>
                        <a:t>Al Omari et al.</a:t>
                      </a:r>
                    </a:p>
                  </a:txBody>
                  <a:tcPr anchor="ctr"/>
                </a:tc>
                <a:tc>
                  <a:txBody>
                    <a:bodyPr/>
                    <a:lstStyle/>
                    <a:p>
                      <a:r>
                        <a:rPr lang="en-US" dirty="0"/>
                        <a:t>Logistic Regression with TF-IDF on 3,916 Arabic reviews.</a:t>
                      </a:r>
                    </a:p>
                  </a:txBody>
                  <a:tcPr anchor="ctr"/>
                </a:tc>
                <a:tc>
                  <a:txBody>
                    <a:bodyPr/>
                    <a:lstStyle/>
                    <a:p>
                      <a:r>
                        <a:rPr lang="en-US" dirty="0"/>
                        <a:t>Poor recall for negative sentiment due to data imbalance and sarcasm.</a:t>
                      </a:r>
                    </a:p>
                  </a:txBody>
                  <a:tcPr anchor="ctr"/>
                </a:tc>
                <a:extLst>
                  <a:ext uri="{0D108BD9-81ED-4DB2-BD59-A6C34878D82A}">
                    <a16:rowId xmlns:a16="http://schemas.microsoft.com/office/drawing/2014/main" val="1972016883"/>
                  </a:ext>
                </a:extLst>
              </a:tr>
            </a:tbl>
          </a:graphicData>
        </a:graphic>
      </p:graphicFrame>
    </p:spTree>
    <p:extLst>
      <p:ext uri="{BB962C8B-B14F-4D97-AF65-F5344CB8AC3E}">
        <p14:creationId xmlns:p14="http://schemas.microsoft.com/office/powerpoint/2010/main" val="1438092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25EC6-3F2A-0389-F6E5-A0EA59388B43}"/>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36CBF50-4B6D-7F29-3D1E-96C66A23F56B}"/>
              </a:ext>
            </a:extLst>
          </p:cNvPr>
          <p:cNvGraphicFramePr>
            <a:graphicFrameLocks noGrp="1"/>
          </p:cNvGraphicFramePr>
          <p:nvPr>
            <p:extLst>
              <p:ext uri="{D42A27DB-BD31-4B8C-83A1-F6EECF244321}">
                <p14:modId xmlns:p14="http://schemas.microsoft.com/office/powerpoint/2010/main" val="800526545"/>
              </p:ext>
            </p:extLst>
          </p:nvPr>
        </p:nvGraphicFramePr>
        <p:xfrm>
          <a:off x="678942" y="828674"/>
          <a:ext cx="7900416" cy="2307432"/>
        </p:xfrm>
        <a:graphic>
          <a:graphicData uri="http://schemas.openxmlformats.org/drawingml/2006/table">
            <a:tbl>
              <a:tblPr firstRow="1" bandRow="1">
                <a:tableStyleId>{DB0FF846-7555-45BD-8BCF-48AA992E141C}</a:tableStyleId>
              </a:tblPr>
              <a:tblGrid>
                <a:gridCol w="2047441">
                  <a:extLst>
                    <a:ext uri="{9D8B030D-6E8A-4147-A177-3AD203B41FA5}">
                      <a16:colId xmlns:a16="http://schemas.microsoft.com/office/drawing/2014/main" val="3540149052"/>
                    </a:ext>
                  </a:extLst>
                </a:gridCol>
                <a:gridCol w="1273753">
                  <a:extLst>
                    <a:ext uri="{9D8B030D-6E8A-4147-A177-3AD203B41FA5}">
                      <a16:colId xmlns:a16="http://schemas.microsoft.com/office/drawing/2014/main" val="1849831124"/>
                    </a:ext>
                  </a:extLst>
                </a:gridCol>
                <a:gridCol w="2652886">
                  <a:extLst>
                    <a:ext uri="{9D8B030D-6E8A-4147-A177-3AD203B41FA5}">
                      <a16:colId xmlns:a16="http://schemas.microsoft.com/office/drawing/2014/main" val="3598314862"/>
                    </a:ext>
                  </a:extLst>
                </a:gridCol>
                <a:gridCol w="1926336">
                  <a:extLst>
                    <a:ext uri="{9D8B030D-6E8A-4147-A177-3AD203B41FA5}">
                      <a16:colId xmlns:a16="http://schemas.microsoft.com/office/drawing/2014/main" val="4251791967"/>
                    </a:ext>
                  </a:extLst>
                </a:gridCol>
              </a:tblGrid>
              <a:tr h="1321594">
                <a:tc>
                  <a:txBody>
                    <a:bodyPr/>
                    <a:lstStyle/>
                    <a:p>
                      <a:r>
                        <a:rPr lang="en-US" dirty="0"/>
                        <a:t>Customer Sentiment Toward Bangladeshi Courier Services</a:t>
                      </a:r>
                    </a:p>
                  </a:txBody>
                  <a:tcPr anchor="ctr"/>
                </a:tc>
                <a:tc>
                  <a:txBody>
                    <a:bodyPr/>
                    <a:lstStyle/>
                    <a:p>
                      <a:r>
                        <a:rPr lang="en-IN" dirty="0"/>
                        <a:t>Bitto et al.</a:t>
                      </a:r>
                    </a:p>
                  </a:txBody>
                  <a:tcPr anchor="ctr"/>
                </a:tc>
                <a:tc>
                  <a:txBody>
                    <a:bodyPr/>
                    <a:lstStyle/>
                    <a:p>
                      <a:r>
                        <a:rPr lang="en-US" dirty="0"/>
                        <a:t>Naïve Bayes (90.72%) with bigram features; 6 ML models evaluated.</a:t>
                      </a:r>
                    </a:p>
                  </a:txBody>
                  <a:tcPr anchor="ctr"/>
                </a:tc>
                <a:tc>
                  <a:txBody>
                    <a:bodyPr/>
                    <a:lstStyle/>
                    <a:p>
                      <a:r>
                        <a:rPr lang="en-US" dirty="0"/>
                        <a:t>Limited dataset, manual labeling, underperformance of SVM.</a:t>
                      </a:r>
                    </a:p>
                  </a:txBody>
                  <a:tcPr anchor="ctr"/>
                </a:tc>
                <a:extLst>
                  <a:ext uri="{0D108BD9-81ED-4DB2-BD59-A6C34878D82A}">
                    <a16:rowId xmlns:a16="http://schemas.microsoft.com/office/drawing/2014/main" val="3677621514"/>
                  </a:ext>
                </a:extLst>
              </a:tr>
              <a:tr h="985838">
                <a:tc>
                  <a:txBody>
                    <a:bodyPr/>
                    <a:lstStyle/>
                    <a:p>
                      <a:r>
                        <a:rPr lang="en-IN" dirty="0"/>
                        <a:t>E-commerce Service Quality Sentiment Analysis</a:t>
                      </a:r>
                    </a:p>
                  </a:txBody>
                  <a:tcPr anchor="ctr"/>
                </a:tc>
                <a:tc>
                  <a:txBody>
                    <a:bodyPr/>
                    <a:lstStyle/>
                    <a:p>
                      <a:r>
                        <a:rPr lang="en-IN" dirty="0"/>
                        <a:t>Sari et al.</a:t>
                      </a:r>
                    </a:p>
                  </a:txBody>
                  <a:tcPr anchor="ctr"/>
                </a:tc>
                <a:tc>
                  <a:txBody>
                    <a:bodyPr/>
                    <a:lstStyle/>
                    <a:p>
                      <a:r>
                        <a:rPr lang="en-US" dirty="0"/>
                        <a:t>Naïve Bayes + TF-IDF to analyze 5 e-Servqual dimensions.</a:t>
                      </a:r>
                    </a:p>
                  </a:txBody>
                  <a:tcPr anchor="ctr"/>
                </a:tc>
                <a:tc>
                  <a:txBody>
                    <a:bodyPr/>
                    <a:lstStyle/>
                    <a:p>
                      <a:r>
                        <a:rPr lang="it-IT" dirty="0"/>
                        <a:t>Limited temporal data scope, no social media data.</a:t>
                      </a:r>
                    </a:p>
                  </a:txBody>
                  <a:tcPr anchor="ctr"/>
                </a:tc>
                <a:extLst>
                  <a:ext uri="{0D108BD9-81ED-4DB2-BD59-A6C34878D82A}">
                    <a16:rowId xmlns:a16="http://schemas.microsoft.com/office/drawing/2014/main" val="2052629064"/>
                  </a:ext>
                </a:extLst>
              </a:tr>
            </a:tbl>
          </a:graphicData>
        </a:graphic>
      </p:graphicFrame>
      <p:graphicFrame>
        <p:nvGraphicFramePr>
          <p:cNvPr id="2" name="Table 1">
            <a:extLst>
              <a:ext uri="{FF2B5EF4-FFF2-40B4-BE49-F238E27FC236}">
                <a16:creationId xmlns:a16="http://schemas.microsoft.com/office/drawing/2014/main" id="{D550822D-3E03-77C4-9178-18D352C4EB42}"/>
              </a:ext>
            </a:extLst>
          </p:cNvPr>
          <p:cNvGraphicFramePr>
            <a:graphicFrameLocks noGrp="1"/>
          </p:cNvGraphicFramePr>
          <p:nvPr>
            <p:extLst>
              <p:ext uri="{D42A27DB-BD31-4B8C-83A1-F6EECF244321}">
                <p14:modId xmlns:p14="http://schemas.microsoft.com/office/powerpoint/2010/main" val="3810287894"/>
              </p:ext>
            </p:extLst>
          </p:nvPr>
        </p:nvGraphicFramePr>
        <p:xfrm>
          <a:off x="678942" y="3136105"/>
          <a:ext cx="7900416" cy="985839"/>
        </p:xfrm>
        <a:graphic>
          <a:graphicData uri="http://schemas.openxmlformats.org/drawingml/2006/table">
            <a:tbl>
              <a:tblPr firstRow="1" bandRow="1">
                <a:tableStyleId>{DB0FF846-7555-45BD-8BCF-48AA992E141C}</a:tableStyleId>
              </a:tblPr>
              <a:tblGrid>
                <a:gridCol w="2049971">
                  <a:extLst>
                    <a:ext uri="{9D8B030D-6E8A-4147-A177-3AD203B41FA5}">
                      <a16:colId xmlns:a16="http://schemas.microsoft.com/office/drawing/2014/main" val="146470084"/>
                    </a:ext>
                  </a:extLst>
                </a:gridCol>
                <a:gridCol w="1278731">
                  <a:extLst>
                    <a:ext uri="{9D8B030D-6E8A-4147-A177-3AD203B41FA5}">
                      <a16:colId xmlns:a16="http://schemas.microsoft.com/office/drawing/2014/main" val="3790717068"/>
                    </a:ext>
                  </a:extLst>
                </a:gridCol>
                <a:gridCol w="2650331">
                  <a:extLst>
                    <a:ext uri="{9D8B030D-6E8A-4147-A177-3AD203B41FA5}">
                      <a16:colId xmlns:a16="http://schemas.microsoft.com/office/drawing/2014/main" val="3192854390"/>
                    </a:ext>
                  </a:extLst>
                </a:gridCol>
                <a:gridCol w="1921383">
                  <a:extLst>
                    <a:ext uri="{9D8B030D-6E8A-4147-A177-3AD203B41FA5}">
                      <a16:colId xmlns:a16="http://schemas.microsoft.com/office/drawing/2014/main" val="2251812906"/>
                    </a:ext>
                  </a:extLst>
                </a:gridCol>
              </a:tblGrid>
              <a:tr h="985839">
                <a:tc>
                  <a:txBody>
                    <a:bodyPr/>
                    <a:lstStyle/>
                    <a:p>
                      <a:r>
                        <a:rPr lang="en-US" dirty="0"/>
                        <a:t>Trust-Based Product Review Analysis Using STRUMKNN</a:t>
                      </a:r>
                    </a:p>
                  </a:txBody>
                  <a:tcPr anchor="ctr"/>
                </a:tc>
                <a:tc>
                  <a:txBody>
                    <a:bodyPr/>
                    <a:lstStyle/>
                    <a:p>
                      <a:r>
                        <a:rPr lang="en-IN" dirty="0"/>
                        <a:t>Mugil et al.</a:t>
                      </a:r>
                    </a:p>
                  </a:txBody>
                  <a:tcPr anchor="ctr"/>
                </a:tc>
                <a:tc>
                  <a:txBody>
                    <a:bodyPr/>
                    <a:lstStyle/>
                    <a:p>
                      <a:r>
                        <a:rPr lang="en-US" dirty="0"/>
                        <a:t>STRUMKNN combining sentiment + trust weight, outperforming SVM &amp; K-means.</a:t>
                      </a:r>
                    </a:p>
                  </a:txBody>
                  <a:tcPr anchor="ctr"/>
                </a:tc>
                <a:tc>
                  <a:txBody>
                    <a:bodyPr/>
                    <a:lstStyle/>
                    <a:p>
                      <a:r>
                        <a:rPr lang="en-US" dirty="0"/>
                        <a:t>Rule-based sentiment system struggles with sarcasm and nuance.</a:t>
                      </a:r>
                    </a:p>
                  </a:txBody>
                  <a:tcPr anchor="ctr"/>
                </a:tc>
                <a:extLst>
                  <a:ext uri="{0D108BD9-81ED-4DB2-BD59-A6C34878D82A}">
                    <a16:rowId xmlns:a16="http://schemas.microsoft.com/office/drawing/2014/main" val="3102059372"/>
                  </a:ext>
                </a:extLst>
              </a:tr>
            </a:tbl>
          </a:graphicData>
        </a:graphic>
      </p:graphicFrame>
    </p:spTree>
    <p:extLst>
      <p:ext uri="{BB962C8B-B14F-4D97-AF65-F5344CB8AC3E}">
        <p14:creationId xmlns:p14="http://schemas.microsoft.com/office/powerpoint/2010/main" val="3893319600"/>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1714</TotalTime>
  <Words>3812</Words>
  <Application>Microsoft Office PowerPoint</Application>
  <PresentationFormat>On-screen Show (16:9)</PresentationFormat>
  <Paragraphs>248</Paragraphs>
  <Slides>42</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Vidaloka</vt:lpstr>
      <vt:lpstr>Arial</vt:lpstr>
      <vt:lpstr>Merriweather Light</vt:lpstr>
      <vt:lpstr>Calibri</vt:lpstr>
      <vt:lpstr>Montserrat</vt:lpstr>
      <vt:lpstr>Minimalist Business Slides XL by Slidesgo</vt:lpstr>
      <vt:lpstr>Sentiment Trends in Walmart Services: A Data-Driven Approach</vt:lpstr>
      <vt:lpstr>Introduction</vt:lpstr>
      <vt:lpstr>    Introduction</vt:lpstr>
      <vt:lpstr>Introduction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Problem Statement</vt:lpstr>
      <vt:lpstr>Research Challenges</vt:lpstr>
      <vt:lpstr>Research Objectives</vt:lpstr>
      <vt:lpstr>Research Challenges</vt:lpstr>
      <vt:lpstr>     Methodology</vt:lpstr>
      <vt:lpstr>Methodology</vt:lpstr>
      <vt:lpstr>Architecture  Diagram</vt:lpstr>
      <vt:lpstr>PowerPoint Presentation</vt:lpstr>
      <vt:lpstr>Implementation of Logistic regression</vt:lpstr>
      <vt:lpstr>Implementation of CNN </vt:lpstr>
      <vt:lpstr>Implementation of LSTM model </vt:lpstr>
      <vt:lpstr>Implementation of XLNet</vt:lpstr>
      <vt:lpstr>Implementation of Hybrid model</vt:lpstr>
      <vt:lpstr>PowerPoint Presentation</vt:lpstr>
      <vt:lpstr>Performance Evaluation</vt:lpstr>
      <vt:lpstr>Evaluation of Models</vt:lpstr>
      <vt:lpstr>PowerPoint Presentation</vt:lpstr>
      <vt:lpstr>    Future Goals</vt:lpstr>
      <vt:lpstr>Future Goals</vt:lpstr>
      <vt:lpstr>        References</vt:lpstr>
      <vt:lpstr>Research references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Guide Approval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Kesava Trinadh</dc:creator>
  <cp:lastModifiedBy>Kesava Trinadh</cp:lastModifiedBy>
  <cp:revision>25</cp:revision>
  <dcterms:modified xsi:type="dcterms:W3CDTF">2025-05-16T06:24:23Z</dcterms:modified>
</cp:coreProperties>
</file>