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2CA67-EAC3-AFE9-2ECF-A019E53F7EF4}" v="27" dt="2025-01-28T15:48:42.263"/>
    <p1510:client id="{BC44DD60-7DFB-4F82-9B64-0A1CD23E93D5}" v="126" dt="2025-01-29T03:38:20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0509-7F0E-BF5B-01BD-0CCEDF978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E5FBA-F38E-5E4C-C00E-056038169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221CA-2D2B-3A38-3728-4DC7A534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4D3-6071-4AC9-8C67-B14A5EB0ED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B923D-A0F4-DDCC-1EB3-CD18F441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B355-E0DC-580F-0CBA-FEEF7901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0CC-1EAE-4BE7-85D8-C0C79DC22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7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DF82-86E3-5A90-A4CD-A07B0229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22C03-7488-6B19-9E29-10D1BE8AB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8E8C6-DA45-6B74-B32B-4897AF4D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4D3-6071-4AC9-8C67-B14A5EB0ED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F5073-33DC-149B-2987-46A711E2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8EAA4-A093-94D3-5E11-54420895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0CC-1EAE-4BE7-85D8-C0C79DC22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4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A9B5D-B5CA-21F0-F6E0-53133A344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B319F-A378-9DED-68AD-5AF405364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7097B-F557-D623-4DE8-99517040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4D3-6071-4AC9-8C67-B14A5EB0ED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BA0DE-15DE-0064-B8EA-FA99D3CE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32094-3549-0C75-A172-0444F051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0CC-1EAE-4BE7-85D8-C0C79DC22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48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A393-B1D5-0F42-02AA-19936CDE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09EB-147A-6509-EEC1-D9ABC8EB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9E666-22B1-A631-FA0A-2EF5C903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4D3-6071-4AC9-8C67-B14A5EB0ED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B937F-3D2E-7242-8C25-495CCF66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45180-8666-22D4-C6D8-27138E8A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0CC-1EAE-4BE7-85D8-C0C79DC22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52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7F05-9839-8392-24F6-36161A4D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87394-C64C-A57D-8DCC-587FD7958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9FCC2-7729-7B0B-9333-0ACC0DD4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4D3-6071-4AC9-8C67-B14A5EB0ED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0DA8D-DA46-E29E-7301-A8E190CB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2FA7B-809D-B16B-E15E-1B705959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0CC-1EAE-4BE7-85D8-C0C79DC22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7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D001-11CC-01CF-DFD8-B6C7A80D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E9FF-C387-6624-68B8-D702A98FD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12B5F-5973-7FBD-8613-64D1705E3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41898-9496-50F6-CA4A-D56347DE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4D3-6071-4AC9-8C67-B14A5EB0ED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8D69F-2784-7B7A-8338-F76B556D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566C2-FCBB-1A6F-E40B-82CBD6D2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0CC-1EAE-4BE7-85D8-C0C79DC22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08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A8DE-80BF-F129-D9EA-DCD2D79B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0099E-5B15-17BC-466E-F8E7C4414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89952-AE64-D2E3-E0E4-12AB2AB85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84CCD-5249-5487-3452-47A2E5F11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5FE75-65A7-D859-89ED-112693A6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50C62-1DE4-E684-E098-7ED090CD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4D3-6071-4AC9-8C67-B14A5EB0ED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2DE11-4E8B-A36E-D922-66AA3C07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6A5E6-B0E1-7F73-BEA3-74F59786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0CC-1EAE-4BE7-85D8-C0C79DC22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3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91B9-BD71-81E4-B7CB-17433576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2C85C-AF88-109F-263D-23CC1EB8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4D3-6071-4AC9-8C67-B14A5EB0ED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5A1B4-758E-AE37-6BD5-F563E427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5DB38-E8EC-EA68-1292-6B45DD9F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0CC-1EAE-4BE7-85D8-C0C79DC22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9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70712-9C22-E934-401B-69142F1C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4D3-6071-4AC9-8C67-B14A5EB0ED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788E1-3676-5ED7-33E0-0FB1897C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7CC7E-4E0D-3B46-BDAC-FBC74969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0CC-1EAE-4BE7-85D8-C0C79DC22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D8F9-6CCB-0012-6AEB-23397EC5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399B-7F31-65D7-DB3F-C5A93ADC2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E2E94-B943-093E-5C3C-A98B56026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56B1A-37C6-6E10-D531-326F9490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4D3-6071-4AC9-8C67-B14A5EB0ED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370DF-3C2A-772F-22AA-D717A65B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EF716-18B7-A85F-DC77-448EC603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0CC-1EAE-4BE7-85D8-C0C79DC22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57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8300-1E2B-73A8-7E65-FCBD55D8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BFD10-6B98-8EC9-2421-BC959C8DF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A047E-A0EA-0205-D603-947E31E8F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AA1A4-74CD-F613-A71B-76454CB7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4D3-6071-4AC9-8C67-B14A5EB0ED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398C2-0702-7DA7-9D75-14390966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4A8C2-74FD-CC92-D5C0-B235FDE0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0CC-1EAE-4BE7-85D8-C0C79DC22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91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97A9B-08E7-060C-7DA6-7A878500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4BFE3-548F-B3CA-CBF3-7DA1B98BD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E5EE4-D041-BD5D-1D28-4F9F30E1C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314D3-6071-4AC9-8C67-B14A5EB0ED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A7B3F-E491-6AA4-4B62-3B7D9B3F4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2F16-2655-8CCF-626C-4D0AAD7E5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40CC-1EAE-4BE7-85D8-C0C79DC22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3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mikemacmarketing/30212411048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t/thank-you.html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C22D4-7C92-D1B6-04FA-4C2F020FE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094" b="2094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87AC4-1D0C-D971-F52D-4A42AF7A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/>
              <a:t>ML Assignment -2</a:t>
            </a:r>
            <a:endParaRPr lang="en-US" sz="3600" b="1">
              <a:ea typeface="Calibri Light"/>
              <a:cs typeface="Calibr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3D40E-D15D-2865-5C4C-6C73D839E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700"/>
              <a:t>Team members: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Kesava Datta</a:t>
            </a:r>
            <a:endParaRPr lang="en-US" sz="170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Sam Dheeraj</a:t>
            </a:r>
            <a:endParaRPr lang="en-US" sz="170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Lakshmi Shivani</a:t>
            </a:r>
            <a:endParaRPr lang="en-US" sz="170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Kritika Reddy</a:t>
            </a:r>
            <a:endParaRPr lang="en-US" sz="17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25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063269-5A89-DD67-A12D-20FE82B4FCD6}"/>
              </a:ext>
            </a:extLst>
          </p:cNvPr>
          <p:cNvSpPr txBox="1"/>
          <p:nvPr/>
        </p:nvSpPr>
        <p:spPr>
          <a:xfrm>
            <a:off x="7716475" y="928753"/>
            <a:ext cx="434384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222222"/>
                </a:solidFill>
                <a:latin typeface="Century Gothic"/>
                <a:cs typeface="Arial"/>
              </a:rPr>
              <a:t>Problem Statement:</a:t>
            </a:r>
          </a:p>
          <a:p>
            <a:r>
              <a:rPr lang="en-US" sz="1600">
                <a:solidFill>
                  <a:srgbClr val="222222"/>
                </a:solidFill>
                <a:latin typeface="Century Gothic"/>
                <a:ea typeface="Calibri"/>
                <a:cs typeface="Arial"/>
              </a:rPr>
              <a:t>Now a days, Co2 emission is increasing rapidly due to increase of population. For the predicting the Co2 emission using machine learning models of different types of vehicles.</a:t>
            </a:r>
          </a:p>
          <a:p>
            <a:endParaRPr lang="en-US" sz="1600">
              <a:solidFill>
                <a:srgbClr val="222222"/>
              </a:solidFill>
              <a:latin typeface="Century Gothic"/>
              <a:ea typeface="Calibri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19DD3-A15F-D138-C483-4B5ADB189912}"/>
              </a:ext>
            </a:extLst>
          </p:cNvPr>
          <p:cNvSpPr txBox="1"/>
          <p:nvPr/>
        </p:nvSpPr>
        <p:spPr>
          <a:xfrm>
            <a:off x="651404" y="4495484"/>
            <a:ext cx="5411959" cy="20082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222222"/>
                </a:solidFill>
                <a:latin typeface="Century Gothic"/>
                <a:cs typeface="Arial"/>
              </a:rPr>
              <a:t>Reference:</a:t>
            </a:r>
            <a:endParaRPr lang="en-US" b="1">
              <a:solidFill>
                <a:srgbClr val="000000"/>
              </a:solidFill>
              <a:latin typeface="Century Gothic"/>
              <a:ea typeface="Calibri"/>
              <a:cs typeface="Calibri"/>
            </a:endParaRPr>
          </a:p>
          <a:p>
            <a:pPr marL="171450" indent="-171450">
              <a:buFont typeface="Courier New"/>
              <a:buChar char="o"/>
            </a:pPr>
            <a:r>
              <a:rPr lang="en-US" sz="1200">
                <a:solidFill>
                  <a:srgbClr val="222222"/>
                </a:solidFill>
                <a:latin typeface="Arial"/>
                <a:cs typeface="Arial"/>
              </a:rPr>
              <a:t>Kumari, S., &amp; Singh, S. K. (2023). Machine learning-based time series models for effective CO2 emission prediction in India. </a:t>
            </a:r>
            <a:r>
              <a:rPr lang="en-US" sz="1200" i="1">
                <a:solidFill>
                  <a:srgbClr val="222222"/>
                </a:solidFill>
                <a:latin typeface="Arial"/>
                <a:cs typeface="Arial"/>
              </a:rPr>
              <a:t>Environmental Science and Pollution Research</a:t>
            </a:r>
            <a:r>
              <a:rPr lang="en-US" sz="1200">
                <a:solidFill>
                  <a:srgbClr val="222222"/>
                </a:solidFill>
                <a:latin typeface="Arial"/>
                <a:cs typeface="Arial"/>
              </a:rPr>
              <a:t>, </a:t>
            </a:r>
            <a:r>
              <a:rPr lang="en-US" sz="1200" i="1">
                <a:solidFill>
                  <a:srgbClr val="222222"/>
                </a:solidFill>
                <a:latin typeface="Arial"/>
                <a:cs typeface="Arial"/>
              </a:rPr>
              <a:t>30</a:t>
            </a:r>
            <a:r>
              <a:rPr lang="en-US" sz="1200">
                <a:solidFill>
                  <a:srgbClr val="222222"/>
                </a:solidFill>
                <a:latin typeface="Arial"/>
                <a:cs typeface="Arial"/>
              </a:rPr>
              <a:t>(55), 116601-116616.</a:t>
            </a:r>
            <a:endParaRPr lang="en-US" sz="12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171450" indent="-171450">
              <a:buFont typeface="Courier New"/>
              <a:buChar char="o"/>
            </a:pPr>
            <a:r>
              <a:rPr lang="en-US" sz="1200">
                <a:solidFill>
                  <a:srgbClr val="222222"/>
                </a:solidFill>
                <a:latin typeface="Arial"/>
                <a:ea typeface="Calibri"/>
                <a:cs typeface="Arial"/>
              </a:rPr>
              <a:t>Baxter, J. (2000). A model of inductive bias learning. </a:t>
            </a:r>
            <a:r>
              <a:rPr lang="en-US" sz="1200" i="1">
                <a:solidFill>
                  <a:srgbClr val="222222"/>
                </a:solidFill>
                <a:latin typeface="Arial"/>
                <a:ea typeface="Calibri"/>
                <a:cs typeface="Arial"/>
              </a:rPr>
              <a:t>Journal of artificial intelligence research</a:t>
            </a:r>
            <a:r>
              <a:rPr lang="en-US" sz="1200">
                <a:solidFill>
                  <a:srgbClr val="222222"/>
                </a:solidFill>
                <a:latin typeface="Arial"/>
                <a:ea typeface="Calibri"/>
                <a:cs typeface="Arial"/>
              </a:rPr>
              <a:t>, </a:t>
            </a:r>
            <a:r>
              <a:rPr lang="en-US" sz="1200" i="1">
                <a:solidFill>
                  <a:srgbClr val="222222"/>
                </a:solidFill>
                <a:latin typeface="Arial"/>
                <a:ea typeface="Calibri"/>
                <a:cs typeface="Arial"/>
              </a:rPr>
              <a:t>12</a:t>
            </a:r>
            <a:r>
              <a:rPr lang="en-US" sz="1200">
                <a:solidFill>
                  <a:srgbClr val="222222"/>
                </a:solidFill>
                <a:latin typeface="Arial"/>
                <a:ea typeface="Calibri"/>
                <a:cs typeface="Arial"/>
              </a:rPr>
              <a:t>, 149-198.</a:t>
            </a:r>
          </a:p>
          <a:p>
            <a:pPr marL="171450" indent="-171450">
              <a:buFont typeface="Courier New"/>
              <a:buChar char="o"/>
            </a:pPr>
            <a:r>
              <a:rPr lang="en-US" sz="1200">
                <a:solidFill>
                  <a:srgbClr val="222222"/>
                </a:solidFill>
                <a:latin typeface="Arial"/>
                <a:ea typeface="Calibri"/>
                <a:cs typeface="Arial"/>
              </a:rPr>
              <a:t>Loh, W. Y. (2011). Classification and regression trees. </a:t>
            </a:r>
            <a:r>
              <a:rPr lang="en-US" sz="1200" i="1">
                <a:solidFill>
                  <a:srgbClr val="222222"/>
                </a:solidFill>
                <a:latin typeface="Arial"/>
                <a:ea typeface="Calibri"/>
                <a:cs typeface="Arial"/>
              </a:rPr>
              <a:t>Wiley interdisciplinary reviews: data mining and knowledge discovery</a:t>
            </a:r>
            <a:r>
              <a:rPr lang="en-US" sz="1200">
                <a:solidFill>
                  <a:srgbClr val="222222"/>
                </a:solidFill>
                <a:latin typeface="Arial"/>
                <a:ea typeface="Calibri"/>
                <a:cs typeface="Arial"/>
              </a:rPr>
              <a:t>, </a:t>
            </a:r>
            <a:r>
              <a:rPr lang="en-US" sz="1200" i="1">
                <a:solidFill>
                  <a:srgbClr val="222222"/>
                </a:solidFill>
                <a:latin typeface="Arial"/>
                <a:ea typeface="Calibri"/>
                <a:cs typeface="Arial"/>
              </a:rPr>
              <a:t>1</a:t>
            </a:r>
            <a:r>
              <a:rPr lang="en-US" sz="1200">
                <a:solidFill>
                  <a:srgbClr val="222222"/>
                </a:solidFill>
                <a:latin typeface="Arial"/>
                <a:ea typeface="Calibri"/>
                <a:cs typeface="Arial"/>
              </a:rPr>
              <a:t>(1), 14-23.</a:t>
            </a:r>
          </a:p>
          <a:p>
            <a:pPr marL="171450" indent="-171450">
              <a:buFont typeface="Courier New"/>
              <a:buChar char="o"/>
            </a:pPr>
            <a:endParaRPr lang="en-US" sz="1050">
              <a:solidFill>
                <a:srgbClr val="222222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F60B3-97EB-7F3F-D7C9-E04AA0495C76}"/>
              </a:ext>
            </a:extLst>
          </p:cNvPr>
          <p:cNvSpPr txBox="1"/>
          <p:nvPr/>
        </p:nvSpPr>
        <p:spPr>
          <a:xfrm>
            <a:off x="9621418" y="129351"/>
            <a:ext cx="415904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600" b="1"/>
              <a:t>Task 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E08FE3-D7CE-43FD-5CC8-468323506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9995"/>
            <a:ext cx="7477090" cy="1869272"/>
          </a:xfrm>
          <a:prstGeom prst="rect">
            <a:avLst/>
          </a:prstGeom>
        </p:spPr>
      </p:pic>
      <p:pic>
        <p:nvPicPr>
          <p:cNvPr id="2" name="Picture 1" descr="A green and yellow rectangles&#10;&#10;AI-generated content may be incorrect.">
            <a:extLst>
              <a:ext uri="{FF2B5EF4-FFF2-40B4-BE49-F238E27FC236}">
                <a16:creationId xmlns:a16="http://schemas.microsoft.com/office/drawing/2014/main" id="{36821016-07EF-044B-7677-EA1732005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04" y="775682"/>
            <a:ext cx="6096000" cy="14843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2ADE4A-DF74-522F-CDA8-192E6D0EB050}"/>
              </a:ext>
            </a:extLst>
          </p:cNvPr>
          <p:cNvSpPr txBox="1"/>
          <p:nvPr/>
        </p:nvSpPr>
        <p:spPr>
          <a:xfrm>
            <a:off x="7714013" y="2740220"/>
            <a:ext cx="3994438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Century Gothic"/>
              </a:rPr>
              <a:t>Input Features</a:t>
            </a:r>
            <a:r>
              <a:rPr lang="en-US" sz="1400">
                <a:latin typeface="Century Gothic"/>
              </a:rPr>
              <a:t>:</a:t>
            </a:r>
            <a:endParaRPr lang="en-US" sz="1400">
              <a:latin typeface="Century Gothic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b="1">
                <a:latin typeface="Century Gothic"/>
                <a:ea typeface="+mn-lt"/>
                <a:cs typeface="+mn-lt"/>
              </a:rPr>
              <a:t>Engine Size</a:t>
            </a:r>
            <a:r>
              <a:rPr lang="en-US" sz="1400">
                <a:latin typeface="Century Gothic"/>
                <a:ea typeface="+mn-lt"/>
                <a:cs typeface="+mn-lt"/>
              </a:rPr>
              <a:t>: 2.0L</a:t>
            </a:r>
            <a:endParaRPr lang="en-US" sz="1400">
              <a:latin typeface="Century Gothic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b="1">
                <a:latin typeface="Century Gothic"/>
                <a:ea typeface="+mn-lt"/>
                <a:cs typeface="+mn-lt"/>
              </a:rPr>
              <a:t>Cylinders</a:t>
            </a:r>
            <a:r>
              <a:rPr lang="en-US" sz="1400">
                <a:latin typeface="Century Gothic"/>
                <a:ea typeface="+mn-lt"/>
                <a:cs typeface="+mn-lt"/>
              </a:rPr>
              <a:t>: 4</a:t>
            </a:r>
            <a:endParaRPr lang="en-US" sz="1400">
              <a:latin typeface="Century Gothic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b="1">
                <a:latin typeface="Century Gothic"/>
                <a:ea typeface="+mn-lt"/>
                <a:cs typeface="+mn-lt"/>
              </a:rPr>
              <a:t>Vehicle Class</a:t>
            </a:r>
            <a:r>
              <a:rPr lang="en-US" sz="1400">
                <a:latin typeface="Century Gothic"/>
                <a:ea typeface="+mn-lt"/>
                <a:cs typeface="+mn-lt"/>
              </a:rPr>
              <a:t>: Compact</a:t>
            </a:r>
            <a:endParaRPr lang="en-US" sz="1400">
              <a:latin typeface="Century Gothic"/>
              <a:ea typeface="Calibri"/>
              <a:cs typeface="Calibri"/>
            </a:endParaRPr>
          </a:p>
          <a:p>
            <a:r>
              <a:rPr lang="en-US" sz="1400" b="1">
                <a:latin typeface="Century Gothic"/>
              </a:rPr>
              <a:t>Random Forest Prediction</a:t>
            </a:r>
            <a:r>
              <a:rPr lang="en-US" sz="1400">
                <a:latin typeface="Century Gothic"/>
              </a:rPr>
              <a:t>:</a:t>
            </a:r>
            <a:endParaRPr lang="en-US" sz="1400">
              <a:latin typeface="Century Gothic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b="1">
                <a:latin typeface="Century Gothic"/>
                <a:ea typeface="+mn-lt"/>
                <a:cs typeface="+mn-lt"/>
              </a:rPr>
              <a:t>100 trees</a:t>
            </a:r>
            <a:r>
              <a:rPr lang="en-US" sz="1400">
                <a:latin typeface="Century Gothic"/>
                <a:ea typeface="+mn-lt"/>
                <a:cs typeface="+mn-lt"/>
              </a:rPr>
              <a:t> predict CO2 emissions:</a:t>
            </a:r>
            <a:endParaRPr lang="en-US" sz="1400">
              <a:latin typeface="Century Gothic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>
                <a:latin typeface="Century Gothic"/>
                <a:ea typeface="+mn-lt"/>
                <a:cs typeface="+mn-lt"/>
              </a:rPr>
              <a:t>Tree 1: 180 g/km</a:t>
            </a:r>
            <a:endParaRPr lang="en-US" sz="1400">
              <a:latin typeface="Century Gothic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>
                <a:latin typeface="Century Gothic"/>
                <a:ea typeface="+mn-lt"/>
                <a:cs typeface="+mn-lt"/>
              </a:rPr>
              <a:t>Tree 2: 190 g/km</a:t>
            </a:r>
            <a:endParaRPr lang="en-US" sz="1400">
              <a:latin typeface="Century Gothic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>
                <a:latin typeface="Century Gothic"/>
                <a:ea typeface="+mn-lt"/>
                <a:cs typeface="+mn-lt"/>
              </a:rPr>
              <a:t>Tree 3: 185 g/km</a:t>
            </a:r>
            <a:endParaRPr lang="en-US" sz="1400">
              <a:latin typeface="Century Gothic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>
                <a:latin typeface="Century Gothic"/>
                <a:ea typeface="+mn-lt"/>
                <a:cs typeface="+mn-lt"/>
              </a:rPr>
              <a:t>...</a:t>
            </a:r>
            <a:endParaRPr lang="en-US" sz="1400">
              <a:latin typeface="Century Gothic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>
                <a:latin typeface="Century Gothic"/>
                <a:ea typeface="+mn-lt"/>
                <a:cs typeface="+mn-lt"/>
              </a:rPr>
              <a:t>Tree 100: 195 g/km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01BC8-E4A0-3EAA-BB20-A4E1C3EB08AA}"/>
              </a:ext>
            </a:extLst>
          </p:cNvPr>
          <p:cNvSpPr txBox="1"/>
          <p:nvPr/>
        </p:nvSpPr>
        <p:spPr>
          <a:xfrm>
            <a:off x="7281788" y="5415318"/>
            <a:ext cx="435916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400" b="1">
                <a:latin typeface="Century Gothic"/>
              </a:rPr>
              <a:t>Final Prediction</a:t>
            </a:r>
            <a:r>
              <a:rPr lang="en-US" sz="1400">
                <a:latin typeface="Century Gothic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 b="1">
                <a:latin typeface="Century Gothic"/>
              </a:rPr>
              <a:t>Average of all predictions</a:t>
            </a:r>
            <a:r>
              <a:rPr lang="en-US" sz="1400">
                <a:latin typeface="Century Gothic"/>
              </a:rPr>
              <a:t>:188g/km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1400" b="1">
                <a:latin typeface="Century Gothic"/>
              </a:rPr>
              <a:t>Predicted CO2 emissions</a:t>
            </a:r>
            <a:r>
              <a:rPr lang="en-US" sz="1400">
                <a:latin typeface="Century Gothic"/>
              </a:rPr>
              <a:t>: 188 g/km</a:t>
            </a:r>
          </a:p>
        </p:txBody>
      </p:sp>
    </p:spTree>
    <p:extLst>
      <p:ext uri="{BB962C8B-B14F-4D97-AF65-F5344CB8AC3E}">
        <p14:creationId xmlns:p14="http://schemas.microsoft.com/office/powerpoint/2010/main" val="287644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9B405B-84DE-9883-36B2-C8FE35228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2" y="3090522"/>
            <a:ext cx="6646695" cy="37064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BA8EAD-F4E0-EAA0-A424-A64A798ABE02}"/>
              </a:ext>
            </a:extLst>
          </p:cNvPr>
          <p:cNvSpPr txBox="1"/>
          <p:nvPr/>
        </p:nvSpPr>
        <p:spPr>
          <a:xfrm>
            <a:off x="185759" y="702"/>
            <a:ext cx="415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/>
              <a:t>Task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0F7F2-C4F7-C2E9-D5C6-F17734E0C0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23" t="16" r="-23" b="294"/>
          <a:stretch/>
        </p:blipFill>
        <p:spPr>
          <a:xfrm>
            <a:off x="7448078" y="3547753"/>
            <a:ext cx="3950002" cy="3249890"/>
          </a:xfrm>
          <a:prstGeom prst="rect">
            <a:avLst/>
          </a:prstGeom>
        </p:spPr>
      </p:pic>
      <p:pic>
        <p:nvPicPr>
          <p:cNvPr id="2" name="Picture 1" descr="A diagram of a process&#10;&#10;AI-generated content may be incorrect.">
            <a:extLst>
              <a:ext uri="{FF2B5EF4-FFF2-40B4-BE49-F238E27FC236}">
                <a16:creationId xmlns:a16="http://schemas.microsoft.com/office/drawing/2014/main" id="{50633211-2B5C-2668-22C8-64BCBF290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22" y="767930"/>
            <a:ext cx="6560926" cy="2201695"/>
          </a:xfrm>
          <a:prstGeom prst="rect">
            <a:avLst/>
          </a:prstGeom>
        </p:spPr>
      </p:pic>
      <p:pic>
        <p:nvPicPr>
          <p:cNvPr id="3" name="Picture 2" descr=" ">
            <a:extLst>
              <a:ext uri="{FF2B5EF4-FFF2-40B4-BE49-F238E27FC236}">
                <a16:creationId xmlns:a16="http://schemas.microsoft.com/office/drawing/2014/main" id="{BD1D0603-FC1F-425C-C7EC-3A436B08F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442" y="2721"/>
            <a:ext cx="40671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2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F80BE1C-DE17-4A5C-2E71-CE404A2F41F5}"/>
              </a:ext>
            </a:extLst>
          </p:cNvPr>
          <p:cNvSpPr txBox="1"/>
          <p:nvPr/>
        </p:nvSpPr>
        <p:spPr>
          <a:xfrm>
            <a:off x="10646930" y="109559"/>
            <a:ext cx="415904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600" b="1"/>
              <a:t>Task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190A80-D60C-5F80-2630-03E624E8A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3316" y="758933"/>
            <a:ext cx="3183404" cy="1952310"/>
          </a:xfrm>
        </p:spPr>
      </p:pic>
      <p:pic>
        <p:nvPicPr>
          <p:cNvPr id="5" name="Picture 4" descr=" ">
            <a:extLst>
              <a:ext uri="{FF2B5EF4-FFF2-40B4-BE49-F238E27FC236}">
                <a16:creationId xmlns:a16="http://schemas.microsoft.com/office/drawing/2014/main" id="{69B71668-23B3-E82F-9976-B99CC50C2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099" y="2317424"/>
            <a:ext cx="7522028" cy="45267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D34AA1-6F46-5349-A99C-3D47EB27665A}"/>
              </a:ext>
            </a:extLst>
          </p:cNvPr>
          <p:cNvSpPr txBox="1"/>
          <p:nvPr/>
        </p:nvSpPr>
        <p:spPr>
          <a:xfrm>
            <a:off x="4846121" y="3958"/>
            <a:ext cx="1411184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ea typeface="Calibri"/>
                <a:cs typeface="Calibri"/>
              </a:rPr>
              <a:t>Result:</a:t>
            </a:r>
          </a:p>
          <a:p>
            <a:endParaRPr lang="en-US" sz="2400">
              <a:ea typeface="Calibri"/>
              <a:cs typeface="Calibri"/>
            </a:endParaRPr>
          </a:p>
        </p:txBody>
      </p:sp>
      <p:pic>
        <p:nvPicPr>
          <p:cNvPr id="3" name="Picture 2" descr="A screen shot of a number&#10;&#10;AI-generated content may be incorrect.">
            <a:extLst>
              <a:ext uri="{FF2B5EF4-FFF2-40B4-BE49-F238E27FC236}">
                <a16:creationId xmlns:a16="http://schemas.microsoft.com/office/drawing/2014/main" id="{C632F3B9-4974-A936-0C7E-4D01A1AB8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516" y="542431"/>
            <a:ext cx="2214995" cy="1171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5B01B6-FEDF-9B7E-077B-21D6398BB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2431"/>
            <a:ext cx="4589589" cy="569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7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3971C4-71F0-58D2-23FA-85BDDF738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4642" y="2374599"/>
            <a:ext cx="5475391" cy="42034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FACA9A-6BD1-40D3-636D-0A711DCA77EC}"/>
              </a:ext>
            </a:extLst>
          </p:cNvPr>
          <p:cNvSpPr txBox="1"/>
          <p:nvPr/>
        </p:nvSpPr>
        <p:spPr>
          <a:xfrm>
            <a:off x="9884930" y="817130"/>
            <a:ext cx="415904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600" b="1"/>
              <a:t>Task 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714BB6-C96D-4CAF-6933-DED220424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22" y="279698"/>
            <a:ext cx="8767948" cy="1983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4C75ED-77DA-46D8-8BB6-60F4801A9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80162"/>
            <a:ext cx="6319187" cy="477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7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09AE2-1AC3-BD09-2AB3-D77F5AB8C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166" r="1" b="4226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FB7C1-41CA-0166-F058-57431710ABA7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www.thebluediamondgallery.com/wooden-tile/t/thank-you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731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ML Assignment -2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Kesava Datta</dc:creator>
  <cp:revision>4</cp:revision>
  <dcterms:created xsi:type="dcterms:W3CDTF">2025-01-24T16:28:43Z</dcterms:created>
  <dcterms:modified xsi:type="dcterms:W3CDTF">2025-01-29T03:40:41Z</dcterms:modified>
</cp:coreProperties>
</file>