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2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122363"/>
            <a:ext cx="10363199" cy="2387600"/>
          </a:xfrm>
        </p:spPr>
        <p:txBody>
          <a:bodyPr anchor="b"/>
          <a:lstStyle>
            <a:lvl1pPr algn="ctr">
              <a:defRPr sz="6001"/>
            </a:lvl1pPr>
          </a:lstStyle>
          <a:p>
            <a:r>
              <a:rPr lang="en-US"/>
              <a:t>Click to edit Master title style</a:t>
            </a:r>
            <a:endParaRPr lang="en-US" dirty="0"/>
          </a:p>
        </p:txBody>
      </p:sp>
      <p:sp>
        <p:nvSpPr>
          <p:cNvPr id="3" name="Subtitle 2"/>
          <p:cNvSpPr>
            <a:spLocks noGrp="1"/>
          </p:cNvSpPr>
          <p:nvPr>
            <p:ph type="subTitle" idx="1"/>
          </p:nvPr>
        </p:nvSpPr>
        <p:spPr>
          <a:xfrm>
            <a:off x="1524002" y="3602040"/>
            <a:ext cx="9144001" cy="1655762"/>
          </a:xfrm>
        </p:spPr>
        <p:txBody>
          <a:bodyPr/>
          <a:lstStyle>
            <a:lvl1pPr marL="0" indent="0" algn="ctr">
              <a:buNone/>
              <a:defRPr sz="2401"/>
            </a:lvl1pPr>
            <a:lvl2pPr marL="457213" indent="0" algn="ctr">
              <a:buNone/>
              <a:defRPr sz="2000"/>
            </a:lvl2pPr>
            <a:lvl3pPr marL="914424" indent="0" algn="ctr">
              <a:buNone/>
              <a:defRPr sz="1800"/>
            </a:lvl3pPr>
            <a:lvl4pPr marL="1371637" indent="0" algn="ctr">
              <a:buNone/>
              <a:defRPr sz="1600"/>
            </a:lvl4pPr>
            <a:lvl5pPr marL="1828848" indent="0" algn="ctr">
              <a:buNone/>
              <a:defRPr sz="1600"/>
            </a:lvl5pPr>
            <a:lvl6pPr marL="2286060" indent="0" algn="ctr">
              <a:buNone/>
              <a:defRPr sz="1600"/>
            </a:lvl6pPr>
            <a:lvl7pPr marL="2743272" indent="0" algn="ctr">
              <a:buNone/>
              <a:defRPr sz="1600"/>
            </a:lvl7pPr>
            <a:lvl8pPr marL="3200483" indent="0" algn="ctr">
              <a:buNone/>
              <a:defRPr sz="1600"/>
            </a:lvl8pPr>
            <a:lvl9pPr marL="365769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7F70E7-D9EA-4A28-8D63-3B9314799110}"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1149211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F70E7-D9EA-4A28-8D63-3B9314799110}"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381705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7"/>
            <a:ext cx="262890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7"/>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F70E7-D9EA-4A28-8D63-3B9314799110}"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306002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F70E7-D9EA-4A28-8D63-3B9314799110}"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60702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1"/>
            </a:lvl1pPr>
          </a:lstStyle>
          <a:p>
            <a:r>
              <a:rPr lang="en-US"/>
              <a:t>Click to edit Master title style</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1">
                <a:solidFill>
                  <a:schemeClr val="tx1"/>
                </a:solidFill>
              </a:defRPr>
            </a:lvl1pPr>
            <a:lvl2pPr marL="457213" indent="0">
              <a:buNone/>
              <a:defRPr sz="2000">
                <a:solidFill>
                  <a:schemeClr val="tx1">
                    <a:tint val="75000"/>
                  </a:schemeClr>
                </a:solidFill>
              </a:defRPr>
            </a:lvl2pPr>
            <a:lvl3pPr marL="914424" indent="0">
              <a:buNone/>
              <a:defRPr sz="1800">
                <a:solidFill>
                  <a:schemeClr val="tx1">
                    <a:tint val="75000"/>
                  </a:schemeClr>
                </a:solidFill>
              </a:defRPr>
            </a:lvl3pPr>
            <a:lvl4pPr marL="1371637" indent="0">
              <a:buNone/>
              <a:defRPr sz="1600">
                <a:solidFill>
                  <a:schemeClr val="tx1">
                    <a:tint val="75000"/>
                  </a:schemeClr>
                </a:solidFill>
              </a:defRPr>
            </a:lvl4pPr>
            <a:lvl5pPr marL="1828848" indent="0">
              <a:buNone/>
              <a:defRPr sz="1600">
                <a:solidFill>
                  <a:schemeClr val="tx1">
                    <a:tint val="75000"/>
                  </a:schemeClr>
                </a:solidFill>
              </a:defRPr>
            </a:lvl5pPr>
            <a:lvl6pPr marL="2286060" indent="0">
              <a:buNone/>
              <a:defRPr sz="1600">
                <a:solidFill>
                  <a:schemeClr val="tx1">
                    <a:tint val="75000"/>
                  </a:schemeClr>
                </a:solidFill>
              </a:defRPr>
            </a:lvl6pPr>
            <a:lvl7pPr marL="2743272" indent="0">
              <a:buNone/>
              <a:defRPr sz="1600">
                <a:solidFill>
                  <a:schemeClr val="tx1">
                    <a:tint val="75000"/>
                  </a:schemeClr>
                </a:solidFill>
              </a:defRPr>
            </a:lvl7pPr>
            <a:lvl8pPr marL="3200483" indent="0">
              <a:buNone/>
              <a:defRPr sz="1600">
                <a:solidFill>
                  <a:schemeClr val="tx1">
                    <a:tint val="75000"/>
                  </a:schemeClr>
                </a:solidFill>
              </a:defRPr>
            </a:lvl8pPr>
            <a:lvl9pPr marL="365769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7F70E7-D9EA-4A28-8D63-3B9314799110}"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2945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7"/>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7"/>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7F70E7-D9EA-4A28-8D63-3B9314799110}"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22501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7"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1" b="1"/>
            </a:lvl1pPr>
            <a:lvl2pPr marL="457213" indent="0">
              <a:buNone/>
              <a:defRPr sz="2000" b="1"/>
            </a:lvl2pPr>
            <a:lvl3pPr marL="914424" indent="0">
              <a:buNone/>
              <a:defRPr sz="1800" b="1"/>
            </a:lvl3pPr>
            <a:lvl4pPr marL="1371637" indent="0">
              <a:buNone/>
              <a:defRPr sz="1600" b="1"/>
            </a:lvl4pPr>
            <a:lvl5pPr marL="1828848" indent="0">
              <a:buNone/>
              <a:defRPr sz="1600" b="1"/>
            </a:lvl5pPr>
            <a:lvl6pPr marL="2286060" indent="0">
              <a:buNone/>
              <a:defRPr sz="1600" b="1"/>
            </a:lvl6pPr>
            <a:lvl7pPr marL="2743272" indent="0">
              <a:buNone/>
              <a:defRPr sz="1600" b="1"/>
            </a:lvl7pPr>
            <a:lvl8pPr marL="3200483" indent="0">
              <a:buNone/>
              <a:defRPr sz="1600" b="1"/>
            </a:lvl8pPr>
            <a:lvl9pPr marL="3657695"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9" cy="823912"/>
          </a:xfrm>
        </p:spPr>
        <p:txBody>
          <a:bodyPr anchor="b"/>
          <a:lstStyle>
            <a:lvl1pPr marL="0" indent="0">
              <a:buNone/>
              <a:defRPr sz="2401" b="1"/>
            </a:lvl1pPr>
            <a:lvl2pPr marL="457213" indent="0">
              <a:buNone/>
              <a:defRPr sz="2000" b="1"/>
            </a:lvl2pPr>
            <a:lvl3pPr marL="914424" indent="0">
              <a:buNone/>
              <a:defRPr sz="1800" b="1"/>
            </a:lvl3pPr>
            <a:lvl4pPr marL="1371637" indent="0">
              <a:buNone/>
              <a:defRPr sz="1600" b="1"/>
            </a:lvl4pPr>
            <a:lvl5pPr marL="1828848" indent="0">
              <a:buNone/>
              <a:defRPr sz="1600" b="1"/>
            </a:lvl5pPr>
            <a:lvl6pPr marL="2286060" indent="0">
              <a:buNone/>
              <a:defRPr sz="1600" b="1"/>
            </a:lvl6pPr>
            <a:lvl7pPr marL="2743272" indent="0">
              <a:buNone/>
              <a:defRPr sz="1600" b="1"/>
            </a:lvl7pPr>
            <a:lvl8pPr marL="3200483" indent="0">
              <a:buNone/>
              <a:defRPr sz="1600" b="1"/>
            </a:lvl8pPr>
            <a:lvl9pPr marL="3657695"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6"/>
            <a:ext cx="5183189"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7F70E7-D9EA-4A28-8D63-3B9314799110}"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185557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7F70E7-D9EA-4A28-8D63-3B9314799110}"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21634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F70E7-D9EA-4A28-8D63-3B9314799110}"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189955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1"/>
            </a:lvl1pPr>
          </a:lstStyle>
          <a:p>
            <a:r>
              <a:rPr lang="en-US"/>
              <a:t>Click to edit Master title style</a:t>
            </a:r>
            <a:endParaRPr lang="en-US" dirty="0"/>
          </a:p>
        </p:txBody>
      </p:sp>
      <p:sp>
        <p:nvSpPr>
          <p:cNvPr id="3" name="Content Placeholder 2"/>
          <p:cNvSpPr>
            <a:spLocks noGrp="1"/>
          </p:cNvSpPr>
          <p:nvPr>
            <p:ph idx="1"/>
          </p:nvPr>
        </p:nvSpPr>
        <p:spPr>
          <a:xfrm>
            <a:off x="5183189" y="987428"/>
            <a:ext cx="6172200" cy="4873625"/>
          </a:xfrm>
        </p:spPr>
        <p:txBody>
          <a:bodyPr/>
          <a:lstStyle>
            <a:lvl1pPr>
              <a:defRPr sz="3201"/>
            </a:lvl1pPr>
            <a:lvl2pPr>
              <a:defRPr sz="2800"/>
            </a:lvl2pPr>
            <a:lvl3pPr>
              <a:defRPr sz="2401"/>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1600"/>
            </a:lvl1pPr>
            <a:lvl2pPr marL="457213" indent="0">
              <a:buNone/>
              <a:defRPr sz="1400"/>
            </a:lvl2pPr>
            <a:lvl3pPr marL="914424" indent="0">
              <a:buNone/>
              <a:defRPr sz="1199"/>
            </a:lvl3pPr>
            <a:lvl4pPr marL="1371637" indent="0">
              <a:buNone/>
              <a:defRPr sz="1001"/>
            </a:lvl4pPr>
            <a:lvl5pPr marL="1828848" indent="0">
              <a:buNone/>
              <a:defRPr sz="1001"/>
            </a:lvl5pPr>
            <a:lvl6pPr marL="2286060" indent="0">
              <a:buNone/>
              <a:defRPr sz="1001"/>
            </a:lvl6pPr>
            <a:lvl7pPr marL="2743272" indent="0">
              <a:buNone/>
              <a:defRPr sz="1001"/>
            </a:lvl7pPr>
            <a:lvl8pPr marL="3200483" indent="0">
              <a:buNone/>
              <a:defRPr sz="1001"/>
            </a:lvl8pPr>
            <a:lvl9pPr marL="3657695" indent="0">
              <a:buNone/>
              <a:defRPr sz="1001"/>
            </a:lvl9pPr>
          </a:lstStyle>
          <a:p>
            <a:pPr lvl="0"/>
            <a:r>
              <a:rPr lang="en-US"/>
              <a:t>Edit Master text styles</a:t>
            </a:r>
          </a:p>
        </p:txBody>
      </p:sp>
      <p:sp>
        <p:nvSpPr>
          <p:cNvPr id="5" name="Date Placeholder 4"/>
          <p:cNvSpPr>
            <a:spLocks noGrp="1"/>
          </p:cNvSpPr>
          <p:nvPr>
            <p:ph type="dt" sz="half" idx="10"/>
          </p:nvPr>
        </p:nvSpPr>
        <p:spPr/>
        <p:txBody>
          <a:bodyPr/>
          <a:lstStyle/>
          <a:p>
            <a:fld id="{517F70E7-D9EA-4A28-8D63-3B9314799110}"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2547595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1"/>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9" y="987428"/>
            <a:ext cx="6172200" cy="4873625"/>
          </a:xfrm>
        </p:spPr>
        <p:txBody>
          <a:bodyPr anchor="t"/>
          <a:lstStyle>
            <a:lvl1pPr marL="0" indent="0">
              <a:buNone/>
              <a:defRPr sz="3201"/>
            </a:lvl1pPr>
            <a:lvl2pPr marL="457213" indent="0">
              <a:buNone/>
              <a:defRPr sz="2800"/>
            </a:lvl2pPr>
            <a:lvl3pPr marL="914424" indent="0">
              <a:buNone/>
              <a:defRPr sz="2401"/>
            </a:lvl3pPr>
            <a:lvl4pPr marL="1371637" indent="0">
              <a:buNone/>
              <a:defRPr sz="2000"/>
            </a:lvl4pPr>
            <a:lvl5pPr marL="1828848" indent="0">
              <a:buNone/>
              <a:defRPr sz="2000"/>
            </a:lvl5pPr>
            <a:lvl6pPr marL="2286060" indent="0">
              <a:buNone/>
              <a:defRPr sz="2000"/>
            </a:lvl6pPr>
            <a:lvl7pPr marL="2743272" indent="0">
              <a:buNone/>
              <a:defRPr sz="2000"/>
            </a:lvl7pPr>
            <a:lvl8pPr marL="3200483" indent="0">
              <a:buNone/>
              <a:defRPr sz="2000"/>
            </a:lvl8pPr>
            <a:lvl9pPr marL="3657695"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1600"/>
            </a:lvl1pPr>
            <a:lvl2pPr marL="457213" indent="0">
              <a:buNone/>
              <a:defRPr sz="1400"/>
            </a:lvl2pPr>
            <a:lvl3pPr marL="914424" indent="0">
              <a:buNone/>
              <a:defRPr sz="1199"/>
            </a:lvl3pPr>
            <a:lvl4pPr marL="1371637" indent="0">
              <a:buNone/>
              <a:defRPr sz="1001"/>
            </a:lvl4pPr>
            <a:lvl5pPr marL="1828848" indent="0">
              <a:buNone/>
              <a:defRPr sz="1001"/>
            </a:lvl5pPr>
            <a:lvl6pPr marL="2286060" indent="0">
              <a:buNone/>
              <a:defRPr sz="1001"/>
            </a:lvl6pPr>
            <a:lvl7pPr marL="2743272" indent="0">
              <a:buNone/>
              <a:defRPr sz="1001"/>
            </a:lvl7pPr>
            <a:lvl8pPr marL="3200483" indent="0">
              <a:buNone/>
              <a:defRPr sz="1001"/>
            </a:lvl8pPr>
            <a:lvl9pPr marL="3657695" indent="0">
              <a:buNone/>
              <a:defRPr sz="1001"/>
            </a:lvl9pPr>
          </a:lstStyle>
          <a:p>
            <a:pPr lvl="0"/>
            <a:r>
              <a:rPr lang="en-US"/>
              <a:t>Edit Master text styles</a:t>
            </a:r>
          </a:p>
        </p:txBody>
      </p:sp>
      <p:sp>
        <p:nvSpPr>
          <p:cNvPr id="5" name="Date Placeholder 4"/>
          <p:cNvSpPr>
            <a:spLocks noGrp="1"/>
          </p:cNvSpPr>
          <p:nvPr>
            <p:ph type="dt" sz="half" idx="10"/>
          </p:nvPr>
        </p:nvSpPr>
        <p:spPr/>
        <p:txBody>
          <a:bodyPr/>
          <a:lstStyle/>
          <a:p>
            <a:fld id="{517F70E7-D9EA-4A28-8D63-3B9314799110}"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2CF0F-B527-4F54-A683-86FDA52EB1B7}" type="slidenum">
              <a:rPr lang="en-US" smtClean="0"/>
              <a:t>‹#›</a:t>
            </a:fld>
            <a:endParaRPr lang="en-US"/>
          </a:p>
        </p:txBody>
      </p:sp>
    </p:spTree>
    <p:extLst>
      <p:ext uri="{BB962C8B-B14F-4D97-AF65-F5344CB8AC3E}">
        <p14:creationId xmlns:p14="http://schemas.microsoft.com/office/powerpoint/2010/main" val="293144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7"/>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199">
                <a:solidFill>
                  <a:schemeClr val="tx1">
                    <a:tint val="75000"/>
                  </a:schemeClr>
                </a:solidFill>
              </a:defRPr>
            </a:lvl1pPr>
          </a:lstStyle>
          <a:p>
            <a:fld id="{517F70E7-D9EA-4A28-8D63-3B9314799110}" type="datetimeFigureOut">
              <a:rPr lang="en-US" smtClean="0"/>
              <a:t>3/21/2023</a:t>
            </a:fld>
            <a:endParaRPr lang="en-US"/>
          </a:p>
        </p:txBody>
      </p:sp>
      <p:sp>
        <p:nvSpPr>
          <p:cNvPr id="5" name="Footer Placeholder 4"/>
          <p:cNvSpPr>
            <a:spLocks noGrp="1"/>
          </p:cNvSpPr>
          <p:nvPr>
            <p:ph type="ftr" sz="quarter" idx="3"/>
          </p:nvPr>
        </p:nvSpPr>
        <p:spPr>
          <a:xfrm>
            <a:off x="4038602" y="6356353"/>
            <a:ext cx="4114800" cy="365125"/>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199">
                <a:solidFill>
                  <a:schemeClr val="tx1">
                    <a:tint val="75000"/>
                  </a:schemeClr>
                </a:solidFill>
              </a:defRPr>
            </a:lvl1pPr>
          </a:lstStyle>
          <a:p>
            <a:fld id="{7392CF0F-B527-4F54-A683-86FDA52EB1B7}" type="slidenum">
              <a:rPr lang="en-US" smtClean="0"/>
              <a:t>‹#›</a:t>
            </a:fld>
            <a:endParaRPr lang="en-US"/>
          </a:p>
        </p:txBody>
      </p:sp>
    </p:spTree>
    <p:extLst>
      <p:ext uri="{BB962C8B-B14F-4D97-AF65-F5344CB8AC3E}">
        <p14:creationId xmlns:p14="http://schemas.microsoft.com/office/powerpoint/2010/main" val="1113699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2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4"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4" rtl="0" eaLnBrk="1" latinLnBrk="0" hangingPunct="1">
        <a:lnSpc>
          <a:spcPct val="90000"/>
        </a:lnSpc>
        <a:spcBef>
          <a:spcPts val="500"/>
        </a:spcBef>
        <a:buFont typeface="Arial" panose="020B0604020202020204" pitchFamily="34" charset="0"/>
        <a:buChar char="•"/>
        <a:defRPr sz="2401" kern="1200">
          <a:solidFill>
            <a:schemeClr val="tx1"/>
          </a:solidFill>
          <a:latin typeface="+mn-lt"/>
          <a:ea typeface="+mn-ea"/>
          <a:cs typeface="+mn-cs"/>
        </a:defRPr>
      </a:lvl2pPr>
      <a:lvl3pPr marL="1143030" indent="-228605" algn="l" defTabSz="91442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2"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4"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7"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8"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90"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01" indent="-228605" algn="l" defTabSz="9144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4" rtl="0" eaLnBrk="1" latinLnBrk="0" hangingPunct="1">
        <a:defRPr sz="1800" kern="1200">
          <a:solidFill>
            <a:schemeClr val="tx1"/>
          </a:solidFill>
          <a:latin typeface="+mn-lt"/>
          <a:ea typeface="+mn-ea"/>
          <a:cs typeface="+mn-cs"/>
        </a:defRPr>
      </a:lvl1pPr>
      <a:lvl2pPr marL="457213" algn="l" defTabSz="914424" rtl="0" eaLnBrk="1" latinLnBrk="0" hangingPunct="1">
        <a:defRPr sz="1800" kern="1200">
          <a:solidFill>
            <a:schemeClr val="tx1"/>
          </a:solidFill>
          <a:latin typeface="+mn-lt"/>
          <a:ea typeface="+mn-ea"/>
          <a:cs typeface="+mn-cs"/>
        </a:defRPr>
      </a:lvl2pPr>
      <a:lvl3pPr marL="914424" algn="l" defTabSz="914424" rtl="0" eaLnBrk="1" latinLnBrk="0" hangingPunct="1">
        <a:defRPr sz="1800" kern="1200">
          <a:solidFill>
            <a:schemeClr val="tx1"/>
          </a:solidFill>
          <a:latin typeface="+mn-lt"/>
          <a:ea typeface="+mn-ea"/>
          <a:cs typeface="+mn-cs"/>
        </a:defRPr>
      </a:lvl3pPr>
      <a:lvl4pPr marL="1371637" algn="l" defTabSz="914424" rtl="0" eaLnBrk="1" latinLnBrk="0" hangingPunct="1">
        <a:defRPr sz="1800" kern="1200">
          <a:solidFill>
            <a:schemeClr val="tx1"/>
          </a:solidFill>
          <a:latin typeface="+mn-lt"/>
          <a:ea typeface="+mn-ea"/>
          <a:cs typeface="+mn-cs"/>
        </a:defRPr>
      </a:lvl4pPr>
      <a:lvl5pPr marL="1828848" algn="l" defTabSz="914424" rtl="0" eaLnBrk="1" latinLnBrk="0" hangingPunct="1">
        <a:defRPr sz="1800" kern="1200">
          <a:solidFill>
            <a:schemeClr val="tx1"/>
          </a:solidFill>
          <a:latin typeface="+mn-lt"/>
          <a:ea typeface="+mn-ea"/>
          <a:cs typeface="+mn-cs"/>
        </a:defRPr>
      </a:lvl5pPr>
      <a:lvl6pPr marL="2286060" algn="l" defTabSz="914424" rtl="0" eaLnBrk="1" latinLnBrk="0" hangingPunct="1">
        <a:defRPr sz="1800" kern="1200">
          <a:solidFill>
            <a:schemeClr val="tx1"/>
          </a:solidFill>
          <a:latin typeface="+mn-lt"/>
          <a:ea typeface="+mn-ea"/>
          <a:cs typeface="+mn-cs"/>
        </a:defRPr>
      </a:lvl6pPr>
      <a:lvl7pPr marL="2743272" algn="l" defTabSz="914424" rtl="0" eaLnBrk="1" latinLnBrk="0" hangingPunct="1">
        <a:defRPr sz="1800" kern="1200">
          <a:solidFill>
            <a:schemeClr val="tx1"/>
          </a:solidFill>
          <a:latin typeface="+mn-lt"/>
          <a:ea typeface="+mn-ea"/>
          <a:cs typeface="+mn-cs"/>
        </a:defRPr>
      </a:lvl7pPr>
      <a:lvl8pPr marL="3200483" algn="l" defTabSz="914424" rtl="0" eaLnBrk="1" latinLnBrk="0" hangingPunct="1">
        <a:defRPr sz="1800" kern="1200">
          <a:solidFill>
            <a:schemeClr val="tx1"/>
          </a:solidFill>
          <a:latin typeface="+mn-lt"/>
          <a:ea typeface="+mn-ea"/>
          <a:cs typeface="+mn-cs"/>
        </a:defRPr>
      </a:lvl8pPr>
      <a:lvl9pPr marL="3657695" algn="l" defTabSz="91442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3" name="Rectangle 52"/>
          <p:cNvSpPr/>
          <p:nvPr/>
        </p:nvSpPr>
        <p:spPr>
          <a:xfrm>
            <a:off x="2985301" y="1079797"/>
            <a:ext cx="6221397" cy="563937"/>
          </a:xfrm>
          <a:prstGeom prst="rect">
            <a:avLst/>
          </a:prstGeom>
        </p:spPr>
        <p:txBody>
          <a:bodyPr wrap="square">
            <a:spAutoFit/>
          </a:bodyPr>
          <a:lstStyle/>
          <a:p>
            <a:pPr algn="just" defTabSz="293340">
              <a:lnSpc>
                <a:spcPct val="107000"/>
              </a:lnSpc>
              <a:spcAft>
                <a:spcPts val="513"/>
              </a:spcAft>
            </a:pPr>
            <a:r>
              <a:rPr lang="en-US" sz="1800" b="1" dirty="0">
                <a:solidFill>
                  <a:srgbClr val="FF0000"/>
                </a:solidFill>
                <a:effectLst/>
                <a:ea typeface="Times New Roman" panose="02020603050405020304" pitchFamily="18" charset="0"/>
                <a:cs typeface="Times New Roman" panose="02020603050405020304" pitchFamily="18" charset="0"/>
              </a:rPr>
              <a:t>	  Discovering Suspicious File Migration with AWS Cloud</a:t>
            </a:r>
            <a:endParaRPr lang="en-IN" sz="1800" dirty="0">
              <a:effectLst/>
              <a:ea typeface="Times New Roman" panose="02020603050405020304" pitchFamily="18" charset="0"/>
              <a:cs typeface="Times New Roman" panose="02020603050405020304" pitchFamily="18" charset="0"/>
            </a:endParaRPr>
          </a:p>
          <a:p>
            <a:pPr algn="ctr" defTabSz="293340">
              <a:lnSpc>
                <a:spcPct val="107000"/>
              </a:lnSpc>
              <a:spcAft>
                <a:spcPts val="513"/>
              </a:spcAft>
            </a:pP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5" name="Rectangle 54"/>
          <p:cNvSpPr/>
          <p:nvPr/>
        </p:nvSpPr>
        <p:spPr>
          <a:xfrm>
            <a:off x="3132769" y="1441746"/>
            <a:ext cx="1655092" cy="447815"/>
          </a:xfrm>
          <a:prstGeom prst="rect">
            <a:avLst/>
          </a:prstGeom>
        </p:spPr>
        <p:txBody>
          <a:bodyPr wrap="square">
            <a:spAutoFit/>
          </a:bodyPr>
          <a:lstStyle/>
          <a:p>
            <a:pPr algn="r" defTabSz="293340"/>
            <a:r>
              <a:rPr lang="en-US" sz="1155" dirty="0">
                <a:solidFill>
                  <a:prstClr val="black"/>
                </a:solidFill>
                <a:latin typeface="Calibri" panose="020F0502020204030204"/>
              </a:rPr>
              <a:t>KIRUBA SHANKAR AP</a:t>
            </a:r>
          </a:p>
          <a:p>
            <a:pPr algn="r" defTabSz="293340"/>
            <a:r>
              <a:rPr lang="en-US" sz="1155" dirty="0">
                <a:solidFill>
                  <a:prstClr val="black"/>
                </a:solidFill>
                <a:latin typeface="Calibri" panose="020F0502020204030204"/>
              </a:rPr>
              <a:t>312319104075</a:t>
            </a:r>
          </a:p>
        </p:txBody>
      </p:sp>
      <p:sp>
        <p:nvSpPr>
          <p:cNvPr id="74" name="Rectangle 73"/>
          <p:cNvSpPr/>
          <p:nvPr/>
        </p:nvSpPr>
        <p:spPr>
          <a:xfrm>
            <a:off x="7484792" y="1441746"/>
            <a:ext cx="1309666" cy="447815"/>
          </a:xfrm>
          <a:prstGeom prst="rect">
            <a:avLst/>
          </a:prstGeom>
        </p:spPr>
        <p:txBody>
          <a:bodyPr wrap="square">
            <a:spAutoFit/>
          </a:bodyPr>
          <a:lstStyle/>
          <a:p>
            <a:pPr defTabSz="293340"/>
            <a:r>
              <a:rPr lang="en-US" sz="1155" dirty="0">
                <a:solidFill>
                  <a:prstClr val="black"/>
                </a:solidFill>
                <a:latin typeface="Calibri" panose="020F0502020204030204"/>
              </a:rPr>
              <a:t>KESAVAN PR</a:t>
            </a:r>
          </a:p>
          <a:p>
            <a:pPr defTabSz="293340"/>
            <a:r>
              <a:rPr lang="en-US" sz="1155" dirty="0">
                <a:solidFill>
                  <a:prstClr val="black"/>
                </a:solidFill>
                <a:latin typeface="Calibri" panose="020F0502020204030204"/>
              </a:rPr>
              <a:t>312319104072</a:t>
            </a:r>
          </a:p>
        </p:txBody>
      </p:sp>
      <p:sp>
        <p:nvSpPr>
          <p:cNvPr id="75" name="Text Box 13"/>
          <p:cNvSpPr txBox="1"/>
          <p:nvPr/>
        </p:nvSpPr>
        <p:spPr>
          <a:xfrm>
            <a:off x="5792669" y="1816513"/>
            <a:ext cx="592805" cy="171119"/>
          </a:xfrm>
          <a:prstGeom prst="rect">
            <a:avLst/>
          </a:prstGeom>
          <a:solidFill>
            <a:schemeClr val="lt1"/>
          </a:solidFill>
          <a:ln w="6350">
            <a:noFill/>
          </a:ln>
        </p:spPr>
        <p:txBody>
          <a:bodyPr rot="0" spcFirstLastPara="0" vert="horz" wrap="square" lIns="58669" tIns="29335" rIns="58669" bIns="29335" numCol="1" spcCol="0" rtlCol="0" fromWordArt="0" anchor="t" anchorCtr="0" forceAA="0" compatLnSpc="1">
            <a:prstTxWarp prst="textNoShape">
              <a:avLst/>
            </a:prstTxWarp>
            <a:noAutofit/>
          </a:bodyPr>
          <a:lstStyle/>
          <a:p>
            <a:pPr algn="ctr" defTabSz="293340">
              <a:lnSpc>
                <a:spcPct val="107000"/>
              </a:lnSpc>
              <a:spcAft>
                <a:spcPts val="513"/>
              </a:spcAft>
            </a:pPr>
            <a:r>
              <a:rPr lang="en-US" sz="770" b="1" dirty="0">
                <a:solidFill>
                  <a:srgbClr val="FF0000"/>
                </a:solidFill>
                <a:latin typeface="Calibri" panose="020F0502020204030204" pitchFamily="34" charset="0"/>
                <a:ea typeface="Calibri" panose="020F0502020204030204" pitchFamily="34" charset="0"/>
                <a:cs typeface="Calibri" panose="020F0502020204030204" pitchFamily="34" charset="0"/>
              </a:rPr>
              <a:t>ABSTRACT</a:t>
            </a: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defTabSz="293340">
              <a:lnSpc>
                <a:spcPct val="107000"/>
              </a:lnSpc>
              <a:spcAft>
                <a:spcPts val="513"/>
              </a:spcAft>
            </a:pPr>
            <a:r>
              <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77" name="Text Box 11"/>
          <p:cNvSpPr txBox="1"/>
          <p:nvPr/>
        </p:nvSpPr>
        <p:spPr>
          <a:xfrm>
            <a:off x="1142526" y="2712337"/>
            <a:ext cx="1252835" cy="189453"/>
          </a:xfrm>
          <a:prstGeom prst="rect">
            <a:avLst/>
          </a:prstGeom>
          <a:solidFill>
            <a:schemeClr val="lt1"/>
          </a:solidFill>
          <a:ln w="6350">
            <a:noFill/>
          </a:ln>
        </p:spPr>
        <p:txBody>
          <a:bodyPr rot="0" spcFirstLastPara="0" vert="horz" wrap="square" lIns="58669" tIns="29335" rIns="58669" bIns="29335" numCol="1" spcCol="0" rtlCol="0" fromWordArt="0" anchor="t" anchorCtr="0" forceAA="0" compatLnSpc="1">
            <a:prstTxWarp prst="textNoShape">
              <a:avLst/>
            </a:prstTxWarp>
            <a:noAutofit/>
          </a:bodyPr>
          <a:lstStyle/>
          <a:p>
            <a:pPr algn="ctr" defTabSz="293340">
              <a:lnSpc>
                <a:spcPct val="107000"/>
              </a:lnSpc>
              <a:spcAft>
                <a:spcPts val="513"/>
              </a:spcAft>
            </a:pPr>
            <a:r>
              <a:rPr lang="en-US" sz="77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INTRODUCTION</a:t>
            </a: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8" name="Rectangle 57"/>
          <p:cNvSpPr/>
          <p:nvPr/>
        </p:nvSpPr>
        <p:spPr>
          <a:xfrm>
            <a:off x="415060" y="2652379"/>
            <a:ext cx="2793077" cy="2485296"/>
          </a:xfrm>
          <a:prstGeom prst="rect">
            <a:avLst/>
          </a:prstGeom>
        </p:spPr>
        <p:txBody>
          <a:bodyPr wrap="square">
            <a:spAutoFit/>
          </a:bodyPr>
          <a:lstStyle/>
          <a:p>
            <a:pPr algn="just" defTabSz="293340">
              <a:spcAft>
                <a:spcPts val="513"/>
              </a:spcAft>
            </a:pPr>
            <a:endParaRPr lang="en-US"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algn="just" defTabSz="293340">
              <a:spcAft>
                <a:spcPts val="513"/>
              </a:spcAft>
            </a:pPr>
            <a:r>
              <a:rPr lang="en-US" sz="1100" i="0" dirty="0">
                <a:effectLst/>
                <a:latin typeface="Times New Roman" panose="02020603050405020304" pitchFamily="18" charset="0"/>
                <a:cs typeface="Times New Roman" panose="02020603050405020304" pitchFamily="18" charset="0"/>
              </a:rPr>
              <a:t>Discovering suspicious file migration with AWS Cloud refers to using cloud-based services provided by Amazon Web Services (AWS) to monitor and detect any unauthorized movement of files or data within an organization's AWS environment. This type of monitoring is crucial for maintaining data security and preventing data breaches, which can have serious consequences for businesses</a:t>
            </a:r>
            <a:r>
              <a:rPr lang="en-US" sz="1100" i="0" dirty="0">
                <a:solidFill>
                  <a:srgbClr val="D1D5DB"/>
                </a:solidFill>
                <a:effectLst/>
                <a:latin typeface="Times New Roman" panose="02020603050405020304" pitchFamily="18" charset="0"/>
                <a:cs typeface="Times New Roman" panose="02020603050405020304" pitchFamily="18" charset="0"/>
              </a:rPr>
              <a:t>.</a:t>
            </a:r>
          </a:p>
          <a:p>
            <a:pPr algn="just" defTabSz="293340">
              <a:spcAft>
                <a:spcPts val="513"/>
              </a:spcAft>
            </a:pPr>
            <a:r>
              <a:rPr lang="en-US" sz="1100" b="1" dirty="0">
                <a:latin typeface="Times New Roman" panose="02020603050405020304" pitchFamily="18" charset="0"/>
                <a:ea typeface="Times New Roman" panose="02020603050405020304" pitchFamily="18" charset="0"/>
                <a:cs typeface="Times New Roman" panose="02020603050405020304" pitchFamily="18" charset="0"/>
              </a:rPr>
              <a:t>WORKING MODEL OF APPLICATION:</a:t>
            </a:r>
          </a:p>
          <a:p>
            <a:pPr algn="just" defTabSz="293340">
              <a:spcAft>
                <a:spcPts val="513"/>
              </a:spcAft>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0" name="Rectangle 59"/>
          <p:cNvSpPr/>
          <p:nvPr/>
        </p:nvSpPr>
        <p:spPr>
          <a:xfrm>
            <a:off x="3239156" y="2876048"/>
            <a:ext cx="2793077" cy="3408947"/>
          </a:xfrm>
          <a:prstGeom prst="rect">
            <a:avLst/>
          </a:prstGeom>
        </p:spPr>
        <p:txBody>
          <a:bodyPr wrap="square">
            <a:spAutoFit/>
          </a:bodyPr>
          <a:lstStyle/>
          <a:p>
            <a:pPr algn="just" defTabSz="293340">
              <a:lnSpc>
                <a:spcPct val="107000"/>
              </a:lnSpc>
              <a:spcAft>
                <a:spcPts val="513"/>
              </a:spcAft>
            </a:pPr>
            <a:r>
              <a:rPr lang="en-US" sz="1100" b="1" dirty="0">
                <a:solidFill>
                  <a:srgbClr val="FF0000"/>
                </a:solidFill>
                <a:effectLst/>
                <a:ea typeface="Times New Roman" panose="02020603050405020304" pitchFamily="18" charset="0"/>
              </a:rPr>
              <a:t>CORE</a:t>
            </a:r>
            <a:r>
              <a:rPr lang="en-US" sz="1100" b="1" spc="-35" dirty="0">
                <a:solidFill>
                  <a:srgbClr val="FF0000"/>
                </a:solidFill>
                <a:effectLst/>
                <a:ea typeface="Times New Roman" panose="02020603050405020304" pitchFamily="18" charset="0"/>
              </a:rPr>
              <a:t> </a:t>
            </a:r>
            <a:r>
              <a:rPr lang="en-US" sz="1100" b="1" dirty="0">
                <a:solidFill>
                  <a:srgbClr val="FF0000"/>
                </a:solidFill>
                <a:effectLst/>
                <a:ea typeface="Times New Roman" panose="02020603050405020304" pitchFamily="18" charset="0"/>
              </a:rPr>
              <a:t>FUNCTIONALITY:</a:t>
            </a:r>
          </a:p>
          <a:p>
            <a:pPr algn="just" defTabSz="293340">
              <a:lnSpc>
                <a:spcPct val="107000"/>
              </a:lnSpc>
              <a:spcAft>
                <a:spcPts val="513"/>
              </a:spcAft>
            </a:pPr>
            <a:r>
              <a:rPr lang="en-US" sz="1100" dirty="0">
                <a:latin typeface="Times New Roman" panose="02020603050405020304" pitchFamily="18" charset="0"/>
                <a:cs typeface="Times New Roman" panose="02020603050405020304" pitchFamily="18" charset="0"/>
              </a:rPr>
              <a:t>We have proposed a system that is used to track the authorized user’s IP address by checking the IP address manually and then giving authorization and privileges based on their need and role, Then the authorized users request the uploaded encrypted file which is uploaded by the managers, Then the requests are received by the managers and after reviewing the IP address, role and their access and privilege to the file, they accept the request and users can access the file and decrypt the file using private and public file key which decrypts the encrypted file, we use </a:t>
            </a:r>
            <a:r>
              <a:rPr lang="en-US" sz="1100" dirty="0" err="1">
                <a:latin typeface="Times New Roman" panose="02020603050405020304" pitchFamily="18" charset="0"/>
                <a:cs typeface="Times New Roman" panose="02020603050405020304" pitchFamily="18" charset="0"/>
              </a:rPr>
              <a:t>QRcode</a:t>
            </a:r>
            <a:r>
              <a:rPr lang="en-US" sz="1100" dirty="0">
                <a:latin typeface="Times New Roman" panose="02020603050405020304" pitchFamily="18" charset="0"/>
                <a:cs typeface="Times New Roman" panose="02020603050405020304" pitchFamily="18" charset="0"/>
              </a:rPr>
              <a:t> scanner for getting the key. This encryption and decryption technique is based on one of the most secured algorithms called the AES-Algorithm.</a:t>
            </a:r>
            <a:endParaRPr lang="en-US"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1" name="Rectangle 60"/>
          <p:cNvSpPr/>
          <p:nvPr/>
        </p:nvSpPr>
        <p:spPr>
          <a:xfrm>
            <a:off x="6259890" y="2723972"/>
            <a:ext cx="2611040" cy="2982548"/>
          </a:xfrm>
          <a:prstGeom prst="rect">
            <a:avLst/>
          </a:prstGeom>
        </p:spPr>
        <p:txBody>
          <a:bodyPr wrap="square">
            <a:spAutoFit/>
          </a:bodyPr>
          <a:lstStyle/>
          <a:p>
            <a:pPr algn="just" defTabSz="293340">
              <a:lnSpc>
                <a:spcPct val="107000"/>
              </a:lnSpc>
            </a:pPr>
            <a:endParaRPr lang="en-US"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just" defTabSz="293340">
              <a:lnSpc>
                <a:spcPct val="107000"/>
              </a:lnSpc>
            </a:pPr>
            <a:r>
              <a:rPr lang="en-US" sz="11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AES-ALGORITHM:</a:t>
            </a:r>
          </a:p>
          <a:p>
            <a:pPr algn="just" defTabSz="293340">
              <a:lnSpc>
                <a:spcPct val="107000"/>
              </a:lnSpc>
            </a:pPr>
            <a:r>
              <a:rPr lang="en-US" sz="1100" b="0" i="0" dirty="0">
                <a:effectLst/>
                <a:latin typeface="Times New Roman" panose="02020603050405020304" pitchFamily="18" charset="0"/>
                <a:cs typeface="Times New Roman" panose="02020603050405020304" pitchFamily="18" charset="0"/>
              </a:rPr>
              <a:t>AES (Advanced Encryption Standard) is a symmetric-key encryption algorithm used to protect sensitive data. AES is known for its strong security and high speed. It has been adopted by many government agencies, financial institutions, and security-conscious organizations as their preferred encryption standard.</a:t>
            </a:r>
            <a:endParaRPr lang="en-US" sz="11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defTabSz="293340">
              <a:lnSpc>
                <a:spcPct val="107000"/>
              </a:lnSpc>
            </a:pPr>
            <a:r>
              <a:rPr lang="en-US" sz="1100" b="1" dirty="0">
                <a:solidFill>
                  <a:srgbClr val="FF0000"/>
                </a:solidFill>
                <a:effectLst/>
                <a:ea typeface="Times New Roman" panose="02020603050405020304" pitchFamily="18" charset="0"/>
              </a:rPr>
              <a:t>Amazon RDS:</a:t>
            </a:r>
          </a:p>
          <a:p>
            <a:pPr algn="just" defTabSz="293340">
              <a:lnSpc>
                <a:spcPct val="107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Amazon RDS (Relational Database Service) is a web service provided by Amazon Web Services (AWS) that makes it easy to set up, operate, and scale a relational database in the cloud.</a:t>
            </a:r>
          </a:p>
        </p:txBody>
      </p:sp>
      <p:sp>
        <p:nvSpPr>
          <p:cNvPr id="62" name="Rectangle 61"/>
          <p:cNvSpPr/>
          <p:nvPr/>
        </p:nvSpPr>
        <p:spPr>
          <a:xfrm>
            <a:off x="9060528" y="2920938"/>
            <a:ext cx="2653888" cy="1171154"/>
          </a:xfrm>
          <a:prstGeom prst="rect">
            <a:avLst/>
          </a:prstGeom>
        </p:spPr>
        <p:txBody>
          <a:bodyPr wrap="square">
            <a:spAutoFit/>
          </a:bodyPr>
          <a:lstStyle/>
          <a:p>
            <a:pPr algn="just" defTabSz="293340">
              <a:lnSpc>
                <a:spcPct val="107000"/>
              </a:lnSpc>
              <a:spcAft>
                <a:spcPts val="513"/>
              </a:spcAft>
            </a:pPr>
            <a:r>
              <a:rPr lang="en-US" sz="1100" b="0" i="0" dirty="0">
                <a:effectLst/>
                <a:latin typeface="Times New Roman" panose="02020603050405020304" pitchFamily="18" charset="0"/>
                <a:cs typeface="Times New Roman" panose="02020603050405020304" pitchFamily="18" charset="0"/>
              </a:rPr>
              <a:t>This model increased visibility and control over an organization's data, which in turn enhances the security of that data. By leveraging AWS Cloud's tools and services, organizations can detect and respond to anomalous file access patterns.</a:t>
            </a: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6" name="Text Box 23"/>
          <p:cNvSpPr txBox="1"/>
          <p:nvPr/>
        </p:nvSpPr>
        <p:spPr>
          <a:xfrm>
            <a:off x="9371591" y="4180397"/>
            <a:ext cx="2254300" cy="189453"/>
          </a:xfrm>
          <a:prstGeom prst="rect">
            <a:avLst/>
          </a:prstGeom>
          <a:solidFill>
            <a:schemeClr val="lt1"/>
          </a:solidFill>
          <a:ln w="6350">
            <a:noFill/>
          </a:ln>
        </p:spPr>
        <p:txBody>
          <a:bodyPr rot="0" spcFirstLastPara="0" vert="horz" wrap="square" lIns="58669" tIns="29335" rIns="58669" bIns="29335" numCol="1" spcCol="0" rtlCol="0" fromWordArt="0" anchor="t" anchorCtr="0" forceAA="0" compatLnSpc="1">
            <a:prstTxWarp prst="textNoShape">
              <a:avLst/>
            </a:prstTxWarp>
            <a:noAutofit/>
          </a:bodyPr>
          <a:lstStyle/>
          <a:p>
            <a:pPr algn="ctr" defTabSz="293340">
              <a:lnSpc>
                <a:spcPct val="107000"/>
              </a:lnSpc>
              <a:spcAft>
                <a:spcPts val="513"/>
              </a:spcAft>
            </a:pPr>
            <a:r>
              <a:rPr lang="en-US" sz="77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CONCLUSION</a:t>
            </a: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3" name="Rectangle 62"/>
          <p:cNvSpPr/>
          <p:nvPr/>
        </p:nvSpPr>
        <p:spPr>
          <a:xfrm>
            <a:off x="9060528" y="4459253"/>
            <a:ext cx="2751381" cy="1714572"/>
          </a:xfrm>
          <a:prstGeom prst="rect">
            <a:avLst/>
          </a:prstGeom>
        </p:spPr>
        <p:txBody>
          <a:bodyPr wrap="square">
            <a:spAutoFit/>
          </a:bodyPr>
          <a:lstStyle/>
          <a:p>
            <a:pPr algn="just" defTabSz="293340">
              <a:lnSpc>
                <a:spcPct val="107000"/>
              </a:lnSpc>
              <a:spcAft>
                <a:spcPts val="513"/>
              </a:spcAft>
            </a:pPr>
            <a:r>
              <a:rPr lang="en-US" sz="1100" dirty="0">
                <a:latin typeface="Times New Roman" panose="02020603050405020304" pitchFamily="18" charset="0"/>
                <a:cs typeface="Times New Roman" panose="02020603050405020304" pitchFamily="18" charset="0"/>
              </a:rPr>
              <a:t>Therefore, it can be concluded that we have done this work with One of the Best Encryption and decryption Algorithms used to encrypt and decrypt the file and security enhancement to provide security and protect against suspicious file migration, and better storage for the database is applied by using (Aws Cloud-RDS).</a:t>
            </a:r>
            <a:r>
              <a:rPr lang="en-US" sz="1100" kern="1200" dirty="0">
                <a:solidFill>
                  <a:srgbClr val="000000"/>
                </a:solidFill>
                <a:effectLst/>
                <a:latin typeface="Times New Roman" panose="02020603050405020304" pitchFamily="18" charset="0"/>
                <a:cs typeface="Times New Roman" panose="02020603050405020304" pitchFamily="18" charset="0"/>
              </a:rPr>
              <a:t>we have provided the best way to authorized user activity .</a:t>
            </a:r>
            <a:endParaRPr lang="en-US" sz="1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8" name="Text Box 14"/>
          <p:cNvSpPr txBox="1"/>
          <p:nvPr/>
        </p:nvSpPr>
        <p:spPr>
          <a:xfrm>
            <a:off x="4926361" y="2717673"/>
            <a:ext cx="2297883" cy="189453"/>
          </a:xfrm>
          <a:prstGeom prst="rect">
            <a:avLst/>
          </a:prstGeom>
          <a:solidFill>
            <a:schemeClr val="lt1"/>
          </a:solidFill>
          <a:ln w="6350">
            <a:noFill/>
          </a:ln>
        </p:spPr>
        <p:txBody>
          <a:bodyPr rot="0" spcFirstLastPara="0" vert="horz" wrap="square" lIns="58669" tIns="29335" rIns="58669" bIns="29335" numCol="1" spcCol="0" rtlCol="0" fromWordArt="0" anchor="t" anchorCtr="0" forceAA="0" compatLnSpc="1">
            <a:prstTxWarp prst="textNoShape">
              <a:avLst/>
            </a:prstTxWarp>
            <a:noAutofit/>
          </a:bodyPr>
          <a:lstStyle/>
          <a:p>
            <a:pPr algn="ctr" defTabSz="293340">
              <a:lnSpc>
                <a:spcPct val="107000"/>
              </a:lnSpc>
              <a:spcAft>
                <a:spcPts val="513"/>
              </a:spcAft>
            </a:pPr>
            <a:r>
              <a:rPr lang="en-US" sz="77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MATERIALS AND METHODOLOGY</a:t>
            </a: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9" name="Text Box 15"/>
          <p:cNvSpPr txBox="1"/>
          <p:nvPr/>
        </p:nvSpPr>
        <p:spPr>
          <a:xfrm>
            <a:off x="9755244" y="2722253"/>
            <a:ext cx="1252835" cy="189453"/>
          </a:xfrm>
          <a:prstGeom prst="rect">
            <a:avLst/>
          </a:prstGeom>
          <a:solidFill>
            <a:schemeClr val="lt1"/>
          </a:solidFill>
          <a:ln w="6350">
            <a:noFill/>
          </a:ln>
        </p:spPr>
        <p:txBody>
          <a:bodyPr rot="0" spcFirstLastPara="0" vert="horz" wrap="square" lIns="58669" tIns="29335" rIns="58669" bIns="29335" numCol="1" spcCol="0" rtlCol="0" fromWordArt="0" anchor="t" anchorCtr="0" forceAA="0" compatLnSpc="1">
            <a:prstTxWarp prst="textNoShape">
              <a:avLst/>
            </a:prstTxWarp>
            <a:noAutofit/>
          </a:bodyPr>
          <a:lstStyle/>
          <a:p>
            <a:pPr algn="ctr" defTabSz="293340">
              <a:lnSpc>
                <a:spcPct val="107000"/>
              </a:lnSpc>
              <a:spcAft>
                <a:spcPts val="513"/>
              </a:spcAft>
            </a:pPr>
            <a:r>
              <a:rPr lang="en-US" sz="77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RESULT</a:t>
            </a:r>
            <a:endParaRPr lang="en-US" sz="706"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15060" y="1993672"/>
            <a:ext cx="11490391" cy="808876"/>
          </a:xfrm>
          <a:prstGeom prst="rect">
            <a:avLst/>
          </a:prstGeom>
        </p:spPr>
        <p:txBody>
          <a:bodyPr wrap="square">
            <a:spAutoFit/>
          </a:bodyPr>
          <a:lstStyle/>
          <a:p>
            <a:pPr lvl="0" algn="just" defTabSz="293340">
              <a:lnSpc>
                <a:spcPct val="107000"/>
              </a:lnSpc>
              <a:spcAft>
                <a:spcPts val="513"/>
              </a:spcAft>
            </a:pPr>
            <a:r>
              <a:rPr lang="en-US" sz="1100" b="0" i="0" dirty="0">
                <a:effectLst/>
                <a:latin typeface="Times New Roman" panose="02020603050405020304" pitchFamily="18" charset="0"/>
                <a:cs typeface="Times New Roman" panose="02020603050405020304" pitchFamily="18" charset="0"/>
              </a:rPr>
              <a:t>Discovering suspicious file migration is a critical task for organizations to ensure the security of their data. With the increasing adoption of cloud computing, AWS Cloud provides tools and services to help organizations detect and respond to file migration activity. This paper explores the methods and techniques for discovering suspicious file migration using AWS Cloud, including analyzing logs and metadata from sources such as Amazon S3 and AWS CloudTrail, as well as leveraging services such as Amazon Macie. The paper also highlights the benefits of using these tools and services to enhance the security of an organization's data and respond more quickly to security incidents.</a:t>
            </a: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0" y="6496925"/>
            <a:ext cx="12192000" cy="369332"/>
          </a:xfrm>
          <a:prstGeom prst="rect">
            <a:avLst/>
          </a:prstGeom>
          <a:solidFill>
            <a:schemeClr val="tx1"/>
          </a:solidFill>
        </p:spPr>
        <p:txBody>
          <a:bodyPr wrap="square" rtlCol="0">
            <a:spAutoFit/>
          </a:bodyPr>
          <a:lstStyle/>
          <a:p>
            <a:pPr algn="ctr"/>
            <a:r>
              <a:rPr lang="en-US" sz="900" dirty="0">
                <a:solidFill>
                  <a:srgbClr val="FFC000"/>
                </a:solidFill>
              </a:rPr>
              <a:t>Department of Computer Science and Engineering, </a:t>
            </a:r>
            <a:r>
              <a:rPr lang="en-US" sz="900" dirty="0" err="1">
                <a:solidFill>
                  <a:srgbClr val="FFC000"/>
                </a:solidFill>
              </a:rPr>
              <a:t>St.Joseph’s</a:t>
            </a:r>
            <a:r>
              <a:rPr lang="en-US" sz="900" dirty="0">
                <a:solidFill>
                  <a:srgbClr val="FFC000"/>
                </a:solidFill>
              </a:rPr>
              <a:t> College of Engineering, OMR, Chennai – 119.</a:t>
            </a:r>
          </a:p>
          <a:p>
            <a:pPr algn="r"/>
            <a:r>
              <a:rPr lang="en-US" sz="900" dirty="0">
                <a:solidFill>
                  <a:srgbClr val="FFC000"/>
                </a:solidFill>
              </a:rPr>
              <a:t>- Dr. PANDEESWARAN  </a:t>
            </a:r>
            <a:r>
              <a:rPr lang="en-US" sz="900" dirty="0" err="1">
                <a:solidFill>
                  <a:srgbClr val="FFC000"/>
                </a:solidFill>
              </a:rPr>
              <a:t>M.Tech</a:t>
            </a:r>
            <a:r>
              <a:rPr lang="en-US" sz="900" dirty="0">
                <a:solidFill>
                  <a:srgbClr val="FFC000"/>
                </a:solidFill>
              </a:rPr>
              <a:t>, Ph.D.,  (Project Guide)</a:t>
            </a:r>
            <a:endParaRPr lang="en-US" sz="1100" dirty="0">
              <a:solidFill>
                <a:srgbClr val="FFC000"/>
              </a:solidFill>
            </a:endParaRPr>
          </a:p>
        </p:txBody>
      </p:sp>
      <p:pic>
        <p:nvPicPr>
          <p:cNvPr id="4" name="Picture 3">
            <a:extLst>
              <a:ext uri="{FF2B5EF4-FFF2-40B4-BE49-F238E27FC236}">
                <a16:creationId xmlns:a16="http://schemas.microsoft.com/office/drawing/2014/main" id="{9E14238A-F5E8-4009-4831-84CD801AA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91"/>
            <a:ext cx="12192000" cy="1164306"/>
          </a:xfrm>
          <a:prstGeom prst="rect">
            <a:avLst/>
          </a:prstGeom>
        </p:spPr>
      </p:pic>
      <p:pic>
        <p:nvPicPr>
          <p:cNvPr id="3" name="Picture 2">
            <a:extLst>
              <a:ext uri="{FF2B5EF4-FFF2-40B4-BE49-F238E27FC236}">
                <a16:creationId xmlns:a16="http://schemas.microsoft.com/office/drawing/2014/main" id="{6D9F2D4C-7EE3-0E13-5D4C-7918D76FEB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3266" y="1384976"/>
            <a:ext cx="613103" cy="623998"/>
          </a:xfrm>
          <a:prstGeom prst="rect">
            <a:avLst/>
          </a:prstGeom>
        </p:spPr>
      </p:pic>
      <p:pic>
        <p:nvPicPr>
          <p:cNvPr id="5" name="Picture 4">
            <a:extLst>
              <a:ext uri="{FF2B5EF4-FFF2-40B4-BE49-F238E27FC236}">
                <a16:creationId xmlns:a16="http://schemas.microsoft.com/office/drawing/2014/main" id="{67D40F08-023B-6923-92FB-5063501A3B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1689" y="1384976"/>
            <a:ext cx="613103" cy="619607"/>
          </a:xfrm>
          <a:prstGeom prst="rect">
            <a:avLst/>
          </a:prstGeom>
        </p:spPr>
      </p:pic>
      <p:pic>
        <p:nvPicPr>
          <p:cNvPr id="9" name="Picture 8">
            <a:extLst>
              <a:ext uri="{FF2B5EF4-FFF2-40B4-BE49-F238E27FC236}">
                <a16:creationId xmlns:a16="http://schemas.microsoft.com/office/drawing/2014/main" id="{0322D5CB-099D-92A0-1C3A-F174A8580C6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420" y="4911912"/>
            <a:ext cx="2586253" cy="1093315"/>
          </a:xfrm>
          <a:prstGeom prst="rect">
            <a:avLst/>
          </a:prstGeom>
        </p:spPr>
      </p:pic>
      <p:pic>
        <p:nvPicPr>
          <p:cNvPr id="17" name="Picture 16">
            <a:extLst>
              <a:ext uri="{FF2B5EF4-FFF2-40B4-BE49-F238E27FC236}">
                <a16:creationId xmlns:a16="http://schemas.microsoft.com/office/drawing/2014/main" id="{67DA11B4-5B6D-5AEA-8695-9025FB235D18}"/>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0000" y="5669449"/>
            <a:ext cx="2444458" cy="671557"/>
          </a:xfrm>
          <a:prstGeom prst="rect">
            <a:avLst/>
          </a:prstGeom>
          <a:noFill/>
        </p:spPr>
      </p:pic>
      <p:sp>
        <p:nvSpPr>
          <p:cNvPr id="18" name="TextBox 17">
            <a:extLst>
              <a:ext uri="{FF2B5EF4-FFF2-40B4-BE49-F238E27FC236}">
                <a16:creationId xmlns:a16="http://schemas.microsoft.com/office/drawing/2014/main" id="{3B679133-52B8-65E6-98EC-B9D2D98EBECF}"/>
              </a:ext>
            </a:extLst>
          </p:cNvPr>
          <p:cNvSpPr txBox="1"/>
          <p:nvPr/>
        </p:nvSpPr>
        <p:spPr>
          <a:xfrm>
            <a:off x="895864" y="6030341"/>
            <a:ext cx="1896733" cy="261610"/>
          </a:xfrm>
          <a:prstGeom prst="rect">
            <a:avLst/>
          </a:prstGeom>
          <a:noFill/>
        </p:spPr>
        <p:txBody>
          <a:bodyPr wrap="square" rtlCol="0">
            <a:spAutoFit/>
          </a:bodyPr>
          <a:lstStyle/>
          <a:p>
            <a:pPr algn="just">
              <a:spcBef>
                <a:spcPts val="10"/>
              </a:spcBef>
            </a:pPr>
            <a:r>
              <a:rPr lang="en-US" sz="1100" b="1" dirty="0">
                <a:solidFill>
                  <a:srgbClr val="FF0000"/>
                </a:solidFill>
                <a:effectLst/>
                <a:ea typeface="Times New Roman" panose="02020603050405020304" pitchFamily="18" charset="0"/>
              </a:rPr>
              <a:t>ARCHITECTURE</a:t>
            </a:r>
            <a:r>
              <a:rPr lang="en-US" sz="1100" b="1" spc="-25" dirty="0">
                <a:solidFill>
                  <a:srgbClr val="FF0000"/>
                </a:solidFill>
                <a:effectLst/>
                <a:ea typeface="Times New Roman" panose="02020603050405020304" pitchFamily="18" charset="0"/>
              </a:rPr>
              <a:t> </a:t>
            </a:r>
            <a:r>
              <a:rPr lang="en-US" sz="1100" b="1" dirty="0">
                <a:solidFill>
                  <a:srgbClr val="FF0000"/>
                </a:solidFill>
                <a:effectLst/>
                <a:ea typeface="Times New Roman" panose="02020603050405020304" pitchFamily="18" charset="0"/>
              </a:rPr>
              <a:t>DIAGRAM</a:t>
            </a:r>
            <a:endParaRPr lang="en-IN" sz="1100" dirty="0">
              <a:effectLst/>
              <a:ea typeface="Times New Roman" panose="02020603050405020304" pitchFamily="18" charset="0"/>
            </a:endParaRPr>
          </a:p>
        </p:txBody>
      </p:sp>
      <p:sp>
        <p:nvSpPr>
          <p:cNvPr id="19" name="TextBox 18">
            <a:extLst>
              <a:ext uri="{FF2B5EF4-FFF2-40B4-BE49-F238E27FC236}">
                <a16:creationId xmlns:a16="http://schemas.microsoft.com/office/drawing/2014/main" id="{865CA576-AD79-CA33-BF59-5F46D48C039E}"/>
              </a:ext>
            </a:extLst>
          </p:cNvPr>
          <p:cNvSpPr txBox="1"/>
          <p:nvPr/>
        </p:nvSpPr>
        <p:spPr>
          <a:xfrm>
            <a:off x="7243117" y="6295104"/>
            <a:ext cx="1299941" cy="261610"/>
          </a:xfrm>
          <a:prstGeom prst="rect">
            <a:avLst/>
          </a:prstGeom>
          <a:noFill/>
        </p:spPr>
        <p:txBody>
          <a:bodyPr wrap="square" rtlCol="0">
            <a:spAutoFit/>
          </a:bodyPr>
          <a:lstStyle/>
          <a:p>
            <a:r>
              <a:rPr lang="en-IN" sz="1100" b="1" dirty="0">
                <a:solidFill>
                  <a:srgbClr val="FF0000"/>
                </a:solidFill>
              </a:rPr>
              <a:t>OUTPUT</a:t>
            </a:r>
          </a:p>
        </p:txBody>
      </p:sp>
    </p:spTree>
    <p:extLst>
      <p:ext uri="{BB962C8B-B14F-4D97-AF65-F5344CB8AC3E}">
        <p14:creationId xmlns:p14="http://schemas.microsoft.com/office/powerpoint/2010/main" val="353006185"/>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2891</TotalTime>
  <Words>569</Words>
  <Application>Microsoft Office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1_Office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Kiruba Shankar</cp:lastModifiedBy>
  <cp:revision>9</cp:revision>
  <dcterms:created xsi:type="dcterms:W3CDTF">2023-03-15T08:18:49Z</dcterms:created>
  <dcterms:modified xsi:type="dcterms:W3CDTF">2023-03-21T18:59:22Z</dcterms:modified>
</cp:coreProperties>
</file>