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8" r:id="rId3"/>
    <p:sldId id="257" r:id="rId4"/>
    <p:sldId id="269" r:id="rId5"/>
    <p:sldId id="270" r:id="rId6"/>
    <p:sldId id="273" r:id="rId7"/>
    <p:sldId id="261" r:id="rId8"/>
    <p:sldId id="268" r:id="rId9"/>
    <p:sldId id="272" r:id="rId10"/>
    <p:sldId id="262" r:id="rId11"/>
    <p:sldId id="263" r:id="rId12"/>
    <p:sldId id="265" r:id="rId13"/>
    <p:sldId id="264" r:id="rId14"/>
    <p:sldId id="267" r:id="rId15"/>
    <p:sldId id="271" r:id="rId16"/>
    <p:sldId id="274" r:id="rId17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14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41:23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a78be3f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a78be3fbb_0_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2ea78be3fbb_0_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f27e71ee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6f27e71ee0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6f27e71ee0_0_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2024/2/2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111985" y="1688784"/>
            <a:ext cx="7253605" cy="327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 u="none" strike="noStrike" cap="none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111985" y="1688784"/>
            <a:ext cx="7253605" cy="327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0" y="-778329"/>
            <a:ext cx="10056732" cy="8414657"/>
            <a:chOff x="-23424" y="-1720328"/>
            <a:chExt cx="9849903" cy="7634515"/>
          </a:xfrm>
        </p:grpSpPr>
        <p:sp>
          <p:nvSpPr>
            <p:cNvPr id="50" name="Google Shape;50;p7"/>
            <p:cNvSpPr/>
            <p:nvPr/>
          </p:nvSpPr>
          <p:spPr>
            <a:xfrm>
              <a:off x="-23424" y="-1720328"/>
              <a:ext cx="9849903" cy="76345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226816" y="-469082"/>
              <a:ext cx="1063932" cy="82590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92489" y="3119145"/>
              <a:ext cx="1577222" cy="18413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7"/>
          <p:cNvSpPr txBox="1"/>
          <p:nvPr/>
        </p:nvSpPr>
        <p:spPr>
          <a:xfrm>
            <a:off x="3516980" y="4187226"/>
            <a:ext cx="4968300" cy="213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Ms.N.KAYA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39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4840" marR="93598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GURU PRASATH  R (23BSR014)</a:t>
            </a:r>
            <a:endParaRPr dirty="0"/>
          </a:p>
          <a:p>
            <a:pPr marL="624840" marR="93598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KESAVANAND JS   (23BSR023)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4840" marR="93598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VISHAL S	              (23BSR058)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3520372" y="3613983"/>
            <a:ext cx="150939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NO:09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803068" y="2480287"/>
            <a:ext cx="1132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TITLE</a:t>
            </a:r>
            <a:r>
              <a:rPr lang="en-US" sz="2400" dirty="0">
                <a:solidFill>
                  <a:srgbClr val="000000"/>
                </a:solidFill>
              </a:rPr>
              <a:t> :</a:t>
            </a:r>
            <a:endParaRPr sz="2400" dirty="0"/>
          </a:p>
        </p:txBody>
      </p:sp>
      <p:sp>
        <p:nvSpPr>
          <p:cNvPr id="56" name="Google Shape;56;p7"/>
          <p:cNvSpPr txBox="1"/>
          <p:nvPr/>
        </p:nvSpPr>
        <p:spPr>
          <a:xfrm>
            <a:off x="2935268" y="2394410"/>
            <a:ext cx="6131724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WEBSITE  FOR TEXTILE INDUSTRY.</a:t>
            </a:r>
            <a:endParaRPr sz="2000" b="1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B51B-C185-1E9D-1923-D3E90A7628A2}"/>
              </a:ext>
            </a:extLst>
          </p:cNvPr>
          <p:cNvSpPr txBox="1"/>
          <p:nvPr/>
        </p:nvSpPr>
        <p:spPr>
          <a:xfrm>
            <a:off x="3516981" y="256674"/>
            <a:ext cx="63328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</a:p>
          <a:p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C9444-A70D-7846-A5EB-4321BAD5CFEA}"/>
              </a:ext>
            </a:extLst>
          </p:cNvPr>
          <p:cNvSpPr txBox="1"/>
          <p:nvPr/>
        </p:nvSpPr>
        <p:spPr>
          <a:xfrm>
            <a:off x="4275070" y="1685278"/>
            <a:ext cx="613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CT-UG</a:t>
            </a:r>
          </a:p>
          <a:p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3518E-FD3D-EC14-7FA7-82FDA2F8B912}"/>
              </a:ext>
            </a:extLst>
          </p:cNvPr>
          <p:cNvSpPr txBox="1"/>
          <p:nvPr/>
        </p:nvSpPr>
        <p:spPr>
          <a:xfrm>
            <a:off x="1024467" y="982133"/>
            <a:ext cx="298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5;p5">
            <a:extLst>
              <a:ext uri="{FF2B5EF4-FFF2-40B4-BE49-F238E27FC236}">
                <a16:creationId xmlns:a16="http://schemas.microsoft.com/office/drawing/2014/main" id="{E662F87C-1CD5-79DB-7963-734116F2082C}"/>
              </a:ext>
            </a:extLst>
          </p:cNvPr>
          <p:cNvSpPr txBox="1">
            <a:spLocks/>
          </p:cNvSpPr>
          <p:nvPr/>
        </p:nvSpPr>
        <p:spPr>
          <a:xfrm>
            <a:off x="1024467" y="982132"/>
            <a:ext cx="1991449" cy="56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b="1" dirty="0"/>
          </a:p>
        </p:txBody>
      </p:sp>
      <p:sp>
        <p:nvSpPr>
          <p:cNvPr id="6" name="Google Shape;146;p5">
            <a:extLst>
              <a:ext uri="{FF2B5EF4-FFF2-40B4-BE49-F238E27FC236}">
                <a16:creationId xmlns:a16="http://schemas.microsoft.com/office/drawing/2014/main" id="{40F6128E-E5D9-27F0-E6A7-C7ABD03808EA}"/>
              </a:ext>
            </a:extLst>
          </p:cNvPr>
          <p:cNvSpPr/>
          <p:nvPr/>
        </p:nvSpPr>
        <p:spPr>
          <a:xfrm>
            <a:off x="1520354" y="1791619"/>
            <a:ext cx="5251641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uthentication and Authorization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Control Panel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2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10">
            <a:extLst>
              <a:ext uri="{FF2B5EF4-FFF2-40B4-BE49-F238E27FC236}">
                <a16:creationId xmlns:a16="http://schemas.microsoft.com/office/drawing/2014/main" id="{28F147DC-A9EB-215C-F500-9151959243CD}"/>
              </a:ext>
            </a:extLst>
          </p:cNvPr>
          <p:cNvSpPr txBox="1">
            <a:spLocks/>
          </p:cNvSpPr>
          <p:nvPr/>
        </p:nvSpPr>
        <p:spPr>
          <a:xfrm>
            <a:off x="1453582" y="270933"/>
            <a:ext cx="7916333" cy="92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AND AUTHORIZATION</a:t>
            </a:r>
          </a:p>
        </p:txBody>
      </p:sp>
      <p:sp>
        <p:nvSpPr>
          <p:cNvPr id="3" name="Google Shape;152;p10">
            <a:extLst>
              <a:ext uri="{FF2B5EF4-FFF2-40B4-BE49-F238E27FC236}">
                <a16:creationId xmlns:a16="http://schemas.microsoft.com/office/drawing/2014/main" id="{A9658967-9F16-D7A4-7BDF-3CB785D115E1}"/>
              </a:ext>
            </a:extLst>
          </p:cNvPr>
          <p:cNvSpPr/>
          <p:nvPr/>
        </p:nvSpPr>
        <p:spPr>
          <a:xfrm>
            <a:off x="745512" y="1459250"/>
            <a:ext cx="8085667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create accounts with secure authentication mechanisms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and Logout: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secure login and logout functionality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 different roles (customer, admin) with specific permissions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encryption and other security measures to protect user 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54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9">
            <a:extLst>
              <a:ext uri="{FF2B5EF4-FFF2-40B4-BE49-F238E27FC236}">
                <a16:creationId xmlns:a16="http://schemas.microsoft.com/office/drawing/2014/main" id="{A3805754-0340-A17F-173A-FF4CC08C78F8}"/>
              </a:ext>
            </a:extLst>
          </p:cNvPr>
          <p:cNvSpPr txBox="1">
            <a:spLocks/>
          </p:cNvSpPr>
          <p:nvPr/>
        </p:nvSpPr>
        <p:spPr>
          <a:xfrm>
            <a:off x="989815" y="490194"/>
            <a:ext cx="7382420" cy="100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PRODUCT CATALOG</a:t>
            </a:r>
          </a:p>
        </p:txBody>
      </p:sp>
      <p:sp>
        <p:nvSpPr>
          <p:cNvPr id="3" name="Google Shape;165;p9">
            <a:extLst>
              <a:ext uri="{FF2B5EF4-FFF2-40B4-BE49-F238E27FC236}">
                <a16:creationId xmlns:a16="http://schemas.microsoft.com/office/drawing/2014/main" id="{655FEE0C-E1D6-ED95-9BA5-2F23552D55E6}"/>
              </a:ext>
            </a:extLst>
          </p:cNvPr>
          <p:cNvSpPr/>
          <p:nvPr/>
        </p:nvSpPr>
        <p:spPr>
          <a:xfrm>
            <a:off x="951715" y="1836309"/>
            <a:ext cx="7458619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products into relevant categories and subcategories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Filters: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robust search functionality and filters for easy product discovery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detailed product information, including images, descriptions, and specifications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16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6">
            <a:extLst>
              <a:ext uri="{FF2B5EF4-FFF2-40B4-BE49-F238E27FC236}">
                <a16:creationId xmlns:a16="http://schemas.microsoft.com/office/drawing/2014/main" id="{9A8A02BB-9E4D-7357-E58D-9CE4C483A0FC}"/>
              </a:ext>
            </a:extLst>
          </p:cNvPr>
          <p:cNvSpPr txBox="1">
            <a:spLocks/>
          </p:cNvSpPr>
          <p:nvPr/>
        </p:nvSpPr>
        <p:spPr>
          <a:xfrm>
            <a:off x="914400" y="414778"/>
            <a:ext cx="8794836" cy="83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ADMIN CONTROL PANEL</a:t>
            </a:r>
          </a:p>
        </p:txBody>
      </p:sp>
      <p:sp>
        <p:nvSpPr>
          <p:cNvPr id="3" name="Google Shape;158;p6">
            <a:extLst>
              <a:ext uri="{FF2B5EF4-FFF2-40B4-BE49-F238E27FC236}">
                <a16:creationId xmlns:a16="http://schemas.microsoft.com/office/drawing/2014/main" id="{68830B57-A2CF-6C5E-71FD-7BFE9614E316}"/>
              </a:ext>
            </a:extLst>
          </p:cNvPr>
          <p:cNvSpPr/>
          <p:nvPr/>
        </p:nvSpPr>
        <p:spPr>
          <a:xfrm>
            <a:off x="990600" y="1888067"/>
            <a:ext cx="760306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 administrators to create, modify, and deactivate accounts with varying levels of access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Management: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administrators to add, edit, or remove products, and manage inventory levels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Booking: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admins to monitor and track bookings, view booking history, and manage customer interactions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0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8096B004-F5A3-26F7-328A-67886875134D}"/>
              </a:ext>
            </a:extLst>
          </p:cNvPr>
          <p:cNvSpPr txBox="1">
            <a:spLocks/>
          </p:cNvSpPr>
          <p:nvPr/>
        </p:nvSpPr>
        <p:spPr>
          <a:xfrm>
            <a:off x="1027522" y="807931"/>
            <a:ext cx="6516278" cy="47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BOOKING MANAGEMENT</a:t>
            </a:r>
          </a:p>
        </p:txBody>
      </p:sp>
      <p:sp>
        <p:nvSpPr>
          <p:cNvPr id="3" name="Google Shape;172;p8">
            <a:extLst>
              <a:ext uri="{FF2B5EF4-FFF2-40B4-BE49-F238E27FC236}">
                <a16:creationId xmlns:a16="http://schemas.microsoft.com/office/drawing/2014/main" id="{7E039C6B-FAAE-C93D-D046-8B2F0D7BDC72}"/>
              </a:ext>
            </a:extLst>
          </p:cNvPr>
          <p:cNvSpPr/>
          <p:nvPr/>
        </p:nvSpPr>
        <p:spPr>
          <a:xfrm>
            <a:off x="873290" y="1956680"/>
            <a:ext cx="6916044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Processing: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 administrators to process and fulfill bookings efficiently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Generation: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generate invoices for completed bookings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or full payment: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 payment method according to the client’s convenience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51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f27e71ee0_0_4"/>
          <p:cNvSpPr txBox="1">
            <a:spLocks noGrp="1"/>
          </p:cNvSpPr>
          <p:nvPr>
            <p:ph type="title"/>
          </p:nvPr>
        </p:nvSpPr>
        <p:spPr>
          <a:xfrm>
            <a:off x="1102627" y="792999"/>
            <a:ext cx="7969725" cy="47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b" anchorCtr="0"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g26f27e71ee0_0_4"/>
          <p:cNvSpPr/>
          <p:nvPr/>
        </p:nvSpPr>
        <p:spPr>
          <a:xfrm>
            <a:off x="926432" y="1361796"/>
            <a:ext cx="7103533" cy="338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secure payment gateway with RAZORPAY to facilitate smooth and secure transactions.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 Process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 streamlined checkout process, allowing users to easily review their bookings and proceed to payment with minimal friction.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Confirmation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immediate order confirmation to users upon successful payment, along with relevant details and tracking information.</a:t>
            </a:r>
          </a:p>
          <a:p>
            <a:pPr marL="76200" algn="just">
              <a:lnSpc>
                <a:spcPct val="200000"/>
              </a:lnSpc>
              <a:buClr>
                <a:schemeClr val="dk1"/>
              </a:buClr>
              <a:buSzPts val="2000"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F4D9-A5EB-ACFE-AADD-3BFB0882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0" y="2861732"/>
            <a:ext cx="5613400" cy="738664"/>
          </a:xfrm>
        </p:spPr>
        <p:txBody>
          <a:bodyPr/>
          <a:lstStyle/>
          <a:p>
            <a:r>
              <a:rPr lang="en-IN" sz="4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5678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/>
        </p:nvSpPr>
        <p:spPr>
          <a:xfrm>
            <a:off x="847164" y="955989"/>
            <a:ext cx="7696200" cy="536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1484" lvl="0" indent="-419734"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</a:t>
            </a:r>
            <a:r>
              <a:rPr lang="en-US" sz="17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aim is to 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a website for the Textiles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in tape and wick manufacturing but lacks an online presence to showcase products and interact with clients.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7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1484" lvl="0" indent="-419734" algn="just">
              <a:lnSpc>
                <a:spcPct val="200000"/>
              </a:lnSpc>
              <a:spcBef>
                <a:spcPts val="1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digital platform leads to inefficient operations due to manual processes.</a:t>
            </a:r>
          </a:p>
          <a:p>
            <a:pPr marL="451484" lvl="0" indent="-419734" algn="just">
              <a:lnSpc>
                <a:spcPct val="200000"/>
              </a:lnSpc>
              <a:spcBef>
                <a:spcPts val="1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full-stack web application is developed using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Node.js) to modernize the business's online operations.</a:t>
            </a:r>
          </a:p>
          <a:p>
            <a:pPr marL="451484" lvl="0" indent="-419734" algn="just">
              <a:lnSpc>
                <a:spcPct val="200000"/>
              </a:lnSpc>
              <a:spcBef>
                <a:spcPts val="1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Replaces the traditional kinds of method and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outreach, branding, and operational efficiency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responsive, secure, and user-friendly platform to manage and grow the business digitally.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1107140" y="371214"/>
            <a:ext cx="1752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1440925" y="788855"/>
            <a:ext cx="357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932910" y="1623513"/>
            <a:ext cx="7696200" cy="287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1483" marR="0" lvl="0" indent="-41973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online presence.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1483" marR="0" lvl="0" indent="-419733" algn="just" rtl="0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customer Inaccessibility.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1483" marR="0" lvl="0" indent="-41973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Operations.</a:t>
            </a:r>
            <a:endParaRPr dirty="0"/>
          </a:p>
          <a:p>
            <a:pPr marL="451483" marR="0" lvl="0" indent="-41973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brand Visibility.</a:t>
            </a:r>
            <a:endParaRPr dirty="0"/>
          </a:p>
          <a:p>
            <a:pPr marL="451483" marR="0" lvl="0" indent="-41973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Real-Time Customer Interaction.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83E70-0344-2D0E-4556-31A52A947E45}"/>
              </a:ext>
            </a:extLst>
          </p:cNvPr>
          <p:cNvSpPr txBox="1"/>
          <p:nvPr/>
        </p:nvSpPr>
        <p:spPr>
          <a:xfrm>
            <a:off x="1769533" y="711200"/>
            <a:ext cx="3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EEDB9-9BFE-ECC9-8D28-83A83D1F36D5}"/>
              </a:ext>
            </a:extLst>
          </p:cNvPr>
          <p:cNvSpPr txBox="1"/>
          <p:nvPr/>
        </p:nvSpPr>
        <p:spPr>
          <a:xfrm>
            <a:off x="1294989" y="1590500"/>
            <a:ext cx="67648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In-person Visits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Agent as 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Customer Communication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sale as wholesale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 Consuming Process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Online Portal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Availability Updates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8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28717-8A3E-91AC-EFC7-E71D69FF0695}"/>
              </a:ext>
            </a:extLst>
          </p:cNvPr>
          <p:cNvSpPr txBox="1"/>
          <p:nvPr/>
        </p:nvSpPr>
        <p:spPr>
          <a:xfrm>
            <a:off x="1532467" y="660400"/>
            <a:ext cx="681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 study of the proposed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89365-7F9E-D09E-3E1B-5203003842F2}"/>
              </a:ext>
            </a:extLst>
          </p:cNvPr>
          <p:cNvSpPr txBox="1"/>
          <p:nvPr/>
        </p:nvSpPr>
        <p:spPr>
          <a:xfrm>
            <a:off x="1532467" y="1381533"/>
            <a:ext cx="6697134" cy="492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Online Booking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System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option	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Interaction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Booking Processing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Product Information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product list</a:t>
            </a:r>
          </a:p>
        </p:txBody>
      </p:sp>
    </p:spTree>
    <p:extLst>
      <p:ext uri="{BB962C8B-B14F-4D97-AF65-F5344CB8AC3E}">
        <p14:creationId xmlns:p14="http://schemas.microsoft.com/office/powerpoint/2010/main" val="47108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F67D4-9DB9-E349-EBB5-9B3C7D3470E0}"/>
              </a:ext>
            </a:extLst>
          </p:cNvPr>
          <p:cNvSpPr txBox="1"/>
          <p:nvPr/>
        </p:nvSpPr>
        <p:spPr>
          <a:xfrm>
            <a:off x="1727200" y="389467"/>
            <a:ext cx="699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E5809-28D1-8B1D-58FD-9A1E4111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41" y="851132"/>
            <a:ext cx="4338917" cy="5799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806559-6A80-C504-7C47-891D9070DAB6}"/>
                  </a:ext>
                </a:extLst>
              </p14:cNvPr>
              <p14:cNvContentPartPr/>
              <p14:nvPr/>
            </p14:nvContentPartPr>
            <p14:xfrm>
              <a:off x="3827619" y="337948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806559-6A80-C504-7C47-891D9070D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4979" y="3316489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36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BE220-BDCC-04C7-C8C9-869B64B3D95D}"/>
              </a:ext>
            </a:extLst>
          </p:cNvPr>
          <p:cNvSpPr txBox="1"/>
          <p:nvPr/>
        </p:nvSpPr>
        <p:spPr>
          <a:xfrm>
            <a:off x="1532467" y="5080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FLOW DIAGRAM</a:t>
            </a:r>
          </a:p>
          <a:p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IN" sz="2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34F94-FC73-2843-E1B8-F4BD210C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2171233"/>
            <a:ext cx="8139952" cy="2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F8341-F5ED-E9A9-07CE-617C7724C582}"/>
              </a:ext>
            </a:extLst>
          </p:cNvPr>
          <p:cNvSpPr txBox="1"/>
          <p:nvPr/>
        </p:nvSpPr>
        <p:spPr>
          <a:xfrm>
            <a:off x="1100667" y="711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LEVEL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46B62-8A81-F33F-D864-4038DF78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1649506"/>
            <a:ext cx="7969623" cy="3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B03D9-7389-FCE6-F2A2-E7C7343767F3}"/>
              </a:ext>
            </a:extLst>
          </p:cNvPr>
          <p:cNvSpPr txBox="1"/>
          <p:nvPr/>
        </p:nvSpPr>
        <p:spPr>
          <a:xfrm>
            <a:off x="1976966" y="459337"/>
            <a:ext cx="519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5718D7-B9C8-3CCF-AA55-23E7C450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1363708"/>
            <a:ext cx="8263467" cy="52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528</Words>
  <Application>Microsoft Office PowerPoint</Application>
  <PresentationFormat>On-screen Show (4:3)</PresentationFormat>
  <Paragraphs>81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Wingdings</vt:lpstr>
      <vt:lpstr>Office Theme</vt:lpstr>
      <vt:lpstr>TITLE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PAYMENT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 system</dc:creator>
  <cp:lastModifiedBy>Kesav anand</cp:lastModifiedBy>
  <cp:revision>27</cp:revision>
  <dcterms:modified xsi:type="dcterms:W3CDTF">2025-07-28T03:24:49Z</dcterms:modified>
</cp:coreProperties>
</file>