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25f50520873c77d7/Kesa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[Kesavan.xlsx]Sheet2!PivotTable2</c:name>
    <c:fmtId val="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pivotFmt>
      <c:pivotFmt>
        <c:idx val="136"/>
        <c:spPr>
          <a:solidFill>
            <a:schemeClr val="accent1"/>
          </a:solidFill>
          <a:ln w="25400">
            <a:solidFill>
              <a:schemeClr val="lt1"/>
            </a:solidFill>
          </a:ln>
          <a:effectLst/>
          <a:sp3d contourW="25400">
            <a:contourClr>
              <a:schemeClr val="lt1"/>
            </a:contourClr>
          </a:sp3d>
        </c:spPr>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pivotFmt>
      <c:pivotFmt>
        <c:idx val="153"/>
        <c:spPr>
          <a:solidFill>
            <a:schemeClr val="accent1"/>
          </a:solidFill>
          <a:ln w="25400">
            <a:solidFill>
              <a:schemeClr val="lt1"/>
            </a:solidFill>
          </a:ln>
          <a:effectLst/>
          <a:sp3d contourW="25400">
            <a:contourClr>
              <a:schemeClr val="lt1"/>
            </a:contourClr>
          </a:sp3d>
        </c:spPr>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w="25400">
            <a:solidFill>
              <a:schemeClr val="lt1"/>
            </a:solidFill>
          </a:ln>
          <a:effectLst/>
          <a:sp3d contourW="25400">
            <a:contourClr>
              <a:schemeClr val="lt1"/>
            </a:contourClr>
          </a:sp3d>
        </c:spPr>
      </c:pivotFmt>
      <c:pivotFmt>
        <c:idx val="158"/>
        <c:spPr>
          <a:solidFill>
            <a:schemeClr val="accent1"/>
          </a:solidFill>
          <a:ln w="25400">
            <a:solidFill>
              <a:schemeClr val="lt1"/>
            </a:solidFill>
          </a:ln>
          <a:effectLst/>
          <a:sp3d contourW="25400">
            <a:contourClr>
              <a:schemeClr val="lt1"/>
            </a:contourClr>
          </a:sp3d>
        </c:spPr>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D26-4DC4-8131-B6AC8933B1E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D26-4DC4-8131-B6AC8933B1E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D26-4DC4-8131-B6AC8933B1E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D26-4DC4-8131-B6AC8933B1E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7D26-4DC4-8131-B6AC8933B1E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7D26-4DC4-8131-B6AC8933B1E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7D26-4DC4-8131-B6AC8933B1E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7D26-4DC4-8131-B6AC8933B1E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7D26-4DC4-8131-B6AC8933B1E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7D26-4DC4-8131-B6AC8933B1EE}"/>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7D26-4DC4-8131-B6AC8933B1EE}"/>
              </c:ext>
            </c:extLst>
          </c:dPt>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Sheet2!$B$5:$B$16</c:f>
              <c:numCache>
                <c:formatCode>General</c:formatCode>
                <c:ptCount val="11"/>
                <c:pt idx="0">
                  <c:v>2</c:v>
                </c:pt>
                <c:pt idx="1">
                  <c:v>4</c:v>
                </c:pt>
                <c:pt idx="2">
                  <c:v>1</c:v>
                </c:pt>
                <c:pt idx="4">
                  <c:v>1</c:v>
                </c:pt>
                <c:pt idx="5">
                  <c:v>2</c:v>
                </c:pt>
                <c:pt idx="6">
                  <c:v>3</c:v>
                </c:pt>
                <c:pt idx="7">
                  <c:v>1</c:v>
                </c:pt>
                <c:pt idx="9">
                  <c:v>3</c:v>
                </c:pt>
              </c:numCache>
            </c:numRef>
          </c:val>
          <c:extLst>
            <c:ext xmlns:c16="http://schemas.microsoft.com/office/drawing/2014/chart" uri="{C3380CC4-5D6E-409C-BE32-E72D297353CC}">
              <c16:uniqueId val="{00000016-7D26-4DC4-8131-B6AC8933B1EE}"/>
            </c:ext>
          </c:extLst>
        </c:ser>
        <c:ser>
          <c:idx val="1"/>
          <c:order val="1"/>
          <c:tx>
            <c:strRef>
              <c:f>Sheet2!$C$3:$C$4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8-7D26-4DC4-8131-B6AC8933B1E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A-7D26-4DC4-8131-B6AC8933B1E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C-7D26-4DC4-8131-B6AC8933B1E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E-7D26-4DC4-8131-B6AC8933B1E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20-7D26-4DC4-8131-B6AC8933B1E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2-7D26-4DC4-8131-B6AC8933B1E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7D26-4DC4-8131-B6AC8933B1E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7D26-4DC4-8131-B6AC8933B1E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7D26-4DC4-8131-B6AC8933B1E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A-7D26-4DC4-8131-B6AC8933B1EE}"/>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C-7D26-4DC4-8131-B6AC8933B1EE}"/>
              </c:ext>
            </c:extLst>
          </c:dPt>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Sheet2!$C$5:$C$16</c:f>
              <c:numCache>
                <c:formatCode>General</c:formatCode>
                <c:ptCount val="11"/>
                <c:pt idx="0">
                  <c:v>3</c:v>
                </c:pt>
                <c:pt idx="1">
                  <c:v>2</c:v>
                </c:pt>
                <c:pt idx="2">
                  <c:v>2</c:v>
                </c:pt>
                <c:pt idx="3">
                  <c:v>2</c:v>
                </c:pt>
                <c:pt idx="4">
                  <c:v>3</c:v>
                </c:pt>
                <c:pt idx="5">
                  <c:v>2</c:v>
                </c:pt>
                <c:pt idx="7">
                  <c:v>2</c:v>
                </c:pt>
                <c:pt idx="8">
                  <c:v>2</c:v>
                </c:pt>
                <c:pt idx="9">
                  <c:v>2</c:v>
                </c:pt>
              </c:numCache>
            </c:numRef>
          </c:val>
          <c:extLst>
            <c:ext xmlns:c16="http://schemas.microsoft.com/office/drawing/2014/chart" uri="{C3380CC4-5D6E-409C-BE32-E72D297353CC}">
              <c16:uniqueId val="{0000002D-7D26-4DC4-8131-B6AC8933B1EE}"/>
            </c:ext>
          </c:extLst>
        </c:ser>
        <c:ser>
          <c:idx val="2"/>
          <c:order val="2"/>
          <c:tx>
            <c:strRef>
              <c:f>Sheet2!$D$3:$D$4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F-7D26-4DC4-8131-B6AC8933B1E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31-7D26-4DC4-8131-B6AC8933B1E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33-7D26-4DC4-8131-B6AC8933B1E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5-7D26-4DC4-8131-B6AC8933B1E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7-7D26-4DC4-8131-B6AC8933B1E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9-7D26-4DC4-8131-B6AC8933B1E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7D26-4DC4-8131-B6AC8933B1E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7D26-4DC4-8131-B6AC8933B1E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F-7D26-4DC4-8131-B6AC8933B1E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1-7D26-4DC4-8131-B6AC8933B1EE}"/>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3-7D26-4DC4-8131-B6AC8933B1EE}"/>
              </c:ext>
            </c:extLst>
          </c:dPt>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Sheet2!$D$5:$D$16</c:f>
              <c:numCache>
                <c:formatCode>General</c:formatCode>
                <c:ptCount val="11"/>
                <c:pt idx="0">
                  <c:v>1</c:v>
                </c:pt>
                <c:pt idx="2">
                  <c:v>1</c:v>
                </c:pt>
                <c:pt idx="6">
                  <c:v>1</c:v>
                </c:pt>
                <c:pt idx="7">
                  <c:v>1</c:v>
                </c:pt>
              </c:numCache>
            </c:numRef>
          </c:val>
          <c:extLst>
            <c:ext xmlns:c16="http://schemas.microsoft.com/office/drawing/2014/chart" uri="{C3380CC4-5D6E-409C-BE32-E72D297353CC}">
              <c16:uniqueId val="{00000044-7D26-4DC4-8131-B6AC8933B1EE}"/>
            </c:ext>
          </c:extLst>
        </c:ser>
        <c:ser>
          <c:idx val="3"/>
          <c:order val="3"/>
          <c:tx>
            <c:strRef>
              <c:f>Sheet2!$E$3:$E$4</c:f>
              <c:strCache>
                <c:ptCount val="1"/>
                <c:pt idx="0">
                  <c:v>#NAME?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6-7D26-4DC4-8131-B6AC8933B1E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8-7D26-4DC4-8131-B6AC8933B1E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A-7D26-4DC4-8131-B6AC8933B1E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C-7D26-4DC4-8131-B6AC8933B1E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E-7D26-4DC4-8131-B6AC8933B1E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0-7D26-4DC4-8131-B6AC8933B1E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7D26-4DC4-8131-B6AC8933B1E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4-7D26-4DC4-8131-B6AC8933B1E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6-7D26-4DC4-8131-B6AC8933B1E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8-7D26-4DC4-8131-B6AC8933B1EE}"/>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A-7D26-4DC4-8131-B6AC8933B1EE}"/>
              </c:ext>
            </c:extLst>
          </c:dPt>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Sheet2!$E$5:$E$16</c:f>
              <c:numCache>
                <c:formatCode>General</c:formatCode>
                <c:ptCount val="11"/>
                <c:pt idx="1">
                  <c:v>1</c:v>
                </c:pt>
                <c:pt idx="2">
                  <c:v>1</c:v>
                </c:pt>
                <c:pt idx="3">
                  <c:v>2</c:v>
                </c:pt>
                <c:pt idx="6">
                  <c:v>3</c:v>
                </c:pt>
                <c:pt idx="8">
                  <c:v>2</c:v>
                </c:pt>
                <c:pt idx="9">
                  <c:v>2</c:v>
                </c:pt>
              </c:numCache>
            </c:numRef>
          </c:val>
          <c:extLst>
            <c:ext xmlns:c16="http://schemas.microsoft.com/office/drawing/2014/chart" uri="{C3380CC4-5D6E-409C-BE32-E72D297353CC}">
              <c16:uniqueId val="{0000005B-7D26-4DC4-8131-B6AC8933B1EE}"/>
            </c:ext>
          </c:extLst>
        </c:ser>
        <c:ser>
          <c:idx val="4"/>
          <c:order val="4"/>
          <c:tx>
            <c:strRef>
              <c:f>Sheet2!$F$3:$F$4</c:f>
              <c:strCache>
                <c:ptCount val="1"/>
                <c:pt idx="0">
                  <c:v>(blank)</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D-7D26-4DC4-8131-B6AC8933B1E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F-7D26-4DC4-8131-B6AC8933B1E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61-7D26-4DC4-8131-B6AC8933B1E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63-7D26-4DC4-8131-B6AC8933B1E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65-7D26-4DC4-8131-B6AC8933B1E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67-7D26-4DC4-8131-B6AC8933B1E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9-7D26-4DC4-8131-B6AC8933B1E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B-7D26-4DC4-8131-B6AC8933B1E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D-7D26-4DC4-8131-B6AC8933B1E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F-7D26-4DC4-8131-B6AC8933B1EE}"/>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1-7D26-4DC4-8131-B6AC8933B1EE}"/>
              </c:ext>
            </c:extLst>
          </c:dPt>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Sheet2!$F$5:$F$16</c:f>
              <c:numCache>
                <c:formatCode>General</c:formatCode>
                <c:ptCount val="11"/>
                <c:pt idx="0">
                  <c:v>297</c:v>
                </c:pt>
                <c:pt idx="1">
                  <c:v>293</c:v>
                </c:pt>
                <c:pt idx="2">
                  <c:v>297</c:v>
                </c:pt>
                <c:pt idx="3">
                  <c:v>292</c:v>
                </c:pt>
                <c:pt idx="4">
                  <c:v>300</c:v>
                </c:pt>
                <c:pt idx="5">
                  <c:v>297</c:v>
                </c:pt>
                <c:pt idx="6">
                  <c:v>292</c:v>
                </c:pt>
                <c:pt idx="7">
                  <c:v>300</c:v>
                </c:pt>
                <c:pt idx="8">
                  <c:v>293</c:v>
                </c:pt>
                <c:pt idx="9">
                  <c:v>287</c:v>
                </c:pt>
              </c:numCache>
            </c:numRef>
          </c:val>
          <c:extLst>
            <c:ext xmlns:c16="http://schemas.microsoft.com/office/drawing/2014/chart" uri="{C3380CC4-5D6E-409C-BE32-E72D297353CC}">
              <c16:uniqueId val="{00000072-7D26-4DC4-8131-B6AC8933B1EE}"/>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George_Pyne_(business_executive)" TargetMode="External"/><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hyperlink" Target="https://www.pxfuel.com/en/free-photo-jywzo"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www.piqsels.com/en/public-domain-photo-zdbmf" TargetMode="External"/><Relationship Id="rId11" Type="http://schemas.openxmlformats.org/officeDocument/2006/relationships/image" Target="../media/image12.jpeg"/><Relationship Id="rId5" Type="http://schemas.openxmlformats.org/officeDocument/2006/relationships/image" Target="../media/image9.jpeg"/><Relationship Id="rId10" Type="http://schemas.openxmlformats.org/officeDocument/2006/relationships/hyperlink" Target="https://iabac.org/blog/the-power-of-business-analytics" TargetMode="External"/><Relationship Id="rId4" Type="http://schemas.openxmlformats.org/officeDocument/2006/relationships/hyperlink" Target="https://pixabay.com/en/human-resources-hr-management-1181577/" TargetMode="External"/><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42536" y="3040529"/>
            <a:ext cx="8610600" cy="2308324"/>
          </a:xfrm>
          <a:prstGeom prst="rect">
            <a:avLst/>
          </a:prstGeom>
          <a:noFill/>
        </p:spPr>
        <p:txBody>
          <a:bodyPr wrap="square" rtlCol="0">
            <a:spAutoFit/>
          </a:bodyPr>
          <a:lstStyle/>
          <a:p>
            <a:r>
              <a:rPr lang="en-US" sz="2400" dirty="0"/>
              <a:t>STUDENT NAME: Kesavan. K</a:t>
            </a:r>
          </a:p>
          <a:p>
            <a:r>
              <a:rPr lang="en-US" sz="2400" dirty="0"/>
              <a:t>REGISTER NO: 2213111042019</a:t>
            </a:r>
          </a:p>
          <a:p>
            <a:r>
              <a:rPr lang="en-US" sz="2400" dirty="0"/>
              <a:t>Naan mudhalvan ID: </a:t>
            </a:r>
          </a:p>
          <a:p>
            <a:r>
              <a:rPr lang="en-US" sz="2400" dirty="0"/>
              <a:t>DEPARTMENT: B.com Corporate Secretary </a:t>
            </a:r>
          </a:p>
          <a:p>
            <a:r>
              <a:rPr lang="en-US" sz="2400" dirty="0"/>
              <a:t>COLLEGE: </a:t>
            </a:r>
            <a:r>
              <a:rPr lang="en-US" sz="2400" dirty="0" err="1"/>
              <a:t>Nandhanam</a:t>
            </a:r>
            <a:r>
              <a:rPr lang="en-US" sz="2400" dirty="0"/>
              <a:t> Govt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5C1F86F-02AF-4804-BE41-CC6FCDB1B204}"/>
              </a:ext>
            </a:extLst>
          </p:cNvPr>
          <p:cNvSpPr txBox="1"/>
          <p:nvPr/>
        </p:nvSpPr>
        <p:spPr>
          <a:xfrm>
            <a:off x="587631" y="1027214"/>
            <a:ext cx="8915400" cy="5909310"/>
          </a:xfrm>
          <a:prstGeom prst="rect">
            <a:avLst/>
          </a:prstGeom>
          <a:noFill/>
        </p:spPr>
        <p:txBody>
          <a:bodyPr wrap="square">
            <a:spAutoFit/>
          </a:bodyPr>
          <a:lstStyle/>
          <a:p>
            <a:r>
              <a:rPr lang="en-US" dirty="0"/>
              <a:t>DATA COLLECTION:</a:t>
            </a:r>
          </a:p>
          <a:p>
            <a:r>
              <a:rPr lang="en-US" dirty="0"/>
              <a:t>Gather all relevant data related to employees. Common fields include employee ID, name, business unit, employee status, employee type, employees classification type,   current employee rating, and more.</a:t>
            </a:r>
            <a:br>
              <a:rPr lang="en-US" dirty="0"/>
            </a:br>
            <a:r>
              <a:rPr lang="en-US" dirty="0"/>
              <a:t>DATA CLEANING:</a:t>
            </a:r>
          </a:p>
          <a:p>
            <a:r>
              <a:rPr lang="en-US" dirty="0"/>
              <a:t>Handle Missing Values: Identify missing values in each column using conditional formatting Filter out the missing values</a:t>
            </a:r>
          </a:p>
          <a:p>
            <a:r>
              <a:rPr lang="en-US" dirty="0"/>
              <a:t>Correct Inconsistencies: Standardize entries for categorical variables (e.g., job titles, departments) and correct any data entry errors.</a:t>
            </a:r>
          </a:p>
          <a:p>
            <a:r>
              <a:rPr lang="en-US" dirty="0"/>
              <a:t>PERFORMANCE LEVEL:</a:t>
            </a:r>
          </a:p>
          <a:p>
            <a:r>
              <a:rPr lang="en-US" dirty="0"/>
              <a:t>Creating the new column called performance level by using the formula IFS(Z8&gt;=5,"VERY HIGH",Z8&gt;=4,“HIGH",Z8&gt;=3,"MED ",TRUE,"LOW”)It shoes that how his formula is used to categorized the employees based on their ratings like very high, high , low.</a:t>
            </a:r>
          </a:p>
          <a:p>
            <a:r>
              <a:rPr lang="en-US" dirty="0"/>
              <a:t>SUMMARY:</a:t>
            </a:r>
          </a:p>
          <a:p>
            <a:r>
              <a:rPr lang="en-US" dirty="0"/>
              <a:t>Pivot Table: In the pivot table it should work in the new worksheet.</a:t>
            </a:r>
          </a:p>
          <a:p>
            <a:r>
              <a:rPr lang="en-US" dirty="0"/>
              <a:t>Arrange the table by using the features as we considered like business unit considered as a rows because business is considered as one of the matrix for identifying the employees from various department.</a:t>
            </a:r>
          </a:p>
          <a:p>
            <a:r>
              <a:rPr lang="en-US" dirty="0"/>
              <a:t>Remove the blank values.</a:t>
            </a:r>
          </a:p>
          <a:p>
            <a:r>
              <a:rPr lang="en-US" dirty="0"/>
              <a:t>VISUALISATION:</a:t>
            </a:r>
          </a:p>
          <a:p>
            <a:r>
              <a:rPr lang="en-US" dirty="0"/>
              <a:t>Graphical Representation: Make a graph based on the table which we have created.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BE0B723-BDA8-A01C-1A61-4BF422E05254}"/>
              </a:ext>
            </a:extLst>
          </p:cNvPr>
          <p:cNvGraphicFramePr>
            <a:graphicFrameLocks/>
          </p:cNvGraphicFramePr>
          <p:nvPr>
            <p:extLst>
              <p:ext uri="{D42A27DB-BD31-4B8C-83A1-F6EECF244321}">
                <p14:modId xmlns:p14="http://schemas.microsoft.com/office/powerpoint/2010/main" val="4084748846"/>
              </p:ext>
            </p:extLst>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66D0BC-F89D-A03A-7B1F-5859C89B9FC9}"/>
              </a:ext>
            </a:extLst>
          </p:cNvPr>
          <p:cNvSpPr txBox="1"/>
          <p:nvPr/>
        </p:nvSpPr>
        <p:spPr>
          <a:xfrm>
            <a:off x="755332" y="1866714"/>
            <a:ext cx="7702868" cy="2308324"/>
          </a:xfrm>
          <a:prstGeom prst="rect">
            <a:avLst/>
          </a:prstGeom>
          <a:noFill/>
        </p:spPr>
        <p:txBody>
          <a:bodyPr wrap="square">
            <a:spAutoFit/>
          </a:bodyPr>
          <a:lstStyle/>
          <a:p>
            <a:pPr marL="285750" indent="-285750">
              <a:buFont typeface="Wingdings" panose="05000000000000000000" pitchFamily="2" charset="2"/>
              <a:buChar char="v"/>
            </a:pPr>
            <a:r>
              <a:rPr lang="en-US" sz="18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1800" dirty="0"/>
              <a:t>The conclusion can also include plans for the employee’s future development.</a:t>
            </a:r>
          </a:p>
          <a:p>
            <a:pPr marL="285750" indent="-285750">
              <a:buFont typeface="Wingdings" panose="05000000000000000000" pitchFamily="2" charset="2"/>
              <a:buChar char="v"/>
            </a:pPr>
            <a:r>
              <a:rPr lang="en-US" sz="1800" dirty="0">
                <a:latin typeface="Google Sans"/>
              </a:rPr>
              <a:t>E</a:t>
            </a:r>
            <a:r>
              <a:rPr lang="en-US" sz="1800" b="0" i="0" dirty="0">
                <a:effectLst/>
                <a:latin typeface="Google Sans"/>
              </a:rPr>
              <a:t>mployee performance management is an essential part of any successful organization.  It provides the necessary feedback to develop employees, encourage growth, and align goals </a:t>
            </a:r>
            <a:r>
              <a:rPr lang="en-US" sz="1800" b="0" i="0" dirty="0" err="1">
                <a:effectLst/>
                <a:latin typeface="Google Sans"/>
              </a:rPr>
              <a:t>goals</a:t>
            </a:r>
            <a:r>
              <a:rPr lang="en-US" sz="1800" b="0" i="0" dirty="0">
                <a:effectLst/>
                <a:latin typeface="Google Sans"/>
              </a:rPr>
              <a:t> with company objectives.</a:t>
            </a:r>
          </a:p>
          <a:p>
            <a:pPr marL="285750" indent="-285750">
              <a:buFont typeface="Wingdings" panose="05000000000000000000" pitchFamily="2" charset="2"/>
              <a:buChar char="v"/>
            </a:pPr>
            <a:r>
              <a:rPr lang="en-US" sz="1800" b="0" i="0" dirty="0">
                <a:effectLst/>
                <a:latin typeface="Google Sans"/>
              </a:rPr>
              <a:t> It is used as the basis for a salary increase, promotion or termination of an employee.</a:t>
            </a:r>
            <a:endParaRPr lang="en-IN" sz="1800" dirty="0">
              <a:solidFill>
                <a:schemeClr val="bg1">
                  <a:lumMod val="85000"/>
                  <a:lumOff val="1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B9A8E50-D1A3-3083-AFCF-7EE174785FF3}"/>
              </a:ext>
            </a:extLst>
          </p:cNvPr>
          <p:cNvSpPr txBox="1"/>
          <p:nvPr/>
        </p:nvSpPr>
        <p:spPr>
          <a:xfrm>
            <a:off x="1066800" y="1695450"/>
            <a:ext cx="5181600" cy="1754326"/>
          </a:xfrm>
          <a:prstGeom prst="rect">
            <a:avLst/>
          </a:prstGeom>
          <a:noFill/>
        </p:spPr>
        <p:txBody>
          <a:bodyPr wrap="square" rtlCol="0">
            <a:sp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6622A2F-6C7B-0336-9BC0-AC5568BF91F5}"/>
              </a:ext>
            </a:extLst>
          </p:cNvPr>
          <p:cNvSpPr txBox="1"/>
          <p:nvPr/>
        </p:nvSpPr>
        <p:spPr>
          <a:xfrm>
            <a:off x="1014413" y="1790307"/>
            <a:ext cx="5334000" cy="4067175"/>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0DBE2C6-57E0-B95B-0D31-F6C2B74253C2}"/>
              </a:ext>
            </a:extLst>
          </p:cNvPr>
          <p:cNvSpPr txBox="1"/>
          <p:nvPr/>
        </p:nvSpPr>
        <p:spPr>
          <a:xfrm>
            <a:off x="697191" y="1093887"/>
            <a:ext cx="5410200" cy="5632311"/>
          </a:xfrm>
          <a:prstGeom prst="rect">
            <a:avLst/>
          </a:prstGeom>
          <a:noFill/>
        </p:spPr>
        <p:txBody>
          <a:bodyPr wrap="square" rtlCol="0">
            <a:spAutoFit/>
          </a:bodyPr>
          <a:lstStyle/>
          <a:p>
            <a:pPr marL="342900" indent="-342900">
              <a:buAutoNum type="arabicPeriod"/>
            </a:pPr>
            <a:r>
              <a:rPr lang="en-US" dirty="0"/>
              <a:t>HR MANAGER</a:t>
            </a:r>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DEPARTMENT MANAGER</a:t>
            </a:r>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EXECUTIVES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EMPLOYEES</a:t>
            </a:r>
          </a:p>
          <a:p>
            <a:endParaRPr lang="en-US" dirty="0"/>
          </a:p>
          <a:p>
            <a:pPr marL="342900" indent="-342900">
              <a:buAutoNum type="arabicPeriod"/>
            </a:pPr>
            <a:endParaRPr lang="en-US" dirty="0"/>
          </a:p>
          <a:p>
            <a:endParaRPr lang="en-IN" dirty="0"/>
          </a:p>
        </p:txBody>
      </p:sp>
      <p:pic>
        <p:nvPicPr>
          <p:cNvPr id="10" name="Picture 9">
            <a:extLst>
              <a:ext uri="{FF2B5EF4-FFF2-40B4-BE49-F238E27FC236}">
                <a16:creationId xmlns:a16="http://schemas.microsoft.com/office/drawing/2014/main" id="{F45F6B8B-8767-3AB9-C294-44305ECDFF2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905125" y="1093887"/>
            <a:ext cx="1190376" cy="1138298"/>
          </a:xfrm>
          <a:prstGeom prst="rect">
            <a:avLst/>
          </a:prstGeom>
        </p:spPr>
      </p:pic>
      <p:pic>
        <p:nvPicPr>
          <p:cNvPr id="12" name="Picture 11">
            <a:extLst>
              <a:ext uri="{FF2B5EF4-FFF2-40B4-BE49-F238E27FC236}">
                <a16:creationId xmlns:a16="http://schemas.microsoft.com/office/drawing/2014/main" id="{75E62C25-0259-7B1A-E99B-1F5D9572B16E}"/>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810000" y="2334525"/>
            <a:ext cx="1624485" cy="1083584"/>
          </a:xfrm>
          <a:prstGeom prst="rect">
            <a:avLst/>
          </a:prstGeom>
        </p:spPr>
      </p:pic>
      <p:pic>
        <p:nvPicPr>
          <p:cNvPr id="17" name="Picture 16">
            <a:extLst>
              <a:ext uri="{FF2B5EF4-FFF2-40B4-BE49-F238E27FC236}">
                <a16:creationId xmlns:a16="http://schemas.microsoft.com/office/drawing/2014/main" id="{37DF6381-418B-1C9C-61CC-918A02242A8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564091" y="3200400"/>
            <a:ext cx="838200" cy="1111279"/>
          </a:xfrm>
          <a:prstGeom prst="rect">
            <a:avLst/>
          </a:prstGeom>
        </p:spPr>
      </p:pic>
      <p:pic>
        <p:nvPicPr>
          <p:cNvPr id="20" name="Picture 19" descr="A person looking at a computer screen">
            <a:extLst>
              <a:ext uri="{FF2B5EF4-FFF2-40B4-BE49-F238E27FC236}">
                <a16:creationId xmlns:a16="http://schemas.microsoft.com/office/drawing/2014/main" id="{2734CD9B-2F56-4ED5-33A5-56DB3F283A3F}"/>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675945" y="4522575"/>
            <a:ext cx="1648735" cy="1099157"/>
          </a:xfrm>
          <a:prstGeom prst="rect">
            <a:avLst/>
          </a:prstGeom>
        </p:spPr>
      </p:pic>
      <p:pic>
        <p:nvPicPr>
          <p:cNvPr id="23" name="Picture 22" descr="A group of people in a room&#10;&#10;Description automatically generated">
            <a:extLst>
              <a:ext uri="{FF2B5EF4-FFF2-40B4-BE49-F238E27FC236}">
                <a16:creationId xmlns:a16="http://schemas.microsoft.com/office/drawing/2014/main" id="{6909FB11-17ED-4326-17D6-9CF255EF2718}"/>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2053445" y="5836315"/>
            <a:ext cx="1859491" cy="10295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3879418-8605-0C31-4782-E7867FE802B3}"/>
              </a:ext>
            </a:extLst>
          </p:cNvPr>
          <p:cNvSpPr txBox="1"/>
          <p:nvPr/>
        </p:nvSpPr>
        <p:spPr>
          <a:xfrm>
            <a:off x="3200400" y="2031869"/>
            <a:ext cx="5334000" cy="2693045"/>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 Missing</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a:ln>
                  <a:noFill/>
                </a:ln>
                <a:effectLst/>
                <a:latin typeface="Arial" panose="020B0604020202020204" pitchFamily="34" charset="0"/>
              </a:rPr>
              <a:t>: Remove</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 Performance level</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Summary</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B9C8602-BEB8-3D00-DCDF-97FDFD2202AE}"/>
              </a:ext>
            </a:extLst>
          </p:cNvPr>
          <p:cNvSpPr txBox="1"/>
          <p:nvPr/>
        </p:nvSpPr>
        <p:spPr>
          <a:xfrm>
            <a:off x="769187" y="1219200"/>
            <a:ext cx="8839200" cy="5786199"/>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a:t>FORMULA:</a:t>
            </a:r>
          </a:p>
          <a:p>
            <a:pPr marL="0" lvl="1" indent="0" fontAlgn="auto">
              <a:spcAft>
                <a:spcPts val="0"/>
              </a:spcAft>
              <a:buFont typeface="Arial" panose="020B0604020202020204" pitchFamily="34" charset="0"/>
              <a:buNone/>
            </a:pPr>
            <a:endParaRPr lang="en-US" sz="2600"/>
          </a:p>
          <a:p>
            <a:pPr lvl="1" fontAlgn="auto">
              <a:spcAft>
                <a:spcPts val="0"/>
              </a:spcAft>
              <a:buFont typeface="Wingdings" panose="05000000000000000000" pitchFamily="2" charset="2"/>
              <a:buChar char="q"/>
            </a:pPr>
            <a:r>
              <a:rPr lang="en-US" sz="2200"/>
              <a:t>Performance level =IFS(Z8&gt;=5,"VERY HIGH",Z8&gt;=4,“HIGH",Z8&gt;=3,"MED",TRUE,"LOW")</a:t>
            </a:r>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r>
              <a:rPr lang="en-US"/>
              <a:t>INSIGHTS: Used to evaluate the scores as levels from low to very high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766</TotalTime>
  <Words>738</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Google Sans</vt:lpstr>
      <vt:lpstr>Roboto</vt:lpstr>
      <vt:lpstr>Segoe UI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Afrose Barveen</cp:lastModifiedBy>
  <cp:revision>16</cp:revision>
  <dcterms:created xsi:type="dcterms:W3CDTF">2024-03-29T15:07:22Z</dcterms:created>
  <dcterms:modified xsi:type="dcterms:W3CDTF">2024-08-30T18:45:13Z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