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7895" cy="9143861"/>
  <p:custShowLst>
    <p:custShow name="Custom Show 1" id="0">
      <p:sldLst>
        <p:sld r:id="rId4"/>
        <p:sld r:id="rId6"/>
        <p:sld r:id="rId7"/>
        <p:sld r:id="rId8"/>
        <p:sld r:id="rId11"/>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autoAdjust="0"/>
  </p:normalViewPr>
  <p:slideViewPr>
    <p:cSldViewPr snapToGrid="0">
      <p:cViewPr varScale="1">
        <p:scale>
          <a:sx n="112" d="100"/>
          <a:sy n="112" d="100"/>
        </p:scale>
        <p:origin x="0" y="0"/>
      </p:cViewPr>
      <p:guideLst>
        <p:guide orient="horz" pos="60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sz="1100" b="0" i="0" u="none" strike="noStrike" cap="none">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05342244"/>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1" name="文本框"/>
          <p:cNvSpPr txBox="1">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31959255"/>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3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637005576"/>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1"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5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152246335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7874935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82628194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48154624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15425298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62708521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3"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94"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567387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315160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2" name="矩形"/>
          <p:cNvSpPr>
            <a:spLocks/>
          </p:cNvSpPr>
          <p:nvPr/>
        </p:nvSpPr>
        <p:spPr>
          <a:xfrm rot="0">
            <a:off x="7283428" y="62784"/>
            <a:ext cx="1109471" cy="584656"/>
          </a:xfrm>
          <a:prstGeom prst="rect"/>
          <a:solidFill>
            <a:schemeClr val="bg1"/>
          </a:solidFill>
          <a:ln w="25400" cmpd="sng" cap="flat">
            <a:noFill/>
            <a:prstDash val="solid"/>
            <a:round/>
          </a:ln>
        </p:spPr>
      </p:sp>
      <p:pic>
        <p:nvPicPr>
          <p:cNvPr id="21" name="图片" descr="A close up of a sign&#10;&#10;Description automatically generated"/>
          <p:cNvPicPr>
            <a:picLocks/>
          </p:cNvPicPr>
          <p:nvPr/>
        </p:nvPicPr>
        <p:blipFill>
          <a:blip xmlns:r="http://schemas.openxmlformats.org/officeDocument/2006/relationships" r:embed="rId2" cstate="print"/>
          <a:stretch>
            <a:fillRect/>
          </a:stretch>
        </p:blipFill>
        <p:spPr>
          <a:xfrm rot="0">
            <a:off x="7799750" y="88917"/>
            <a:ext cx="1233873" cy="412476"/>
          </a:xfrm>
          <a:prstGeom prst="rect"/>
          <a:noFill/>
          <a:ln w="12700" cmpd="sng" cap="flat">
            <a:noFill/>
            <a:prstDash val="solid"/>
            <a:round/>
          </a:ln>
        </p:spPr>
      </p:pic>
      <p:sp>
        <p:nvSpPr>
          <p:cNvPr id="20" name="矩形"/>
          <p:cNvSpPr>
            <a:spLocks/>
          </p:cNvSpPr>
          <p:nvPr/>
        </p:nvSpPr>
        <p:spPr>
          <a:xfrm rot="0">
            <a:off x="7594600" y="82566"/>
            <a:ext cx="165100" cy="412476"/>
          </a:xfrm>
          <a:prstGeom prst="rect"/>
          <a:solidFill>
            <a:srgbClr val="841910"/>
          </a:solidFill>
          <a:ln w="25400" cmpd="sng" cap="flat">
            <a:noFill/>
            <a:prstDash val="solid"/>
            <a:round/>
          </a:ln>
        </p:spPr>
      </p:sp>
      <p:sp>
        <p:nvSpPr>
          <p:cNvPr id="19" name="矩形"/>
          <p:cNvSpPr>
            <a:spLocks/>
          </p:cNvSpPr>
          <p:nvPr/>
        </p:nvSpPr>
        <p:spPr>
          <a:xfrm rot="0">
            <a:off x="7440249" y="82566"/>
            <a:ext cx="103550" cy="412476"/>
          </a:xfrm>
          <a:prstGeom prst="rect"/>
          <a:solidFill>
            <a:srgbClr val="213264"/>
          </a:solidFill>
          <a:ln w="25400" cmpd="sng" cap="flat">
            <a:noFill/>
            <a:prstDash val="solid"/>
            <a:round/>
          </a:ln>
        </p:spPr>
      </p:sp>
      <p:sp>
        <p:nvSpPr>
          <p:cNvPr id="18" name="矩形"/>
          <p:cNvSpPr>
            <a:spLocks/>
          </p:cNvSpPr>
          <p:nvPr/>
        </p:nvSpPr>
        <p:spPr>
          <a:xfrm rot="0">
            <a:off x="0" y="5086350"/>
            <a:ext cx="9144000" cy="69849"/>
          </a:xfrm>
          <a:prstGeom prst="rect"/>
          <a:solidFill>
            <a:srgbClr val="213264"/>
          </a:solidFill>
          <a:ln w="25400" cmpd="sng" cap="flat">
            <a:noFill/>
            <a:prstDash val="solid"/>
            <a:round/>
          </a:ln>
        </p:spPr>
      </p:sp>
      <p:sp>
        <p:nvSpPr>
          <p:cNvPr id="1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16"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 name="文本框"/>
          <p:cNvSpPr>
            <a:spLocks noGrp="1"/>
          </p:cNvSpPr>
          <p:nvPr>
            <p:ph type="ctrTitle"/>
          </p:nvPr>
        </p:nvSpPr>
        <p:spPr>
          <a:xfrm rot="0">
            <a:off x="1143000" y="841374"/>
            <a:ext cx="6858000" cy="17906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pitchFamily="0" charset="0"/>
                <a:ea typeface="Arial" pitchFamily="0" charset="0"/>
                <a:cs typeface="Lucida Sans"/>
              </a:rPr>
              <a:t>Click to edit Master title style</a:t>
            </a:r>
            <a:endParaRPr lang="zh-CN" altLang="en-US" sz="6000" b="0" i="0" u="none" strike="noStrike" kern="0" cap="none" spc="0" baseline="0">
              <a:solidFill>
                <a:srgbClr val="000000"/>
              </a:solidFill>
              <a:latin typeface="Arial" pitchFamily="0" charset="0"/>
              <a:ea typeface="Arial" pitchFamily="0" charset="0"/>
              <a:cs typeface="Lucida Sans"/>
            </a:endParaRPr>
          </a:p>
        </p:txBody>
      </p:sp>
      <p:sp>
        <p:nvSpPr>
          <p:cNvPr id="12" name="文本框"/>
          <p:cNvSpPr>
            <a:spLocks noGrp="1"/>
          </p:cNvSpPr>
          <p:nvPr>
            <p:ph type="subTitle" idx="1"/>
          </p:nvPr>
        </p:nvSpPr>
        <p:spPr>
          <a:xfrm rot="0">
            <a:off x="1143000" y="2701925"/>
            <a:ext cx="6858000" cy="124142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Click to edit Master subtitle style</a:t>
            </a:r>
            <a:endParaRPr lang="zh-CN" altLang="en-US" sz="2400" b="0" i="0" u="none" strike="noStrike" kern="0" cap="none" spc="0" baseline="0">
              <a:solidFill>
                <a:srgbClr val="000000"/>
              </a:solidFill>
              <a:latin typeface="Arial" pitchFamily="0" charset="0"/>
              <a:ea typeface="Arial" pitchFamily="0" charset="0"/>
              <a:cs typeface="Lucida Sans"/>
            </a:endParaRPr>
          </a:p>
        </p:txBody>
      </p:sp>
      <p:sp>
        <p:nvSpPr>
          <p:cNvPr id="13" name="文本框"/>
          <p:cNvSpPr>
            <a:spLocks noGrp="1"/>
          </p:cNvSpPr>
          <p:nvPr>
            <p:ph type="dt" idx="10"/>
          </p:nvPr>
        </p:nvSpPr>
        <p:spPr>
          <a:xfrm rot="0">
            <a:off x="628650" y="4767263"/>
            <a:ext cx="2057399"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 name="文本框"/>
          <p:cNvSpPr>
            <a:spLocks noGrp="1"/>
          </p:cNvSpPr>
          <p:nvPr>
            <p:ph type="ftr"/>
          </p:nvPr>
        </p:nvSpPr>
        <p:spPr>
          <a:xfrm rot="0">
            <a:off x="3028950" y="4767263"/>
            <a:ext cx="30861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 name="文本框"/>
          <p:cNvSpPr>
            <a:spLocks noGrp="1"/>
          </p:cNvSpPr>
          <p:nvPr>
            <p:ph type="sldNum"/>
          </p:nvPr>
        </p:nvSpPr>
        <p:spPr>
          <a:xfrm rot="0">
            <a:off x="6457950" y="4767263"/>
            <a:ext cx="20574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4236142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1369102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95406331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4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43"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5438284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12"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11"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0"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09"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8"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7"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06"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03" name="文本框"/>
          <p:cNvSpPr>
            <a:spLocks xmlns:a="http://schemas.openxmlformats.org/drawingml/2006/main" noGrp="1"/>
          </p:cNvSpPr>
          <p:nvPr>
            <p:ph type="title"/>
          </p:nvPr>
        </p:nvSpPr>
        <p:spPr>
          <a:xfrm xmlns:a="http://schemas.openxmlformats.org/drawingml/2006/main" rot="0">
            <a:off x="311700" y="555600"/>
            <a:ext cx="2808000" cy="755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2400"/>
          </a:p>
        </p:txBody>
      </p:sp>
      <p:sp>
        <p:nvSpPr>
          <p:cNvPr id="104"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6946" indent="-304673" algn="l">
              <a:lnSpc>
                <a:spcPct val="115000"/>
              </a:lnSpc>
              <a:spcBef>
                <a:spcPts val="0"/>
              </a:spcBef>
              <a:spcAft>
                <a:spcPts val="0"/>
              </a:spcAft>
              <a:buSzPts val="1200"/>
              <a:buFont typeface="Droid Sans"/>
              <a:buChar char="●"/>
            </a:pPr>
            <a:endParaRPr lang="zh-CN" altLang="en-US" sz="1200"/>
          </a:p>
        </p:txBody>
      </p:sp>
      <p:sp>
        <p:nvSpPr>
          <p:cNvPr id="105"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1072985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23"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22"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1"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20"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9"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8"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17"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5" name="文本框"/>
          <p:cNvSpPr>
            <a:spLocks xmlns:a="http://schemas.openxmlformats.org/drawingml/2006/main" noGrp="1"/>
          </p:cNvSpPr>
          <p:nvPr>
            <p:ph type="title"/>
          </p:nvPr>
        </p:nvSpPr>
        <p:spPr>
          <a:xfrm xmlns:a="http://schemas.openxmlformats.org/drawingml/2006/main" rot="0">
            <a:off x="628560" y="273780"/>
            <a:ext cx="7886430" cy="99386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endParaRPr lang="zh-CN" altLang="en-US" sz="1350" b="0" strike="noStrike" spc="-1">
              <a:solidFill>
                <a:srgbClr val="000000"/>
              </a:solidFill>
              <a:latin typeface="Calibri" pitchFamily="0" charset="0"/>
            </a:endParaRPr>
          </a:p>
        </p:txBody>
      </p:sp>
      <p:sp>
        <p:nvSpPr>
          <p:cNvPr id="116" name="文本框"/>
          <p:cNvSpPr>
            <a:spLocks xmlns:a="http://schemas.openxmlformats.org/drawingml/2006/main" noGrp="1"/>
          </p:cNvSpPr>
          <p:nvPr>
            <p:ph type="body"/>
          </p:nvPr>
        </p:nvSpPr>
        <p:spPr>
          <a:xfrm xmlns:a="http://schemas.openxmlformats.org/drawingml/2006/main" rot="0">
            <a:off x="457110" y="1203390"/>
            <a:ext cx="8229330" cy="29829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2400" b="0" strike="noStrike" spc="-1">
              <a:latin typeface="Arial" pitchFamily="0" charset="0"/>
            </a:endParaRPr>
          </a:p>
        </p:txBody>
      </p:sp>
    </p:spTree>
    <p:extLst>
      <p:ext uri="{BB962C8B-B14F-4D97-AF65-F5344CB8AC3E}">
        <p14:creationId xmlns:p14="http://schemas.microsoft.com/office/powerpoint/2010/main" val="295010568"/>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4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43"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38" name="文本框"/>
          <p:cNvSpPr>
            <a:spLocks xmlns:a="http://schemas.openxmlformats.org/drawingml/2006/main" noGrp="1"/>
          </p:cNvSpPr>
          <p:nvPr>
            <p:ph type="title"/>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2400" b="0" i="0">
              <a:solidFill>
                <a:schemeClr val="tx1"/>
              </a:solidFill>
              <a:latin typeface="Arial MT" pitchFamily="0" charset="0"/>
              <a:cs typeface="Arial MT" pitchFamily="0" charset="0"/>
            </a:endParaRPr>
          </a:p>
        </p:txBody>
      </p:sp>
      <p:sp>
        <p:nvSpPr>
          <p:cNvPr id="139" name="文本框"/>
          <p:cNvSpPr>
            <a:spLocks xmlns:a="http://schemas.openxmlformats.org/drawingml/2006/main" noGrp="1"/>
          </p:cNvSpPr>
          <p:nvPr>
            <p:ph type="body" idx="1"/>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b="0" i="0">
              <a:solidFill>
                <a:schemeClr val="tx1"/>
              </a:solidFill>
            </a:endParaRPr>
          </a:p>
        </p:txBody>
      </p:sp>
      <p:sp>
        <p:nvSpPr>
          <p:cNvPr id="140" name="文本框"/>
          <p:cNvSpPr>
            <a:spLocks xmlns:a="http://schemas.openxmlformats.org/drawingml/2006/main" noGrp="1"/>
          </p:cNvSpPr>
          <p:nvPr>
            <p:ph type="ftr" idx="5"/>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12700" indent="0">
              <a:lnSpc>
                <a:spcPct val="100000"/>
              </a:lnSpc>
              <a:spcBef>
                <a:spcPts val="25"/>
              </a:spcBef>
            </a:pPr>
            <a:endParaRPr lang="zh-CN" altLang="en-US" sz="800" b="0" i="0">
              <a:solidFill>
                <a:schemeClr val="tx1"/>
              </a:solidFill>
              <a:latin typeface="Arial MT" pitchFamily="0" charset="0"/>
              <a:ea typeface="Arial" pitchFamily="0" charset="0"/>
              <a:cs typeface="Arial MT" pitchFamily="0" charset="0"/>
              <a:sym typeface="Arial" pitchFamily="0" charset="0"/>
            </a:endParaRPr>
          </a:p>
        </p:txBody>
      </p:sp>
      <p:sp>
        <p:nvSpPr>
          <p:cNvPr id="141" name="文本框"/>
          <p:cNvSpPr>
            <a:spLocks xmlns:a="http://schemas.openxmlformats.org/drawingml/2006/main" noGrp="1"/>
          </p:cNvSpPr>
          <p:nvPr>
            <p:ph type="dt" idx="6"/>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fld id="{CAD2D6BD-DE1B-4B5F-8B41-2702339687B9}" type="datetime1">
              <a:rPr lang="en-US" altLang="zh-CN">
                <a:solidFill>
                  <a:srgbClr val="898989"/>
                </a:solidFill>
                <a:latin typeface="Arial" pitchFamily="0" charset="0"/>
                <a:ea typeface="Arial" pitchFamily="0" charset="0"/>
                <a:cs typeface="Arial" pitchFamily="0" charset="0"/>
                <a:sym typeface="Arial" pitchFamily="0" charset="0"/>
              </a:rPr>
              <a:t>4/11/2024</a:t>
            </a:fld>
            <a:endParaRPr lang="zh-CN" altLang="en-US">
              <a:solidFill>
                <a:srgbClr val="898989"/>
              </a:solidFill>
              <a:latin typeface="Arial" pitchFamily="0" charset="0"/>
              <a:ea typeface="Arial" pitchFamily="0" charset="0"/>
              <a:cs typeface="Arial" pitchFamily="0" charset="0"/>
              <a:sym typeface="Arial" pitchFamily="0" charset="0"/>
            </a:endParaRPr>
          </a:p>
        </p:txBody>
      </p:sp>
      <p:sp>
        <p:nvSpPr>
          <p:cNvPr id="142" name="文本框"/>
          <p:cNvSpPr>
            <a:spLocks xmlns:a="http://schemas.openxmlformats.org/drawingml/2006/main" noGrp="1"/>
          </p:cNvSpPr>
          <p:nvPr>
            <p:ph type="sldNum" idx="7"/>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0" cap="none" spc="0" baseline="0">
                <a:solidFill>
                  <a:srgbClr val="898989"/>
                </a:solidFill>
                <a:latin typeface="Arial" pitchFamily="0" charset="0"/>
                <a:ea typeface="Arial" pitchFamily="0" charset="0"/>
                <a:cs typeface="Arial" pitchFamily="0" charset="0"/>
                <a:sym typeface="Arial" pitchFamily="0" charset="0"/>
              </a:rPr>
              <a:t>&lt;#&gt;</a:t>
            </a:fld>
            <a:endParaRPr lang="zh-CN" altLang="en-US">
              <a:solidFill>
                <a:srgbClr val="89898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3429324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88627685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4359343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95983526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48352519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152410098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50206635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22789211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63295847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471" cy="584656"/>
          </a:xfrm>
          <a:prstGeom prst="rect"/>
          <a:solidFill>
            <a:schemeClr val="bg1"/>
          </a:solidFill>
          <a:ln w="25400" cmpd="sng" cap="flat">
            <a:noFill/>
            <a:prstDash val="solid"/>
            <a:round/>
          </a:ln>
        </p:spPr>
      </p:sp>
      <p:pic>
        <p:nvPicPr>
          <p:cNvPr id="3" name="图片" descr="A close up of a sign&#10;&#10;Description automatically generated"/>
          <p:cNvPicPr>
            <a:picLocks/>
          </p:cNvPicPr>
          <p:nvPr/>
        </p:nvPicPr>
        <p:blipFill>
          <a:blip r:embed="rId1" cstate="print"/>
          <a:stretch>
            <a:fillRect/>
          </a:stretch>
        </p:blipFill>
        <p:spPr>
          <a:xfrm rot="0">
            <a:off x="7799750" y="88917"/>
            <a:ext cx="1233873" cy="412476"/>
          </a:xfrm>
          <a:prstGeom prst="rect"/>
          <a:noFill/>
          <a:ln w="12700" cmpd="sng" cap="flat">
            <a:noFill/>
            <a:prstDash val="solid"/>
            <a:round/>
          </a:ln>
        </p:spPr>
      </p:pic>
      <p:sp>
        <p:nvSpPr>
          <p:cNvPr id="4" name="矩形"/>
          <p:cNvSpPr>
            <a:spLocks/>
          </p:cNvSpPr>
          <p:nvPr/>
        </p:nvSpPr>
        <p:spPr>
          <a:xfrm rot="0">
            <a:off x="7594600" y="82566"/>
            <a:ext cx="165100" cy="412476"/>
          </a:xfrm>
          <a:prstGeom prst="rect"/>
          <a:solidFill>
            <a:srgbClr val="841910"/>
          </a:solidFill>
          <a:ln w="25400" cmpd="sng" cap="flat">
            <a:noFill/>
            <a:prstDash val="solid"/>
            <a:round/>
          </a:ln>
        </p:spPr>
      </p:sp>
      <p:sp>
        <p:nvSpPr>
          <p:cNvPr id="5" name="矩形"/>
          <p:cNvSpPr>
            <a:spLocks/>
          </p:cNvSpPr>
          <p:nvPr/>
        </p:nvSpPr>
        <p:spPr>
          <a:xfrm rot="0">
            <a:off x="7440249" y="82566"/>
            <a:ext cx="103550" cy="412476"/>
          </a:xfrm>
          <a:prstGeom prst="rect"/>
          <a:solidFill>
            <a:srgbClr val="213264"/>
          </a:solidFill>
          <a:ln w="25400" cmpd="sng" cap="flat">
            <a:noFill/>
            <a:prstDash val="solid"/>
            <a:round/>
          </a:ln>
        </p:spPr>
      </p:sp>
      <p:sp>
        <p:nvSpPr>
          <p:cNvPr id="6" name="矩形"/>
          <p:cNvSpPr>
            <a:spLocks/>
          </p:cNvSpPr>
          <p:nvPr/>
        </p:nvSpPr>
        <p:spPr>
          <a:xfrm rot="0">
            <a:off x="0" y="5086350"/>
            <a:ext cx="9144000" cy="69849"/>
          </a:xfrm>
          <a:prstGeom prst="rect"/>
          <a:solidFill>
            <a:srgbClr val="213264"/>
          </a:solidFill>
          <a:ln w="25400" cmpd="sng" cap="flat">
            <a:noFill/>
            <a:prstDash val="solid"/>
            <a:round/>
          </a:ln>
        </p:spPr>
      </p:sp>
      <p:sp>
        <p:nvSpPr>
          <p:cNvPr id="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8"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5456644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25400" cmpd="sng" cap="flat">
            <a:noFill/>
            <a:prstDash val="solid"/>
            <a:round/>
          </a:ln>
        </p:spPr>
      </p:sp>
      <p:pic>
        <p:nvPicPr>
          <p:cNvPr id="24" name="图片" descr="A white circle in the sky&#10;&#10;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25" name="矩形"/>
          <p:cNvSpPr>
            <a:spLocks/>
          </p:cNvSpPr>
          <p:nvPr/>
        </p:nvSpPr>
        <p:spPr>
          <a:xfrm rot="0">
            <a:off x="1865074" y="730897"/>
            <a:ext cx="6301139" cy="3966471"/>
          </a:xfrm>
          <a:prstGeom prst="rect"/>
          <a:solidFill>
            <a:srgbClr val="213163"/>
          </a:solidFill>
          <a:ln w="25400" cmpd="sng" cap="flat">
            <a:solidFill>
              <a:srgbClr val="213163"/>
            </a:solidFill>
            <a:prstDash val="solid"/>
            <a:round/>
          </a:ln>
        </p:spPr>
      </p:sp>
      <p:sp>
        <p:nvSpPr>
          <p:cNvPr id="26" name="矩形"/>
          <p:cNvSpPr>
            <a:spLocks/>
          </p:cNvSpPr>
          <p:nvPr/>
        </p:nvSpPr>
        <p:spPr>
          <a:xfrm rot="0">
            <a:off x="988684" y="1023080"/>
            <a:ext cx="6985193" cy="3451405"/>
          </a:xfrm>
          <a:prstGeom prst="rect"/>
          <a:solidFill>
            <a:schemeClr val="bg1"/>
          </a:solidFill>
          <a:ln w="25400" cmpd="sng" cap="flat">
            <a:solidFill>
              <a:srgbClr val="FFFFFF"/>
            </a:solidFill>
            <a:prstDash val="solid"/>
            <a:round/>
          </a:ln>
          <a:effectLst>
            <a:outerShdw sx="104999" sy="104999" algn="ctr" rotWithShape="0" blurRad="508000" dist="0" dir="0">
              <a:srgbClr val="000000">
                <a:alpha val="39607"/>
              </a:srgbClr>
            </a:outerShdw>
          </a:effectLst>
        </p:spPr>
      </p:sp>
      <p:sp>
        <p:nvSpPr>
          <p:cNvPr id="27" name="矩形"/>
          <p:cNvSpPr>
            <a:spLocks/>
          </p:cNvSpPr>
          <p:nvPr/>
        </p:nvSpPr>
        <p:spPr>
          <a:xfrm rot="0">
            <a:off x="2490558" y="2787442"/>
            <a:ext cx="50563" cy="446915"/>
          </a:xfrm>
          <a:prstGeom prst="rect"/>
          <a:solidFill>
            <a:srgbClr val="FFE600"/>
          </a:solidFill>
          <a:ln w="25400" cmpd="sng" cap="flat">
            <a:solidFill>
              <a:srgbClr val="FFE600"/>
            </a:solidFill>
            <a:prstDash val="solid"/>
            <a:round/>
          </a:ln>
        </p:spPr>
      </p:sp>
      <p:sp>
        <p:nvSpPr>
          <p:cNvPr id="28"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69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92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Members</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0">
            <a:off x="1100212" y="3926740"/>
            <a:ext cx="2683767" cy="6280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 : </a:t>
            </a:r>
            <a:r>
              <a:rPr lang="en-US" altLang="zh-CN" sz="1100" b="0" i="0" u="none" strike="noStrike" kern="0" cap="none" spc="0" baseline="0">
                <a:solidFill>
                  <a:schemeClr val="tx1"/>
                </a:solidFill>
                <a:latin typeface="Arial" pitchFamily="0" charset="0"/>
                <a:ea typeface="Arial" pitchFamily="0" charset="0"/>
                <a:cs typeface="Arial" pitchFamily="0" charset="0"/>
              </a:rPr>
              <a:t>Kesavan.D</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ID :  au5104212050</a:t>
            </a:r>
            <a:r>
              <a:rPr lang="en-US" altLang="zh-CN" sz="1100" b="0" i="0" u="none" strike="noStrike" kern="0" cap="none" spc="0" baseline="0">
                <a:solidFill>
                  <a:schemeClr val="tx1"/>
                </a:solidFill>
                <a:latin typeface="Arial" pitchFamily="0" charset="0"/>
                <a:ea typeface="Arial" pitchFamily="0" charset="0"/>
                <a:cs typeface="Arial" pitchFamily="0" charset="0"/>
              </a:rPr>
              <a:t>19</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2"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3" name="矩形"/>
          <p:cNvSpPr>
            <a:spLocks/>
          </p:cNvSpPr>
          <p:nvPr/>
        </p:nvSpPr>
        <p:spPr>
          <a:xfrm rot="0">
            <a:off x="5596477" y="3627293"/>
            <a:ext cx="1456919" cy="2723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4"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5" name="矩形"/>
          <p:cNvSpPr>
            <a:spLocks/>
          </p:cNvSpPr>
          <p:nvPr/>
        </p:nvSpPr>
        <p:spPr>
          <a:xfrm rot="0">
            <a:off x="5693356" y="3956068"/>
            <a:ext cx="2095554" cy="440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Arunai</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engineering college ,</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Tiruvannamalai</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6"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37" name="图片" descr="A logo with people and map&#10;&#10;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38" name="图片" descr="A close up of a logo&#10;&#10;Description automatically generated"/>
          <p:cNvPicPr>
            <a:picLocks noChangeAspect="1"/>
          </p:cNvPicPr>
          <p:nvPr/>
        </p:nvPicPr>
        <p:blipFill>
          <a:blip r:embed="rId4" cstate="print"/>
          <a:stretch>
            <a:fillRect/>
          </a:stretch>
        </p:blipFill>
        <p:spPr>
          <a:xfrm rot="0">
            <a:off x="3927667" y="1286630"/>
            <a:ext cx="1587347" cy="516272"/>
          </a:xfrm>
          <a:prstGeom prst="rect"/>
          <a:noFill/>
          <a:ln w="12700" cmpd="sng" cap="flat">
            <a:noFill/>
            <a:prstDash val="solid"/>
            <a:miter/>
          </a:ln>
        </p:spPr>
      </p:pic>
    </p:spTree>
    <p:extLst>
      <p:ext uri="{BB962C8B-B14F-4D97-AF65-F5344CB8AC3E}">
        <p14:creationId xmlns:p14="http://schemas.microsoft.com/office/powerpoint/2010/main" val="216584050"/>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2" name="矩形"/>
          <p:cNvSpPr>
            <a:spLocks/>
          </p:cNvSpPr>
          <p:nvPr/>
        </p:nvSpPr>
        <p:spPr>
          <a:xfrm rot="0">
            <a:off x="87464" y="492981"/>
            <a:ext cx="8977023" cy="429348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3. User Interfaces: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User interface mockups and wireframes will be created to design the layout, navigation flow, and visual elements of the system. These mockups will then be translated into functional frontend components using HTML, CSS, JavaScript, and Django templates.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4. Implementation: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5. Testing and Evaluation: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6. Results: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endParaRPr lang="zh-CN" altLang="en-US"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1110498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3" name="文本框"/>
          <p:cNvSpPr>
            <a:spLocks noGrp="1"/>
          </p:cNvSpPr>
          <p:nvPr>
            <p:ph type="title"/>
          </p:nvPr>
        </p:nvSpPr>
        <p:spPr>
          <a:xfrm rot="0">
            <a:off x="155850" y="613141"/>
            <a:ext cx="8832300" cy="451933"/>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Homepage</a:t>
            </a:r>
            <a:endParaRPr lang="zh-CN" altLang="en-US" sz="2400" b="0" i="0" u="none" strike="noStrike" kern="0" cap="none" spc="0" baseline="0">
              <a:solidFill>
                <a:srgbClr val="000000"/>
              </a:solidFill>
              <a:latin typeface="Arial" pitchFamily="0" charset="0"/>
              <a:ea typeface="Arial" pitchFamily="0" charset="0"/>
              <a:cs typeface="Lucida Sans"/>
            </a:endParaRPr>
          </a:p>
        </p:txBody>
      </p:sp>
      <p:pic>
        <p:nvPicPr>
          <p:cNvPr id="114" name="图片"/>
          <p:cNvPicPr>
            <a:picLocks noChangeAspect="1"/>
          </p:cNvPicPr>
          <p:nvPr/>
        </p:nvPicPr>
        <p:blipFill>
          <a:blip r:embed="rId1" cstate="print"/>
          <a:stretch>
            <a:fillRect/>
          </a:stretch>
        </p:blipFill>
        <p:spPr>
          <a:xfrm rot="0">
            <a:off x="564541" y="1209053"/>
            <a:ext cx="6289482" cy="3540492"/>
          </a:xfrm>
          <a:prstGeom prst="rect"/>
          <a:noFill/>
          <a:ln w="12700" cmpd="sng" cap="flat">
            <a:noFill/>
            <a:prstDash val="solid"/>
            <a:miter/>
          </a:ln>
        </p:spPr>
      </p:pic>
    </p:spTree>
    <p:extLst>
      <p:ext uri="{BB962C8B-B14F-4D97-AF65-F5344CB8AC3E}">
        <p14:creationId xmlns:p14="http://schemas.microsoft.com/office/powerpoint/2010/main" val="44882507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4"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Admin 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5" name="图片"/>
          <p:cNvPicPr>
            <a:picLocks noChangeAspect="1"/>
          </p:cNvPicPr>
          <p:nvPr/>
        </p:nvPicPr>
        <p:blipFill>
          <a:blip r:embed="rId1" cstate="print"/>
          <a:stretch>
            <a:fillRect/>
          </a:stretch>
        </p:blipFill>
        <p:spPr>
          <a:xfrm rot="0">
            <a:off x="954157" y="1132477"/>
            <a:ext cx="6716341" cy="3780017"/>
          </a:xfrm>
          <a:prstGeom prst="rect"/>
          <a:noFill/>
          <a:ln w="12700" cmpd="sng" cap="flat">
            <a:noFill/>
            <a:prstDash val="solid"/>
            <a:miter/>
          </a:ln>
        </p:spPr>
      </p:pic>
    </p:spTree>
    <p:extLst>
      <p:ext uri="{BB962C8B-B14F-4D97-AF65-F5344CB8AC3E}">
        <p14:creationId xmlns:p14="http://schemas.microsoft.com/office/powerpoint/2010/main" val="15210009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6"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Finding the bus-Page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7" name="图片"/>
          <p:cNvPicPr>
            <a:picLocks noChangeAspect="1"/>
          </p:cNvPicPr>
          <p:nvPr/>
        </p:nvPicPr>
        <p:blipFill>
          <a:blip r:embed="rId1" cstate="print"/>
          <a:stretch>
            <a:fillRect/>
          </a:stretch>
        </p:blipFill>
        <p:spPr>
          <a:xfrm rot="0">
            <a:off x="341904" y="1106484"/>
            <a:ext cx="6946929" cy="3909794"/>
          </a:xfrm>
          <a:prstGeom prst="rect"/>
          <a:noFill/>
          <a:ln w="12700" cmpd="sng" cap="flat">
            <a:noFill/>
            <a:prstDash val="solid"/>
            <a:miter/>
          </a:ln>
        </p:spPr>
      </p:pic>
    </p:spTree>
    <p:extLst>
      <p:ext uri="{BB962C8B-B14F-4D97-AF65-F5344CB8AC3E}">
        <p14:creationId xmlns:p14="http://schemas.microsoft.com/office/powerpoint/2010/main" val="137941514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8"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Booking-Page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9" name="图片"/>
          <p:cNvPicPr>
            <a:picLocks noChangeAspect="1"/>
          </p:cNvPicPr>
          <p:nvPr/>
        </p:nvPicPr>
        <p:blipFill>
          <a:blip r:embed="rId1" cstate="print"/>
          <a:stretch>
            <a:fillRect/>
          </a:stretch>
        </p:blipFill>
        <p:spPr>
          <a:xfrm rot="0">
            <a:off x="230320" y="1184744"/>
            <a:ext cx="6684804" cy="3762267"/>
          </a:xfrm>
          <a:prstGeom prst="rect"/>
          <a:noFill/>
          <a:ln w="12700" cmpd="sng" cap="flat">
            <a:noFill/>
            <a:prstDash val="solid"/>
            <a:miter/>
          </a:ln>
        </p:spPr>
      </p:pic>
    </p:spTree>
    <p:extLst>
      <p:ext uri="{BB962C8B-B14F-4D97-AF65-F5344CB8AC3E}">
        <p14:creationId xmlns:p14="http://schemas.microsoft.com/office/powerpoint/2010/main" val="811071338"/>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0" name="文本框"/>
          <p:cNvSpPr>
            <a:spLocks noGrp="1"/>
          </p:cNvSpPr>
          <p:nvPr>
            <p:ph type="title"/>
          </p:nvPr>
        </p:nvSpPr>
        <p:spPr>
          <a:xfrm rot="0">
            <a:off x="215052" y="719666"/>
            <a:ext cx="8421857" cy="54798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Future </a:t>
            </a:r>
            <a:r>
              <a:rPr lang="en-US" altLang="zh-CN" sz="1600" b="1" i="0" u="none" strike="noStrike" kern="0" cap="none" spc="0" baseline="0">
                <a:solidFill>
                  <a:srgbClr val="213163"/>
                </a:solidFill>
                <a:latin typeface="Arial" pitchFamily="0" charset="0"/>
                <a:ea typeface="Arial" pitchFamily="0" charset="0"/>
                <a:cs typeface="Lucida Sans"/>
              </a:rPr>
              <a:t>Enhancements</a:t>
            </a:r>
            <a:r>
              <a:rPr lang="en-US" altLang="zh-CN" sz="1600" b="1" i="0" u="none" strike="noStrike" kern="0" cap="none" spc="0" baseline="0">
                <a:solidFill>
                  <a:srgbClr val="374151"/>
                </a:solidFill>
                <a:latin typeface="Arial" pitchFamily="0" charset="0"/>
                <a:ea typeface="Arial" pitchFamily="0" charset="0"/>
                <a:cs typeface="Times New Roman" pitchFamily="0" charset="0"/>
              </a:rPr>
              <a:t>:</a:t>
            </a:r>
            <a:br>
              <a:rPr lang="zh-CN" altLang="en-US" sz="1600" b="1" i="0" u="none" strike="noStrike" kern="0" cap="none" spc="0" baseline="0">
                <a:solidFill>
                  <a:srgbClr val="374151"/>
                </a:solidFill>
                <a:latin typeface="Arial" pitchFamily="0" charset="0"/>
                <a:ea typeface="Arial" pitchFamily="0" charset="0"/>
                <a:cs typeface="Times New Roman" pitchFamily="0" charset="0"/>
              </a:rPr>
            </a:br>
            <a:br>
              <a:rPr lang="zh-CN" altLang="en-US" sz="1400" b="0" i="0" u="none" strike="noStrike" kern="0" cap="none" spc="0" baseline="0">
                <a:solidFill>
                  <a:srgbClr val="374151"/>
                </a:solidFill>
                <a:latin typeface="Söhne" pitchFamily="0" charset="0"/>
                <a:ea typeface="Arial" pitchFamily="0" charset="0"/>
                <a:cs typeface="Lucida Sans"/>
              </a:rPr>
            </a:b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31" name="矩形"/>
          <p:cNvSpPr>
            <a:spLocks/>
          </p:cNvSpPr>
          <p:nvPr/>
        </p:nvSpPr>
        <p:spPr>
          <a:xfrm rot="0">
            <a:off x="159025" y="1105231"/>
            <a:ext cx="8769921" cy="95410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32" name="矩形"/>
          <p:cNvSpPr>
            <a:spLocks/>
          </p:cNvSpPr>
          <p:nvPr/>
        </p:nvSpPr>
        <p:spPr>
          <a:xfrm rot="0">
            <a:off x="159025" y="2059338"/>
            <a:ext cx="6640958" cy="1384994"/>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Mobile Application Development</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Integration with Transit APIs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Personalized Recommendations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Accessibility Features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Virtual Reality (VR) Seat Selection</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Enhanced Security Measures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8017208"/>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Conclusion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134" name="直线"/>
          <p:cNvSpPr>
            <a:spLocks/>
          </p:cNvSpPr>
          <p:nvPr/>
        </p:nvSpPr>
        <p:spPr>
          <a:xfrm rot="0">
            <a:off x="0" y="4675910"/>
            <a:ext cx="9144000" cy="0"/>
          </a:xfrm>
          <a:prstGeom prst="line"/>
          <a:noFill/>
          <a:ln w="9525" cmpd="sng" cap="flat">
            <a:solidFill>
              <a:srgbClr val="BFBFBF"/>
            </a:solidFill>
            <a:prstDash val="solid"/>
            <a:round/>
          </a:ln>
        </p:spPr>
      </p:sp>
      <p:sp>
        <p:nvSpPr>
          <p:cNvPr id="135" name="矩形"/>
          <p:cNvSpPr>
            <a:spLocks/>
          </p:cNvSpPr>
          <p:nvPr/>
        </p:nvSpPr>
        <p:spPr>
          <a:xfrm rot="0">
            <a:off x="0" y="1707949"/>
            <a:ext cx="8849802" cy="2031325"/>
          </a:xfrm>
          <a:prstGeom prst="rect"/>
          <a:solidFill>
            <a:srgbClr val="FFFFFF"/>
          </a:solid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800" b="0" i="0" u="none" strike="noStrike" kern="0" cap="none" spc="0" baseline="0">
                <a:solidFill>
                  <a:srgbClr val="000000"/>
                </a:solidFill>
                <a:latin typeface="Söhne" pitchFamily="0" charset="0"/>
                <a:ea typeface="Arial" pitchFamily="0" charset="0"/>
                <a:cs typeface="Arial" pitchFamily="0" charset="0"/>
                <a:sym typeface="Arial" pitchFamily="0" charset="0"/>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endParaRPr lang="en-US" altLang="zh-CN" sz="1800" b="0" i="0" u="none" strike="noStrike" kern="0" cap="none" spc="0" baseline="0">
              <a:solidFill>
                <a:srgbClr val="000000"/>
              </a:solidFill>
              <a:latin typeface="Söhne"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br>
              <a:rPr lang="zh-CN" altLang="en-US" sz="1800" b="0" i="0" u="none" strike="noStrike" kern="0" cap="none" spc="0" baseline="0">
                <a:solidFill>
                  <a:srgbClr val="000000"/>
                </a:solidFill>
                <a:latin typeface="Söhne" pitchFamily="0" charset="0"/>
                <a:ea typeface="Arial" pitchFamily="0" charset="0"/>
                <a:cs typeface="Arial" pitchFamily="0" charset="0"/>
                <a:sym typeface="Arial" pitchFamily="0" charset="0"/>
              </a:rPr>
            </a:br>
            <a:endParaRPr lang="zh-CN" altLang="en-US"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21798701"/>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0" name="文本框"/>
          <p:cNvSpPr>
            <a:spLocks noGrp="1"/>
          </p:cNvSpPr>
          <p:nvPr>
            <p:ph type="title"/>
          </p:nvPr>
        </p:nvSpPr>
        <p:spPr>
          <a:xfrm rot="0">
            <a:off x="3504528" y="2334505"/>
            <a:ext cx="2149019" cy="474488"/>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pitchFamily="0" charset="0"/>
                <a:ea typeface="Arial" pitchFamily="0" charset="0"/>
                <a:cs typeface="Arial MT" pitchFamily="0" charset="0"/>
              </a:rPr>
              <a:t>Thank You!</a:t>
            </a:r>
            <a:endParaRPr lang="zh-CN" altLang="en-US" sz="3000" b="1" i="0" u="none" strike="noStrike" kern="0" cap="none" spc="-5" baseline="0">
              <a:solidFill>
                <a:srgbClr val="223366"/>
              </a:solidFill>
              <a:latin typeface="Arial MT" pitchFamily="0" charset="0"/>
              <a:ea typeface="Arial" pitchFamily="0" charset="0"/>
              <a:cs typeface="Arial MT" pitchFamily="0" charset="0"/>
            </a:endParaRPr>
          </a:p>
        </p:txBody>
      </p:sp>
    </p:spTree>
    <p:extLst>
      <p:ext uri="{BB962C8B-B14F-4D97-AF65-F5344CB8AC3E}">
        <p14:creationId xmlns:p14="http://schemas.microsoft.com/office/powerpoint/2010/main" val="32041761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1"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宋体"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宋体" pitchFamily="0" charset="0"/>
              <a:cs typeface="Arial" pitchFamily="0" charset="0"/>
              <a:sym typeface="Arial" pitchFamily="0" charset="0"/>
            </a:endParaRPr>
          </a:p>
        </p:txBody>
      </p:sp>
      <p:sp>
        <p:nvSpPr>
          <p:cNvPr id="52" name="圆角矩形"/>
          <p:cNvSpPr>
            <a:spLocks/>
          </p:cNvSpPr>
          <p:nvPr/>
        </p:nvSpPr>
        <p:spPr>
          <a:xfrm rot="0">
            <a:off x="958215" y="3037840"/>
            <a:ext cx="7227569" cy="530626"/>
          </a:xfrm>
          <a:prstGeom prst="roundRect">
            <a:avLst>
              <a:gd name="adj" fmla="val 16666"/>
            </a:avLst>
          </a:prstGeom>
          <a:solidFill>
            <a:srgbClr val="DFDDFB"/>
          </a:solidFill>
          <a:ln w="25400" cmpd="sng" cap="flat">
            <a:solidFill>
              <a:srgbClr val="DFDDFB"/>
            </a:solidFill>
            <a:prstDash val="solid"/>
            <a:round/>
          </a:ln>
        </p:spPr>
      </p:sp>
      <p:sp>
        <p:nvSpPr>
          <p:cNvPr id="53" name="矩形"/>
          <p:cNvSpPr>
            <a:spLocks/>
          </p:cNvSpPr>
          <p:nvPr/>
        </p:nvSpPr>
        <p:spPr>
          <a:xfrm rot="0">
            <a:off x="1571630" y="3183633"/>
            <a:ext cx="5839143"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Building Bus Reservation System using Python and Django</a:t>
            </a:r>
            <a:endParaRPr lang="zh-CN" altLang="en-US" sz="1600" b="0" i="0" u="none" strike="noStrike" kern="1200" cap="none" spc="0" baseline="0">
              <a:solidFill>
                <a:schemeClr val="tx1"/>
              </a:solidFill>
              <a:latin typeface="Arial" pitchFamily="0" charset="0"/>
              <a:ea typeface="宋体" pitchFamily="0" charset="0"/>
              <a:cs typeface="Poppins" pitchFamily="0" charset="0"/>
              <a:sym typeface="Arial" pitchFamily="0" charset="0"/>
            </a:endParaRPr>
          </a:p>
        </p:txBody>
      </p:sp>
      <p:sp>
        <p:nvSpPr>
          <p:cNvPr id="54"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宋体"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
        <p:nvSpPr>
          <p:cNvPr id="55"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Tree>
    <p:extLst>
      <p:ext uri="{BB962C8B-B14F-4D97-AF65-F5344CB8AC3E}">
        <p14:creationId xmlns:p14="http://schemas.microsoft.com/office/powerpoint/2010/main" val="207571781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Abstract</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59" name="直线"/>
          <p:cNvSpPr>
            <a:spLocks/>
          </p:cNvSpPr>
          <p:nvPr/>
        </p:nvSpPr>
        <p:spPr>
          <a:xfrm rot="0">
            <a:off x="0" y="4675910"/>
            <a:ext cx="9144000" cy="0"/>
          </a:xfrm>
          <a:prstGeom prst="line"/>
          <a:noFill/>
          <a:ln w="9525" cmpd="sng" cap="flat">
            <a:solidFill>
              <a:srgbClr val="BFBFBF"/>
            </a:solidFill>
            <a:prstDash val="solid"/>
            <a:round/>
          </a:ln>
        </p:spPr>
      </p:sp>
      <p:sp>
        <p:nvSpPr>
          <p:cNvPr id="60" name="矩形"/>
          <p:cNvSpPr>
            <a:spLocks/>
          </p:cNvSpPr>
          <p:nvPr/>
        </p:nvSpPr>
        <p:spPr>
          <a:xfrm rot="0">
            <a:off x="138652" y="4713110"/>
            <a:ext cx="3712236"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ChatGPT,Google,WikiPedia</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1" name="矩形"/>
          <p:cNvSpPr>
            <a:spLocks/>
          </p:cNvSpPr>
          <p:nvPr/>
        </p:nvSpPr>
        <p:spPr>
          <a:xfrm rot="0">
            <a:off x="215776" y="1041592"/>
            <a:ext cx="8797192" cy="34442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Key components of the system include real-time seat availability updates, route management tools, and integration with popular payment gateways to facilitate seamless transactions. </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he system provides efficient data management and retrieval, optimizing performance and scalability.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6567594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Problem Statement</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65" name="直线"/>
          <p:cNvSpPr>
            <a:spLocks/>
          </p:cNvSpPr>
          <p:nvPr/>
        </p:nvSpPr>
        <p:spPr>
          <a:xfrm rot="0">
            <a:off x="0" y="4675910"/>
            <a:ext cx="9144000" cy="0"/>
          </a:xfrm>
          <a:prstGeom prst="line"/>
          <a:noFill/>
          <a:ln w="9525" cmpd="sng" cap="flat">
            <a:solidFill>
              <a:srgbClr val="BFBFBF"/>
            </a:solidFill>
            <a:prstDash val="solid"/>
            <a:round/>
          </a:ln>
        </p:spPr>
      </p:sp>
      <p:sp>
        <p:nvSpPr>
          <p:cNvPr id="66" name="矩形"/>
          <p:cNvSpPr>
            <a:spLocks/>
          </p:cNvSpPr>
          <p:nvPr/>
        </p:nvSpPr>
        <p:spPr>
          <a:xfrm rot="0">
            <a:off x="138651" y="4714171"/>
            <a:ext cx="8596471" cy="32120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rPr>
              <a:t>Google Scholar-</a:t>
            </a:r>
            <a:r>
              <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223024" y="1390184"/>
            <a:ext cx="8237035" cy="34442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2888049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Project Overview</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1" name="直线"/>
          <p:cNvSpPr>
            <a:spLocks/>
          </p:cNvSpPr>
          <p:nvPr/>
        </p:nvSpPr>
        <p:spPr>
          <a:xfrm rot="0">
            <a:off x="0" y="4675910"/>
            <a:ext cx="9144000" cy="0"/>
          </a:xfrm>
          <a:prstGeom prst="line"/>
          <a:noFill/>
          <a:ln w="9525" cmpd="sng" cap="flat">
            <a:solidFill>
              <a:srgbClr val="BFBFBF"/>
            </a:solidFill>
            <a:prstDash val="solid"/>
            <a:round/>
          </a:ln>
        </p:spPr>
      </p:sp>
      <p:sp>
        <p:nvSpPr>
          <p:cNvPr id="72" name="矩形"/>
          <p:cNvSpPr>
            <a:spLocks/>
          </p:cNvSpPr>
          <p:nvPr/>
        </p:nvSpPr>
        <p:spPr>
          <a:xfrm rot="0">
            <a:off x="138651" y="4713110"/>
            <a:ext cx="7548255"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 Source: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3" name="矩形"/>
          <p:cNvSpPr>
            <a:spLocks/>
          </p:cNvSpPr>
          <p:nvPr/>
        </p:nvSpPr>
        <p:spPr>
          <a:xfrm rot="0">
            <a:off x="131032" y="1129997"/>
            <a:ext cx="8834548"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develop a user-centric bus reservation system that enhances the booking experience for passengers.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improve operational efficiency for bus operators through automated management tools and real-time updates.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create a scalable and extensible system capable of accommodating future enhancements and growing user demands.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0037397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Proposed Solution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7" name="矩形"/>
          <p:cNvSpPr>
            <a:spLocks/>
          </p:cNvSpPr>
          <p:nvPr/>
        </p:nvSpPr>
        <p:spPr>
          <a:xfrm rot="0">
            <a:off x="138533" y="1102220"/>
            <a:ext cx="8866934" cy="2606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User-friendly Booking Interface</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The system will feature an intuitive and easy-to-use booking interface, allowing passengers to search for available routes, select preferred departure times, choose seats, and make secure payments seamlessly.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Real-time Updates</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Integration of real-time information updates on seat availability, route schedules, and fare details to provide accurate and reliable booking services for passengers. This ensures that the information presented to users is always up-to-date.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Administrative Dashboard</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Development of an intuitive administrative dashboard equipped with automated management tools for route planning, inventory tracking, and customer support. This dashboard will empower bus operators to efficiently manage bookings and operations.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Scalability and Extensibility</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Designing the system with scalability and extensibility in mind to accommodate future enhancements, third-party integrations, and growing user demands. This ensures that the system can adapt and grow alongside the evolving needs of the bus transportation industry.</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
        <p:nvSpPr>
          <p:cNvPr id="78" name="直线"/>
          <p:cNvSpPr>
            <a:spLocks/>
          </p:cNvSpPr>
          <p:nvPr/>
        </p:nvSpPr>
        <p:spPr>
          <a:xfrm rot="0">
            <a:off x="0" y="4675910"/>
            <a:ext cx="9144000" cy="0"/>
          </a:xfrm>
          <a:prstGeom prst="line"/>
          <a:noFill/>
          <a:ln w="9525" cmpd="sng" cap="flat">
            <a:solidFill>
              <a:srgbClr val="BFBFBF"/>
            </a:solidFill>
            <a:prstDash val="solid"/>
            <a:round/>
          </a:ln>
        </p:spPr>
      </p:sp>
      <p:sp>
        <p:nvSpPr>
          <p:cNvPr id="79" name="矩形"/>
          <p:cNvSpPr>
            <a:spLocks/>
          </p:cNvSpPr>
          <p:nvPr/>
        </p:nvSpPr>
        <p:spPr>
          <a:xfrm rot="0">
            <a:off x="138652" y="4713110"/>
            <a:ext cx="6544646"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Source: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6695063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矩形"/>
          <p:cNvSpPr>
            <a:spLocks/>
          </p:cNvSpPr>
          <p:nvPr/>
        </p:nvSpPr>
        <p:spPr>
          <a:xfrm rot="0">
            <a:off x="457200" y="752832"/>
            <a:ext cx="8017933" cy="70000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3" name="直线"/>
          <p:cNvSpPr>
            <a:spLocks/>
          </p:cNvSpPr>
          <p:nvPr/>
        </p:nvSpPr>
        <p:spPr>
          <a:xfrm rot="0">
            <a:off x="0" y="4675910"/>
            <a:ext cx="9144000" cy="0"/>
          </a:xfrm>
          <a:prstGeom prst="line"/>
          <a:noFill/>
          <a:ln w="9525" cmpd="sng" cap="flat">
            <a:solidFill>
              <a:srgbClr val="BFBFBF"/>
            </a:solidFill>
            <a:prstDash val="solid"/>
            <a:round/>
          </a:ln>
        </p:spPr>
      </p:sp>
      <p:sp>
        <p:nvSpPr>
          <p:cNvPr id="84" name="矩形"/>
          <p:cNvSpPr>
            <a:spLocks/>
          </p:cNvSpPr>
          <p:nvPr/>
        </p:nvSpPr>
        <p:spPr>
          <a:xfrm rot="0">
            <a:off x="138651" y="4713110"/>
            <a:ext cx="6737932"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85" name="矩形"/>
          <p:cNvSpPr>
            <a:spLocks/>
          </p:cNvSpPr>
          <p:nvPr/>
        </p:nvSpPr>
        <p:spPr>
          <a:xfrm rot="0">
            <a:off x="138651" y="-2912584"/>
            <a:ext cx="9005347" cy="6524863"/>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rPr>
              <a:t>Project Deliverables</a:t>
            </a:r>
            <a:r>
              <a:rPr lang="en-US" altLang="zh-CN" sz="1800" b="0" i="0" u="none" strike="noStrike" kern="0" cap="none" spc="0" baseline="0">
                <a:solidFill>
                  <a:schemeClr val="tx1"/>
                </a:solidFill>
                <a:latin typeface="Arial" pitchFamily="0" charset="0"/>
                <a:ea typeface="Arial" pitchFamily="0" charset="0"/>
                <a:cs typeface="Arial" pitchFamily="0" charset="0"/>
                <a:sym typeface="Arial" pitchFamily="0" charset="0"/>
              </a:rPr>
              <a:t>:</a:t>
            </a:r>
            <a:endParaRPr lang="en-US" altLang="zh-CN"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Fully functional bus reservation system deployed on a web server.</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User documentation and guides for utilizing the system.</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Administrative documentation for managing and maintaining the system.</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Source code repository containing all project files and assets.</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By following this project overview, the aim is to create a comprehensive bus reservation system that meets the needs of both passengers and bus operators while leveraging the capabilities of Python and Django to deliver a robust and efficient solution.</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6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br>
              <a:rPr lang="zh-CN" altLang="en-US" sz="1200" b="0" i="0" u="none" strike="noStrike" kern="0" cap="none" spc="0" baseline="0">
                <a:solidFill>
                  <a:srgbClr val="0D0D0D"/>
                </a:solidFill>
                <a:latin typeface="Söhne" pitchFamily="0" charset="0"/>
                <a:ea typeface="Arial" pitchFamily="0" charset="0"/>
                <a:cs typeface="Arial" pitchFamily="0" charset="0"/>
                <a:sym typeface="Arial" pitchFamily="0" charset="0"/>
              </a:rPr>
            </a:br>
            <a:endParaRPr lang="zh-CN" altLang="en-US"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8940988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Technology Used</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87"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88"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89"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90" name="矩形"/>
          <p:cNvSpPr>
            <a:spLocks/>
          </p:cNvSpPr>
          <p:nvPr/>
        </p:nvSpPr>
        <p:spPr>
          <a:xfrm rot="0">
            <a:off x="1000361" y="1361511"/>
            <a:ext cx="3318483"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1" name="矩形"/>
          <p:cNvSpPr>
            <a:spLocks/>
          </p:cNvSpPr>
          <p:nvPr/>
        </p:nvSpPr>
        <p:spPr>
          <a:xfrm rot="0">
            <a:off x="4865736" y="1287522"/>
            <a:ext cx="3580969"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2" name="直线"/>
          <p:cNvSpPr>
            <a:spLocks/>
          </p:cNvSpPr>
          <p:nvPr/>
        </p:nvSpPr>
        <p:spPr>
          <a:xfrm rot="0">
            <a:off x="0" y="4675910"/>
            <a:ext cx="9144000" cy="0"/>
          </a:xfrm>
          <a:prstGeom prst="line"/>
          <a:noFill/>
          <a:ln w="9525" cmpd="sng" cap="flat">
            <a:solidFill>
              <a:srgbClr val="BFBFBF"/>
            </a:solidFill>
            <a:prstDash val="solid"/>
            <a:round/>
          </a:ln>
        </p:spPr>
      </p:sp>
    </p:spTree>
    <p:extLst>
      <p:ext uri="{BB962C8B-B14F-4D97-AF65-F5344CB8AC3E}">
        <p14:creationId xmlns:p14="http://schemas.microsoft.com/office/powerpoint/2010/main" val="20677492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5" name="文本框"/>
          <p:cNvSpPr>
            <a:spLocks noGrp="1"/>
          </p:cNvSpPr>
          <p:nvPr>
            <p:ph type="title"/>
          </p:nvPr>
        </p:nvSpPr>
        <p:spPr>
          <a:xfrm rot="0">
            <a:off x="115019" y="586811"/>
            <a:ext cx="8798283" cy="428743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213163"/>
                </a:solidFill>
                <a:latin typeface="Arial" pitchFamily="0" charset="0"/>
                <a:ea typeface="Arial" pitchFamily="0" charset="0"/>
                <a:cs typeface="Lucida Sans"/>
              </a:rPr>
              <a:t>Modelling &amp; Results </a:t>
            </a:r>
            <a:br>
              <a:rPr lang="zh-CN" altLang="en-US" sz="1400" b="1" i="0" u="none" strike="noStrike" kern="0" cap="none" spc="0" baseline="0">
                <a:solidFill>
                  <a:srgbClr val="213163"/>
                </a:solidFill>
                <a:latin typeface="Arial" pitchFamily="0" charset="0"/>
                <a:ea typeface="Arial" pitchFamily="0" charset="0"/>
                <a:cs typeface="Lucida Sans"/>
              </a:rPr>
            </a:br>
            <a:br>
              <a:rPr lang="zh-CN" altLang="en-US" sz="1400" b="1" i="0" u="none" strike="noStrike" kern="0" cap="none" spc="0" baseline="0">
                <a:solidFill>
                  <a:srgbClr val="213163"/>
                </a:solidFill>
                <a:latin typeface="Arial" pitchFamily="0" charset="0"/>
                <a:ea typeface="Arial" pitchFamily="0" charset="0"/>
                <a:cs typeface="Lucida Sans"/>
              </a:rPr>
            </a:b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96" name="直线"/>
          <p:cNvSpPr>
            <a:spLocks/>
          </p:cNvSpPr>
          <p:nvPr/>
        </p:nvSpPr>
        <p:spPr>
          <a:xfrm rot="0">
            <a:off x="0" y="4675910"/>
            <a:ext cx="9144000" cy="0"/>
          </a:xfrm>
          <a:prstGeom prst="line"/>
          <a:noFill/>
          <a:ln w="9525" cmpd="sng" cap="flat">
            <a:solidFill>
              <a:srgbClr val="BFBFBF"/>
            </a:solidFill>
            <a:prstDash val="solid"/>
            <a:round/>
          </a:ln>
        </p:spPr>
      </p:sp>
      <p:sp>
        <p:nvSpPr>
          <p:cNvPr id="97" name="矩形"/>
          <p:cNvSpPr>
            <a:spLocks/>
          </p:cNvSpPr>
          <p:nvPr/>
        </p:nvSpPr>
        <p:spPr>
          <a:xfrm rot="0">
            <a:off x="138652" y="4713110"/>
            <a:ext cx="707168" cy="322262"/>
          </a:xfrm>
          <a:prstGeom prst="rect"/>
          <a:noFill/>
          <a:ln w="12700" cmpd="sng" cap="flat">
            <a:noFill/>
            <a:prstDash val="solid"/>
            <a:round/>
          </a:ln>
        </p:spPr>
      </p:sp>
      <p:sp>
        <p:nvSpPr>
          <p:cNvPr id="98" name="矩形"/>
          <p:cNvSpPr>
            <a:spLocks/>
          </p:cNvSpPr>
          <p:nvPr/>
        </p:nvSpPr>
        <p:spPr>
          <a:xfrm rot="0">
            <a:off x="138652" y="887020"/>
            <a:ext cx="8798284" cy="3908761"/>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1. System Architecture:</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The system architecture will be designed to ensure scalability, reliability, and performance. It will include components such as: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Frontend: Developed using HTML/CSS/JavaScript and Django templates for user interfaces.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Backend: Implemented using Python and Django framework to handle business logic, data processing, and interaction with the database.</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Database: Utilizing a relational database management system (e.g., PostgreSQL) to store data related to routes, bookings, users, and other system entities.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APIs: Building RESTful APIs using Django REST Framework to facilitate communication between frontend and backend components.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2. Data Modeling:</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zh-CN" altLang="en-US"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9" name="矩形"/>
          <p:cNvSpPr>
            <a:spLocks/>
          </p:cNvSpPr>
          <p:nvPr/>
        </p:nvSpPr>
        <p:spPr>
          <a:xfrm rot="0">
            <a:off x="0" y="-261610"/>
            <a:ext cx="184731" cy="523220"/>
          </a:xfrm>
          <a:prstGeom prst="rect"/>
          <a:noFill/>
          <a:ln w="12700" cmpd="sng" cap="flat">
            <a:noFill/>
            <a:prstDash val="solid"/>
            <a:round/>
          </a:ln>
        </p:spPr>
      </p:sp>
    </p:spTree>
    <p:extLst>
      <p:ext uri="{BB962C8B-B14F-4D97-AF65-F5344CB8AC3E}">
        <p14:creationId xmlns:p14="http://schemas.microsoft.com/office/powerpoint/2010/main" val="1270312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7</cp:revision>
  <dcterms:modified xsi:type="dcterms:W3CDTF">2024-04-11T01:05:06Z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