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62" y="1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KESAVAN S</a:t>
            </a:r>
            <a:endParaRPr sz="3200" dirty="0">
              <a:latin typeface="Trebuchet MS"/>
              <a:cs typeface="Trebuchet MS"/>
            </a:endParaRPr>
          </a:p>
        </p:txBody>
      </p:sp>
      <p:sp>
        <p:nvSpPr>
          <p:cNvPr id="8" name="object 8"/>
          <p:cNvSpPr txBox="1"/>
          <p:nvPr/>
        </p:nvSpPr>
        <p:spPr>
          <a:xfrm>
            <a:off x="5744210" y="2821622"/>
            <a:ext cx="3780790" cy="382156"/>
          </a:xfrm>
          <a:prstGeom prst="rect">
            <a:avLst/>
          </a:prstGeom>
        </p:spPr>
        <p:txBody>
          <a:bodyPr vert="horz" wrap="square" lIns="0" tIns="12700" rIns="0" bIns="0" rtlCol="0">
            <a:spAutoFit/>
          </a:bodyPr>
          <a:lstStyle/>
          <a:p>
            <a:pPr marL="12700">
              <a:lnSpc>
                <a:spcPct val="100000"/>
              </a:lnSpc>
              <a:spcBef>
                <a:spcPts val="100"/>
              </a:spcBef>
            </a:pPr>
            <a:r>
              <a:rPr lang="en-IN" sz="2400" b="1" dirty="0">
                <a:solidFill>
                  <a:srgbClr val="2D936B"/>
                </a:solidFill>
                <a:latin typeface="Trebuchet MS"/>
                <a:cs typeface="Trebuchet MS"/>
              </a:rPr>
              <a:t>PLAGIARISM CHECKER</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11" name="Picture 10">
            <a:extLst>
              <a:ext uri="{FF2B5EF4-FFF2-40B4-BE49-F238E27FC236}">
                <a16:creationId xmlns:a16="http://schemas.microsoft.com/office/drawing/2014/main" id="{6374EC5B-5BB9-B741-FD9E-B49B2B2B9B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1674240"/>
            <a:ext cx="8009524" cy="19071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5897447"/>
          </a:xfrm>
          <a:prstGeom prst="rect">
            <a:avLst/>
          </a:prstGeom>
        </p:spPr>
        <p:txBody>
          <a:bodyPr vert="horz" wrap="square" lIns="0" tIns="460692" rIns="0" bIns="0" rtlCol="0">
            <a:spAutoFit/>
          </a:bodyPr>
          <a:lstStyle/>
          <a:p>
            <a:pPr marL="193675">
              <a:lnSpc>
                <a:spcPct val="100000"/>
              </a:lnSpc>
              <a:spcBef>
                <a:spcPts val="130"/>
              </a:spcBef>
            </a:pPr>
            <a:r>
              <a:rPr lang="en-IN" sz="4250" dirty="0"/>
              <a:t>PLAGIARSIM CHECKER</a:t>
            </a:r>
            <a:br>
              <a:rPr lang="en-IN" sz="4250" dirty="0"/>
            </a:br>
            <a:br>
              <a:rPr lang="en-IN" sz="4250" dirty="0"/>
            </a:br>
            <a:r>
              <a:rPr lang="en-US" sz="1800" b="0" i="0" dirty="0">
                <a:effectLst/>
                <a:latin typeface="Söhne"/>
              </a:rPr>
              <a:t>Data </a:t>
            </a:r>
            <a:r>
              <a:rPr lang="en-US" sz="1800" b="0" i="0" dirty="0">
                <a:effectLst/>
                <a:latin typeface="Arial" panose="020B0604020202020204" pitchFamily="34" charset="0"/>
                <a:cs typeface="Arial" panose="020B0604020202020204" pitchFamily="34" charset="0"/>
              </a:rPr>
              <a:t>Collection</a:t>
            </a:r>
            <a:r>
              <a:rPr lang="en-US" sz="1800" b="0" i="0" dirty="0">
                <a:effectLst/>
                <a:latin typeface="Söhne"/>
              </a:rPr>
              <a:t> set of content to use as a reference for comparison. This can include articles, documents, presentations, or any type of content that you want to check for plagiarism</a:t>
            </a:r>
            <a:r>
              <a:rPr lang="en-US" sz="1600" b="0" i="0" dirty="0">
                <a:effectLst/>
                <a:latin typeface="Söhne"/>
              </a:rPr>
              <a:t>.</a:t>
            </a:r>
            <a:br>
              <a:rPr lang="en-US" sz="1600" b="0" i="0" dirty="0">
                <a:effectLst/>
                <a:latin typeface="Söhne"/>
              </a:rPr>
            </a:br>
            <a:br>
              <a:rPr lang="en-US" sz="1600" b="0" i="0" dirty="0">
                <a:effectLst/>
                <a:latin typeface="Söhne"/>
              </a:rPr>
            </a:br>
            <a:r>
              <a:rPr lang="en-US" sz="1800" b="0" i="0" dirty="0">
                <a:effectLst/>
                <a:latin typeface="Söhne"/>
              </a:rPr>
              <a:t>Preprocessing Clean and preprocess the content to remove noise, such as formatting tags, punctuation, and stop words (common words like "and," "the," etc., which may not contribute significantly to plagiarism detection).</a:t>
            </a:r>
            <a:br>
              <a:rPr lang="en-US" sz="1800" b="0" i="0" dirty="0">
                <a:effectLst/>
                <a:latin typeface="Söhne"/>
              </a:rPr>
            </a:br>
            <a:br>
              <a:rPr lang="en-US" sz="1800" b="0" i="0" dirty="0">
                <a:effectLst/>
                <a:latin typeface="Söhne"/>
              </a:rPr>
            </a:br>
            <a:r>
              <a:rPr lang="en-US" sz="1800" b="0" i="0" dirty="0">
                <a:effectLst/>
                <a:latin typeface="Söhne"/>
              </a:rPr>
              <a:t>Similarity Comparison Use a similarity measurement algorithm to compare the features extracted from the content being checked against the reference content. Common algorithms include cosine similarity, Jaccard similarity, and </a:t>
            </a:r>
            <a:r>
              <a:rPr lang="en-US" sz="1800" b="0" i="0" dirty="0" err="1">
                <a:effectLst/>
                <a:latin typeface="Söhne"/>
              </a:rPr>
              <a:t>Levenshtein</a:t>
            </a:r>
            <a:r>
              <a:rPr lang="en-US" sz="1800" b="0" i="0" dirty="0">
                <a:effectLst/>
                <a:latin typeface="Söhne"/>
              </a:rPr>
              <a:t> distance for text-based content.</a:t>
            </a:r>
            <a:br>
              <a:rPr lang="en-US" sz="1800" b="0" i="0" dirty="0">
                <a:effectLst/>
                <a:latin typeface="Söhne"/>
              </a:rPr>
            </a:br>
            <a:br>
              <a:rPr lang="en-US" sz="1800" b="0" i="0" dirty="0">
                <a:effectLst/>
                <a:latin typeface="Söhne"/>
              </a:rPr>
            </a:br>
            <a:r>
              <a:rPr lang="en-US" sz="1800" b="0" i="0" dirty="0">
                <a:effectLst/>
                <a:latin typeface="Söhne"/>
              </a:rPr>
              <a:t>Report Generation Generate a report highlighting plagiarized sections, including details such as the source of the plagiarized content and the degree of similarity.</a:t>
            </a:r>
            <a:br>
              <a:rPr lang="en-US" sz="1800" b="0" i="0" dirty="0">
                <a:effectLst/>
                <a:latin typeface="Söhne"/>
              </a:rPr>
            </a:br>
            <a:br>
              <a:rPr lang="en-US" sz="1800" b="0" i="0" dirty="0">
                <a:effectLst/>
                <a:latin typeface="Söhne"/>
              </a:rPr>
            </a:br>
            <a:endParaRPr sz="18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558165" y="385444"/>
            <a:ext cx="9764395" cy="2289986"/>
          </a:xfrm>
          <a:prstGeom prst="rect">
            <a:avLst/>
          </a:prstGeom>
        </p:spPr>
        <p:txBody>
          <a:bodyPr vert="horz" wrap="square" lIns="0" tIns="73279" rIns="0" bIns="0" rtlCol="0">
            <a:spAutoFit/>
          </a:bodyPr>
          <a:lstStyle/>
          <a:p>
            <a:pPr marL="193675">
              <a:lnSpc>
                <a:spcPct val="100000"/>
              </a:lnSpc>
              <a:spcBef>
                <a:spcPts val="105"/>
              </a:spcBef>
            </a:pPr>
            <a:r>
              <a:rPr spc="-10" dirty="0"/>
              <a:t>AGENDA</a:t>
            </a:r>
            <a:br>
              <a:rPr lang="en-IN" spc="-10" dirty="0"/>
            </a:br>
            <a:br>
              <a:rPr lang="en-IN" spc="-10" dirty="0"/>
            </a:b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C8811EE0-2AF7-3D08-707C-85A88B9D1119}"/>
              </a:ext>
            </a:extLst>
          </p:cNvPr>
          <p:cNvSpPr txBox="1"/>
          <p:nvPr/>
        </p:nvSpPr>
        <p:spPr>
          <a:xfrm>
            <a:off x="1533393" y="1340519"/>
            <a:ext cx="7100448" cy="3903954"/>
          </a:xfrm>
          <a:prstGeom prst="rect">
            <a:avLst/>
          </a:prstGeom>
          <a:noFill/>
        </p:spPr>
        <p:txBody>
          <a:bodyPr wrap="square" rtlCol="0">
            <a:spAutoFit/>
          </a:bodyPr>
          <a:lstStyle>
            <a:defPPr>
              <a:defRPr kern="0"/>
            </a:defPPr>
          </a:lstStyle>
          <a:p>
            <a:pPr marL="457200" indent="-457200">
              <a:lnSpc>
                <a:spcPct val="150000"/>
              </a:lnSpc>
              <a:buFont typeface="Wingdings" panose="05000000000000000000" pitchFamily="2" charset="2"/>
              <a:buChar char="v"/>
            </a:pPr>
            <a:r>
              <a:rPr lang="en-IN" sz="2400" dirty="0">
                <a:latin typeface="Söhne"/>
                <a:cs typeface="Times New Roman" panose="02020603050405020304" pitchFamily="18" charset="0"/>
              </a:rPr>
              <a:t>PROBLEM STATEMENT</a:t>
            </a:r>
          </a:p>
          <a:p>
            <a:pPr marL="457200" indent="-457200">
              <a:lnSpc>
                <a:spcPct val="150000"/>
              </a:lnSpc>
              <a:buFont typeface="Wingdings" panose="05000000000000000000" pitchFamily="2" charset="2"/>
              <a:buChar char="v"/>
            </a:pPr>
            <a:r>
              <a:rPr lang="en-IN" sz="2400" dirty="0">
                <a:latin typeface="Söhne"/>
                <a:cs typeface="Times New Roman" panose="02020603050405020304" pitchFamily="18" charset="0"/>
              </a:rPr>
              <a:t>PROJECT OVERVIEW</a:t>
            </a:r>
          </a:p>
          <a:p>
            <a:pPr marL="457200" indent="-457200">
              <a:lnSpc>
                <a:spcPct val="150000"/>
              </a:lnSpc>
              <a:buFont typeface="Wingdings" panose="05000000000000000000" pitchFamily="2" charset="2"/>
              <a:buChar char="v"/>
            </a:pPr>
            <a:r>
              <a:rPr lang="en-IN" sz="2400" dirty="0">
                <a:latin typeface="Söhne"/>
                <a:cs typeface="Times New Roman" panose="02020603050405020304" pitchFamily="18" charset="0"/>
              </a:rPr>
              <a:t>END USERS </a:t>
            </a:r>
          </a:p>
          <a:p>
            <a:pPr marL="457200" indent="-457200">
              <a:lnSpc>
                <a:spcPct val="150000"/>
              </a:lnSpc>
              <a:buFont typeface="Wingdings" panose="05000000000000000000" pitchFamily="2" charset="2"/>
              <a:buChar char="v"/>
            </a:pPr>
            <a:r>
              <a:rPr lang="en-IN" sz="2400" dirty="0">
                <a:latin typeface="Söhne"/>
                <a:cs typeface="Times New Roman" panose="02020603050405020304" pitchFamily="18" charset="0"/>
              </a:rPr>
              <a:t>SOLUTION AND ITS VALUE PROPOSITION</a:t>
            </a:r>
          </a:p>
          <a:p>
            <a:pPr marL="457200" indent="-457200">
              <a:lnSpc>
                <a:spcPct val="150000"/>
              </a:lnSpc>
              <a:buFont typeface="Wingdings" panose="05000000000000000000" pitchFamily="2" charset="2"/>
              <a:buChar char="v"/>
            </a:pPr>
            <a:r>
              <a:rPr lang="en-IN" sz="2400" dirty="0">
                <a:latin typeface="Söhne"/>
                <a:cs typeface="Times New Roman" panose="02020603050405020304" pitchFamily="18" charset="0"/>
              </a:rPr>
              <a:t>THE WOW IN A SOLUTION</a:t>
            </a:r>
          </a:p>
          <a:p>
            <a:pPr marL="457200" indent="-457200">
              <a:lnSpc>
                <a:spcPct val="150000"/>
              </a:lnSpc>
              <a:buFont typeface="Wingdings" panose="05000000000000000000" pitchFamily="2" charset="2"/>
              <a:buChar char="v"/>
            </a:pPr>
            <a:r>
              <a:rPr lang="en-IN" sz="2400" dirty="0">
                <a:latin typeface="Söhne"/>
                <a:cs typeface="Times New Roman" panose="02020603050405020304" pitchFamily="18" charset="0"/>
              </a:rPr>
              <a:t>MODELLING</a:t>
            </a:r>
          </a:p>
          <a:p>
            <a:pPr marL="457200" indent="-457200">
              <a:lnSpc>
                <a:spcPct val="150000"/>
              </a:lnSpc>
              <a:buFont typeface="Wingdings" panose="05000000000000000000" pitchFamily="2" charset="2"/>
              <a:buChar char="v"/>
            </a:pPr>
            <a:r>
              <a:rPr lang="en-IN" sz="2400" dirty="0">
                <a:latin typeface="Söhne"/>
                <a:cs typeface="Times New Roman" panose="02020603050405020304" pitchFamily="18" charset="0"/>
              </a:rPr>
              <a:t>RESULTS</a:t>
            </a:r>
            <a:endParaRPr lang="en-IN" sz="2800" dirty="0">
              <a:latin typeface="Söhne"/>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8081328" cy="5103128"/>
          </a:xfrm>
          <a:prstGeom prst="rect">
            <a:avLst/>
          </a:prstGeom>
        </p:spPr>
        <p:txBody>
          <a:bodyPr vert="horz" wrap="square" lIns="0" tIns="16510" rIns="0" bIns="0" rtlCol="0">
            <a:spAutoFit/>
          </a:bodyPr>
          <a:lstStyle/>
          <a:p>
            <a:pPr marL="12700" algn="l">
              <a:lnSpc>
                <a:spcPct val="150000"/>
              </a:lnSpc>
              <a:spcBef>
                <a:spcPts val="130"/>
              </a:spcBef>
              <a:tabLst>
                <a:tab pos="2727960" algn="l"/>
              </a:tabLst>
            </a:pPr>
            <a:r>
              <a:rPr sz="4250" spc="-10" dirty="0"/>
              <a:t>PROBLEM</a:t>
            </a:r>
            <a:r>
              <a:rPr sz="4250" dirty="0"/>
              <a:t>	</a:t>
            </a:r>
            <a:r>
              <a:rPr sz="4250" spc="-75" dirty="0"/>
              <a:t>STATEMENT</a:t>
            </a:r>
            <a:br>
              <a:rPr lang="en-IN" sz="4250" spc="-75" dirty="0"/>
            </a:br>
            <a:r>
              <a:rPr lang="en-US" sz="2000" b="0" i="0" dirty="0">
                <a:effectLst/>
                <a:latin typeface="Söhne"/>
              </a:rPr>
              <a:t>Develop a plagiarism detection system that accurately identifies and highlights instances of plagiarism in content, including text, documents, and multimedia. The system should be able to compare submitted content against a database of reference materials, apply appropriate similarity measurement algorithms, and generate detailed reports to assist users in identifying and addressing potential instances of plagiarism. The system should also provide a user-friendly interface for uploading content, viewing plagiarism reports, and taking necessary actions, such as citing sources or revising content to ensure originality</a:t>
            </a:r>
            <a:endParaRPr sz="200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21792" y="1395540"/>
            <a:ext cx="8794750" cy="1124667"/>
          </a:xfrm>
          <a:prstGeom prst="rect">
            <a:avLst/>
          </a:prstGeom>
        </p:spPr>
        <p:txBody>
          <a:bodyPr vert="horz" wrap="square" lIns="0" tIns="16510" rIns="0" bIns="0" rtlCol="0">
            <a:spAutoFit/>
          </a:bodyPr>
          <a:lstStyle/>
          <a:p>
            <a:pPr marL="298450" indent="-285750">
              <a:lnSpc>
                <a:spcPct val="100000"/>
              </a:lnSpc>
              <a:spcBef>
                <a:spcPts val="130"/>
              </a:spcBef>
              <a:buFont typeface="Wingdings" panose="05000000000000000000" pitchFamily="2" charset="2"/>
              <a:buChar char="Ø"/>
              <a:tabLst>
                <a:tab pos="2643505" algn="l"/>
              </a:tabLst>
            </a:pPr>
            <a:r>
              <a:rPr lang="en-US" sz="1800" b="0" i="0" dirty="0">
                <a:effectLst/>
                <a:latin typeface="Söhne"/>
              </a:rPr>
              <a:t>The main goal of this project is to develop a tool that can detect plagiarism in PowerPoint presentations by leveraging the capabilities of generative AI models.</a:t>
            </a:r>
            <a:br>
              <a:rPr lang="en-US" sz="1800" b="0" i="0" dirty="0">
                <a:effectLst/>
                <a:latin typeface="Söhne"/>
              </a:rPr>
            </a:br>
            <a:br>
              <a:rPr lang="en-US" sz="1800" b="0" i="0" dirty="0">
                <a:effectLst/>
                <a:latin typeface="Söhne"/>
              </a:rPr>
            </a:br>
            <a:endParaRPr sz="180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7088674B-8EDC-4059-E872-F7ECDEDB36AB}"/>
              </a:ext>
            </a:extLst>
          </p:cNvPr>
          <p:cNvSpPr txBox="1"/>
          <p:nvPr/>
        </p:nvSpPr>
        <p:spPr>
          <a:xfrm>
            <a:off x="530062" y="572982"/>
            <a:ext cx="6289479" cy="746358"/>
          </a:xfrm>
          <a:prstGeom prst="rect">
            <a:avLst/>
          </a:prstGeom>
          <a:noFill/>
        </p:spPr>
        <p:txBody>
          <a:bodyPr wrap="square" rtlCol="0">
            <a:spAutoFit/>
          </a:bodyPr>
          <a:lstStyle/>
          <a:p>
            <a:r>
              <a:rPr lang="en-IN" sz="4250" spc="-10" dirty="0"/>
              <a:t>PROJECT OVERVIEW</a:t>
            </a:r>
            <a:endParaRPr lang="en-IN" sz="4250" dirty="0"/>
          </a:p>
        </p:txBody>
      </p:sp>
      <p:sp>
        <p:nvSpPr>
          <p:cNvPr id="12" name="TextBox 11">
            <a:extLst>
              <a:ext uri="{FF2B5EF4-FFF2-40B4-BE49-F238E27FC236}">
                <a16:creationId xmlns:a16="http://schemas.microsoft.com/office/drawing/2014/main" id="{5F58BAA9-D88C-713C-21ED-8EB39389A1B3}"/>
              </a:ext>
            </a:extLst>
          </p:cNvPr>
          <p:cNvSpPr txBox="1"/>
          <p:nvPr/>
        </p:nvSpPr>
        <p:spPr>
          <a:xfrm>
            <a:off x="530062" y="2147043"/>
            <a:ext cx="8693622" cy="2031325"/>
          </a:xfrm>
          <a:prstGeom prst="rect">
            <a:avLst/>
          </a:prstGeom>
          <a:noFill/>
        </p:spPr>
        <p:txBody>
          <a:bodyPr wrap="square" rtlCol="0">
            <a:spAutoFit/>
          </a:bodyPr>
          <a:lstStyle/>
          <a:p>
            <a:pPr marL="285750" indent="-285750" algn="l">
              <a:buFont typeface="Wingdings" panose="05000000000000000000" pitchFamily="2" charset="2"/>
              <a:buChar char="Ø"/>
            </a:pPr>
            <a:r>
              <a:rPr lang="en-US" sz="1800" b="0" i="0" dirty="0">
                <a:effectLst/>
                <a:latin typeface="Söhne"/>
              </a:rPr>
              <a:t>Choose a suitable generative AI model  that is capable of understanding and generating human-like text. Fine-tune the model on the preprocessed dataset to learn the patterns of original content and plagiarized content.</a:t>
            </a:r>
            <a:br>
              <a:rPr lang="en-US" sz="1800" b="0" i="0" dirty="0">
                <a:effectLst/>
                <a:latin typeface="Söhne"/>
              </a:rPr>
            </a:br>
            <a:br>
              <a:rPr lang="en-US" sz="1800" b="0" i="0" dirty="0">
                <a:effectLst/>
                <a:latin typeface="Söhne"/>
              </a:rPr>
            </a:br>
            <a:br>
              <a:rPr lang="en-US" sz="1800" b="0" i="0" dirty="0">
                <a:effectLst/>
                <a:latin typeface="Söhne"/>
              </a:rPr>
            </a:br>
            <a:br>
              <a:rPr lang="en-US" sz="1800" b="0" i="0" dirty="0">
                <a:effectLst/>
                <a:latin typeface="Söhne"/>
              </a:rPr>
            </a:br>
            <a:endParaRPr lang="en-IN" dirty="0"/>
          </a:p>
        </p:txBody>
      </p:sp>
      <p:sp>
        <p:nvSpPr>
          <p:cNvPr id="14" name="TextBox 13">
            <a:extLst>
              <a:ext uri="{FF2B5EF4-FFF2-40B4-BE49-F238E27FC236}">
                <a16:creationId xmlns:a16="http://schemas.microsoft.com/office/drawing/2014/main" id="{AD09BD26-6905-F75C-A594-6D424DC486DA}"/>
              </a:ext>
            </a:extLst>
          </p:cNvPr>
          <p:cNvSpPr txBox="1"/>
          <p:nvPr/>
        </p:nvSpPr>
        <p:spPr>
          <a:xfrm>
            <a:off x="510831" y="3237435"/>
            <a:ext cx="8077200" cy="923330"/>
          </a:xfrm>
          <a:prstGeom prst="rect">
            <a:avLst/>
          </a:prstGeom>
          <a:noFill/>
        </p:spPr>
        <p:txBody>
          <a:bodyPr wrap="square" rtlCol="0">
            <a:spAutoFit/>
          </a:bodyPr>
          <a:lstStyle/>
          <a:p>
            <a:pPr marL="285750" indent="-285750" algn="l">
              <a:buFont typeface="Wingdings" panose="05000000000000000000" pitchFamily="2" charset="2"/>
              <a:buChar char="Ø"/>
            </a:pPr>
            <a:r>
              <a:rPr lang="en-US" sz="1800" b="0" dirty="0">
                <a:latin typeface="Söhne"/>
              </a:rPr>
              <a:t>T</a:t>
            </a:r>
            <a:r>
              <a:rPr lang="en-US" sz="1800" b="0" i="0" dirty="0">
                <a:effectLst/>
                <a:latin typeface="Söhne"/>
              </a:rPr>
              <a:t>he similarity between pairs of embeddings using techniques like cosine similarity or other distance metrics. Determine a threshold above which two segments of text are considered plagiarized based on the similarity scores</a:t>
            </a:r>
            <a:endParaRPr lang="en-IN" dirty="0"/>
          </a:p>
        </p:txBody>
      </p:sp>
      <p:sp>
        <p:nvSpPr>
          <p:cNvPr id="16" name="TextBox 15">
            <a:extLst>
              <a:ext uri="{FF2B5EF4-FFF2-40B4-BE49-F238E27FC236}">
                <a16:creationId xmlns:a16="http://schemas.microsoft.com/office/drawing/2014/main" id="{170A470E-AB51-502B-590F-D94DE07B4B9B}"/>
              </a:ext>
            </a:extLst>
          </p:cNvPr>
          <p:cNvSpPr txBox="1"/>
          <p:nvPr/>
        </p:nvSpPr>
        <p:spPr>
          <a:xfrm>
            <a:off x="477985" y="4275892"/>
            <a:ext cx="7918449" cy="923330"/>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chemeClr val="tx1"/>
                </a:solidFill>
                <a:effectLst/>
                <a:latin typeface="Söhne"/>
              </a:rPr>
              <a:t>Implement a detection mechanism that flags potential instances of plagiarism based on the similarity threshold. Generate a detailed report highlighting the plagiarized segments, similarity scores, and the original sources if available.</a:t>
            </a:r>
            <a:endParaRPr lang="en-IN" dirty="0">
              <a:solidFill>
                <a:schemeClr val="tx1"/>
              </a:solidFill>
            </a:endParaRPr>
          </a:p>
        </p:txBody>
      </p:sp>
      <p:sp>
        <p:nvSpPr>
          <p:cNvPr id="17" name="TextBox 16">
            <a:extLst>
              <a:ext uri="{FF2B5EF4-FFF2-40B4-BE49-F238E27FC236}">
                <a16:creationId xmlns:a16="http://schemas.microsoft.com/office/drawing/2014/main" id="{AE0330A6-22E7-E359-4DC7-42667AB6CD90}"/>
              </a:ext>
            </a:extLst>
          </p:cNvPr>
          <p:cNvSpPr txBox="1"/>
          <p:nvPr/>
        </p:nvSpPr>
        <p:spPr>
          <a:xfrm>
            <a:off x="477985" y="5258057"/>
            <a:ext cx="7391399" cy="923330"/>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chemeClr val="tx1"/>
                </a:solidFill>
                <a:effectLst/>
                <a:latin typeface="Söhne"/>
              </a:rPr>
              <a:t>Conduct rigorous testing and evaluation of the plagiarism checker using a diverse set of test cases and benchmark datasets. Measure the accuracy, precision, recall, and other metrics to assess the performance of the tool.</a:t>
            </a:r>
            <a:endParaRPr lang="en-IN"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0371D913-4BD4-1484-1553-B57101BF4C5D}"/>
              </a:ext>
            </a:extLst>
          </p:cNvPr>
          <p:cNvSpPr txBox="1"/>
          <p:nvPr/>
        </p:nvSpPr>
        <p:spPr>
          <a:xfrm>
            <a:off x="671823" y="1754346"/>
            <a:ext cx="7886700" cy="646331"/>
          </a:xfrm>
          <a:prstGeom prst="rect">
            <a:avLst/>
          </a:prstGeom>
          <a:noFill/>
        </p:spPr>
        <p:txBody>
          <a:bodyPr wrap="square" rtlCol="0">
            <a:spAutoFit/>
          </a:bodyPr>
          <a:lstStyle/>
          <a:p>
            <a:r>
              <a:rPr lang="en-US" b="0" i="0" dirty="0">
                <a:solidFill>
                  <a:schemeClr val="tx1"/>
                </a:solidFill>
                <a:effectLst/>
                <a:latin typeface="Söhne"/>
              </a:rPr>
              <a:t>The end users of a plagiarism checker can vary depending on the context and purpose of the tool.</a:t>
            </a:r>
            <a:endParaRPr lang="en-IN" dirty="0">
              <a:solidFill>
                <a:schemeClr val="tx1"/>
              </a:solidFill>
            </a:endParaRPr>
          </a:p>
        </p:txBody>
      </p:sp>
      <p:sp>
        <p:nvSpPr>
          <p:cNvPr id="10" name="TextBox 9">
            <a:extLst>
              <a:ext uri="{FF2B5EF4-FFF2-40B4-BE49-F238E27FC236}">
                <a16:creationId xmlns:a16="http://schemas.microsoft.com/office/drawing/2014/main" id="{B53695B7-141D-63E8-DEC7-6F3842DC8BE2}"/>
              </a:ext>
            </a:extLst>
          </p:cNvPr>
          <p:cNvSpPr txBox="1"/>
          <p:nvPr/>
        </p:nvSpPr>
        <p:spPr>
          <a:xfrm>
            <a:off x="838200" y="2514600"/>
            <a:ext cx="7162800" cy="133882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dirty="0">
                <a:solidFill>
                  <a:schemeClr val="tx1"/>
                </a:solidFill>
                <a:latin typeface="Söhne"/>
              </a:rPr>
              <a:t>Students</a:t>
            </a:r>
          </a:p>
          <a:p>
            <a:pPr marL="285750" indent="-285750">
              <a:buFont typeface="Wingdings" panose="05000000000000000000" pitchFamily="2" charset="2"/>
              <a:buChar char="Ø"/>
            </a:pPr>
            <a:r>
              <a:rPr lang="en-IN" dirty="0">
                <a:solidFill>
                  <a:schemeClr val="tx1"/>
                </a:solidFill>
                <a:latin typeface="Söhne"/>
              </a:rPr>
              <a:t>Researchers and Scholars</a:t>
            </a:r>
          </a:p>
          <a:p>
            <a:pPr marL="285750" indent="-285750">
              <a:buFont typeface="Wingdings" panose="05000000000000000000" pitchFamily="2" charset="2"/>
              <a:buChar char="Ø"/>
            </a:pPr>
            <a:r>
              <a:rPr lang="en-IN" dirty="0">
                <a:solidFill>
                  <a:schemeClr val="tx1"/>
                </a:solidFill>
                <a:latin typeface="Söhne"/>
              </a:rPr>
              <a:t>Educators</a:t>
            </a:r>
          </a:p>
          <a:p>
            <a:endParaRPr lang="en-IN" dirty="0">
              <a:solidFill>
                <a:schemeClr val="tx1"/>
              </a:solidFill>
            </a:endParaRPr>
          </a:p>
        </p:txBody>
      </p:sp>
      <p:sp>
        <p:nvSpPr>
          <p:cNvPr id="12" name="TextBox 11">
            <a:extLst>
              <a:ext uri="{FF2B5EF4-FFF2-40B4-BE49-F238E27FC236}">
                <a16:creationId xmlns:a16="http://schemas.microsoft.com/office/drawing/2014/main" id="{C1B3AF8D-1F94-CC47-EFBF-B505472A51E8}"/>
              </a:ext>
            </a:extLst>
          </p:cNvPr>
          <p:cNvSpPr txBox="1"/>
          <p:nvPr/>
        </p:nvSpPr>
        <p:spPr>
          <a:xfrm>
            <a:off x="685800" y="3580805"/>
            <a:ext cx="7467600" cy="2031325"/>
          </a:xfrm>
          <a:prstGeom prst="rect">
            <a:avLst/>
          </a:prstGeom>
          <a:noFill/>
        </p:spPr>
        <p:txBody>
          <a:bodyPr wrap="square" rtlCol="0">
            <a:spAutoFit/>
          </a:bodyPr>
          <a:lstStyle/>
          <a:p>
            <a:r>
              <a:rPr lang="en-US" b="0" i="0" dirty="0">
                <a:solidFill>
                  <a:schemeClr val="tx1"/>
                </a:solidFill>
                <a:effectLst/>
                <a:latin typeface="Söhne"/>
              </a:rPr>
              <a:t>Writers, bloggers, journalists, and content creators can use the plagiarism checker to verify the originality of their articles, blog posts, reports, and other written content before publishing it online or in print.</a:t>
            </a:r>
          </a:p>
          <a:p>
            <a:endParaRPr lang="en-US" dirty="0">
              <a:solidFill>
                <a:schemeClr val="tx1"/>
              </a:solidFill>
              <a:latin typeface="Söhne"/>
            </a:endParaRPr>
          </a:p>
          <a:p>
            <a:r>
              <a:rPr lang="en-US" b="0" i="0" dirty="0">
                <a:solidFill>
                  <a:schemeClr val="tx1"/>
                </a:solidFill>
                <a:effectLst/>
                <a:latin typeface="Söhne"/>
              </a:rPr>
              <a:t>Legal professionals, including lawyers and intellectual property experts, can use the plagiarism checker to detect and assess instances of plagiarism in legal documents, contracts, and intellectual property disputes.</a:t>
            </a:r>
            <a:endParaRPr lang="en-IN"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1A23E77A-3C38-8C80-F721-881DD200012D}"/>
              </a:ext>
            </a:extLst>
          </p:cNvPr>
          <p:cNvSpPr txBox="1"/>
          <p:nvPr/>
        </p:nvSpPr>
        <p:spPr>
          <a:xfrm>
            <a:off x="2971800" y="1695450"/>
            <a:ext cx="6934200" cy="4247317"/>
          </a:xfrm>
          <a:prstGeom prst="rect">
            <a:avLst/>
          </a:prstGeom>
          <a:noFill/>
        </p:spPr>
        <p:txBody>
          <a:bodyPr wrap="square" rtlCol="0">
            <a:spAutoFit/>
          </a:bodyPr>
          <a:lstStyle/>
          <a:p>
            <a:pPr algn="l">
              <a:buFont typeface="+mj-lt"/>
              <a:buAutoNum type="arabicPeriod"/>
            </a:pPr>
            <a:r>
              <a:rPr lang="en-US" b="1" i="0" dirty="0">
                <a:solidFill>
                  <a:schemeClr val="tx1"/>
                </a:solidFill>
                <a:effectLst/>
                <a:latin typeface="Söhne"/>
              </a:rPr>
              <a:t>Data Collection</a:t>
            </a:r>
            <a:r>
              <a:rPr lang="en-US" b="0" i="0" dirty="0">
                <a:solidFill>
                  <a:schemeClr val="tx1"/>
                </a:solidFill>
                <a:effectLst/>
                <a:latin typeface="Söhne"/>
              </a:rPr>
              <a:t>: Gather a dataset of text documents, including originals and potential sources of plagiarism.</a:t>
            </a:r>
          </a:p>
          <a:p>
            <a:pPr algn="l">
              <a:buFont typeface="+mj-lt"/>
              <a:buAutoNum type="arabicPeriod"/>
            </a:pPr>
            <a:r>
              <a:rPr lang="en-US" b="1" i="0" dirty="0">
                <a:solidFill>
                  <a:schemeClr val="tx1"/>
                </a:solidFill>
                <a:effectLst/>
                <a:latin typeface="Söhne"/>
              </a:rPr>
              <a:t>Model Selection</a:t>
            </a:r>
            <a:r>
              <a:rPr lang="en-US" b="0" i="0" dirty="0">
                <a:solidFill>
                  <a:schemeClr val="tx1"/>
                </a:solidFill>
                <a:effectLst/>
                <a:latin typeface="Söhne"/>
              </a:rPr>
              <a:t>: Choose a generative AI model like GPT-3 and fine-tune it on the dataset.</a:t>
            </a:r>
          </a:p>
          <a:p>
            <a:pPr algn="l">
              <a:buFont typeface="+mj-lt"/>
              <a:buAutoNum type="arabicPeriod"/>
            </a:pPr>
            <a:r>
              <a:rPr lang="en-IN" b="1" i="0" dirty="0">
                <a:solidFill>
                  <a:schemeClr val="tx1"/>
                </a:solidFill>
                <a:effectLst/>
                <a:latin typeface="Söhne"/>
              </a:rPr>
              <a:t>Reporting and Visualization</a:t>
            </a:r>
            <a:r>
              <a:rPr lang="en-IN" b="0" i="0" dirty="0">
                <a:solidFill>
                  <a:schemeClr val="tx1"/>
                </a:solidFill>
                <a:effectLst/>
                <a:latin typeface="Söhne"/>
              </a:rPr>
              <a:t>:</a:t>
            </a:r>
            <a:r>
              <a:rPr lang="en-US" b="0" i="0" dirty="0">
                <a:solidFill>
                  <a:schemeClr val="tx1"/>
                </a:solidFill>
                <a:effectLst/>
                <a:latin typeface="Söhne"/>
              </a:rPr>
              <a:t>highlighting potential plagiarism cases, including the similarity scores, source documents, and plagiarized segments.</a:t>
            </a:r>
          </a:p>
          <a:p>
            <a:pPr algn="l">
              <a:buFont typeface="+mj-lt"/>
              <a:buAutoNum type="arabicPeriod"/>
            </a:pPr>
            <a:r>
              <a:rPr lang="en-US" b="1" i="0" dirty="0">
                <a:solidFill>
                  <a:schemeClr val="tx1"/>
                </a:solidFill>
                <a:effectLst/>
                <a:latin typeface="Söhne"/>
              </a:rPr>
              <a:t>Embedding Generation</a:t>
            </a:r>
            <a:r>
              <a:rPr lang="en-US" b="0" i="0" dirty="0">
                <a:solidFill>
                  <a:schemeClr val="tx1"/>
                </a:solidFill>
                <a:effectLst/>
                <a:latin typeface="Söhne"/>
              </a:rPr>
              <a:t>: Generate embeddings for text segments to capture semantic meaning.</a:t>
            </a:r>
          </a:p>
          <a:p>
            <a:pPr algn="l">
              <a:buFont typeface="+mj-lt"/>
              <a:buAutoNum type="arabicPeriod"/>
            </a:pPr>
            <a:r>
              <a:rPr lang="en-US" b="1" i="0" dirty="0">
                <a:solidFill>
                  <a:schemeClr val="tx1"/>
                </a:solidFill>
                <a:effectLst/>
                <a:latin typeface="Söhne"/>
              </a:rPr>
              <a:t>Similarity Calculation</a:t>
            </a:r>
            <a:r>
              <a:rPr lang="en-US" b="0" i="0" dirty="0">
                <a:solidFill>
                  <a:schemeClr val="tx1"/>
                </a:solidFill>
                <a:effectLst/>
                <a:latin typeface="Söhne"/>
              </a:rPr>
              <a:t>: Compare embeddings using metrics like cosine similarity to detect plagiarism.</a:t>
            </a:r>
          </a:p>
          <a:p>
            <a:pPr algn="l">
              <a:buFont typeface="+mj-lt"/>
              <a:buAutoNum type="arabicPeriod"/>
            </a:pPr>
            <a:r>
              <a:rPr lang="en-US" b="1" i="0" dirty="0">
                <a:solidFill>
                  <a:schemeClr val="tx1"/>
                </a:solidFill>
                <a:effectLst/>
                <a:latin typeface="Söhne"/>
              </a:rPr>
              <a:t>User Interface</a:t>
            </a:r>
            <a:r>
              <a:rPr lang="en-US" b="0" i="0" dirty="0">
                <a:solidFill>
                  <a:schemeClr val="tx1"/>
                </a:solidFill>
                <a:effectLst/>
                <a:latin typeface="Söhne"/>
              </a:rPr>
              <a:t>: Develop a user-friendly interface for uploading documents and viewing plagiarism results.</a:t>
            </a:r>
          </a:p>
          <a:p>
            <a:pPr algn="l">
              <a:buFont typeface="+mj-lt"/>
              <a:buAutoNum type="arabicPeriod"/>
            </a:pPr>
            <a:r>
              <a:rPr lang="en-US" b="1" i="0" dirty="0">
                <a:solidFill>
                  <a:schemeClr val="tx1"/>
                </a:solidFill>
                <a:effectLst/>
                <a:latin typeface="Söhne"/>
              </a:rPr>
              <a:t>Testing and Deployment</a:t>
            </a:r>
            <a:r>
              <a:rPr lang="en-US" b="0" i="0" dirty="0">
                <a:solidFill>
                  <a:schemeClr val="tx1"/>
                </a:solidFill>
                <a:effectLst/>
                <a:latin typeface="Söhne"/>
              </a:rPr>
              <a:t>: Test the plagiarism checker thoroughly and deploy it for users.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381000" y="131358"/>
            <a:ext cx="9764395" cy="112236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EDB72B34-42A8-DD7C-1603-3F8D10A85D7B}"/>
              </a:ext>
            </a:extLst>
          </p:cNvPr>
          <p:cNvSpPr txBox="1"/>
          <p:nvPr/>
        </p:nvSpPr>
        <p:spPr>
          <a:xfrm>
            <a:off x="2279323" y="1329920"/>
            <a:ext cx="7391400" cy="4801314"/>
          </a:xfrm>
          <a:prstGeom prst="rect">
            <a:avLst/>
          </a:prstGeom>
          <a:noFill/>
        </p:spPr>
        <p:txBody>
          <a:bodyPr wrap="square" rtlCol="0">
            <a:spAutoFit/>
          </a:bodyPr>
          <a:lstStyle/>
          <a:p>
            <a:r>
              <a:rPr lang="en-US" i="0" dirty="0">
                <a:solidFill>
                  <a:schemeClr val="tx1"/>
                </a:solidFill>
                <a:effectLst/>
                <a:latin typeface="Söhne"/>
              </a:rPr>
              <a:t>Advanced AI Capabilities </a:t>
            </a:r>
            <a:r>
              <a:rPr lang="en-US" b="0" i="0" dirty="0">
                <a:solidFill>
                  <a:schemeClr val="tx1"/>
                </a:solidFill>
                <a:effectLst/>
                <a:latin typeface="Söhne"/>
              </a:rPr>
              <a:t>Utilizing state-of-the-art generative AI models like GPT-3 enables the plagiarism checker to understand and analyze text at a deep semantic level, surpassing traditional methods.</a:t>
            </a:r>
          </a:p>
          <a:p>
            <a:endParaRPr lang="en-US" dirty="0">
              <a:solidFill>
                <a:schemeClr val="tx1"/>
              </a:solidFill>
              <a:latin typeface="Söhne"/>
            </a:endParaRPr>
          </a:p>
          <a:p>
            <a:r>
              <a:rPr lang="en-US" i="0" dirty="0">
                <a:solidFill>
                  <a:schemeClr val="tx1"/>
                </a:solidFill>
                <a:effectLst/>
                <a:latin typeface="Söhne"/>
              </a:rPr>
              <a:t>High Accuracy </a:t>
            </a:r>
            <a:r>
              <a:rPr lang="en-US" b="0" i="0" dirty="0">
                <a:solidFill>
                  <a:schemeClr val="tx1"/>
                </a:solidFill>
                <a:effectLst/>
                <a:latin typeface="Söhne"/>
              </a:rPr>
              <a:t>The AI-driven similarity calculation and plagiarism detection process can identify even subtle instances of plagiarism with high accuracy, providing reliable results.</a:t>
            </a:r>
          </a:p>
          <a:p>
            <a:endParaRPr lang="en-US" dirty="0">
              <a:solidFill>
                <a:schemeClr val="tx1"/>
              </a:solidFill>
              <a:latin typeface="Söhne"/>
            </a:endParaRPr>
          </a:p>
          <a:p>
            <a:r>
              <a:rPr lang="en-US" i="0" dirty="0">
                <a:solidFill>
                  <a:schemeClr val="tx1"/>
                </a:solidFill>
                <a:effectLst/>
                <a:latin typeface="Söhne"/>
              </a:rPr>
              <a:t>Efficiency and Speed </a:t>
            </a:r>
            <a:r>
              <a:rPr lang="en-US" b="0" i="0" dirty="0">
                <a:solidFill>
                  <a:schemeClr val="tx1"/>
                </a:solidFill>
                <a:effectLst/>
                <a:latin typeface="Söhne"/>
              </a:rPr>
              <a:t>Automation through AI streamlines the plagiarism detection process, saving significant time and effort compared to manual checks, especially for large datasets.</a:t>
            </a:r>
          </a:p>
          <a:p>
            <a:endParaRPr lang="en-US" dirty="0">
              <a:solidFill>
                <a:schemeClr val="tx1"/>
              </a:solidFill>
              <a:latin typeface="Söhne"/>
            </a:endParaRPr>
          </a:p>
          <a:p>
            <a:r>
              <a:rPr lang="en-US" i="0" dirty="0">
                <a:solidFill>
                  <a:schemeClr val="tx1"/>
                </a:solidFill>
                <a:effectLst/>
                <a:latin typeface="Söhne"/>
              </a:rPr>
              <a:t>Continuous Improvement </a:t>
            </a:r>
            <a:r>
              <a:rPr lang="en-US" b="0" i="0" dirty="0">
                <a:solidFill>
                  <a:schemeClr val="tx1"/>
                </a:solidFill>
                <a:effectLst/>
                <a:latin typeface="Söhne"/>
              </a:rPr>
              <a:t>The solution can continuously improve over time through feedback mechanisms, model updates, and optimization, ensuring long-term effectiveness and relevance.</a:t>
            </a:r>
          </a:p>
          <a:p>
            <a:endParaRPr lang="en-US" dirty="0">
              <a:solidFill>
                <a:schemeClr val="tx1"/>
              </a:solidFill>
              <a:latin typeface="Söhne"/>
            </a:endParaRPr>
          </a:p>
          <a:p>
            <a:endParaRPr lang="en-IN"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695450"/>
            <a:ext cx="8328025" cy="3292183"/>
          </a:xfrm>
          <a:prstGeom prst="rect">
            <a:avLst/>
          </a:prstGeom>
        </p:spPr>
        <p:txBody>
          <a:bodyPr vert="horz" wrap="square" lIns="0" tIns="12700" rIns="0" bIns="0" rtlCol="0">
            <a:spAutoFit/>
          </a:bodyPr>
          <a:lstStyle/>
          <a:p>
            <a:pPr marL="12700">
              <a:lnSpc>
                <a:spcPct val="150000"/>
              </a:lnSpc>
              <a:spcBef>
                <a:spcPts val="100"/>
              </a:spcBef>
            </a:pPr>
            <a:r>
              <a:rPr lang="en-US" b="0" i="0" dirty="0">
                <a:solidFill>
                  <a:schemeClr val="tx1"/>
                </a:solidFill>
                <a:effectLst/>
                <a:latin typeface="__fkGroteskNeue_a82850"/>
              </a:rPr>
              <a:t>To model a plagiarism checker, one can utilize transformer-based models to address challenges like content rephrasing and translation plagiarism. These models offer innovative solutions by considering synonyms, antonyms, and context shifts in different languages. Additionally, machine learning techniques can be employed to build a plagiarism checker that searches for stolen content in a vast database, enabling the detection of similarities between texts. Online exams can also benefit from machine learning-based approaches to identify collusive behavior among students without invasive surveillance methods, promoting honesty awareness</a:t>
            </a:r>
            <a:endParaRPr sz="1800" dirty="0">
              <a:solidFill>
                <a:schemeClr val="tx1"/>
              </a:solidFill>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TotalTime>
  <Words>893</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__fkGroteskNeue_a82850</vt:lpstr>
      <vt:lpstr>Arial</vt:lpstr>
      <vt:lpstr>Calibri</vt:lpstr>
      <vt:lpstr>Söhne</vt:lpstr>
      <vt:lpstr>Trebuchet MS</vt:lpstr>
      <vt:lpstr>Wingdings</vt:lpstr>
      <vt:lpstr>Office Theme</vt:lpstr>
      <vt:lpstr>PowerPoint Presentation</vt:lpstr>
      <vt:lpstr>PLAGIARSIM CHECKER  Data Collection set of content to use as a reference for comparison. This can include articles, documents, presentations, or any type of content that you want to check for plagiarism.  Preprocessing Clean and preprocess the content to remove noise, such as formatting tags, punctuation, and stop words (common words like "and," "the," etc., which may not contribute significantly to plagiarism detection).  Similarity Comparison Use a similarity measurement algorithm to compare the features extracted from the content being checked against the reference content. Common algorithms include cosine similarity, Jaccard similarity, and Levenshtein distance for text-based content.  Report Generation Generate a report highlighting plagiarized sections, including details such as the source of the plagiarized content and the degree of similarity.  </vt:lpstr>
      <vt:lpstr>AGENDA  </vt:lpstr>
      <vt:lpstr>PROBLEM STATEMENT Develop a plagiarism detection system that accurately identifies and highlights instances of plagiarism in content, including text, documents, and multimedia. The system should be able to compare submitted content against a database of reference materials, apply appropriate similarity measurement algorithms, and generate detailed reports to assist users in identifying and addressing potential instances of plagiarism. The system should also provide a user-friendly interface for uploading content, viewing plagiarism reports, and taking necessary actions, such as citing sources or revising content to ensure originality</vt:lpstr>
      <vt:lpstr>The main goal of this project is to develop a tool that can detect plagiarism in PowerPoint presentations by leveraging the capabilities of generative AI models.  </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Kesavan Senthil</dc:creator>
  <cp:lastModifiedBy>Kesavan Senthil</cp:lastModifiedBy>
  <cp:revision>9</cp:revision>
  <dcterms:created xsi:type="dcterms:W3CDTF">2024-04-03T15:53:18Z</dcterms:created>
  <dcterms:modified xsi:type="dcterms:W3CDTF">2024-04-04T17:24:04Z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