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5"/>
  </p:notesMasterIdLst>
  <p:handoutMasterIdLst>
    <p:handoutMasterId r:id="rId16"/>
  </p:handoutMasterIdLst>
  <p:sldIdLst>
    <p:sldId id="338" r:id="rId5"/>
    <p:sldId id="327" r:id="rId6"/>
    <p:sldId id="315" r:id="rId7"/>
    <p:sldId id="329" r:id="rId8"/>
    <p:sldId id="302" r:id="rId9"/>
    <p:sldId id="339" r:id="rId10"/>
    <p:sldId id="340" r:id="rId11"/>
    <p:sldId id="342" r:id="rId12"/>
    <p:sldId id="343" r:id="rId13"/>
    <p:sldId id="34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9" d="100"/>
          <a:sy n="89" d="100"/>
        </p:scale>
        <p:origin x="370"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11/18/2024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11/18/2024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11/18/2024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11/18/2024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11/18/2024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hyperlink" Target="https://github.com/Keshabkjha/AICTE_VOISE_Internship"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hyperlink" Target="https://github.com/Keshabkjha/AICTE_VOISE_Internshi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211020" y="2794001"/>
            <a:ext cx="4998720" cy="861497"/>
          </a:xfrm>
        </p:spPr>
        <p:txBody>
          <a:bodyPr>
            <a:noAutofit/>
          </a:bodyPr>
          <a:lstStyle/>
          <a:p>
            <a:pPr algn="r"/>
            <a:r>
              <a:rPr lang="en-IN" b="0" dirty="0">
                <a:solidFill>
                  <a:schemeClr val="tx1"/>
                </a:solidFill>
              </a:rPr>
              <a:t>Name:- Keshab Kumar</a:t>
            </a:r>
          </a:p>
          <a:p>
            <a:pPr algn="r"/>
            <a:r>
              <a:rPr lang="en-IN" b="0" dirty="0">
                <a:solidFill>
                  <a:schemeClr val="tx1"/>
                </a:solidFill>
              </a:rPr>
              <a:t>Apply ID: APPLY_172711308466f1a77c56a3d </a:t>
            </a:r>
          </a:p>
          <a:p>
            <a:pPr algn="r"/>
            <a:r>
              <a:rPr lang="en-IN" b="0" dirty="0">
                <a:solidFill>
                  <a:schemeClr val="tx1"/>
                </a:solidFill>
              </a:rPr>
              <a:t>Internship ID: INTERNSHIP_172663295366ea53f910591</a:t>
            </a:r>
          </a:p>
          <a:p>
            <a:pPr algn="r"/>
            <a:r>
              <a:rPr lang="en-IN" b="0" dirty="0">
                <a:solidFill>
                  <a:schemeClr val="tx1"/>
                </a:solidFill>
              </a:rPr>
              <a:t>AICTE ID:-STU64b68f7eda5591689685886</a:t>
            </a:r>
          </a:p>
          <a:p>
            <a:pPr algn="r"/>
            <a:r>
              <a:rPr lang="en-IN" b="0" dirty="0">
                <a:solidFill>
                  <a:schemeClr val="tx1"/>
                </a:solidFill>
              </a:rPr>
              <a:t>College:- </a:t>
            </a:r>
            <a:r>
              <a:rPr lang="en-US" b="0" dirty="0">
                <a:solidFill>
                  <a:schemeClr val="tx1"/>
                </a:solidFill>
              </a:rPr>
              <a:t>NOIDA INSTITUTE OF ENGINEERING &amp; TECHNOLOGY</a:t>
            </a:r>
          </a:p>
          <a:p>
            <a:pPr algn="r"/>
            <a:r>
              <a:rPr lang="en-US" b="0" dirty="0">
                <a:solidFill>
                  <a:schemeClr val="tx1"/>
                </a:solidFill>
              </a:rPr>
              <a:t>Branch:- Computer Science and Engineering</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rmAutofit/>
          </a:bodyPr>
          <a:lstStyle/>
          <a:p>
            <a:r>
              <a:rPr lang="en-GB" sz="3200" dirty="0"/>
              <a:t>Major Project Title</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42" dur="500"/>
                                        <p:tgtEl>
                                          <p:spTgt spid="2">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47" dur="500"/>
                                        <p:tgtEl>
                                          <p:spTgt spid="2">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2">
                                            <p:txEl>
                                              <p:pRg st="4" end="4"/>
                                            </p:txEl>
                                          </p:spTgt>
                                        </p:tgtEl>
                                        <p:attrNameLst>
                                          <p:attrName>style.visibility</p:attrName>
                                        </p:attrNameLst>
                                      </p:cBhvr>
                                      <p:to>
                                        <p:strVal val="visible"/>
                                      </p:to>
                                    </p:set>
                                    <p:animEffect transition="in" filter="randombar(horizontal)">
                                      <p:cBhvr>
                                        <p:cTn id="52" dur="500"/>
                                        <p:tgtEl>
                                          <p:spTgt spid="2">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2">
                                            <p:txEl>
                                              <p:pRg st="5" end="5"/>
                                            </p:txEl>
                                          </p:spTgt>
                                        </p:tgtEl>
                                        <p:attrNameLst>
                                          <p:attrName>style.visibility</p:attrName>
                                        </p:attrNameLst>
                                      </p:cBhvr>
                                      <p:to>
                                        <p:strVal val="visible"/>
                                      </p:to>
                                    </p:set>
                                    <p:animEffect transition="in" filter="randombar(horizontal)">
                                      <p:cBhvr>
                                        <p:cTn id="5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D523B6-345C-0AB2-BFBB-BB926266CA4A}"/>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480ED190-CE1C-F3AE-AF30-4F36686DA64D}"/>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B6D256DB-4F61-68FB-5016-C3E6E6F9669F}"/>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020A7EE3-E3BA-5505-23BB-4F6C838CAFB9}"/>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EB239F60-C153-8940-B600-1E2CAEF72A2A}"/>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3DB58611-DA51-5908-E9A9-09AADEE178AF}"/>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01500180-680E-A711-1587-3034A3D8F08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77D51270-5B6B-387F-B9AC-3379B6393BEF}"/>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3FBF3F04-1905-B2F3-F6A7-E5B322399E7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1A5D9E7C-3A5D-2D71-3EA2-782EE5EA7A1C}"/>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68005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55000" lnSpcReduction="20000"/>
          </a:bodyPr>
          <a:lstStyle/>
          <a:p>
            <a:pPr>
              <a:lnSpc>
                <a:spcPct val="150000"/>
              </a:lnSpc>
            </a:pPr>
            <a:r>
              <a:rPr lang="en-US" sz="2800" dirty="0"/>
              <a:t>Conduct an in-depth analysis of a healthcare dataset to explore patterns related to illness, income, and health insurance. Key objectives include identifying duplicate records, demographic patterns of illness, gender-wise analysis of reduced activity, income-based health outcomes, and insurance coverage. Utilize visualization techniques to identify missing values, correlations, and the impact of income on hospital visits. Develop additional insights through exploratory and visual analysis.</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80546"/>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75957" y="261749"/>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0F11B81F-A356-6ACF-14A8-97E2B1138914}"/>
              </a:ext>
            </a:extLst>
          </p:cNvPr>
          <p:cNvSpPr txBox="1"/>
          <p:nvPr/>
        </p:nvSpPr>
        <p:spPr>
          <a:xfrm>
            <a:off x="675957" y="974785"/>
            <a:ext cx="10956890" cy="6124754"/>
          </a:xfrm>
          <a:prstGeom prst="rect">
            <a:avLst/>
          </a:prstGeom>
          <a:noFill/>
        </p:spPr>
        <p:txBody>
          <a:bodyPr wrap="square" rtlCol="0">
            <a:spAutoFit/>
          </a:bodyPr>
          <a:lstStyle/>
          <a:p>
            <a:r>
              <a:rPr lang="en-US" sz="1400" dirty="0"/>
              <a:t>This project focuses on analyzing a healthcare dataset containing 5,190 records across 12 variables, representing various health, demographic, and economic aspects of individuals. The primary objective is to derive meaningful insights and actionable recommendations related to illness patterns, health insurance coverage, income, and gender-based disparities.</a:t>
            </a:r>
          </a:p>
          <a:p>
            <a:r>
              <a:rPr lang="en-US" sz="1400" b="1" dirty="0"/>
              <a:t>Key Analysis Areas:</a:t>
            </a:r>
            <a:endParaRPr lang="en-US" sz="1400" dirty="0"/>
          </a:p>
          <a:p>
            <a:pPr>
              <a:buFont typeface="+mj-lt"/>
              <a:buAutoNum type="arabicPeriod"/>
            </a:pPr>
            <a:r>
              <a:rPr lang="en-US" sz="1400" b="1" dirty="0"/>
              <a:t>General Data Insights:</a:t>
            </a:r>
            <a:endParaRPr lang="en-US" sz="1400" dirty="0"/>
          </a:p>
          <a:p>
            <a:pPr marL="742950" lvl="1" indent="-285750">
              <a:buFont typeface="+mj-lt"/>
              <a:buAutoNum type="arabicPeriod"/>
            </a:pPr>
            <a:r>
              <a:rPr lang="en-US" sz="1400" dirty="0"/>
              <a:t>Identify and quantify duplicate records.</a:t>
            </a:r>
          </a:p>
          <a:p>
            <a:pPr marL="742950" lvl="1" indent="-285750">
              <a:buFont typeface="+mj-lt"/>
              <a:buAutoNum type="arabicPeriod"/>
            </a:pPr>
            <a:r>
              <a:rPr lang="en-US" sz="1400" dirty="0"/>
              <a:t>Analyze the distribution and patterns in the dataset variables.</a:t>
            </a:r>
          </a:p>
          <a:p>
            <a:pPr>
              <a:buFont typeface="+mj-lt"/>
              <a:buAutoNum type="arabicPeriod"/>
            </a:pPr>
            <a:r>
              <a:rPr lang="en-US" sz="1400" b="1" dirty="0"/>
              <a:t>Illness and Demographics:</a:t>
            </a:r>
            <a:endParaRPr lang="en-US" sz="1400" dirty="0"/>
          </a:p>
          <a:p>
            <a:pPr marL="742950" lvl="1" indent="-285750">
              <a:buFont typeface="+mj-lt"/>
              <a:buAutoNum type="arabicPeriod"/>
            </a:pPr>
            <a:r>
              <a:rPr lang="en-US" sz="1400" dirty="0"/>
              <a:t>Examine the count of illnesses and their distribution across genders.</a:t>
            </a:r>
          </a:p>
          <a:p>
            <a:pPr marL="742950" lvl="1" indent="-285750">
              <a:buFont typeface="+mj-lt"/>
              <a:buAutoNum type="arabicPeriod"/>
            </a:pPr>
            <a:r>
              <a:rPr lang="en-US" sz="1400" dirty="0"/>
              <a:t>Investigate the number of days of reduced activity due to illness, categorized by gender.</a:t>
            </a:r>
          </a:p>
          <a:p>
            <a:pPr>
              <a:buFont typeface="+mj-lt"/>
              <a:buAutoNum type="arabicPeriod"/>
            </a:pPr>
            <a:r>
              <a:rPr lang="en-US" sz="1400" b="1" dirty="0"/>
              <a:t>Economic Impact:</a:t>
            </a:r>
            <a:endParaRPr lang="en-US" sz="1400" dirty="0"/>
          </a:p>
          <a:p>
            <a:pPr marL="742950" lvl="1" indent="-285750">
              <a:buFont typeface="+mj-lt"/>
              <a:buAutoNum type="arabicPeriod"/>
            </a:pPr>
            <a:r>
              <a:rPr lang="en-US" sz="1400" dirty="0"/>
              <a:t>Analyze the relationship between income levels and hospital visits.</a:t>
            </a:r>
          </a:p>
          <a:p>
            <a:pPr marL="742950" lvl="1" indent="-285750">
              <a:buFont typeface="+mj-lt"/>
              <a:buAutoNum type="arabicPeriod"/>
            </a:pPr>
            <a:r>
              <a:rPr lang="en-US" sz="1400" dirty="0"/>
              <a:t>Classify individuals based on income levels (maximum, minimum, and median).</a:t>
            </a:r>
          </a:p>
          <a:p>
            <a:pPr>
              <a:buFont typeface="+mj-lt"/>
              <a:buAutoNum type="arabicPeriod"/>
            </a:pPr>
            <a:r>
              <a:rPr lang="en-US" sz="1400" b="1" dirty="0"/>
              <a:t>Health Insurance Coverage:</a:t>
            </a:r>
            <a:endParaRPr lang="en-US" sz="1400" dirty="0"/>
          </a:p>
          <a:p>
            <a:pPr marL="742950" lvl="1" indent="-285750">
              <a:buFont typeface="+mj-lt"/>
              <a:buAutoNum type="arabicPeriod"/>
            </a:pPr>
            <a:r>
              <a:rPr lang="en-US" sz="1400" dirty="0"/>
              <a:t>Visualize the percentage of people receiving government health insurance due to low income or old age.</a:t>
            </a:r>
          </a:p>
          <a:p>
            <a:pPr marL="742950" lvl="1" indent="-285750">
              <a:buFont typeface="+mj-lt"/>
              <a:buAutoNum type="arabicPeriod"/>
            </a:pPr>
            <a:r>
              <a:rPr lang="en-US" sz="1400" dirty="0"/>
              <a:t>Calculate the percentage of individuals with private health insurance.</a:t>
            </a:r>
          </a:p>
          <a:p>
            <a:pPr>
              <a:buFont typeface="+mj-lt"/>
              <a:buAutoNum type="arabicPeriod"/>
            </a:pPr>
            <a:r>
              <a:rPr lang="en-US" sz="1400" b="1" dirty="0"/>
              <a:t>Correlations and Missing Data:</a:t>
            </a:r>
            <a:endParaRPr lang="en-US" sz="1400" dirty="0"/>
          </a:p>
          <a:p>
            <a:pPr marL="742950" lvl="1" indent="-285750">
              <a:buFont typeface="+mj-lt"/>
              <a:buAutoNum type="arabicPeriod"/>
            </a:pPr>
            <a:r>
              <a:rPr lang="en-US" sz="1400" dirty="0"/>
              <a:t>Use heatmaps to identify missing values and correlations between variables.</a:t>
            </a:r>
          </a:p>
          <a:p>
            <a:pPr marL="742950" lvl="1" indent="-285750">
              <a:buFont typeface="+mj-lt"/>
              <a:buAutoNum type="arabicPeriod"/>
            </a:pPr>
            <a:r>
              <a:rPr lang="en-US" sz="1400" dirty="0"/>
              <a:t>Pinpoint strongly correlated variables for deeper insights.</a:t>
            </a:r>
          </a:p>
          <a:p>
            <a:pPr>
              <a:buFont typeface="+mj-lt"/>
              <a:buAutoNum type="arabicPeriod"/>
            </a:pPr>
            <a:r>
              <a:rPr lang="en-US" sz="1400" b="1" dirty="0"/>
              <a:t>Health and Activity Analysis:</a:t>
            </a:r>
            <a:endParaRPr lang="en-US" sz="1400" dirty="0"/>
          </a:p>
          <a:p>
            <a:pPr marL="742950" lvl="1" indent="-285750">
              <a:buFont typeface="+mj-lt"/>
              <a:buAutoNum type="arabicPeriod"/>
            </a:pPr>
            <a:r>
              <a:rPr lang="en-US" sz="1400" dirty="0"/>
              <a:t>Examine the relationship between general health status and reduced activity days.</a:t>
            </a:r>
          </a:p>
          <a:p>
            <a:pPr marL="742950" lvl="1" indent="-285750">
              <a:buFont typeface="+mj-lt"/>
              <a:buAutoNum type="arabicPeriod"/>
            </a:pPr>
            <a:r>
              <a:rPr lang="en-US" sz="1400" dirty="0"/>
              <a:t>Visualize gender-based differences in reduced activity due to illness.</a:t>
            </a:r>
          </a:p>
          <a:p>
            <a:pPr>
              <a:buFont typeface="+mj-lt"/>
              <a:buAutoNum type="arabicPeriod"/>
            </a:pPr>
            <a:r>
              <a:rPr lang="en-US" sz="1400" b="1" dirty="0"/>
              <a:t>Additional Insights:</a:t>
            </a:r>
            <a:endParaRPr lang="en-US" sz="1400" dirty="0"/>
          </a:p>
          <a:p>
            <a:pPr marL="742950" lvl="1" indent="-285750">
              <a:buFont typeface="+mj-lt"/>
              <a:buAutoNum type="arabicPeriod"/>
            </a:pPr>
            <a:r>
              <a:rPr lang="en-US" sz="1400" dirty="0"/>
              <a:t>Explore any novel patterns or trends in the data that could provide value.</a:t>
            </a:r>
          </a:p>
          <a:p>
            <a:r>
              <a:rPr lang="en-US" sz="1400" dirty="0"/>
              <a:t>The findings will be supported by visualizations such as bar charts, heatmaps, and percentage distributions to communicate insights effectively. The analysis aims to enhance understanding of health-related behavior, economic disparities, and insurance coverage patterns.</a:t>
            </a:r>
          </a:p>
          <a:p>
            <a:endParaRPr lang="en-US" sz="1400"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4331802"/>
          </a:xfrm>
        </p:spPr>
        <p:txBody>
          <a:bodyPr>
            <a:normAutofit fontScale="55000" lnSpcReduction="20000"/>
          </a:bodyPr>
          <a:lstStyle/>
          <a:p>
            <a:r>
              <a:rPr lang="en-US" b="1" dirty="0"/>
              <a:t>Healthcare Providers:</a:t>
            </a:r>
            <a:endParaRPr lang="en-US" dirty="0"/>
          </a:p>
          <a:p>
            <a:pPr lvl="1"/>
            <a:r>
              <a:rPr lang="en-US" dirty="0"/>
              <a:t>Hospitals, clinics, and doctors can use insights to understand patterns in patient visits, illnesses, and activity reduction, enabling better resource allocation and care strategies.</a:t>
            </a:r>
          </a:p>
          <a:p>
            <a:r>
              <a:rPr lang="en-US" b="1" dirty="0"/>
              <a:t>Health Insurance Companies:</a:t>
            </a:r>
            <a:endParaRPr lang="en-US" dirty="0"/>
          </a:p>
          <a:p>
            <a:pPr lvl="1"/>
            <a:r>
              <a:rPr lang="en-US" dirty="0"/>
              <a:t>Insurance companies can analyze trends in health coverage (private and government) to design more inclusive policies and target underserved demographics.</a:t>
            </a:r>
          </a:p>
          <a:p>
            <a:r>
              <a:rPr lang="en-US" b="1" dirty="0"/>
              <a:t>Policy Makers and Government Agencies:</a:t>
            </a:r>
            <a:endParaRPr lang="en-US" dirty="0"/>
          </a:p>
          <a:p>
            <a:pPr lvl="1"/>
            <a:r>
              <a:rPr lang="en-US" dirty="0"/>
              <a:t>Insights about government health insurance beneficiaries can help refine policies for low-income and elderly populations.</a:t>
            </a:r>
          </a:p>
          <a:p>
            <a:r>
              <a:rPr lang="en-US" b="1" dirty="0"/>
              <a:t>Public Health Researchers:</a:t>
            </a:r>
            <a:endParaRPr lang="en-US" dirty="0"/>
          </a:p>
          <a:p>
            <a:pPr lvl="1"/>
            <a:r>
              <a:rPr lang="en-US" dirty="0"/>
              <a:t>Researchers can utilize the data to study the relationships between income, health status, and access to healthcare services.</a:t>
            </a:r>
          </a:p>
          <a:p>
            <a:r>
              <a:rPr lang="en-US" b="1" dirty="0"/>
              <a:t>Economists and Social Scientists:</a:t>
            </a:r>
            <a:endParaRPr lang="en-US" dirty="0"/>
          </a:p>
          <a:p>
            <a:pPr lvl="1"/>
            <a:r>
              <a:rPr lang="en-US" dirty="0"/>
              <a:t>Analyze the socioeconomic impacts of health conditions and insurance coverage for broader studies on public welfare and economic disparities.</a:t>
            </a:r>
          </a:p>
          <a:p>
            <a:r>
              <a:rPr lang="en-US" b="1" dirty="0"/>
              <a:t>General Public:</a:t>
            </a:r>
            <a:endParaRPr lang="en-US" dirty="0"/>
          </a:p>
          <a:p>
            <a:pPr lvl="1"/>
            <a:r>
              <a:rPr lang="en-US" dirty="0"/>
              <a:t>Individuals may benefit from publicized insights, encouraging proactive health management and awareness of available insurance options.</a:t>
            </a:r>
          </a:p>
          <a:p>
            <a:r>
              <a:rPr lang="en-US" dirty="0"/>
              <a:t>The project ultimately aims to assist stakeholders in improving healthcare delivery, designing better health policies, and reducing economic and social inequalities in health outcomes.</a:t>
            </a:r>
          </a:p>
          <a:p>
            <a:pPr algn="just">
              <a:lnSpc>
                <a:spcPct val="150000"/>
              </a:lnSpc>
            </a:pP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Effect transition="in" filter="fade">
                                      <p:cBhvr>
                                        <p:cTn id="31" dur="1000"/>
                                        <p:tgtEl>
                                          <p:spTgt spid="2">
                                            <p:txEl>
                                              <p:pRg st="3" end="3"/>
                                            </p:txEl>
                                          </p:spTgt>
                                        </p:tgtEl>
                                      </p:cBhvr>
                                    </p:animEffect>
                                    <p:anim calcmode="lin" valueType="num">
                                      <p:cBhvr>
                                        <p:cTn id="3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
                                            <p:txEl>
                                              <p:pRg st="4" end="4"/>
                                            </p:txEl>
                                          </p:spTgt>
                                        </p:tgtEl>
                                        <p:attrNameLst>
                                          <p:attrName>style.visibility</p:attrName>
                                        </p:attrNameLst>
                                      </p:cBhvr>
                                      <p:to>
                                        <p:strVal val="visible"/>
                                      </p:to>
                                    </p:set>
                                    <p:animEffect transition="in" filter="fade">
                                      <p:cBhvr>
                                        <p:cTn id="38" dur="1000"/>
                                        <p:tgtEl>
                                          <p:spTgt spid="2">
                                            <p:txEl>
                                              <p:pRg st="4" end="4"/>
                                            </p:txEl>
                                          </p:spTgt>
                                        </p:tgtEl>
                                      </p:cBhvr>
                                    </p:animEffect>
                                    <p:anim calcmode="lin" valueType="num">
                                      <p:cBhvr>
                                        <p:cTn id="3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4" end="4"/>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
                                            <p:txEl>
                                              <p:pRg st="5" end="5"/>
                                            </p:txEl>
                                          </p:spTgt>
                                        </p:tgtEl>
                                        <p:attrNameLst>
                                          <p:attrName>style.visibility</p:attrName>
                                        </p:attrNameLst>
                                      </p:cBhvr>
                                      <p:to>
                                        <p:strVal val="visible"/>
                                      </p:to>
                                    </p:set>
                                    <p:animEffect transition="in" filter="fade">
                                      <p:cBhvr>
                                        <p:cTn id="43" dur="1000"/>
                                        <p:tgtEl>
                                          <p:spTgt spid="2">
                                            <p:txEl>
                                              <p:pRg st="5" end="5"/>
                                            </p:txEl>
                                          </p:spTgt>
                                        </p:tgtEl>
                                      </p:cBhvr>
                                    </p:animEffect>
                                    <p:anim calcmode="lin" valueType="num">
                                      <p:cBhvr>
                                        <p:cTn id="44"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
                                            <p:txEl>
                                              <p:pRg st="6" end="6"/>
                                            </p:txEl>
                                          </p:spTgt>
                                        </p:tgtEl>
                                        <p:attrNameLst>
                                          <p:attrName>style.visibility</p:attrName>
                                        </p:attrNameLst>
                                      </p:cBhvr>
                                      <p:to>
                                        <p:strVal val="visible"/>
                                      </p:to>
                                    </p:set>
                                    <p:animEffect transition="in" filter="fade">
                                      <p:cBhvr>
                                        <p:cTn id="50" dur="1000"/>
                                        <p:tgtEl>
                                          <p:spTgt spid="2">
                                            <p:txEl>
                                              <p:pRg st="6" end="6"/>
                                            </p:txEl>
                                          </p:spTgt>
                                        </p:tgtEl>
                                      </p:cBhvr>
                                    </p:animEffect>
                                    <p:anim calcmode="lin" valueType="num">
                                      <p:cBhvr>
                                        <p:cTn id="51"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2">
                                            <p:txEl>
                                              <p:pRg st="6" end="6"/>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
                                            <p:txEl>
                                              <p:pRg st="7" end="7"/>
                                            </p:txEl>
                                          </p:spTgt>
                                        </p:tgtEl>
                                        <p:attrNameLst>
                                          <p:attrName>style.visibility</p:attrName>
                                        </p:attrNameLst>
                                      </p:cBhvr>
                                      <p:to>
                                        <p:strVal val="visible"/>
                                      </p:to>
                                    </p:set>
                                    <p:animEffect transition="in" filter="fade">
                                      <p:cBhvr>
                                        <p:cTn id="55" dur="1000"/>
                                        <p:tgtEl>
                                          <p:spTgt spid="2">
                                            <p:txEl>
                                              <p:pRg st="7" end="7"/>
                                            </p:txEl>
                                          </p:spTgt>
                                        </p:tgtEl>
                                      </p:cBhvr>
                                    </p:animEffect>
                                    <p:anim calcmode="lin" valueType="num">
                                      <p:cBhvr>
                                        <p:cTn id="56"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2">
                                            <p:txEl>
                                              <p:pRg st="8" end="8"/>
                                            </p:txEl>
                                          </p:spTgt>
                                        </p:tgtEl>
                                        <p:attrNameLst>
                                          <p:attrName>style.visibility</p:attrName>
                                        </p:attrNameLst>
                                      </p:cBhvr>
                                      <p:to>
                                        <p:strVal val="visible"/>
                                      </p:to>
                                    </p:set>
                                    <p:animEffect transition="in" filter="fade">
                                      <p:cBhvr>
                                        <p:cTn id="62" dur="1000"/>
                                        <p:tgtEl>
                                          <p:spTgt spid="2">
                                            <p:txEl>
                                              <p:pRg st="8" end="8"/>
                                            </p:txEl>
                                          </p:spTgt>
                                        </p:tgtEl>
                                      </p:cBhvr>
                                    </p:animEffect>
                                    <p:anim calcmode="lin" valueType="num">
                                      <p:cBhvr>
                                        <p:cTn id="63"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64" dur="1000" fill="hold"/>
                                        <p:tgtEl>
                                          <p:spTgt spid="2">
                                            <p:txEl>
                                              <p:pRg st="8" end="8"/>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
                                            <p:txEl>
                                              <p:pRg st="9" end="9"/>
                                            </p:txEl>
                                          </p:spTgt>
                                        </p:tgtEl>
                                        <p:attrNameLst>
                                          <p:attrName>style.visibility</p:attrName>
                                        </p:attrNameLst>
                                      </p:cBhvr>
                                      <p:to>
                                        <p:strVal val="visible"/>
                                      </p:to>
                                    </p:set>
                                    <p:animEffect transition="in" filter="fade">
                                      <p:cBhvr>
                                        <p:cTn id="67" dur="1000"/>
                                        <p:tgtEl>
                                          <p:spTgt spid="2">
                                            <p:txEl>
                                              <p:pRg st="9" end="9"/>
                                            </p:txEl>
                                          </p:spTgt>
                                        </p:tgtEl>
                                      </p:cBhvr>
                                    </p:animEffect>
                                    <p:anim calcmode="lin" valueType="num">
                                      <p:cBhvr>
                                        <p:cTn id="68"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69"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2">
                                            <p:txEl>
                                              <p:pRg st="10" end="10"/>
                                            </p:txEl>
                                          </p:spTgt>
                                        </p:tgtEl>
                                        <p:attrNameLst>
                                          <p:attrName>style.visibility</p:attrName>
                                        </p:attrNameLst>
                                      </p:cBhvr>
                                      <p:to>
                                        <p:strVal val="visible"/>
                                      </p:to>
                                    </p:set>
                                    <p:animEffect transition="in" filter="fade">
                                      <p:cBhvr>
                                        <p:cTn id="74" dur="1000"/>
                                        <p:tgtEl>
                                          <p:spTgt spid="2">
                                            <p:txEl>
                                              <p:pRg st="10" end="10"/>
                                            </p:txEl>
                                          </p:spTgt>
                                        </p:tgtEl>
                                      </p:cBhvr>
                                    </p:animEffect>
                                    <p:anim calcmode="lin" valueType="num">
                                      <p:cBhvr>
                                        <p:cTn id="75"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76" dur="1000" fill="hold"/>
                                        <p:tgtEl>
                                          <p:spTgt spid="2">
                                            <p:txEl>
                                              <p:pRg st="10" end="10"/>
                                            </p:txEl>
                                          </p:spTgt>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
                                            <p:txEl>
                                              <p:pRg st="11" end="11"/>
                                            </p:txEl>
                                          </p:spTgt>
                                        </p:tgtEl>
                                        <p:attrNameLst>
                                          <p:attrName>style.visibility</p:attrName>
                                        </p:attrNameLst>
                                      </p:cBhvr>
                                      <p:to>
                                        <p:strVal val="visible"/>
                                      </p:to>
                                    </p:set>
                                    <p:animEffect transition="in" filter="fade">
                                      <p:cBhvr>
                                        <p:cTn id="79" dur="1000"/>
                                        <p:tgtEl>
                                          <p:spTgt spid="2">
                                            <p:txEl>
                                              <p:pRg st="11" end="11"/>
                                            </p:txEl>
                                          </p:spTgt>
                                        </p:tgtEl>
                                      </p:cBhvr>
                                    </p:animEffect>
                                    <p:anim calcmode="lin" valueType="num">
                                      <p:cBhvr>
                                        <p:cTn id="80"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81"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2">
                                            <p:txEl>
                                              <p:pRg st="12" end="12"/>
                                            </p:txEl>
                                          </p:spTgt>
                                        </p:tgtEl>
                                        <p:attrNameLst>
                                          <p:attrName>style.visibility</p:attrName>
                                        </p:attrNameLst>
                                      </p:cBhvr>
                                      <p:to>
                                        <p:strVal val="visible"/>
                                      </p:to>
                                    </p:set>
                                    <p:animEffect transition="in" filter="fade">
                                      <p:cBhvr>
                                        <p:cTn id="86" dur="1000"/>
                                        <p:tgtEl>
                                          <p:spTgt spid="2">
                                            <p:txEl>
                                              <p:pRg st="12" end="12"/>
                                            </p:txEl>
                                          </p:spTgt>
                                        </p:tgtEl>
                                      </p:cBhvr>
                                    </p:animEffect>
                                    <p:anim calcmode="lin" valueType="num">
                                      <p:cBhvr>
                                        <p:cTn id="87"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88" dur="10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lstStyle/>
          <a:p>
            <a:pPr lvl="1">
              <a:lnSpc>
                <a:spcPct val="150000"/>
              </a:lnSpc>
            </a:pPr>
            <a:r>
              <a:rPr lang="en-IN" dirty="0"/>
              <a:t>Python </a:t>
            </a:r>
          </a:p>
          <a:p>
            <a:pPr lvl="1">
              <a:lnSpc>
                <a:spcPct val="150000"/>
              </a:lnSpc>
            </a:pPr>
            <a:r>
              <a:rPr lang="en-IN" dirty="0" err="1"/>
              <a:t>Numpy</a:t>
            </a:r>
            <a:endParaRPr lang="en-IN" dirty="0"/>
          </a:p>
          <a:p>
            <a:pPr lvl="1">
              <a:lnSpc>
                <a:spcPct val="150000"/>
              </a:lnSpc>
            </a:pPr>
            <a:r>
              <a:rPr lang="en-IN" dirty="0"/>
              <a:t>Seaborn</a:t>
            </a:r>
          </a:p>
          <a:p>
            <a:pPr lvl="1">
              <a:lnSpc>
                <a:spcPct val="150000"/>
              </a:lnSpc>
            </a:pPr>
            <a:r>
              <a:rPr lang="en-IN" dirty="0"/>
              <a:t>Pandas</a:t>
            </a:r>
            <a:br>
              <a:rPr lang="en-IN" dirty="0"/>
            </a:br>
            <a:r>
              <a:rPr lang="en-IN" dirty="0"/>
              <a:t>matplotlib</a:t>
            </a:r>
          </a:p>
          <a:p>
            <a:pPr lvl="1">
              <a:lnSpc>
                <a:spcPct val="150000"/>
              </a:lnSpc>
            </a:pPr>
            <a:r>
              <a:rPr lang="en-IN" dirty="0" err="1"/>
              <a:t>Jupyter</a:t>
            </a:r>
            <a:r>
              <a:rPr lang="en-IN" dirty="0"/>
              <a:t> Notebook</a:t>
            </a:r>
          </a:p>
          <a:p>
            <a:pPr lvl="1">
              <a:lnSpc>
                <a:spcPct val="150000"/>
              </a:lnSpc>
            </a:pPr>
            <a:r>
              <a:rPr lang="en-IN" dirty="0"/>
              <a:t>Git &amp; GitHub</a:t>
            </a: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fade">
                                      <p:cBhvr>
                                        <p:cTn id="39" dur="1000"/>
                                        <p:tgtEl>
                                          <p:spTgt spid="7">
                                            <p:txEl>
                                              <p:pRg st="5" end="5"/>
                                            </p:txEl>
                                          </p:spTgt>
                                        </p:tgtEl>
                                      </p:cBhvr>
                                    </p:animEffect>
                                    <p:anim calcmode="lin" valueType="num">
                                      <p:cBhvr>
                                        <p:cTn id="4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028" name="Picture 4">
            <a:extLst>
              <a:ext uri="{FF2B5EF4-FFF2-40B4-BE49-F238E27FC236}">
                <a16:creationId xmlns:a16="http://schemas.microsoft.com/office/drawing/2014/main" id="{A6702F0E-60FE-154A-4857-B4C2974C65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829" y="1544774"/>
            <a:ext cx="5438775"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58720-CD95-D6CE-20DC-70B9958753B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62CB86E-0DAD-2B16-3EA5-0C62050D413D}"/>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76BCF6E-A4B0-4138-0AA4-060269F957A9}"/>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8" name="Text Placeholder 30">
            <a:extLst>
              <a:ext uri="{FF2B5EF4-FFF2-40B4-BE49-F238E27FC236}">
                <a16:creationId xmlns:a16="http://schemas.microsoft.com/office/drawing/2014/main" id="{BE77AFB3-8D73-CD32-6D3E-404F646DB600}"/>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2050" name="Picture 2">
            <a:extLst>
              <a:ext uri="{FF2B5EF4-FFF2-40B4-BE49-F238E27FC236}">
                <a16:creationId xmlns:a16="http://schemas.microsoft.com/office/drawing/2014/main" id="{14923408-9DA3-9C93-0D30-0AFCC19657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465" y="1069674"/>
            <a:ext cx="8805324" cy="578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908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61C4FB-CB1E-E7D2-C862-BB253265412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890312D-5CDD-9596-C54B-CA173D5F10ED}"/>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EEB0F948-FD57-3075-90BB-9605F92995D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8" name="Text Placeholder 30">
            <a:extLst>
              <a:ext uri="{FF2B5EF4-FFF2-40B4-BE49-F238E27FC236}">
                <a16:creationId xmlns:a16="http://schemas.microsoft.com/office/drawing/2014/main" id="{6DC19DB9-9733-B29C-94D9-49C61D733D9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074" name="Picture 2">
            <a:extLst>
              <a:ext uri="{FF2B5EF4-FFF2-40B4-BE49-F238E27FC236}">
                <a16:creationId xmlns:a16="http://schemas.microsoft.com/office/drawing/2014/main" id="{87494C02-AF66-9DBF-CAD9-A62FECB658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1762395"/>
            <a:ext cx="5353050" cy="43338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910DF86-B598-A313-2D6D-70C7A3D2C3BB}"/>
              </a:ext>
            </a:extLst>
          </p:cNvPr>
          <p:cNvSpPr txBox="1"/>
          <p:nvPr/>
        </p:nvSpPr>
        <p:spPr>
          <a:xfrm>
            <a:off x="675957" y="6096270"/>
            <a:ext cx="1263487" cy="369332"/>
          </a:xfrm>
          <a:prstGeom prst="rect">
            <a:avLst/>
          </a:prstGeom>
          <a:noFill/>
        </p:spPr>
        <p:txBody>
          <a:bodyPr wrap="none" rtlCol="0">
            <a:spAutoFit/>
          </a:bodyPr>
          <a:lstStyle/>
          <a:p>
            <a:r>
              <a:rPr lang="en-IN" dirty="0">
                <a:hlinkClick r:id="rId4"/>
              </a:rPr>
              <a:t>Demo Link</a:t>
            </a:r>
            <a:endParaRPr lang="en-US" dirty="0"/>
          </a:p>
        </p:txBody>
      </p:sp>
    </p:spTree>
    <p:extLst>
      <p:ext uri="{BB962C8B-B14F-4D97-AF65-F5344CB8AC3E}">
        <p14:creationId xmlns:p14="http://schemas.microsoft.com/office/powerpoint/2010/main" val="38325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3BDC14-C1AF-F273-D4BB-0A11FB4B6D0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07BC719-0BD6-7051-25A1-BA8FD2B7C6DF}"/>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17FE7DAF-C051-38D2-CEA5-A0297EE033EF}"/>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8" name="Text Placeholder 30">
            <a:extLst>
              <a:ext uri="{FF2B5EF4-FFF2-40B4-BE49-F238E27FC236}">
                <a16:creationId xmlns:a16="http://schemas.microsoft.com/office/drawing/2014/main" id="{F372A9A7-9DD8-A7A3-B67E-E30F331E3A2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026" name="Picture 2">
            <a:extLst>
              <a:ext uri="{FF2B5EF4-FFF2-40B4-BE49-F238E27FC236}">
                <a16:creationId xmlns:a16="http://schemas.microsoft.com/office/drawing/2014/main" id="{CDA7AC7E-C948-3280-FAA4-0FD2BCB3F2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957" y="1358265"/>
            <a:ext cx="8267700" cy="52101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0BE1D85-DC14-184B-FB71-8210E925F801}"/>
              </a:ext>
            </a:extLst>
          </p:cNvPr>
          <p:cNvSpPr txBox="1"/>
          <p:nvPr/>
        </p:nvSpPr>
        <p:spPr>
          <a:xfrm>
            <a:off x="675957" y="6471920"/>
            <a:ext cx="1263487" cy="369332"/>
          </a:xfrm>
          <a:prstGeom prst="rect">
            <a:avLst/>
          </a:prstGeom>
          <a:noFill/>
        </p:spPr>
        <p:txBody>
          <a:bodyPr wrap="none" rtlCol="0">
            <a:spAutoFit/>
          </a:bodyPr>
          <a:lstStyle/>
          <a:p>
            <a:r>
              <a:rPr lang="en-IN" dirty="0">
                <a:hlinkClick r:id="rId4"/>
              </a:rPr>
              <a:t>Demo Link</a:t>
            </a:r>
            <a:endParaRPr lang="en-US" dirty="0"/>
          </a:p>
        </p:txBody>
      </p:sp>
    </p:spTree>
    <p:extLst>
      <p:ext uri="{BB962C8B-B14F-4D97-AF65-F5344CB8AC3E}">
        <p14:creationId xmlns:p14="http://schemas.microsoft.com/office/powerpoint/2010/main" val="281190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609</TotalTime>
  <Words>604</Words>
  <Application>Microsoft Office PowerPoint</Application>
  <PresentationFormat>Widescreen</PresentationFormat>
  <Paragraphs>64</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Trebuchet MS</vt:lpstr>
      <vt:lpstr>Wingdings</vt:lpstr>
      <vt:lpstr>Wingdings 3</vt:lpstr>
      <vt:lpstr>Facet</vt:lpstr>
      <vt:lpstr>Major Project Title</vt:lpstr>
      <vt:lpstr>PROBLEM  STATEMENT</vt:lpstr>
      <vt:lpstr>Project Description  </vt:lpstr>
      <vt:lpstr>WHO ARE THE END USERS?</vt:lpstr>
      <vt:lpstr>Technology Used</vt:lpstr>
      <vt:lpstr>RESULTS </vt:lpstr>
      <vt:lpstr>RESULTS </vt:lpstr>
      <vt:lpstr>RESULTS </vt:lpstr>
      <vt:lpstr>RESULTS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KESHAB KUMAR</cp:lastModifiedBy>
  <cp:revision>82</cp:revision>
  <dcterms:created xsi:type="dcterms:W3CDTF">2021-07-11T13:13:15Z</dcterms:created>
  <dcterms:modified xsi:type="dcterms:W3CDTF">2024-11-18T05:32:33Z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