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5"/>
  </p:notesMasterIdLst>
  <p:handoutMasterIdLst>
    <p:handoutMasterId r:id="rId16"/>
  </p:handoutMasterIdLst>
  <p:sldIdLst>
    <p:sldId id="338" r:id="rId5"/>
    <p:sldId id="327" r:id="rId6"/>
    <p:sldId id="315" r:id="rId7"/>
    <p:sldId id="329" r:id="rId8"/>
    <p:sldId id="302" r:id="rId9"/>
    <p:sldId id="339" r:id="rId10"/>
    <p:sldId id="340" r:id="rId11"/>
    <p:sldId id="341" r:id="rId12"/>
    <p:sldId id="342" r:id="rId13"/>
    <p:sldId id="30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89" d="100"/>
          <a:sy n="89" d="100"/>
        </p:scale>
        <p:origin x="370"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10/28/2024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10/28/2024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10/28/2024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code/keshabkkumar/super-store-analysis" TargetMode="External"/><Relationship Id="rId2" Type="http://schemas.openxmlformats.org/officeDocument/2006/relationships/image" Target="../media/image1.jfif"/><Relationship Id="rId1" Type="http://schemas.openxmlformats.org/officeDocument/2006/relationships/slideLayout" Target="../slideLayouts/slideLayout20.xml"/><Relationship Id="rId4" Type="http://schemas.openxmlformats.org/officeDocument/2006/relationships/hyperlink" Target="https://github.com/Keshabkjha/AICTE_VOISE_Internshi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code/keshabkkumar/super-store-analysis"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Keshabkjha/AICTE_VOISE_Internship" TargetMode="External"/><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file:///C:\Users\kesha\OneDrive\Pictures\Screenshots%201\Screenshot%202024-10-29%20002857.png" TargetMode="Externa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code/keshabkkumar/super-store-analysis"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Keshabkjha/AICTE_VOISE_Internship"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3537449"/>
            <a:ext cx="5279365" cy="2518913"/>
          </a:xfrm>
        </p:spPr>
        <p:txBody>
          <a:bodyPr>
            <a:normAutofit fontScale="92500" lnSpcReduction="10000"/>
          </a:bodyPr>
          <a:lstStyle/>
          <a:p>
            <a:pPr algn="r"/>
            <a:r>
              <a:rPr lang="en-IN" b="0" dirty="0">
                <a:solidFill>
                  <a:schemeClr val="tx1"/>
                </a:solidFill>
              </a:rPr>
              <a:t>Name:- Keshab Kumar</a:t>
            </a:r>
          </a:p>
          <a:p>
            <a:pPr algn="r"/>
            <a:r>
              <a:rPr lang="en-IN" b="0" dirty="0">
                <a:solidFill>
                  <a:schemeClr val="tx1"/>
                </a:solidFill>
              </a:rPr>
              <a:t>Apply ID: APPLY_172711308466f1a77c56a3d </a:t>
            </a:r>
          </a:p>
          <a:p>
            <a:pPr algn="r"/>
            <a:r>
              <a:rPr lang="en-IN" b="0" dirty="0">
                <a:solidFill>
                  <a:schemeClr val="tx1"/>
                </a:solidFill>
              </a:rPr>
              <a:t>Internship ID: INTERNSHIP_172663295366ea53f910591</a:t>
            </a:r>
          </a:p>
          <a:p>
            <a:pPr algn="r"/>
            <a:r>
              <a:rPr lang="en-IN" b="0" dirty="0">
                <a:solidFill>
                  <a:schemeClr val="tx1"/>
                </a:solidFill>
              </a:rPr>
              <a:t>AICTE ID:-STU64b68f7eda5591689685886</a:t>
            </a:r>
          </a:p>
          <a:p>
            <a:pPr algn="r"/>
            <a:r>
              <a:rPr lang="en-IN" b="0" dirty="0">
                <a:solidFill>
                  <a:schemeClr val="tx1"/>
                </a:solidFill>
              </a:rPr>
              <a:t>College:- </a:t>
            </a:r>
            <a:r>
              <a:rPr lang="en-US" b="0" dirty="0">
                <a:solidFill>
                  <a:schemeClr val="tx1"/>
                </a:solidFill>
              </a:rPr>
              <a:t>NOIDA INSTITUTE OF ENGINEERING &amp; TECHNOLOGY</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fontScale="90000"/>
          </a:bodyPr>
          <a:lstStyle/>
          <a:p>
            <a:r>
              <a:rPr lang="en-GB" sz="3200" dirty="0"/>
              <a:t>Project Title –</a:t>
            </a:r>
            <a:br>
              <a:rPr lang="en-GB" sz="3200" dirty="0"/>
            </a:br>
            <a:r>
              <a:rPr lang="en-US" sz="3200" dirty="0"/>
              <a:t>Exploratory Data Analysis on Super Store</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47" dur="500"/>
                                        <p:tgtEl>
                                          <p:spTgt spid="2">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5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2" y="3962572"/>
            <a:ext cx="3667328" cy="2162183"/>
          </a:xfrm>
        </p:spPr>
        <p:txBody>
          <a:bodyPr>
            <a:normAutofit fontScale="85000" lnSpcReduction="10000"/>
          </a:bodyPr>
          <a:lstStyle/>
          <a:p>
            <a:r>
              <a:rPr lang="en-IN" dirty="0"/>
              <a:t>Keshab Kumar </a:t>
            </a:r>
            <a:br>
              <a:rPr lang="en-IN" dirty="0"/>
            </a:br>
            <a:r>
              <a:rPr lang="en-IN" dirty="0"/>
              <a:t>Noida Institute Of Engineering and Technology</a:t>
            </a:r>
          </a:p>
          <a:p>
            <a:r>
              <a:rPr lang="en-IN" dirty="0">
                <a:hlinkClick r:id="rId3"/>
              </a:rPr>
              <a:t>https://www.kaggle.com/code/keshabkkumar/super-store-analysis</a:t>
            </a:r>
            <a:endParaRPr lang="en-IN" dirty="0"/>
          </a:p>
          <a:p>
            <a:r>
              <a:rPr lang="en-IN" dirty="0">
                <a:hlinkClick r:id="rId4"/>
              </a:rPr>
              <a:t>https://github.com/Keshabkjha/AICTE_VOISE_Internship</a:t>
            </a:r>
            <a:endParaRPr lang="en-IN" dirty="0"/>
          </a:p>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62500" lnSpcReduction="20000"/>
          </a:bodyPr>
          <a:lstStyle/>
          <a:p>
            <a:pPr>
              <a:lnSpc>
                <a:spcPct val="150000"/>
              </a:lnSpc>
            </a:pPr>
            <a:r>
              <a:rPr lang="en-US" sz="2800" dirty="0"/>
              <a:t>Super Store, a U.S.-based retail business, seeks to identify areas of opportunity and weakness within its sales and operations to boost profitability and streamline decision-making. Due to limited analytical expertise, the business owners require an easy-to-understand exploratory data analysis that highlights insights in simple terms and provides actionable recommendations to increase profit, improve marketing strategies, and optimize operational efficiency.</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529308" y="345056"/>
            <a:ext cx="6276109" cy="830997"/>
          </a:xfrm>
        </p:spPr>
        <p:txBody>
          <a:bodyPr>
            <a:normAutofit fontScale="90000"/>
          </a:bodyPr>
          <a:lstStyle/>
          <a:p>
            <a:r>
              <a:rPr lang="en-GB" dirty="0"/>
              <a:t>Project Description</a:t>
            </a:r>
            <a:br>
              <a:rPr lang="en-GB" dirty="0"/>
            </a:br>
            <a:br>
              <a:rPr lang="en-GB" dirty="0"/>
            </a:br>
            <a:r>
              <a:rPr lang="en-US" sz="1700" b="0" dirty="0"/>
              <a:t>This project performs an exploratory data analysis (EDA) on Super Store's sales data, encompassing sales, profit, and geographic details for each order. The analysis aims to uncover high- and low-performing product categories, sub-categories, customer segments, and geographic areas. It also examines preferred shipping methods and popular product categories to pinpoint areas for improvement and growth. Through clear, straightforward insights and recommendations, this analysis supports Super Store’s owners in making data-driven decisions that align with their business objectives, helping them identify strengths, potential areas for improvement, and untapped opportunities.</a:t>
            </a:r>
            <a:br>
              <a:rPr lang="en-US" sz="1700" b="0" dirty="0"/>
            </a:br>
            <a:br>
              <a:rPr lang="en-US" sz="1700" b="0" dirty="0"/>
            </a:br>
            <a:r>
              <a:rPr lang="en-US" sz="1700" b="0" dirty="0"/>
              <a:t>The key questions answered in this analysis include:</a:t>
            </a:r>
            <a:br>
              <a:rPr lang="en-US" sz="1700" b="0" dirty="0"/>
            </a:br>
            <a:br>
              <a:rPr lang="en-US" sz="1700" b="0" dirty="0"/>
            </a:br>
            <a:r>
              <a:rPr lang="en-US" sz="1700" b="0" dirty="0"/>
              <a:t>Which category and sub-category perform best in terms of sales and profit?</a:t>
            </a:r>
            <a:br>
              <a:rPr lang="en-US" sz="1700" b="0" dirty="0"/>
            </a:br>
            <a:r>
              <a:rPr lang="en-US" sz="1700" b="0" dirty="0"/>
              <a:t>What are the top-selling and most profitable products?</a:t>
            </a:r>
            <a:br>
              <a:rPr lang="en-US" sz="1700" b="0" dirty="0"/>
            </a:br>
            <a:r>
              <a:rPr lang="en-US" sz="1700" b="0" dirty="0"/>
              <a:t>Which customer segment is the most profitable?</a:t>
            </a:r>
            <a:br>
              <a:rPr lang="en-US" sz="1700" b="0" dirty="0"/>
            </a:br>
            <a:r>
              <a:rPr lang="en-US" sz="1700" b="0" dirty="0"/>
              <a:t>Which shipping mode is preferred by customers?</a:t>
            </a:r>
            <a:br>
              <a:rPr lang="en-US" sz="1700" b="0" dirty="0"/>
            </a:br>
            <a:r>
              <a:rPr lang="en-US" sz="1700" b="0" dirty="0"/>
              <a:t>Which region and city show the highest sales and profitability?</a:t>
            </a:r>
            <a:br>
              <a:rPr lang="en-US" sz="1700" b="0" dirty="0"/>
            </a:br>
            <a:br>
              <a:rPr lang="en-GB" sz="1700" dirty="0"/>
            </a:br>
            <a:endParaRPr lang="en-IN" sz="170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lnSpcReduction="10000"/>
          </a:bodyPr>
          <a:lstStyle/>
          <a:p>
            <a:pPr algn="just">
              <a:lnSpc>
                <a:spcPct val="150000"/>
              </a:lnSpc>
            </a:pPr>
            <a:r>
              <a:rPr lang="en-US" dirty="0"/>
              <a:t>The end users are the business owners of Super Store, likely one or two individuals invested in growing and managing their family-owned retail business. With limited experience in interpreting charts or statistical outputs, they need an analysis that is simple, practical, and actionable. By using layman’s terms and clear recommendations, this analysis helps them make informed decisions to improve profitability and optimize marketing and operational strategies, without requiring deep technical expertise.</a:t>
            </a: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pPr lvl="1">
              <a:lnSpc>
                <a:spcPct val="150000"/>
              </a:lnSpc>
            </a:pPr>
            <a:r>
              <a:rPr lang="en-IN" dirty="0"/>
              <a:t>Pandas</a:t>
            </a:r>
          </a:p>
          <a:p>
            <a:pPr lvl="1">
              <a:lnSpc>
                <a:spcPct val="150000"/>
              </a:lnSpc>
            </a:pPr>
            <a:r>
              <a:rPr lang="en-IN" dirty="0" err="1"/>
              <a:t>Numpy</a:t>
            </a:r>
            <a:endParaRPr lang="en-IN" dirty="0"/>
          </a:p>
          <a:p>
            <a:pPr lvl="1">
              <a:lnSpc>
                <a:spcPct val="150000"/>
              </a:lnSpc>
            </a:pPr>
            <a:r>
              <a:rPr lang="en-IN" dirty="0"/>
              <a:t>Matplotlib</a:t>
            </a:r>
          </a:p>
          <a:p>
            <a:pPr lvl="1">
              <a:lnSpc>
                <a:spcPct val="150000"/>
              </a:lnSpc>
            </a:pPr>
            <a:r>
              <a:rPr lang="en-IN" dirty="0"/>
              <a:t>Seaborn </a:t>
            </a:r>
          </a:p>
          <a:p>
            <a:pPr lvl="1">
              <a:lnSpc>
                <a:spcPct val="150000"/>
              </a:lnSpc>
            </a:pPr>
            <a:r>
              <a:rPr lang="en-IN" dirty="0"/>
              <a:t>Python</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rPr>
              <a:t>Demo</a:t>
            </a:r>
            <a:endParaRPr lang="en-IN" b="0" u="sng" dirty="0">
              <a:solidFill>
                <a:srgbClr val="0070C0"/>
              </a:solidFill>
            </a:endParaRPr>
          </a:p>
        </p:txBody>
      </p:sp>
      <p:pic>
        <p:nvPicPr>
          <p:cNvPr id="3" name="Picture 2">
            <a:hlinkClick r:id="rId3"/>
            <a:extLst>
              <a:ext uri="{FF2B5EF4-FFF2-40B4-BE49-F238E27FC236}">
                <a16:creationId xmlns:a16="http://schemas.microsoft.com/office/drawing/2014/main" id="{7BC04FA4-A3BF-A6AB-9391-9DCDA6BF2BC0}"/>
              </a:ext>
            </a:extLst>
          </p:cNvPr>
          <p:cNvPicPr>
            <a:picLocks noChangeAspect="1"/>
          </p:cNvPicPr>
          <p:nvPr/>
        </p:nvPicPr>
        <p:blipFill>
          <a:blip r:embed="rId4"/>
          <a:stretch>
            <a:fillRect/>
          </a:stretch>
        </p:blipFill>
        <p:spPr>
          <a:xfrm>
            <a:off x="2118542" y="1201586"/>
            <a:ext cx="9552997" cy="5173814"/>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B1A001-8B1B-AF74-AFC1-FE366E896C9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D8A8F9A-BA23-9521-AB30-9A25084C719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1DB0DD0-A9C2-CF47-9AF4-0CBEC62F7379}"/>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A6F52144-65D3-DE65-95D6-941AC69FF99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A3D1CA8-BFF5-4C9F-1803-46ACDDA86713}"/>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2A0F279C-2571-5DB5-C898-FDB1F2F97F54}"/>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rPr>
              <a:t>Demo</a:t>
            </a:r>
            <a:endParaRPr lang="en-IN" b="0" u="sng" dirty="0">
              <a:solidFill>
                <a:srgbClr val="0070C0"/>
              </a:solidFill>
            </a:endParaRPr>
          </a:p>
        </p:txBody>
      </p:sp>
      <p:pic>
        <p:nvPicPr>
          <p:cNvPr id="12" name="Picture 11" descr="A screenshot of a graph&#10;&#10;Description automatically generated">
            <a:hlinkClick r:id="rId3"/>
            <a:extLst>
              <a:ext uri="{FF2B5EF4-FFF2-40B4-BE49-F238E27FC236}">
                <a16:creationId xmlns:a16="http://schemas.microsoft.com/office/drawing/2014/main" id="{145A9006-42E1-3975-31A5-DD4EB0725E1C}"/>
              </a:ext>
            </a:extLst>
          </p:cNvPr>
          <p:cNvPicPr>
            <a:picLocks noChangeAspect="1"/>
          </p:cNvPicPr>
          <p:nvPr/>
        </p:nvPicPr>
        <p:blipFill>
          <a:blip r:embed="rId4" r:link="rId5"/>
          <a:stretch>
            <a:fillRect/>
          </a:stretch>
        </p:blipFill>
        <p:spPr>
          <a:xfrm>
            <a:off x="1747519" y="1104181"/>
            <a:ext cx="9389183" cy="5106838"/>
          </a:xfrm>
          <a:prstGeom prst="rect">
            <a:avLst/>
          </a:prstGeom>
        </p:spPr>
      </p:pic>
    </p:spTree>
    <p:extLst>
      <p:ext uri="{BB962C8B-B14F-4D97-AF65-F5344CB8AC3E}">
        <p14:creationId xmlns:p14="http://schemas.microsoft.com/office/powerpoint/2010/main" val="61212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54AEE-7F1D-C304-AB59-BC0A036C5467}"/>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4E4898E-70CF-10A1-E8B2-2B2F6B5E87E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1FEA5DC7-DFF5-BC57-B950-4CE7E2769E26}"/>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4AB4BE3-0193-034E-0680-123A6B44BF4A}"/>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24574C95-78AF-09CA-93F3-38BAED1AB7D0}"/>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2E95294C-8A9E-9ADA-BAC2-3B71748BDCBA}"/>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rPr>
              <a:t>Demo</a:t>
            </a:r>
            <a:endParaRPr lang="en-IN" b="0" u="sng" dirty="0">
              <a:solidFill>
                <a:srgbClr val="0070C0"/>
              </a:solidFill>
            </a:endParaRPr>
          </a:p>
        </p:txBody>
      </p:sp>
      <p:pic>
        <p:nvPicPr>
          <p:cNvPr id="3" name="Picture 2">
            <a:hlinkClick r:id="rId3"/>
            <a:extLst>
              <a:ext uri="{FF2B5EF4-FFF2-40B4-BE49-F238E27FC236}">
                <a16:creationId xmlns:a16="http://schemas.microsoft.com/office/drawing/2014/main" id="{2165B90B-7936-EEE9-BA05-F766536B3D49}"/>
              </a:ext>
            </a:extLst>
          </p:cNvPr>
          <p:cNvPicPr>
            <a:picLocks noChangeAspect="1"/>
          </p:cNvPicPr>
          <p:nvPr/>
        </p:nvPicPr>
        <p:blipFill>
          <a:blip r:embed="rId4"/>
          <a:stretch>
            <a:fillRect/>
          </a:stretch>
        </p:blipFill>
        <p:spPr>
          <a:xfrm>
            <a:off x="1518249" y="1121434"/>
            <a:ext cx="10447031" cy="5099549"/>
          </a:xfrm>
          <a:prstGeom prst="rect">
            <a:avLst/>
          </a:prstGeom>
        </p:spPr>
      </p:pic>
    </p:spTree>
    <p:extLst>
      <p:ext uri="{BB962C8B-B14F-4D97-AF65-F5344CB8AC3E}">
        <p14:creationId xmlns:p14="http://schemas.microsoft.com/office/powerpoint/2010/main" val="229945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7A806-89D6-3C9E-F9E3-9D8D01DC4A3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8B4FDF0-D7A2-4225-9D02-D26602533809}"/>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DE59934-358B-035B-DF50-72695138FD31}"/>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117F8E24-D477-B345-4879-DCD90D182F71}"/>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96BA40F8-981B-AE11-5C4E-5C0B8DC4C38E}"/>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A2EBD013-B5D6-5713-848C-FA8306E98E15}"/>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rPr>
              <a:t>Demo</a:t>
            </a:r>
            <a:endParaRPr lang="en-IN" b="0" u="sng" dirty="0">
              <a:solidFill>
                <a:srgbClr val="0070C0"/>
              </a:solidFill>
            </a:endParaRPr>
          </a:p>
        </p:txBody>
      </p:sp>
      <p:pic>
        <p:nvPicPr>
          <p:cNvPr id="3" name="Picture 2">
            <a:hlinkClick r:id="rId3"/>
            <a:extLst>
              <a:ext uri="{FF2B5EF4-FFF2-40B4-BE49-F238E27FC236}">
                <a16:creationId xmlns:a16="http://schemas.microsoft.com/office/drawing/2014/main" id="{C21DEE47-FA66-72D5-6568-A8254C94CCBE}"/>
              </a:ext>
            </a:extLst>
          </p:cNvPr>
          <p:cNvPicPr>
            <a:picLocks noChangeAspect="1"/>
          </p:cNvPicPr>
          <p:nvPr/>
        </p:nvPicPr>
        <p:blipFill>
          <a:blip r:embed="rId4"/>
          <a:stretch>
            <a:fillRect/>
          </a:stretch>
        </p:blipFill>
        <p:spPr>
          <a:xfrm>
            <a:off x="1566222" y="1099907"/>
            <a:ext cx="9059555" cy="5118769"/>
          </a:xfrm>
          <a:prstGeom prst="rect">
            <a:avLst/>
          </a:prstGeom>
        </p:spPr>
      </p:pic>
    </p:spTree>
    <p:extLst>
      <p:ext uri="{BB962C8B-B14F-4D97-AF65-F5344CB8AC3E}">
        <p14:creationId xmlns:p14="http://schemas.microsoft.com/office/powerpoint/2010/main" val="84427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613</TotalTime>
  <Words>432</Words>
  <Application>Microsoft Office PowerPoint</Application>
  <PresentationFormat>Widescreen</PresentationFormat>
  <Paragraphs>32</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Trebuchet MS</vt:lpstr>
      <vt:lpstr>Wingdings</vt:lpstr>
      <vt:lpstr>Wingdings 3</vt:lpstr>
      <vt:lpstr>Facet</vt:lpstr>
      <vt:lpstr>Project Title – Exploratory Data Analysis on Super Store</vt:lpstr>
      <vt:lpstr>PROBLEM  STATEMENT</vt:lpstr>
      <vt:lpstr>Project Description  This project performs an exploratory data analysis (EDA) on Super Store's sales data, encompassing sales, profit, and geographic details for each order. The analysis aims to uncover high- and low-performing product categories, sub-categories, customer segments, and geographic areas. It also examines preferred shipping methods and popular product categories to pinpoint areas for improvement and growth. Through clear, straightforward insights and recommendations, this analysis supports Super Store’s owners in making data-driven decisions that align with their business objectives, helping them identify strengths, potential areas for improvement, and untapped opportunities.  The key questions answered in this analysis include:  Which category and sub-category perform best in terms of sales and profit? What are the top-selling and most profitable products? Which customer segment is the most profitable? Which shipping mode is preferred by customers? Which region and city show the highest sales and profitability?  </vt:lpstr>
      <vt:lpstr>WHO ARE THE END USERS?</vt:lpstr>
      <vt:lpstr>Technology Used</vt:lpstr>
      <vt:lpstr>RESULTS </vt:lpstr>
      <vt:lpstr>RESULTS </vt:lpstr>
      <vt:lpstr>RESULTS </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KESHAB KUMAR</cp:lastModifiedBy>
  <cp:revision>74</cp:revision>
  <dcterms:created xsi:type="dcterms:W3CDTF">2021-07-11T13:13:15Z</dcterms:created>
  <dcterms:modified xsi:type="dcterms:W3CDTF">2024-10-28T19:08:32Z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