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15724-A9FD-4601-8EC1-B02FF6D62B3F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F44AB-8216-4E1B-BFD8-57BA18119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52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44AB-8216-4E1B-BFD8-57BA18119AF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7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FEE2-5737-A2DC-A507-78E0209F1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EFE71-8E9A-FC82-EFE2-1F4B4AB1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CE8DB-E30E-CEC1-FCA4-5A97FD44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C709-8C3C-4043-BC05-A99027BE316F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92075-4733-A808-1ECA-5E2E6909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EECCA-3335-3868-D6CF-F1C190F0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C22D-37B1-43C3-8659-986210F96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13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F9C8-B720-35D9-C8F3-6792C7DE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5E96A-9BAC-4936-868B-84D20EA1F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67775-C3C1-4DC1-6169-7685D511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C709-8C3C-4043-BC05-A99027BE316F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1F417-C190-65F7-F6D7-5B20FCA2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1B043-BDA2-9C5F-25FC-959BC91C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C22D-37B1-43C3-8659-986210F96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236A4-CD38-B3CF-7007-499C37C18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CD98A-A171-F277-FC53-DCFF4A7CE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EF62E-BCB5-DEA2-8CA2-0BA7DF0D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C709-8C3C-4043-BC05-A99027BE316F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DDC4-36F8-CF5E-EDD4-A6665F0E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56F38-48E1-79E1-EA1B-8A69EAF5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C22D-37B1-43C3-8659-986210F96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39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46B2-DED6-6D91-DA10-11BB84ED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71B4-2B08-2B04-2D39-748DDA443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B6491-193A-3832-3586-3B1572E0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C709-8C3C-4043-BC05-A99027BE316F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E5BE-7F68-FA97-90C9-AE4CC095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FB04E-2365-DE55-E017-C4581903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C22D-37B1-43C3-8659-986210F96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87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F4F1-7A0A-FF70-EB2E-04BCEB73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E635F-ABB5-4A90-E263-09F57FEBF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2860C-DF59-EDC0-89A9-C237345C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C709-8C3C-4043-BC05-A99027BE316F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0298-63FF-E422-69FF-EB80AE57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02B1-00E3-8C24-377F-DB62C813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C22D-37B1-43C3-8659-986210F96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41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61BB-DD32-D86A-6775-2C4807ED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D2037-3328-8068-29E5-0C4CA6771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29222-AC25-3FEF-CA67-6F98E76D6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48624-0FBD-585C-868C-8FF9DEBF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C709-8C3C-4043-BC05-A99027BE316F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F5092-3D5D-91FA-7306-7AA21C1C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AB610-4F76-46D0-CE66-377AA3E5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C22D-37B1-43C3-8659-986210F96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43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8B0F-3020-D9AA-35D1-E1712E29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66ED5-0EF5-C3B7-D097-6A8E5290A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46275-BDF7-7133-1427-09ED3AACF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DA1CE-DBCF-42FD-7933-6F57BE84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86A21-9408-BEF0-1B01-56AF6F102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91AEB-310A-8A35-5A4F-5D0CB636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C709-8C3C-4043-BC05-A99027BE316F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06DB7-2321-0003-FA40-319192F6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B3866-C06F-3DB2-5CA6-19B542D1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C22D-37B1-43C3-8659-986210F96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36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2731-55DD-6593-1719-A2367AC6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33AD5-69AD-1857-FB6F-5E2E4B3B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C709-8C3C-4043-BC05-A99027BE316F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2A55E-B280-65AF-6D4E-B1184DAB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C6A4C-2CAF-6293-A69D-A45C74CE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C22D-37B1-43C3-8659-986210F96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87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AB414-5AC2-992E-CCFA-7D5C9191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C709-8C3C-4043-BC05-A99027BE316F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A8115-D8B3-81A1-9ADD-BED263C1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396ED-DECF-04DD-E0A5-324354B0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C22D-37B1-43C3-8659-986210F96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65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D594-5AEE-4ED4-7DBE-7E305A65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E0577-E3C3-2456-EEDC-A6FBC0B47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A9E71-C1F7-6F09-A111-0A04F44B5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8354-E875-B8DC-7A41-000D6757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C709-8C3C-4043-BC05-A99027BE316F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AAF5D-201E-DF9F-6B93-03DE3101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8E1AC-191C-C3F1-C120-2AEEE79D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C22D-37B1-43C3-8659-986210F96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20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ED62-A8F9-331A-9110-3334E363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25EF9-B636-BED2-D470-4C7D01A3A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A9F2A-9802-9275-5A48-4DD2E94CA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E0552-9897-9363-8B9A-8FB78A4E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C709-8C3C-4043-BC05-A99027BE316F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418A0-6088-BA6C-8D51-6D741B0A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1B0C5-19D5-0BCD-9CA6-3E8F640C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C22D-37B1-43C3-8659-986210F96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71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946ECB-41F8-4442-3B05-32D422E6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6B324-53CA-5F9C-1D41-ED2983B4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FA59B-16E8-3208-D201-8328A855B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5C709-8C3C-4043-BC05-A99027BE316F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4422A-3B5B-8B00-496B-C897AA421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15455-E4AE-5B74-7093-FD011F4B3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9C22D-37B1-43C3-8659-986210F96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59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C2B85BDD-E20A-F290-F2CF-7569220663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940" y="0"/>
            <a:ext cx="10289512" cy="6858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DFE79-126B-2006-6DFB-D5D64C4DC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11605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IN" dirty="0"/>
            </a:br>
            <a:r>
              <a:rPr lang="en-IN" dirty="0"/>
              <a:t>Module 1: Foundation of Data Analytics</a:t>
            </a:r>
            <a:br>
              <a:rPr lang="en-IN" dirty="0"/>
            </a:br>
            <a:br>
              <a:rPr lang="en-IN" dirty="0"/>
            </a:br>
            <a:r>
              <a:rPr lang="en-IN" sz="4000" dirty="0"/>
              <a:t>Data Preparation with Excel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0ACB7-BD58-9639-8B9F-724F0C382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9144000" cy="1655762"/>
          </a:xfrm>
        </p:spPr>
        <p:txBody>
          <a:bodyPr/>
          <a:lstStyle/>
          <a:p>
            <a:pPr algn="l"/>
            <a:r>
              <a:rPr lang="en-IN" b="1" dirty="0"/>
              <a:t>Siddharth Sundar</a:t>
            </a:r>
          </a:p>
          <a:p>
            <a:pPr algn="l"/>
            <a:r>
              <a:rPr lang="en-IN" dirty="0" err="1"/>
              <a:t>MyAnatomy</a:t>
            </a:r>
            <a:r>
              <a:rPr lang="en-IN" dirty="0"/>
              <a:t> Integration</a:t>
            </a:r>
          </a:p>
          <a:p>
            <a:pPr algn="l"/>
            <a:r>
              <a:rPr lang="en-IN" dirty="0"/>
              <a:t>NCET Core Team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A98ED-D59A-42D8-409B-A097BC3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4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10BD-9D43-F004-8A16-5570A09C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Excel?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0BEEA-59DD-E63C-BFA0-D13684EB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2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2D9100-BC7E-5A55-CBC1-E9FE7EA18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Many of you might be wondering, why do we have to learn Excel?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Excel is a one-stop solution for anything related to analytics. It is such a powerful tool, that one can perform any kind of analytics with it. The insights that you can extract using </a:t>
            </a:r>
            <a:r>
              <a:rPr lang="en-IN" b="1" dirty="0"/>
              <a:t>MS-Excel </a:t>
            </a:r>
            <a:r>
              <a:rPr lang="en-IN" dirty="0"/>
              <a:t>are unparalleled. </a:t>
            </a:r>
          </a:p>
          <a:p>
            <a:endParaRPr lang="en-IN" b="1" dirty="0"/>
          </a:p>
          <a:p>
            <a:r>
              <a:rPr lang="en-IN" dirty="0"/>
              <a:t>As an </a:t>
            </a:r>
            <a:r>
              <a:rPr lang="en-IN" b="1" dirty="0"/>
              <a:t>Analyst</a:t>
            </a:r>
            <a:r>
              <a:rPr lang="en-IN" dirty="0"/>
              <a:t>, one will spend about 40-50% of their total working time preparing data on </a:t>
            </a:r>
            <a:r>
              <a:rPr lang="en-IN" b="1" dirty="0"/>
              <a:t>Excel </a:t>
            </a:r>
            <a:r>
              <a:rPr lang="en-IN" dirty="0"/>
              <a:t>and Analysing it.</a:t>
            </a:r>
            <a:endParaRPr lang="en-IN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7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234BCC-0BEF-FEC4-ABBC-811945AF4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AC97-4851-0826-B124-A50F3AB0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are the essential concepts/formulas to learn?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5869B-2981-DA7A-3045-64BB7CA9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3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18E9AE-8BB2-DC19-A53E-93EEB8BA1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0316"/>
            <a:ext cx="3576782" cy="26540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u="sng" dirty="0"/>
              <a:t>Basic Formulas</a:t>
            </a:r>
          </a:p>
          <a:p>
            <a:r>
              <a:rPr lang="en-IN" dirty="0"/>
              <a:t>SUM, AVERAGE</a:t>
            </a:r>
          </a:p>
          <a:p>
            <a:r>
              <a:rPr lang="en-IN" dirty="0"/>
              <a:t>MIN, MAX</a:t>
            </a:r>
          </a:p>
          <a:p>
            <a:r>
              <a:rPr lang="en-IN" dirty="0"/>
              <a:t>COUNT</a:t>
            </a:r>
          </a:p>
          <a:p>
            <a:r>
              <a:rPr lang="en-IN" dirty="0"/>
              <a:t>Conditional Formulas – {IF, IFS, COUNTIF, COUNTIFS, AVERAGEIF, AVERAGE IFS}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FC51C7B-B150-1EE5-BD79-8FBBDDD8C083}"/>
              </a:ext>
            </a:extLst>
          </p:cNvPr>
          <p:cNvSpPr txBox="1">
            <a:spLocks/>
          </p:cNvSpPr>
          <p:nvPr/>
        </p:nvSpPr>
        <p:spPr>
          <a:xfrm>
            <a:off x="4414982" y="3220316"/>
            <a:ext cx="3576782" cy="2654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 u="sng" dirty="0"/>
              <a:t>String and Reference </a:t>
            </a:r>
          </a:p>
          <a:p>
            <a:r>
              <a:rPr lang="en-IN" dirty="0"/>
              <a:t>VLOOKUP, HLOOKUP</a:t>
            </a:r>
          </a:p>
          <a:p>
            <a:r>
              <a:rPr lang="en-IN" dirty="0"/>
              <a:t>XLOOKUP</a:t>
            </a:r>
          </a:p>
          <a:p>
            <a:r>
              <a:rPr lang="en-IN" dirty="0"/>
              <a:t>LEFT, RIGHT, MID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68010665-8A3A-6B27-72B6-B8015D236356}"/>
              </a:ext>
            </a:extLst>
          </p:cNvPr>
          <p:cNvSpPr txBox="1">
            <a:spLocks/>
          </p:cNvSpPr>
          <p:nvPr/>
        </p:nvSpPr>
        <p:spPr>
          <a:xfrm>
            <a:off x="7991764" y="3220315"/>
            <a:ext cx="3576782" cy="2654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 u="sng" dirty="0"/>
              <a:t>Data Analysis Tools</a:t>
            </a:r>
          </a:p>
          <a:p>
            <a:r>
              <a:rPr lang="en-IN" dirty="0"/>
              <a:t>Pivot Tables</a:t>
            </a:r>
          </a:p>
          <a:p>
            <a:r>
              <a:rPr lang="en-IN" dirty="0"/>
              <a:t>Data Analysis </a:t>
            </a:r>
            <a:r>
              <a:rPr lang="en-IN" dirty="0" err="1"/>
              <a:t>ToolPak</a:t>
            </a:r>
            <a:endParaRPr lang="en-IN" dirty="0"/>
          </a:p>
          <a:p>
            <a:r>
              <a:rPr lang="en-IN" dirty="0" err="1"/>
              <a:t>GoalSeek</a:t>
            </a:r>
            <a:r>
              <a:rPr lang="en-IN" dirty="0"/>
              <a:t> and Solver</a:t>
            </a:r>
          </a:p>
        </p:txBody>
      </p:sp>
      <p:pic>
        <p:nvPicPr>
          <p:cNvPr id="11" name="Graphic 10" descr="Pie chart with solid fill">
            <a:extLst>
              <a:ext uri="{FF2B5EF4-FFF2-40B4-BE49-F238E27FC236}">
                <a16:creationId xmlns:a16="http://schemas.microsoft.com/office/drawing/2014/main" id="{20A7A026-118E-5BF2-C180-84EC59256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0017" y="2172712"/>
            <a:ext cx="914400" cy="914400"/>
          </a:xfrm>
          <a:prstGeom prst="rect">
            <a:avLst/>
          </a:prstGeom>
        </p:spPr>
      </p:pic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8464E0E7-97E6-ED0E-2A4D-575A8E6906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3235" y="2172712"/>
            <a:ext cx="914400" cy="914400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095143C6-05C0-7CBC-E5E2-E101835BBF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66453" y="21727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7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5FDB25-161A-2227-986B-09E3F94A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4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BEB55F-1BEB-A240-C8CD-9254A4E47D29}"/>
              </a:ext>
            </a:extLst>
          </p:cNvPr>
          <p:cNvSpPr txBox="1"/>
          <p:nvPr/>
        </p:nvSpPr>
        <p:spPr>
          <a:xfrm>
            <a:off x="0" y="2032001"/>
            <a:ext cx="12192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Exercises</a:t>
            </a:r>
          </a:p>
          <a:p>
            <a:pPr algn="ctr"/>
            <a:endParaRPr lang="en-IN" sz="3600" dirty="0"/>
          </a:p>
          <a:p>
            <a:pPr algn="ctr"/>
            <a:r>
              <a:rPr lang="en-IN" sz="3600" dirty="0"/>
              <a:t>Let’s start working on these formulas and see how they work on MS-Excel.</a:t>
            </a:r>
          </a:p>
          <a:p>
            <a:pPr algn="ctr"/>
            <a:endParaRPr lang="en-IN" sz="3600" dirty="0"/>
          </a:p>
          <a:p>
            <a:pPr algn="ctr"/>
            <a:r>
              <a:rPr lang="en-IN" sz="2400" b="1" dirty="0"/>
              <a:t>(Note: </a:t>
            </a:r>
            <a:r>
              <a:rPr lang="en-IN" sz="2400" dirty="0"/>
              <a:t>If you want to practice while attending the class, you can open an Excel File and follow along. If you do not have Excel, Google Sheets also offers the same functionality</a:t>
            </a:r>
            <a:r>
              <a:rPr lang="en-IN" sz="2400" b="1" dirty="0"/>
              <a:t>.)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26045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10BD-9D43-F004-8A16-5570A09C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are Pivot Tables?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0BEEA-59DD-E63C-BFA0-D13684EB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5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2D9100-BC7E-5A55-CBC1-E9FE7EA18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Pivot Tables are a powerful data analysis tool within spreadsheet software (like Excel, Google Sheets) that allow you to:</a:t>
            </a:r>
          </a:p>
          <a:p>
            <a:pPr lvl="1"/>
            <a:r>
              <a:rPr lang="en-IN" b="1" dirty="0"/>
              <a:t>Summarize and organize large datasets quickly.</a:t>
            </a:r>
            <a:endParaRPr lang="en-IN" dirty="0"/>
          </a:p>
          <a:p>
            <a:pPr lvl="1"/>
            <a:r>
              <a:rPr lang="en-IN" b="1" dirty="0"/>
              <a:t>Extract meaningful insights from raw data.</a:t>
            </a:r>
            <a:endParaRPr lang="en-IN" dirty="0"/>
          </a:p>
          <a:p>
            <a:pPr lvl="1"/>
            <a:r>
              <a:rPr lang="en-IN" b="1" dirty="0"/>
              <a:t>Create dynamic reports with interactive features.</a:t>
            </a:r>
          </a:p>
          <a:p>
            <a:pPr lvl="1"/>
            <a:endParaRPr lang="en-IN" b="1" dirty="0"/>
          </a:p>
          <a:p>
            <a:r>
              <a:rPr lang="en-IN" dirty="0"/>
              <a:t>Data Aggregation, Data Grouping, Data Filtering, and Pivoting (Rearranging into different rows and columns), are key features of Pivot Tables.</a:t>
            </a:r>
          </a:p>
          <a:p>
            <a:endParaRPr lang="en-IN" dirty="0"/>
          </a:p>
          <a:p>
            <a:r>
              <a:rPr lang="en-IN" dirty="0"/>
              <a:t>Pivot Tables are a </a:t>
            </a:r>
            <a:r>
              <a:rPr lang="en-IN" b="1" dirty="0"/>
              <a:t>Data Analysts </a:t>
            </a:r>
            <a:r>
              <a:rPr lang="en-IN" dirty="0"/>
              <a:t>most powerful tool!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60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A1AC0-76B3-A828-A05B-D5060D1AE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6911-EF4C-F87D-4AFF-7F42BB92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the Data Analysis </a:t>
            </a:r>
            <a:r>
              <a:rPr lang="en-IN" b="1" dirty="0" err="1"/>
              <a:t>ToolPak</a:t>
            </a:r>
            <a:r>
              <a:rPr lang="en-IN" b="1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5CAC3-CC33-DDD6-80D6-D53158CA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6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B22464-F67E-A4E7-1920-9F0DCDC1C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Excel add-in that provides a collection of statistical and engineering tools.</a:t>
            </a:r>
          </a:p>
          <a:p>
            <a:r>
              <a:rPr lang="en-US" b="1" dirty="0"/>
              <a:t>Not enabled by default, needs to be activated.</a:t>
            </a:r>
          </a:p>
          <a:p>
            <a:endParaRPr lang="en-US" b="1" dirty="0"/>
          </a:p>
          <a:p>
            <a:r>
              <a:rPr lang="en-IN" b="1" dirty="0"/>
              <a:t>Statistical </a:t>
            </a:r>
            <a:r>
              <a:rPr lang="en-IN" b="1" dirty="0" err="1"/>
              <a:t>Analysis:</a:t>
            </a:r>
            <a:r>
              <a:rPr lang="en-IN" dirty="0" err="1"/>
              <a:t>Descriptive</a:t>
            </a:r>
            <a:r>
              <a:rPr lang="en-IN" dirty="0"/>
              <a:t> Statistics (mean, median, standard deviation), Regression Analysis (linear, multiple, polynomial), T-Tests, ANOVA, Correlation and Covariance, Histograms, Sampling, etc.,</a:t>
            </a:r>
          </a:p>
          <a:p>
            <a:r>
              <a:rPr lang="en-IN" b="1" dirty="0"/>
              <a:t>Engineering Tools: </a:t>
            </a:r>
            <a:r>
              <a:rPr lang="en-IN" dirty="0"/>
              <a:t>Moving Average, Fourier Analysis, etc.,</a:t>
            </a:r>
          </a:p>
        </p:txBody>
      </p:sp>
    </p:spTree>
    <p:extLst>
      <p:ext uri="{BB962C8B-B14F-4D97-AF65-F5344CB8AC3E}">
        <p14:creationId xmlns:p14="http://schemas.microsoft.com/office/powerpoint/2010/main" val="415042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2ADED-805E-1E3B-339F-59F512A0A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F2B0-B907-0D60-6062-60B80BC5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the Data Analysis </a:t>
            </a:r>
            <a:r>
              <a:rPr lang="en-IN" b="1" dirty="0" err="1"/>
              <a:t>ToolPak</a:t>
            </a:r>
            <a:r>
              <a:rPr lang="en-IN" b="1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4FD44-F58E-89CB-3D5C-FAA42904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7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89CB4E-A47E-28F9-C3F3-7306BB91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powerful "what-if" analysis tool that helps you find the input value needed to achieve a specific target output in a formula.</a:t>
            </a:r>
          </a:p>
          <a:p>
            <a:r>
              <a:rPr lang="en-US" dirty="0"/>
              <a:t>Essentially, it reverses the calculation.</a:t>
            </a:r>
          </a:p>
          <a:p>
            <a:r>
              <a:rPr lang="en-US" b="1" dirty="0"/>
              <a:t>Financial Modeling:</a:t>
            </a:r>
          </a:p>
          <a:p>
            <a:pPr lvl="1"/>
            <a:r>
              <a:rPr lang="en-US" dirty="0"/>
              <a:t>Determine the interest rate needed to reach a specific loan payment.</a:t>
            </a:r>
          </a:p>
          <a:p>
            <a:pPr lvl="1"/>
            <a:r>
              <a:rPr lang="en-US" dirty="0"/>
              <a:t>Calculate the required sales volume to achieve a profit target.</a:t>
            </a:r>
          </a:p>
          <a:p>
            <a:r>
              <a:rPr lang="en-US" b="1" dirty="0"/>
              <a:t>Break-Even Analysis:</a:t>
            </a:r>
          </a:p>
          <a:p>
            <a:pPr lvl="1"/>
            <a:r>
              <a:rPr lang="en-US" dirty="0"/>
              <a:t>Find the production level where revenue equals costs.</a:t>
            </a:r>
          </a:p>
          <a:p>
            <a:r>
              <a:rPr lang="en-US" b="1" dirty="0"/>
              <a:t>Engineering &amp; Science:</a:t>
            </a:r>
          </a:p>
          <a:p>
            <a:pPr lvl="1"/>
            <a:r>
              <a:rPr lang="en-US" dirty="0"/>
              <a:t>Solve for variables in complex equations.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77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BFEFD-964D-21AF-DB0B-2E7BA58A8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C1E454-9C36-1D04-955D-5CA0C513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8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BE0F7-FC85-D3F8-4DB8-2F8DE5E9CFC2}"/>
              </a:ext>
            </a:extLst>
          </p:cNvPr>
          <p:cNvSpPr txBox="1"/>
          <p:nvPr/>
        </p:nvSpPr>
        <p:spPr>
          <a:xfrm>
            <a:off x="0" y="2032001"/>
            <a:ext cx="12192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Exercises</a:t>
            </a:r>
          </a:p>
          <a:p>
            <a:pPr algn="ctr"/>
            <a:endParaRPr lang="en-IN" sz="3600" dirty="0"/>
          </a:p>
          <a:p>
            <a:pPr algn="ctr"/>
            <a:r>
              <a:rPr lang="en-IN" sz="3600" dirty="0"/>
              <a:t>Let’s start working on these formulas and see how they work on MS-Excel.</a:t>
            </a:r>
          </a:p>
          <a:p>
            <a:pPr algn="ctr"/>
            <a:endParaRPr lang="en-IN" sz="3600" dirty="0"/>
          </a:p>
          <a:p>
            <a:pPr algn="ctr"/>
            <a:r>
              <a:rPr lang="en-IN" sz="2400" b="1" dirty="0"/>
              <a:t>(Note: </a:t>
            </a:r>
            <a:r>
              <a:rPr lang="en-IN" sz="2400" dirty="0"/>
              <a:t>If you want to practice while attending the class, you can open an Excel File and follow along. If you do not have Excel, Google Sheets also offers the same functionality</a:t>
            </a:r>
            <a:r>
              <a:rPr lang="en-IN" sz="2400" b="1" dirty="0"/>
              <a:t>.)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24895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2C6EDF2177314BBC371DC108053EE1" ma:contentTypeVersion="8" ma:contentTypeDescription="Create a new document." ma:contentTypeScope="" ma:versionID="47910605c7ef5741c3b956bdd2dfe747">
  <xsd:schema xmlns:xsd="http://www.w3.org/2001/XMLSchema" xmlns:xs="http://www.w3.org/2001/XMLSchema" xmlns:p="http://schemas.microsoft.com/office/2006/metadata/properties" xmlns:ns2="4af21e6f-bc32-471d-82c5-339e1718249e" targetNamespace="http://schemas.microsoft.com/office/2006/metadata/properties" ma:root="true" ma:fieldsID="421449da32ffa7267c27cc07f52186fc" ns2:_="">
    <xsd:import namespace="4af21e6f-bc32-471d-82c5-339e171824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f21e6f-bc32-471d-82c5-339e171824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FB30AF-7AA9-40A9-914F-0245EE296450}"/>
</file>

<file path=customXml/itemProps2.xml><?xml version="1.0" encoding="utf-8"?>
<ds:datastoreItem xmlns:ds="http://schemas.openxmlformats.org/officeDocument/2006/customXml" ds:itemID="{A48F6A65-AF38-4068-85B2-A14AF59C7F4F}"/>
</file>

<file path=customXml/itemProps3.xml><?xml version="1.0" encoding="utf-8"?>
<ds:datastoreItem xmlns:ds="http://schemas.openxmlformats.org/officeDocument/2006/customXml" ds:itemID="{6F13DCC0-AFBB-4737-B4A1-1389BB80C6C2}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</TotalTime>
  <Words>527</Words>
  <Application>Microsoft Office PowerPoint</Application>
  <PresentationFormat>Widescreen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Module 1: Foundation of Data Analytics  Data Preparation with Excel </vt:lpstr>
      <vt:lpstr>Why Excel?</vt:lpstr>
      <vt:lpstr>What are the essential concepts/formulas to learn?</vt:lpstr>
      <vt:lpstr>PowerPoint Presentation</vt:lpstr>
      <vt:lpstr>What are Pivot Tables?</vt:lpstr>
      <vt:lpstr>What is the Data Analysis ToolPak?</vt:lpstr>
      <vt:lpstr>What is the Data Analysis ToolPak?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 Sundar</dc:creator>
  <cp:lastModifiedBy>Siddharth Sundar</cp:lastModifiedBy>
  <cp:revision>6</cp:revision>
  <dcterms:created xsi:type="dcterms:W3CDTF">2025-01-09T07:07:47Z</dcterms:created>
  <dcterms:modified xsi:type="dcterms:W3CDTF">2025-01-17T11:42:54Z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0x010100B22C6EDF2177314BBC371DC108053EE1</vt:lpwstr>
  </property>
</Properties>
</file>