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1.xml" ContentType="application/vnd.openxmlformats-officedocument.theme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7.xml" ContentType="application/vnd.ms-office.chartcolor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4.xml" ContentType="application/vnd.ms-office.chartcolorstyl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Analyst%20(Business%20Intelligence)%20-%20Training\Session%20-%204\Dataset%20-%20Visualiz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Analyst%20(Business%20Intelligence)%20-%20Training\Session%20-%204\Dataset%20-%20Visualization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Analyst%20(Business%20Intelligence)%20-%20Training\Session%20-%204\Dataset%20-%20Visualiz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Analyst%20(Business%20Intelligence)%20-%20Training\Session%20-%204\Dataset%20-%20Visualiz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Analyst%20(Business%20Intelligence)%20-%20Training\Session%20-%204\Dataset%20-%20Visualiz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Analyst%20(Business%20Intelligence)%20-%20Training\Session%20-%204\Dataset%20-%20Visualiza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Analyst%20(Business%20Intelligence)%20-%20Training\Session%20-%204\Dataset%20-%20Visualiza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Analyst%20(Business%20Intelligence)%20-%20Training\Session%20-%204\Dataset%20-%20Visualizat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Analyst%20(Business%20Intelligence)%20-%20Training\Session%20-%204\Dataset%20-%20Visualiza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Analyst%20(Business%20Intelligence)%20-%20Training\Session%20-%204\Dataset%20-%20Visualizati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093-4AE6-B187-0B6894A5D2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093-4AE6-B187-0B6894A5D2F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2"/>
              <c:pt idx="0">
                <c:v>Female</c:v>
              </c:pt>
              <c:pt idx="1">
                <c:v>Male</c:v>
              </c:pt>
            </c:strLit>
          </c:cat>
          <c:val>
            <c:numLit>
              <c:formatCode>General</c:formatCode>
              <c:ptCount val="2"/>
              <c:pt idx="0">
                <c:v>12</c:v>
              </c:pt>
              <c:pt idx="1">
                <c:v>12</c:v>
              </c:pt>
            </c:numLit>
          </c:val>
          <c:extLst>
            <c:ext xmlns:c16="http://schemas.microsoft.com/office/drawing/2014/chart" uri="{C3380CC4-5D6E-409C-BE32-E72D297353CC}">
              <c16:uniqueId val="{00000004-1093-4AE6-B187-0B6894A5D2F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Sheet3!$AM$1</c:f>
              <c:strCache>
                <c:ptCount val="1"/>
                <c:pt idx="0">
                  <c:v>Sales Revenue (in $)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Sheet3!$AL$2:$AL$12</c:f>
              <c:numCache>
                <c:formatCode>#,##0</c:formatCode>
                <c:ptCount val="11"/>
                <c:pt idx="0">
                  <c:v>5000</c:v>
                </c:pt>
                <c:pt idx="1">
                  <c:v>7000</c:v>
                </c:pt>
                <c:pt idx="2">
                  <c:v>6500</c:v>
                </c:pt>
                <c:pt idx="3">
                  <c:v>8000</c:v>
                </c:pt>
                <c:pt idx="4">
                  <c:v>4500</c:v>
                </c:pt>
                <c:pt idx="5">
                  <c:v>9000</c:v>
                </c:pt>
                <c:pt idx="6">
                  <c:v>5500</c:v>
                </c:pt>
                <c:pt idx="7">
                  <c:v>6000</c:v>
                </c:pt>
                <c:pt idx="8">
                  <c:v>8000</c:v>
                </c:pt>
                <c:pt idx="9">
                  <c:v>10000</c:v>
                </c:pt>
                <c:pt idx="10">
                  <c:v>9500</c:v>
                </c:pt>
              </c:numCache>
            </c:numRef>
          </c:xVal>
          <c:yVal>
            <c:numRef>
              <c:f>Sheet3!$AM$2:$AM$12</c:f>
              <c:numCache>
                <c:formatCode>#,##0</c:formatCode>
                <c:ptCount val="11"/>
                <c:pt idx="0">
                  <c:v>20000</c:v>
                </c:pt>
                <c:pt idx="1">
                  <c:v>25000</c:v>
                </c:pt>
                <c:pt idx="2">
                  <c:v>22000</c:v>
                </c:pt>
                <c:pt idx="3">
                  <c:v>30000</c:v>
                </c:pt>
                <c:pt idx="4">
                  <c:v>18000</c:v>
                </c:pt>
                <c:pt idx="5">
                  <c:v>35000</c:v>
                </c:pt>
                <c:pt idx="6">
                  <c:v>21000</c:v>
                </c:pt>
                <c:pt idx="7">
                  <c:v>21500</c:v>
                </c:pt>
                <c:pt idx="8">
                  <c:v>30100</c:v>
                </c:pt>
                <c:pt idx="9">
                  <c:v>40000</c:v>
                </c:pt>
                <c:pt idx="10">
                  <c:v>37500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29-4BCA-A515-7395742110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7887695"/>
        <c:axId val="1897878575"/>
      </c:scatterChart>
      <c:valAx>
        <c:axId val="18978876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Advertising Spend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878575"/>
        <c:crosses val="autoZero"/>
        <c:crossBetween val="midCat"/>
      </c:valAx>
      <c:valAx>
        <c:axId val="1897878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Sales 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8876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Genre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986-4DCB-AFAA-92174A2401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986-4DCB-AFAA-92174A2401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986-4DCB-AFAA-92174A2401B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986-4DCB-AFAA-92174A2401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4"/>
              <c:pt idx="0">
                <c:v>Dark</c:v>
              </c:pt>
              <c:pt idx="1">
                <c:v>Improv</c:v>
              </c:pt>
              <c:pt idx="2">
                <c:v>Observational</c:v>
              </c:pt>
              <c:pt idx="3">
                <c:v>Satirical</c:v>
              </c:pt>
            </c:strLit>
          </c:cat>
          <c:val>
            <c:numLit>
              <c:formatCode>General</c:formatCode>
              <c:ptCount val="4"/>
              <c:pt idx="0">
                <c:v>3</c:v>
              </c:pt>
              <c:pt idx="1">
                <c:v>7</c:v>
              </c:pt>
              <c:pt idx="2">
                <c:v>8</c:v>
              </c:pt>
              <c:pt idx="3">
                <c:v>6</c:v>
              </c:pt>
            </c:numLit>
          </c:val>
          <c:extLst>
            <c:ext xmlns:c16="http://schemas.microsoft.com/office/drawing/2014/chart" uri="{C3380CC4-5D6E-409C-BE32-E72D297353CC}">
              <c16:uniqueId val="{00000008-C986-4DCB-AFAA-92174A2401B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Number of Shows by Each Comedian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4"/>
              <c:pt idx="0">
                <c:v>Abish Matthew</c:v>
              </c:pt>
              <c:pt idx="1">
                <c:v>Abishek Upmanyu</c:v>
              </c:pt>
              <c:pt idx="2">
                <c:v>Aditi Mittal</c:v>
              </c:pt>
              <c:pt idx="3">
                <c:v>Aishwarya Mohanraj</c:v>
              </c:pt>
              <c:pt idx="4">
                <c:v>Akash Gupta</c:v>
              </c:pt>
              <c:pt idx="5">
                <c:v>Anubhav Singh Bassi</c:v>
              </c:pt>
              <c:pt idx="6">
                <c:v>Anuradha Menon</c:v>
              </c:pt>
              <c:pt idx="7">
                <c:v>Azeem Bantawalla</c:v>
              </c:pt>
              <c:pt idx="8">
                <c:v>Bharti Singh</c:v>
              </c:pt>
              <c:pt idx="9">
                <c:v>Biswa Kalyan Rath</c:v>
              </c:pt>
              <c:pt idx="10">
                <c:v>Chockalingam</c:v>
              </c:pt>
              <c:pt idx="11">
                <c:v>Kannan Gill</c:v>
              </c:pt>
              <c:pt idx="12">
                <c:v>Kenny Sebastian</c:v>
              </c:pt>
              <c:pt idx="13">
                <c:v>Mallika Dua</c:v>
              </c:pt>
              <c:pt idx="14">
                <c:v>Mohit Morani</c:v>
              </c:pt>
              <c:pt idx="15">
                <c:v>Neeli Palta</c:v>
              </c:pt>
              <c:pt idx="16">
                <c:v>Pragati Sinha</c:v>
              </c:pt>
              <c:pt idx="17">
                <c:v>Radhika Vaz</c:v>
              </c:pt>
              <c:pt idx="18">
                <c:v>Ravi Gupta</c:v>
              </c:pt>
              <c:pt idx="19">
                <c:v>Samay Raina</c:v>
              </c:pt>
              <c:pt idx="20">
                <c:v>Shraddha Jain</c:v>
              </c:pt>
              <c:pt idx="21">
                <c:v>Sugandha Mishra</c:v>
              </c:pt>
              <c:pt idx="22">
                <c:v>Sumukhi Suresh</c:v>
              </c:pt>
              <c:pt idx="23">
                <c:v>Urooj Ashfaq</c:v>
              </c:pt>
            </c:strLit>
          </c:cat>
          <c:val>
            <c:numLit>
              <c:formatCode>General</c:formatCode>
              <c:ptCount val="24"/>
              <c:pt idx="0">
                <c:v>78</c:v>
              </c:pt>
              <c:pt idx="1">
                <c:v>49</c:v>
              </c:pt>
              <c:pt idx="2">
                <c:v>65</c:v>
              </c:pt>
              <c:pt idx="3">
                <c:v>80</c:v>
              </c:pt>
              <c:pt idx="4">
                <c:v>82</c:v>
              </c:pt>
              <c:pt idx="5">
                <c:v>44</c:v>
              </c:pt>
              <c:pt idx="6">
                <c:v>86</c:v>
              </c:pt>
              <c:pt idx="7">
                <c:v>18</c:v>
              </c:pt>
              <c:pt idx="8">
                <c:v>27</c:v>
              </c:pt>
              <c:pt idx="9">
                <c:v>34</c:v>
              </c:pt>
              <c:pt idx="10">
                <c:v>81</c:v>
              </c:pt>
              <c:pt idx="11">
                <c:v>94</c:v>
              </c:pt>
              <c:pt idx="12">
                <c:v>71</c:v>
              </c:pt>
              <c:pt idx="13">
                <c:v>70</c:v>
              </c:pt>
              <c:pt idx="14">
                <c:v>92</c:v>
              </c:pt>
              <c:pt idx="15">
                <c:v>58</c:v>
              </c:pt>
              <c:pt idx="16">
                <c:v>40</c:v>
              </c:pt>
              <c:pt idx="17">
                <c:v>78</c:v>
              </c:pt>
              <c:pt idx="18">
                <c:v>52</c:v>
              </c:pt>
              <c:pt idx="19">
                <c:v>91</c:v>
              </c:pt>
              <c:pt idx="20">
                <c:v>91</c:v>
              </c:pt>
              <c:pt idx="21">
                <c:v>92</c:v>
              </c:pt>
              <c:pt idx="22">
                <c:v>33</c:v>
              </c:pt>
              <c:pt idx="23">
                <c:v>43</c:v>
              </c:pt>
            </c:numLit>
          </c:val>
          <c:extLst>
            <c:ext xmlns:c16="http://schemas.microsoft.com/office/drawing/2014/chart" uri="{C3380CC4-5D6E-409C-BE32-E72D297353CC}">
              <c16:uniqueId val="{00000000-B3FD-48C6-B5AD-550FEB9F9D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69083983"/>
        <c:axId val="1969089743"/>
      </c:barChart>
      <c:catAx>
        <c:axId val="1969083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9089743"/>
        <c:crosses val="autoZero"/>
        <c:auto val="1"/>
        <c:lblAlgn val="ctr"/>
        <c:lblOffset val="100"/>
        <c:noMultiLvlLbl val="0"/>
      </c:catAx>
      <c:valAx>
        <c:axId val="1969089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9083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Standup</a:t>
            </a:r>
            <a:r>
              <a:rPr lang="en-US" b="1" baseline="0" dirty="0"/>
              <a:t> Comedians by Net Worth</a:t>
            </a:r>
            <a:endParaRPr lang="en-I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Lesser than 1.5 Crore</c:v>
              </c:pt>
              <c:pt idx="1">
                <c:v>1.5 Crore to 2.5 Crore</c:v>
              </c:pt>
              <c:pt idx="2">
                <c:v>2.5 Crore to 3.5 Crore</c:v>
              </c:pt>
              <c:pt idx="3">
                <c:v>3.5 Crore to 4.5 Crore</c:v>
              </c:pt>
              <c:pt idx="4">
                <c:v>Greater than 4.5 Crore</c:v>
              </c:pt>
            </c:strLit>
          </c:cat>
          <c:val>
            <c:numLit>
              <c:formatCode>General</c:formatCode>
              <c:ptCount val="5"/>
              <c:pt idx="0">
                <c:v>3</c:v>
              </c:pt>
              <c:pt idx="1">
                <c:v>7</c:v>
              </c:pt>
              <c:pt idx="2">
                <c:v>10</c:v>
              </c:pt>
              <c:pt idx="3">
                <c:v>2</c:v>
              </c:pt>
              <c:pt idx="4">
                <c:v>2</c:v>
              </c:pt>
            </c:numLit>
          </c:val>
          <c:extLst>
            <c:ext xmlns:c16="http://schemas.microsoft.com/office/drawing/2014/chart" uri="{C3380CC4-5D6E-409C-BE32-E72D297353CC}">
              <c16:uniqueId val="{00000000-EBDD-4FD1-AA68-9B8692AE65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21110463"/>
        <c:axId val="2021122463"/>
      </c:barChart>
      <c:catAx>
        <c:axId val="202111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122463"/>
        <c:crosses val="autoZero"/>
        <c:auto val="1"/>
        <c:lblAlgn val="ctr"/>
        <c:lblOffset val="100"/>
        <c:tickLblSkip val="1"/>
        <c:noMultiLvlLbl val="0"/>
      </c:catAx>
      <c:valAx>
        <c:axId val="2021122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110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Region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596-4359-A0B8-856FA8FE61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596-4359-A0B8-856FA8FE61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596-4359-A0B8-856FA8FE61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596-4359-A0B8-856FA8FE61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4"/>
              <c:pt idx="0">
                <c:v>East</c:v>
              </c:pt>
              <c:pt idx="1">
                <c:v>North</c:v>
              </c:pt>
              <c:pt idx="2">
                <c:v>South</c:v>
              </c:pt>
              <c:pt idx="3">
                <c:v>West</c:v>
              </c:pt>
            </c:strLit>
          </c:cat>
          <c:val>
            <c:numLit>
              <c:formatCode>General</c:formatCode>
              <c:ptCount val="4"/>
              <c:pt idx="0">
                <c:v>6</c:v>
              </c:pt>
              <c:pt idx="1">
                <c:v>7</c:v>
              </c:pt>
              <c:pt idx="2">
                <c:v>7</c:v>
              </c:pt>
              <c:pt idx="3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8-3596-4359-A0B8-856FA8FE61D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b="1"/>
              <a:t>Gender</a:t>
            </a:r>
            <a:r>
              <a:rPr lang="en-IN" b="1" baseline="0"/>
              <a:t> Distribution by Region</a:t>
            </a:r>
            <a:endParaRPr lang="en-IN" b="1"/>
          </a:p>
        </c:rich>
      </c:tx>
      <c:layout>
        <c:manualLayout>
          <c:xMode val="edge"/>
          <c:yMode val="edge"/>
          <c:x val="0.21324999999999997"/>
          <c:y val="4.52755905511811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IN"/>
        </a:p>
      </c:txPr>
    </c:title>
    <c:autoTitleDeleted val="0"/>
    <c:pivotFmts>
      <c:pivotFmt>
        <c:idx val="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East</c:v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Female</c:v>
              </c:pt>
              <c:pt idx="1">
                <c:v>Male</c:v>
              </c:pt>
            </c:strLit>
          </c:cat>
          <c:val>
            <c:numLit>
              <c:formatCode>General</c:formatCode>
              <c:ptCount val="2"/>
              <c:pt idx="0">
                <c:v>3</c:v>
              </c:pt>
              <c:pt idx="1">
                <c:v>3</c:v>
              </c:pt>
            </c:numLit>
          </c:val>
          <c:extLst>
            <c:ext xmlns:c16="http://schemas.microsoft.com/office/drawing/2014/chart" uri="{C3380CC4-5D6E-409C-BE32-E72D297353CC}">
              <c16:uniqueId val="{00000000-2DCA-42F8-8E27-ADE95F39550B}"/>
            </c:ext>
          </c:extLst>
        </c:ser>
        <c:ser>
          <c:idx val="1"/>
          <c:order val="1"/>
          <c:tx>
            <c:v>North</c:v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Female</c:v>
              </c:pt>
              <c:pt idx="1">
                <c:v>Male</c:v>
              </c:pt>
            </c:strLit>
          </c:cat>
          <c:val>
            <c:numLit>
              <c:formatCode>General</c:formatCode>
              <c:ptCount val="2"/>
              <c:pt idx="0">
                <c:v>2</c:v>
              </c:pt>
              <c:pt idx="1">
                <c:v>5</c:v>
              </c:pt>
            </c:numLit>
          </c:val>
          <c:extLst>
            <c:ext xmlns:c16="http://schemas.microsoft.com/office/drawing/2014/chart" uri="{C3380CC4-5D6E-409C-BE32-E72D297353CC}">
              <c16:uniqueId val="{00000001-2DCA-42F8-8E27-ADE95F39550B}"/>
            </c:ext>
          </c:extLst>
        </c:ser>
        <c:ser>
          <c:idx val="2"/>
          <c:order val="2"/>
          <c:tx>
            <c:v>South</c:v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Female</c:v>
              </c:pt>
              <c:pt idx="1">
                <c:v>Male</c:v>
              </c:pt>
            </c:strLit>
          </c:cat>
          <c:val>
            <c:numLit>
              <c:formatCode>General</c:formatCode>
              <c:ptCount val="2"/>
              <c:pt idx="0">
                <c:v>3</c:v>
              </c:pt>
              <c:pt idx="1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2-2DCA-42F8-8E27-ADE95F39550B}"/>
            </c:ext>
          </c:extLst>
        </c:ser>
        <c:ser>
          <c:idx val="3"/>
          <c:order val="3"/>
          <c:tx>
            <c:v>West</c:v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Female</c:v>
              </c:pt>
              <c:pt idx="1">
                <c:v>Male</c:v>
              </c:pt>
            </c:strLit>
          </c:cat>
          <c:val>
            <c:numLit>
              <c:formatCode>General</c:formatCode>
              <c:ptCount val="2"/>
              <c:pt idx="0">
                <c:v>4</c:v>
              </c:pt>
              <c:pt idx="1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3-2DCA-42F8-8E27-ADE95F3955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2030809263"/>
        <c:axId val="2030815503"/>
      </c:barChart>
      <c:catAx>
        <c:axId val="2030809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0815503"/>
        <c:crosses val="autoZero"/>
        <c:auto val="1"/>
        <c:lblAlgn val="ctr"/>
        <c:lblOffset val="100"/>
        <c:noMultiLvlLbl val="0"/>
      </c:catAx>
      <c:valAx>
        <c:axId val="2030815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0809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b="1"/>
              <a:t>Product Preference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1"/>
        <c:ser>
          <c:idx val="0"/>
          <c:order val="0"/>
          <c:tx>
            <c:v>Total</c:v>
          </c:tx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44E-4F79-ADAB-250908FA51D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44E-4F79-ADAB-250908FA51D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44E-4F79-ADAB-250908FA51D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Android</c:v>
              </c:pt>
              <c:pt idx="1">
                <c:v>iPad</c:v>
              </c:pt>
              <c:pt idx="2">
                <c:v>iPhone</c:v>
              </c:pt>
            </c:strLit>
          </c:cat>
          <c:val>
            <c:numLit>
              <c:formatCode>General</c:formatCode>
              <c:ptCount val="3"/>
              <c:pt idx="0">
                <c:v>6</c:v>
              </c:pt>
              <c:pt idx="1">
                <c:v>2</c:v>
              </c:pt>
              <c:pt idx="2">
                <c:v>4</c:v>
              </c:pt>
            </c:numLit>
          </c:val>
          <c:extLst>
            <c:ext xmlns:c16="http://schemas.microsoft.com/office/drawing/2014/chart" uri="{C3380CC4-5D6E-409C-BE32-E72D297353CC}">
              <c16:uniqueId val="{00000006-D44E-4F79-ADAB-250908FA51D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2030832303"/>
        <c:axId val="2030810703"/>
      </c:barChart>
      <c:catAx>
        <c:axId val="2030832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0810703"/>
        <c:crosses val="autoZero"/>
        <c:auto val="1"/>
        <c:lblAlgn val="ctr"/>
        <c:lblOffset val="100"/>
        <c:noMultiLvlLbl val="0"/>
      </c:catAx>
      <c:valAx>
        <c:axId val="2030810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0832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Market Share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Sheet3!$L$1</c:f>
              <c:strCache>
                <c:ptCount val="1"/>
                <c:pt idx="0">
                  <c:v>Share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039-4603-B593-1EEB246523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039-4603-B593-1EEB246523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039-4603-B593-1EEB246523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039-4603-B593-1EEB246523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Sheet3!$K$2:$K$5</c:f>
              <c:strCache>
                <c:ptCount val="4"/>
                <c:pt idx="0">
                  <c:v>Samsung</c:v>
                </c:pt>
                <c:pt idx="1">
                  <c:v>Apple</c:v>
                </c:pt>
                <c:pt idx="2">
                  <c:v>OnePlus</c:v>
                </c:pt>
                <c:pt idx="3">
                  <c:v>Others</c:v>
                </c:pt>
              </c:strCache>
            </c:strRef>
          </c:cat>
          <c:val>
            <c:numRef>
              <c:f>Sheet3!$L$2:$L$5</c:f>
              <c:numCache>
                <c:formatCode>General</c:formatCode>
                <c:ptCount val="4"/>
                <c:pt idx="0">
                  <c:v>28</c:v>
                </c:pt>
                <c:pt idx="1">
                  <c:v>31</c:v>
                </c:pt>
                <c:pt idx="2">
                  <c:v>27</c:v>
                </c:pt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039-4603-B593-1EEB2465235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Yearly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Sheet3!$Y$1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Sheet3!$W$2:$X$13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  <c:lvl>
                  <c:pt idx="0">
                    <c:v>Qtr. 1</c:v>
                  </c:pt>
                  <c:pt idx="3">
                    <c:v>Qtr. 2</c:v>
                  </c:pt>
                  <c:pt idx="6">
                    <c:v>Qtr. 3</c:v>
                  </c:pt>
                  <c:pt idx="9">
                    <c:v>Qtr. 4</c:v>
                  </c:pt>
                </c:lvl>
              </c:multiLvlStrCache>
            </c:multiLvlStrRef>
          </c:cat>
          <c:val>
            <c:numRef>
              <c:f>Sheet3!$Y$2:$Y$13</c:f>
              <c:numCache>
                <c:formatCode>General</c:formatCode>
                <c:ptCount val="12"/>
                <c:pt idx="0">
                  <c:v>52</c:v>
                </c:pt>
                <c:pt idx="1">
                  <c:v>44</c:v>
                </c:pt>
                <c:pt idx="2">
                  <c:v>38</c:v>
                </c:pt>
                <c:pt idx="3">
                  <c:v>48</c:v>
                </c:pt>
                <c:pt idx="4">
                  <c:v>58</c:v>
                </c:pt>
                <c:pt idx="5">
                  <c:v>96</c:v>
                </c:pt>
                <c:pt idx="6">
                  <c:v>54</c:v>
                </c:pt>
                <c:pt idx="7">
                  <c:v>29</c:v>
                </c:pt>
                <c:pt idx="8">
                  <c:v>46</c:v>
                </c:pt>
                <c:pt idx="9">
                  <c:v>27</c:v>
                </c:pt>
                <c:pt idx="10">
                  <c:v>80</c:v>
                </c:pt>
                <c:pt idx="11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4F-4C61-9648-7A24A427FB1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0817423"/>
        <c:axId val="2030834223"/>
      </c:lineChart>
      <c:catAx>
        <c:axId val="203081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0834223"/>
        <c:crosses val="autoZero"/>
        <c:auto val="1"/>
        <c:lblAlgn val="ctr"/>
        <c:lblOffset val="100"/>
        <c:noMultiLvlLbl val="0"/>
      </c:catAx>
      <c:valAx>
        <c:axId val="2030834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0817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BA20-F894-3AC2-5284-8520B365E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D0194-7F2D-1C1C-115F-7FC8589AC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59823-EA58-1227-1153-9619EB4E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7444-71DA-4CDA-A0CE-5C682EE6561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E8E59-7F3D-EF7C-E57C-408E63C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7B9E8-04C0-6AA5-BF05-AA57DD66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8B80-A789-4772-8D70-2AE085088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1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53F86-0A7D-310C-A2D8-DE3CE969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F808C-F0B6-3330-1D5B-6F2FAF6D2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05AA6-B9FE-E872-A418-9EDB557D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7444-71DA-4CDA-A0CE-5C682EE6561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C0711-D2DF-B5D6-854D-F196EAAC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C188C-86CC-D109-A8A8-09C6D935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8B80-A789-4772-8D70-2AE085088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06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60D49-9263-B29B-8C12-77148BAE7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36E56-D5F9-57C8-F678-FE01EA167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BFBCB-0FAF-861B-C883-A166E7AA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7444-71DA-4CDA-A0CE-5C682EE6561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1C473-B28C-ACCA-E35B-E853F9E3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B4140-C0EC-8A2D-3DFB-27F86544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8B80-A789-4772-8D70-2AE085088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70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F4CC-169A-9012-68FA-C760554E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1090D-DEEF-C2CD-0BCA-4FE69F1C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4E440-1347-57EC-1153-B0E0CCF7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7444-71DA-4CDA-A0CE-5C682EE6561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A746A-00E7-8822-A63A-EABF3770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39651-030B-82B7-40E5-FB6F8315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8B80-A789-4772-8D70-2AE085088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24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9264-45DC-E1FB-194A-6D975788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D9B43-D06B-83F0-3A7E-FEE5D61E7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D197A-4F6E-D3B7-21E3-5E26B62A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7444-71DA-4CDA-A0CE-5C682EE6561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BC36C-6E7A-601B-A3DD-03658CC2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4D4F4-7FFA-7EB7-9079-6A017BEF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8B80-A789-4772-8D70-2AE085088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68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846F-4128-1880-C6E6-DD539345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1786-EAE0-0AEE-34FE-DFB483B8F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BB4E8-AE45-CC3A-838E-703C3EB99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97D07-29F4-7EF5-31C8-E6CD0F03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7444-71DA-4CDA-A0CE-5C682EE6561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EBF24-4C1C-A3B4-602F-EE1654BA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4C7F8-07A1-FD2B-5ADD-E6E1D61C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8B80-A789-4772-8D70-2AE085088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51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411C-9E0D-FAAA-C151-A746D239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405FD-66A5-2363-6FAD-B8F806F00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E2B96-7EAF-395E-DCB5-DC32FF785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4B164F-129E-5669-379A-A1D5A8515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2E97D-7F1C-7B5C-0C4F-2A036CFBF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0A764F-811F-015F-E1C2-936100F7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7444-71DA-4CDA-A0CE-5C682EE6561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0CDF5F-918A-D3DF-8A88-0697A800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18C23-2F56-B38D-76F7-41DF7EA8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8B80-A789-4772-8D70-2AE085088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82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97AD-5A31-E69B-228D-E257435F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5DF48-7962-C2C7-3013-4962D040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7444-71DA-4CDA-A0CE-5C682EE6561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33525-C5B1-8671-B468-D20EC6AD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380EF-D037-5228-6347-9A23EF38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8B80-A789-4772-8D70-2AE085088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50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C2152-67E9-C85E-5F18-3102E9A8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7444-71DA-4CDA-A0CE-5C682EE6561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F1C838-7B9B-6CD1-10BF-3188EFA3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43912-9BD0-5779-ADCF-BAFEC79A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8B80-A789-4772-8D70-2AE085088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01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93D9-8F1B-2137-DC35-8C55872A0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AB1B-A448-F401-4043-B149813AC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732EC-C614-D03A-1E2A-73E499760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82816-32D1-EB5A-0732-1F4F7CB1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7444-71DA-4CDA-A0CE-5C682EE6561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86BC-BFAB-BF54-05BB-85274C6C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19591-F754-8D43-F74E-A7925618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8B80-A789-4772-8D70-2AE085088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45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CFB4-BD98-EB68-488F-E78558B3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F2608-DEBB-B0EB-BC92-F23E1FE3C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8AA19-5450-0932-ABF4-DE369D8D1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089CB-0B16-1B60-9182-FFFDEF16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7444-71DA-4CDA-A0CE-5C682EE6561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B513C-32E8-0AE7-87AC-E1EE8860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6387-AE04-324D-51EA-6892E91E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8B80-A789-4772-8D70-2AE085088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77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4970C6-FA97-9D55-7680-D5C18E9A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5FF3A-EE6C-66B4-F117-4A8804718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6CC8D-FB5C-DD12-6211-235506118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57444-71DA-4CDA-A0CE-5C682EE6561D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5935F-0936-29DB-D641-3AC59FF33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525A3-D23E-4A4B-EEAD-C83BA2902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08B80-A789-4772-8D70-2AE085088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64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C2B85BDD-E20A-F290-F2CF-7569220663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940" y="0"/>
            <a:ext cx="10289512" cy="6858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DFE79-126B-2006-6DFB-D5D64C4DC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11605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br>
              <a:rPr lang="en-IN" dirty="0"/>
            </a:br>
            <a:r>
              <a:rPr lang="en-IN" dirty="0"/>
              <a:t>Module 2: Data Visualization and Communication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4000" dirty="0"/>
              <a:t>Principles of Data Visualization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0ACB7-BD58-9639-8B9F-724F0C382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02238"/>
            <a:ext cx="9144000" cy="1655762"/>
          </a:xfrm>
        </p:spPr>
        <p:txBody>
          <a:bodyPr/>
          <a:lstStyle/>
          <a:p>
            <a:pPr algn="l"/>
            <a:r>
              <a:rPr lang="en-IN" b="1" dirty="0"/>
              <a:t>Siddharth Sundar</a:t>
            </a:r>
          </a:p>
          <a:p>
            <a:pPr algn="l"/>
            <a:r>
              <a:rPr lang="en-IN" dirty="0" err="1"/>
              <a:t>MyAnatomy</a:t>
            </a:r>
            <a:r>
              <a:rPr lang="en-IN" dirty="0"/>
              <a:t> Integration</a:t>
            </a:r>
          </a:p>
          <a:p>
            <a:pPr algn="l"/>
            <a:r>
              <a:rPr lang="en-IN" dirty="0"/>
              <a:t>NCET Core Team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A98ED-D59A-42D8-409B-A097BC38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49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BEE7D6-AC4B-D0F1-924A-96E5514B4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13C2-AC73-002F-F243-B41AA316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3) Line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FDF0A-CE6A-5662-1C53-4951149E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10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D48B62-1962-5692-2FBF-D8797A43A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1" y="1690688"/>
            <a:ext cx="5590309" cy="4351338"/>
          </a:xfrm>
        </p:spPr>
        <p:txBody>
          <a:bodyPr>
            <a:normAutofit/>
          </a:bodyPr>
          <a:lstStyle/>
          <a:p>
            <a:r>
              <a:rPr lang="en-US" dirty="0"/>
              <a:t>Graphical Representation using </a:t>
            </a:r>
            <a:r>
              <a:rPr lang="en-US" b="1" dirty="0"/>
              <a:t>“Lines”</a:t>
            </a:r>
          </a:p>
          <a:p>
            <a:endParaRPr lang="en-US" dirty="0"/>
          </a:p>
          <a:p>
            <a:r>
              <a:rPr lang="en-US" dirty="0"/>
              <a:t>Used popularly to show </a:t>
            </a:r>
            <a:r>
              <a:rPr lang="en-US" b="1" dirty="0"/>
              <a:t>trends over time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Example –</a:t>
            </a:r>
            <a:r>
              <a:rPr lang="en-US" dirty="0"/>
              <a:t> Stock Market Prices going up/down, Sales of a Company, etc.,</a:t>
            </a:r>
            <a:endParaRPr lang="en-US" b="1" dirty="0"/>
          </a:p>
          <a:p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BE4E2CD-E4B0-5393-7927-8D08D83F89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820200"/>
              </p:ext>
            </p:extLst>
          </p:nvPr>
        </p:nvGraphicFramePr>
        <p:xfrm>
          <a:off x="5565270" y="1320800"/>
          <a:ext cx="5919788" cy="4721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26169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B83E98-2AF0-7514-CD33-215D283D9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90620-2528-A266-7134-4A578159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4) Scatter 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58810-E2D7-3842-1E7C-24AB0E06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11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B6765A-08F0-44F5-5FD8-13058AAFF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445" y="1613189"/>
            <a:ext cx="5590309" cy="4351338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Graphical Representation on a </a:t>
            </a:r>
            <a:r>
              <a:rPr lang="en-US" b="1" dirty="0"/>
              <a:t>2-Dimensional</a:t>
            </a:r>
            <a:r>
              <a:rPr lang="en-US" dirty="0"/>
              <a:t> Plane.</a:t>
            </a:r>
            <a:endParaRPr lang="en-US" b="1" dirty="0"/>
          </a:p>
          <a:p>
            <a:pPr algn="r"/>
            <a:endParaRPr lang="en-US" dirty="0"/>
          </a:p>
          <a:p>
            <a:pPr algn="r"/>
            <a:r>
              <a:rPr lang="en-US" dirty="0"/>
              <a:t>Used popularly to show </a:t>
            </a:r>
            <a:r>
              <a:rPr lang="en-US" b="1" dirty="0"/>
              <a:t>relationships </a:t>
            </a:r>
            <a:r>
              <a:rPr lang="en-US" dirty="0"/>
              <a:t>between variables.</a:t>
            </a:r>
          </a:p>
          <a:p>
            <a:pPr marL="0" indent="0" algn="r">
              <a:buNone/>
            </a:pPr>
            <a:endParaRPr lang="en-US" dirty="0"/>
          </a:p>
          <a:p>
            <a:pPr algn="r"/>
            <a:r>
              <a:rPr lang="en-US" b="1" dirty="0"/>
              <a:t>Example –</a:t>
            </a:r>
            <a:r>
              <a:rPr lang="en-US" dirty="0"/>
              <a:t> Advertisement and Sales Revenue, Stock Market and Market Index, etc., </a:t>
            </a:r>
            <a:endParaRPr lang="en-US" b="1" dirty="0"/>
          </a:p>
          <a:p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8DE20D6-4A09-25E9-60AF-B4FF5BC92F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329752"/>
              </p:ext>
            </p:extLst>
          </p:nvPr>
        </p:nvGraphicFramePr>
        <p:xfrm>
          <a:off x="289574" y="1745456"/>
          <a:ext cx="5424488" cy="4610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7113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0D86FB-14C7-429E-2A49-CF468B0F9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633D-E002-8B89-0253-50569511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5) Histogram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31F07-638E-F188-7F50-700AC11A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12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E58767-C5F9-8984-7580-291EF8698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1" y="1690688"/>
            <a:ext cx="5590309" cy="4351338"/>
          </a:xfrm>
        </p:spPr>
        <p:txBody>
          <a:bodyPr>
            <a:normAutofit/>
          </a:bodyPr>
          <a:lstStyle/>
          <a:p>
            <a:r>
              <a:rPr lang="en-US" dirty="0"/>
              <a:t>Graphical Representation using </a:t>
            </a:r>
            <a:r>
              <a:rPr lang="en-US" b="1" dirty="0"/>
              <a:t>Bars and Curves</a:t>
            </a:r>
          </a:p>
          <a:p>
            <a:endParaRPr lang="en-US" dirty="0"/>
          </a:p>
          <a:p>
            <a:r>
              <a:rPr lang="en-US" dirty="0"/>
              <a:t>Used popularly to show </a:t>
            </a:r>
            <a:r>
              <a:rPr lang="en-US" b="1" dirty="0"/>
              <a:t>the distribution of data.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Example –</a:t>
            </a:r>
            <a:r>
              <a:rPr lang="en-US" dirty="0"/>
              <a:t> Distribution of Test Scores, Distribution of Height, etc.,</a:t>
            </a:r>
          </a:p>
        </p:txBody>
      </p:sp>
      <p:pic>
        <p:nvPicPr>
          <p:cNvPr id="2050" name="Picture 2" descr="Output image">
            <a:extLst>
              <a:ext uri="{FF2B5EF4-FFF2-40B4-BE49-F238E27FC236}">
                <a16:creationId xmlns:a16="http://schemas.microsoft.com/office/drawing/2014/main" id="{E7E1BC71-F30E-55BA-53B8-494EBFF8F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06" y="1690688"/>
            <a:ext cx="575389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ECB747-9CCA-D252-D1AB-CF2DE706DFD8}"/>
              </a:ext>
            </a:extLst>
          </p:cNvPr>
          <p:cNvSpPr txBox="1"/>
          <p:nvPr/>
        </p:nvSpPr>
        <p:spPr>
          <a:xfrm>
            <a:off x="701963" y="5533698"/>
            <a:ext cx="106731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Basically, if the curve is </a:t>
            </a:r>
            <a:r>
              <a:rPr lang="en-US" b="1" dirty="0"/>
              <a:t>Skewed </a:t>
            </a:r>
            <a:r>
              <a:rPr lang="en-US" dirty="0"/>
              <a:t>to the left, it means many people are in the first half, if it is </a:t>
            </a:r>
            <a:r>
              <a:rPr lang="en-US" b="1" dirty="0"/>
              <a:t>Skewed </a:t>
            </a:r>
            <a:r>
              <a:rPr lang="en-US" dirty="0"/>
              <a:t>to the right, </a:t>
            </a:r>
          </a:p>
          <a:p>
            <a:r>
              <a:rPr lang="en-US" dirty="0"/>
              <a:t>it means many people are in the second half, if it is in </a:t>
            </a:r>
            <a:r>
              <a:rPr lang="en-US" b="1" dirty="0"/>
              <a:t>bell shape</a:t>
            </a:r>
            <a:r>
              <a:rPr lang="en-US" dirty="0"/>
              <a:t>, then the data is </a:t>
            </a:r>
            <a:r>
              <a:rPr lang="en-US" b="1" dirty="0"/>
              <a:t>“Normally Distributed”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817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42D638-5388-4275-F229-1408B3D1C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4981-4530-01AC-8317-1389E0A2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6) Box and Whisker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1828E-9A59-3955-D52A-E79C6C34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13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27A011-6A70-0AE8-A4E3-320FC75FA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445" y="1613189"/>
            <a:ext cx="559030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Graphical Representation to summarize data using </a:t>
            </a:r>
            <a:r>
              <a:rPr lang="en-US" b="1" dirty="0"/>
              <a:t>Medians, Quartiles</a:t>
            </a:r>
            <a:r>
              <a:rPr lang="en-US" dirty="0"/>
              <a:t>, and </a:t>
            </a:r>
            <a:r>
              <a:rPr lang="en-US" b="1" dirty="0"/>
              <a:t>Outliers.</a:t>
            </a:r>
          </a:p>
          <a:p>
            <a:endParaRPr lang="en-US" b="1" dirty="0"/>
          </a:p>
          <a:p>
            <a:r>
              <a:rPr lang="en-US" dirty="0"/>
              <a:t>Popularly used for multi-statistic comparison</a:t>
            </a:r>
          </a:p>
          <a:p>
            <a:endParaRPr lang="en-US" b="1" dirty="0"/>
          </a:p>
          <a:p>
            <a:r>
              <a:rPr lang="en-US" b="1" dirty="0"/>
              <a:t>Example – </a:t>
            </a:r>
            <a:r>
              <a:rPr lang="en-US" dirty="0"/>
              <a:t>Compare Employee Salary across different Departments, etc.,</a:t>
            </a:r>
          </a:p>
        </p:txBody>
      </p:sp>
      <p:pic>
        <p:nvPicPr>
          <p:cNvPr id="3074" name="Picture 2" descr="Box and Whisker Plot Examples: Real-World Problems and Answers">
            <a:extLst>
              <a:ext uri="{FF2B5EF4-FFF2-40B4-BE49-F238E27FC236}">
                <a16:creationId xmlns:a16="http://schemas.microsoft.com/office/drawing/2014/main" id="{540E7926-48F5-6F1D-F484-20D9AFA21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3" y="1546731"/>
            <a:ext cx="4500419" cy="448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7123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5845C8-C73A-5067-B4FE-739C5A266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7417-62CC-C45C-6E76-3477E8E0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7) Heatmaps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9CB98-4A66-B848-499E-0D038B56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14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27044E-DBE9-10E7-97D9-31F9812C3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1" y="1690688"/>
            <a:ext cx="5590309" cy="4351338"/>
          </a:xfrm>
        </p:spPr>
        <p:txBody>
          <a:bodyPr>
            <a:normAutofit/>
          </a:bodyPr>
          <a:lstStyle/>
          <a:p>
            <a:r>
              <a:rPr lang="en-US" dirty="0"/>
              <a:t>Graphical Representation using </a:t>
            </a:r>
            <a:r>
              <a:rPr lang="en-US" b="1" dirty="0"/>
              <a:t>Colors.</a:t>
            </a:r>
          </a:p>
          <a:p>
            <a:endParaRPr lang="en-US" b="1" dirty="0"/>
          </a:p>
          <a:p>
            <a:r>
              <a:rPr lang="en-US" dirty="0"/>
              <a:t>Used popularly to represent the intensity of data.</a:t>
            </a:r>
          </a:p>
          <a:p>
            <a:endParaRPr lang="en-US" dirty="0"/>
          </a:p>
          <a:p>
            <a:r>
              <a:rPr lang="en-US" b="1" dirty="0"/>
              <a:t>Example – </a:t>
            </a:r>
            <a:r>
              <a:rPr lang="en-US" dirty="0"/>
              <a:t>Population of Data represented by </a:t>
            </a:r>
            <a:r>
              <a:rPr lang="en-US" dirty="0" err="1"/>
              <a:t>Colours</a:t>
            </a:r>
            <a:r>
              <a:rPr lang="en-US" dirty="0"/>
              <a:t>.</a:t>
            </a:r>
            <a:endParaRPr lang="en-US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85BB102-7CE3-A546-CA9E-4AE10804D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0" y="0"/>
            <a:ext cx="6064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27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36461F-5261-156C-0FFC-9912264E1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42A9-3644-C845-E9D1-AC12504D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Maps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72669-CA51-7811-F557-D8B44DB2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15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3D3FA1-2ABE-B5A5-D6C8-627800CC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data communication is covered using the aforementioned </a:t>
            </a:r>
            <a:r>
              <a:rPr lang="en-US" b="1" dirty="0"/>
              <a:t>visualizations. </a:t>
            </a:r>
            <a:endParaRPr lang="en-US" dirty="0"/>
          </a:p>
          <a:p>
            <a:endParaRPr lang="en-US" b="1" dirty="0"/>
          </a:p>
          <a:p>
            <a:r>
              <a:rPr lang="en-US" dirty="0"/>
              <a:t>However, there are other popular variants like Pyramid Charts, Funnel Charts, Area Maps, etc., that are also used for data communication.</a:t>
            </a:r>
          </a:p>
          <a:p>
            <a:endParaRPr lang="en-US" dirty="0"/>
          </a:p>
          <a:p>
            <a:r>
              <a:rPr lang="en-IN" dirty="0"/>
              <a:t>For the purposes of this course, our focus will purely be on understanding these </a:t>
            </a:r>
            <a:r>
              <a:rPr lang="en-IN" b="1" dirty="0"/>
              <a:t>visualizations</a:t>
            </a:r>
            <a:r>
              <a:rPr lang="en-IN" dirty="0"/>
              <a:t>, and using them in appropriate places for </a:t>
            </a:r>
            <a:r>
              <a:rPr lang="en-IN" b="1" dirty="0"/>
              <a:t>data communication</a:t>
            </a:r>
            <a:r>
              <a:rPr lang="en-IN" dirty="0"/>
              <a:t> and </a:t>
            </a:r>
            <a:r>
              <a:rPr lang="en-IN" b="1" dirty="0"/>
              <a:t>storytelling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9305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09D289-53F3-633F-6BAA-483D56FC9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19E71-2333-A023-BE5D-95E1C2A3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16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1A82AD-1B0A-E984-2043-C507851B337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2697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9398FC-7165-6D4E-4B3C-39164FAE960F}"/>
              </a:ext>
            </a:extLst>
          </p:cNvPr>
          <p:cNvSpPr txBox="1"/>
          <p:nvPr/>
        </p:nvSpPr>
        <p:spPr>
          <a:xfrm>
            <a:off x="3088849" y="2105561"/>
            <a:ext cx="601430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95018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10BD-9D43-F004-8A16-5570A09C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Data Visualization?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0BEEA-59DD-E63C-BFA0-D13684EB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2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2D9100-BC7E-5A55-CBC1-E9FE7EA18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By Definition, </a:t>
            </a:r>
            <a:r>
              <a:rPr lang="en-US" dirty="0"/>
              <a:t>“The Representation of Data in the form of Charts, Diagrams, or Pictures is called Data Visualization.”</a:t>
            </a:r>
          </a:p>
          <a:p>
            <a:endParaRPr lang="en-US" dirty="0"/>
          </a:p>
          <a:p>
            <a:r>
              <a:rPr lang="en-US" dirty="0"/>
              <a:t>Creating visual representations of data is a very important component of </a:t>
            </a:r>
            <a:r>
              <a:rPr lang="en-US" b="1" dirty="0"/>
              <a:t>Data Communication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People don’t want to see excel sheets and raw data sets, they want to see graphs and charts that they can understand with just a quick glance.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71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DDC8B0-A741-E40D-CC5E-4D588F78E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9A03-5A8F-8F09-6A11-7E9D2E84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Data Visualization?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D64EA-96A7-1BDB-E6A3-41B78B4A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3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F666E7-2A8B-70A2-2477-5876324B8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00" y="1825625"/>
            <a:ext cx="5461000" cy="4351338"/>
          </a:xfrm>
        </p:spPr>
        <p:txBody>
          <a:bodyPr/>
          <a:lstStyle/>
          <a:p>
            <a:r>
              <a:rPr lang="en-US" dirty="0"/>
              <a:t>Look at this </a:t>
            </a:r>
            <a:r>
              <a:rPr lang="en-US" b="1" dirty="0"/>
              <a:t>dataset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Just by looking at it, it is difficult to understand what the data is trying to tell us. </a:t>
            </a:r>
          </a:p>
          <a:p>
            <a:endParaRPr lang="en-US" dirty="0"/>
          </a:p>
          <a:p>
            <a:r>
              <a:rPr lang="en-US" dirty="0"/>
              <a:t>We cannot communicate effectively just by showing spreadsheets.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16F328-973A-CA29-5FC5-2618CF5DB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76339"/>
              </p:ext>
            </p:extLst>
          </p:nvPr>
        </p:nvGraphicFramePr>
        <p:xfrm>
          <a:off x="965344" y="1690688"/>
          <a:ext cx="4462046" cy="43594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6559">
                  <a:extLst>
                    <a:ext uri="{9D8B030D-6E8A-4147-A177-3AD203B41FA5}">
                      <a16:colId xmlns:a16="http://schemas.microsoft.com/office/drawing/2014/main" val="1942976304"/>
                    </a:ext>
                  </a:extLst>
                </a:gridCol>
                <a:gridCol w="583714">
                  <a:extLst>
                    <a:ext uri="{9D8B030D-6E8A-4147-A177-3AD203B41FA5}">
                      <a16:colId xmlns:a16="http://schemas.microsoft.com/office/drawing/2014/main" val="3499639010"/>
                    </a:ext>
                  </a:extLst>
                </a:gridCol>
                <a:gridCol w="799801">
                  <a:extLst>
                    <a:ext uri="{9D8B030D-6E8A-4147-A177-3AD203B41FA5}">
                      <a16:colId xmlns:a16="http://schemas.microsoft.com/office/drawing/2014/main" val="2085781107"/>
                    </a:ext>
                  </a:extLst>
                </a:gridCol>
                <a:gridCol w="527588">
                  <a:extLst>
                    <a:ext uri="{9D8B030D-6E8A-4147-A177-3AD203B41FA5}">
                      <a16:colId xmlns:a16="http://schemas.microsoft.com/office/drawing/2014/main" val="3179919942"/>
                    </a:ext>
                  </a:extLst>
                </a:gridCol>
                <a:gridCol w="875571">
                  <a:extLst>
                    <a:ext uri="{9D8B030D-6E8A-4147-A177-3AD203B41FA5}">
                      <a16:colId xmlns:a16="http://schemas.microsoft.com/office/drawing/2014/main" val="684331573"/>
                    </a:ext>
                  </a:extLst>
                </a:gridCol>
                <a:gridCol w="538813">
                  <a:extLst>
                    <a:ext uri="{9D8B030D-6E8A-4147-A177-3AD203B41FA5}">
                      <a16:colId xmlns:a16="http://schemas.microsoft.com/office/drawing/2014/main" val="2120930474"/>
                    </a:ext>
                  </a:extLst>
                </a:gridCol>
              </a:tblGrid>
              <a:tr h="305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Name</a:t>
                      </a:r>
                      <a:endParaRPr lang="en-IN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Gender</a:t>
                      </a:r>
                      <a:endParaRPr lang="en-IN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Genre</a:t>
                      </a:r>
                      <a:endParaRPr lang="en-IN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Shows in a Month</a:t>
                      </a:r>
                      <a:endParaRPr lang="en-IN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</a:rPr>
                        <a:t>Approximate Net Worth</a:t>
                      </a:r>
                      <a:endParaRPr lang="en-IN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</a:rPr>
                        <a:t>Region</a:t>
                      </a:r>
                      <a:endParaRPr lang="en-IN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011747"/>
                  </a:ext>
                </a:extLst>
              </a:tr>
              <a:tr h="168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Akash Gupta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Observational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41814919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North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995328756"/>
                  </a:ext>
                </a:extLst>
              </a:tr>
              <a:tr h="168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Anubhav Singh Bassi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Improv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48298556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North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525473391"/>
                  </a:ext>
                </a:extLst>
              </a:tr>
              <a:tr h="168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Kenny Sebastian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Observational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36705222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South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396603463"/>
                  </a:ext>
                </a:extLst>
              </a:tr>
              <a:tr h="168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Shraddha Jain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Satirical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91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28586913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West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1425625961"/>
                  </a:ext>
                </a:extLst>
              </a:tr>
              <a:tr h="168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Sumukhi Suresh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Observational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30313797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South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3596116571"/>
                  </a:ext>
                </a:extLst>
              </a:tr>
              <a:tr h="168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Pragati Sinha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Satirical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31132594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West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615384312"/>
                  </a:ext>
                </a:extLst>
              </a:tr>
              <a:tr h="168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Abishek Upmanyu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Observational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7887330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North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1971042516"/>
                  </a:ext>
                </a:extLst>
              </a:tr>
              <a:tr h="168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Biswa Kalyan Rath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Observational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36626597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East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801688298"/>
                  </a:ext>
                </a:extLst>
              </a:tr>
              <a:tr h="168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Bharti Singh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Satirical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47348290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West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4216427718"/>
                  </a:ext>
                </a:extLst>
              </a:tr>
              <a:tr h="168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Kannan Gill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Dark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94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25167611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South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98007443"/>
                  </a:ext>
                </a:extLst>
              </a:tr>
              <a:tr h="168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Sugandha Mishra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Dark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92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24427869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East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1403658158"/>
                  </a:ext>
                </a:extLst>
              </a:tr>
              <a:tr h="168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Aishwarya Mohanraj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Improv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33586724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South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1323392911"/>
                  </a:ext>
                </a:extLst>
              </a:tr>
              <a:tr h="168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Abish Matthew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Improv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41415716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South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1507251707"/>
                  </a:ext>
                </a:extLst>
              </a:tr>
              <a:tr h="168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Neeli Palta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Improv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15840710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East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143832028"/>
                  </a:ext>
                </a:extLst>
              </a:tr>
              <a:tr h="168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Urooj Ashfaq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Improv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28477462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North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402934555"/>
                  </a:ext>
                </a:extLst>
              </a:tr>
              <a:tr h="168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Anuradha Menon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Observational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17614810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South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546702415"/>
                  </a:ext>
                </a:extLst>
              </a:tr>
              <a:tr h="168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Aditi Mittal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Satirical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27489247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East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439872498"/>
                  </a:ext>
                </a:extLst>
              </a:tr>
              <a:tr h="168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Azeem Bantawalla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Satirical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19221575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East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048860990"/>
                  </a:ext>
                </a:extLst>
              </a:tr>
              <a:tr h="168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Ravi Gupta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Satirical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28115260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North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1626338073"/>
                  </a:ext>
                </a:extLst>
              </a:tr>
              <a:tr h="168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Chockalingam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Observational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24096498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South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3695912378"/>
                  </a:ext>
                </a:extLst>
              </a:tr>
              <a:tr h="168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Samay Raina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Dark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91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35104585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North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855573159"/>
                  </a:ext>
                </a:extLst>
              </a:tr>
              <a:tr h="168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Mohit Morani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Improv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92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26819409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East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620217374"/>
                  </a:ext>
                </a:extLst>
              </a:tr>
              <a:tr h="168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Mallika Dua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Improv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18461704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West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324899724"/>
                  </a:ext>
                </a:extLst>
              </a:tr>
              <a:tr h="168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Radhika Vaz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Female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Observational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6982385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North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3227942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264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62C233-466A-C045-A429-CDF121DAF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96C9-FA96-1699-0440-3D5241B4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Lets Visualize the Same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3B587-EEED-494C-C4F4-8CA7EA0A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4FB7651-F7A6-9D1D-8815-BC73153DA2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396232"/>
              </p:ext>
            </p:extLst>
          </p:nvPr>
        </p:nvGraphicFramePr>
        <p:xfrm>
          <a:off x="1032164" y="12433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A9B08FF-1196-12E9-512A-EA54DC6357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093571"/>
              </p:ext>
            </p:extLst>
          </p:nvPr>
        </p:nvGraphicFramePr>
        <p:xfrm>
          <a:off x="1032164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E981EBA-28C0-8DA8-FA01-7834A8CB18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470693"/>
              </p:ext>
            </p:extLst>
          </p:nvPr>
        </p:nvGraphicFramePr>
        <p:xfrm>
          <a:off x="5798128" y="1243373"/>
          <a:ext cx="5128491" cy="5552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36277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6EA1CD-AA82-0D79-BCCE-9A3060853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7BA8-6451-65B3-3BDB-777BEBC0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Lets Visualize the Same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88DC1-BFC8-46D0-382C-F9427A23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5</a:t>
            </a:fld>
            <a:endParaRPr lang="en-IN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8711C90-F072-E2E1-C9CD-A7CC3FA3E6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084521"/>
              </p:ext>
            </p:extLst>
          </p:nvPr>
        </p:nvGraphicFramePr>
        <p:xfrm>
          <a:off x="912089" y="1507693"/>
          <a:ext cx="4777509" cy="5213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5728E65-48FB-4B5D-BEEC-AA2601B58C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844968"/>
              </p:ext>
            </p:extLst>
          </p:nvPr>
        </p:nvGraphicFramePr>
        <p:xfrm>
          <a:off x="6335711" y="103743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7872EC6-D4D1-DBDA-8813-345F9A2E66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014274"/>
              </p:ext>
            </p:extLst>
          </p:nvPr>
        </p:nvGraphicFramePr>
        <p:xfrm>
          <a:off x="6096000" y="3780631"/>
          <a:ext cx="4886325" cy="3128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99249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77F519-0D3C-6FE8-AE3F-BEF7382A7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B2FF-9BDF-32DB-D91E-A53043C5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Changed?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38A8A-DF3C-53A0-3B57-73F5AC8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6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8F8136-4957-1A93-9824-F612911B3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</a:t>
            </a:r>
            <a:r>
              <a:rPr lang="en-US" b="1" dirty="0"/>
              <a:t>Visualizing </a:t>
            </a:r>
            <a:r>
              <a:rPr lang="en-US" dirty="0"/>
              <a:t>the sheet, we were easily able to understand and infer multiple insights just by looking at the data.</a:t>
            </a:r>
          </a:p>
          <a:p>
            <a:endParaRPr lang="en-US" dirty="0"/>
          </a:p>
          <a:p>
            <a:r>
              <a:rPr lang="en-US" dirty="0"/>
              <a:t>Top stakeholders of companies like </a:t>
            </a:r>
            <a:r>
              <a:rPr lang="en-US" b="1" dirty="0"/>
              <a:t>CEOs</a:t>
            </a:r>
            <a:r>
              <a:rPr lang="en-US" dirty="0"/>
              <a:t>, and </a:t>
            </a:r>
            <a:r>
              <a:rPr lang="en-US" b="1" dirty="0"/>
              <a:t>CFOs</a:t>
            </a:r>
            <a:r>
              <a:rPr lang="en-US" dirty="0"/>
              <a:t>, often ask for reports from management that contains pure visualizations and redirections to datasets, as they do not have time to see each and every individual data point.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/>
              <a:t>visualizations</a:t>
            </a:r>
            <a:r>
              <a:rPr lang="en-US" dirty="0"/>
              <a:t>, we can communicate data effectively and efficiently.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63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E09289-D5E0-72D4-1038-CA515DD3F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DA2F-5473-C3C7-2E0B-BCF7DA69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Visualizations Can We Use?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F03D-8609-33C7-4ED5-21CA6A16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7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CBB35A-2D3B-34B7-0D56-B5F1C4695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comes the next question, What Types of Visualizations can we use?</a:t>
            </a:r>
          </a:p>
          <a:p>
            <a:endParaRPr lang="en-US" dirty="0"/>
          </a:p>
          <a:p>
            <a:r>
              <a:rPr lang="en-US" dirty="0"/>
              <a:t>There are </a:t>
            </a:r>
            <a:r>
              <a:rPr lang="en-US" b="1" dirty="0"/>
              <a:t>3 popular categories </a:t>
            </a:r>
            <a:r>
              <a:rPr lang="en-US" dirty="0"/>
              <a:t>of</a:t>
            </a:r>
            <a:r>
              <a:rPr lang="en-US" b="1" dirty="0"/>
              <a:t> Visualizations:</a:t>
            </a:r>
          </a:p>
          <a:p>
            <a:pPr lvl="1"/>
            <a:r>
              <a:rPr lang="en-US" b="1" dirty="0"/>
              <a:t>Graphs – </a:t>
            </a:r>
            <a:r>
              <a:rPr lang="en-US" dirty="0"/>
              <a:t>For showcasing trends over a period of time.</a:t>
            </a:r>
          </a:p>
          <a:p>
            <a:pPr lvl="1"/>
            <a:r>
              <a:rPr lang="en-US" b="1" dirty="0"/>
              <a:t>Charts</a:t>
            </a:r>
            <a:r>
              <a:rPr lang="en-US" dirty="0"/>
              <a:t> – For comparing different categories of values.</a:t>
            </a:r>
          </a:p>
          <a:p>
            <a:pPr lvl="1"/>
            <a:r>
              <a:rPr lang="en-US" b="1" dirty="0"/>
              <a:t>Maps </a:t>
            </a:r>
            <a:r>
              <a:rPr lang="en-US" dirty="0"/>
              <a:t>– For depicting spatial data. </a:t>
            </a:r>
          </a:p>
          <a:p>
            <a:pPr lvl="1"/>
            <a:endParaRPr lang="en-US" b="1" dirty="0"/>
          </a:p>
          <a:p>
            <a:r>
              <a:rPr lang="en-US" dirty="0"/>
              <a:t>Let us look at individual </a:t>
            </a:r>
            <a:r>
              <a:rPr lang="en-US" b="1" dirty="0"/>
              <a:t>visualizations </a:t>
            </a:r>
            <a:r>
              <a:rPr lang="en-US" dirty="0"/>
              <a:t>with use-cases and examples.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5505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92E5AF-8CCD-C31B-2DFC-DF8506E79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10C2-A636-70F0-AD8D-7AEAB6B4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1) Bar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45AAA-7466-B332-5D19-B92F0A6E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8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FF1A45-EFBD-BCE5-9615-1FFF210B8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90309" cy="4351338"/>
          </a:xfrm>
        </p:spPr>
        <p:txBody>
          <a:bodyPr>
            <a:normAutofit/>
          </a:bodyPr>
          <a:lstStyle/>
          <a:p>
            <a:r>
              <a:rPr lang="en-US" dirty="0"/>
              <a:t>Graphical Representation using </a:t>
            </a:r>
            <a:r>
              <a:rPr lang="en-US" b="1" dirty="0"/>
              <a:t>Rectangular Bars</a:t>
            </a:r>
          </a:p>
          <a:p>
            <a:endParaRPr lang="en-US" dirty="0"/>
          </a:p>
          <a:p>
            <a:r>
              <a:rPr lang="en-US" dirty="0"/>
              <a:t>Used for Comparing different categories or groups.</a:t>
            </a:r>
          </a:p>
          <a:p>
            <a:endParaRPr lang="en-US" dirty="0"/>
          </a:p>
          <a:p>
            <a:r>
              <a:rPr lang="en-US" b="1" dirty="0"/>
              <a:t>Example –</a:t>
            </a:r>
            <a:r>
              <a:rPr lang="en-US" dirty="0"/>
              <a:t>Customer Preferences breakdown, Sales Revenue, etc.,</a:t>
            </a:r>
            <a:endParaRPr lang="en-US" b="1" dirty="0"/>
          </a:p>
          <a:p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FF50A64-B721-49B4-A805-0D109B512E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0352142"/>
              </p:ext>
            </p:extLst>
          </p:nvPr>
        </p:nvGraphicFramePr>
        <p:xfrm>
          <a:off x="6172776" y="1027906"/>
          <a:ext cx="4707660" cy="4981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9265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C56759-9EF8-1097-B0F8-DE50D8FD1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C3BF-4E23-4B38-431C-BEF64876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2) Pie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5514B-F4B1-F899-9366-C595668B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9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F1FC09-6511-DBA9-5653-DC6F2CDC3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445" y="1613189"/>
            <a:ext cx="5590309" cy="4351338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Graphical Representation using </a:t>
            </a:r>
            <a:r>
              <a:rPr lang="en-US" b="1" dirty="0"/>
              <a:t>“Slices of a Pie”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Used popularly to show </a:t>
            </a:r>
            <a:r>
              <a:rPr lang="en-US" b="1" dirty="0"/>
              <a:t>percentages of a whole</a:t>
            </a:r>
            <a:r>
              <a:rPr lang="en-US" dirty="0"/>
              <a:t>.</a:t>
            </a:r>
          </a:p>
          <a:p>
            <a:pPr marL="0" indent="0" algn="r">
              <a:buNone/>
            </a:pPr>
            <a:endParaRPr lang="en-US" dirty="0"/>
          </a:p>
          <a:p>
            <a:pPr algn="r"/>
            <a:r>
              <a:rPr lang="en-US" b="1" dirty="0"/>
              <a:t>Example –</a:t>
            </a:r>
            <a:r>
              <a:rPr lang="en-US" dirty="0"/>
              <a:t> Percentage of Market Share Held by a Company, Breakdown of Gender, etc.,</a:t>
            </a:r>
            <a:endParaRPr lang="en-US" b="1" dirty="0"/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B141139-735E-76C3-89DD-4F91137ABE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024616"/>
              </p:ext>
            </p:extLst>
          </p:nvPr>
        </p:nvGraphicFramePr>
        <p:xfrm>
          <a:off x="591776" y="1690688"/>
          <a:ext cx="4986338" cy="4576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34614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2C6EDF2177314BBC371DC108053EE1" ma:contentTypeVersion="8" ma:contentTypeDescription="Create a new document." ma:contentTypeScope="" ma:versionID="47910605c7ef5741c3b956bdd2dfe747">
  <xsd:schema xmlns:xsd="http://www.w3.org/2001/XMLSchema" xmlns:xs="http://www.w3.org/2001/XMLSchema" xmlns:p="http://schemas.microsoft.com/office/2006/metadata/properties" xmlns:ns2="4af21e6f-bc32-471d-82c5-339e1718249e" targetNamespace="http://schemas.microsoft.com/office/2006/metadata/properties" ma:root="true" ma:fieldsID="421449da32ffa7267c27cc07f52186fc" ns2:_="">
    <xsd:import namespace="4af21e6f-bc32-471d-82c5-339e171824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f21e6f-bc32-471d-82c5-339e171824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9B863D-BC25-4958-9D07-F52629FACA2B}"/>
</file>

<file path=customXml/itemProps2.xml><?xml version="1.0" encoding="utf-8"?>
<ds:datastoreItem xmlns:ds="http://schemas.openxmlformats.org/officeDocument/2006/customXml" ds:itemID="{D78B6734-C34D-4B04-B63A-94AFC6EF9FFE}"/>
</file>

<file path=customXml/itemProps3.xml><?xml version="1.0" encoding="utf-8"?>
<ds:datastoreItem xmlns:ds="http://schemas.openxmlformats.org/officeDocument/2006/customXml" ds:itemID="{D1099055-74D5-412E-A9AF-AD674FF2664D}"/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873</Words>
  <Application>Microsoft Office PowerPoint</Application>
  <PresentationFormat>Widescreen</PresentationFormat>
  <Paragraphs>263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Module 2: Data Visualization and Communication   Principles of Data Visualization </vt:lpstr>
      <vt:lpstr>What is Data Visualization?</vt:lpstr>
      <vt:lpstr>What is Data Visualization?</vt:lpstr>
      <vt:lpstr>Lets Visualize the Same Data</vt:lpstr>
      <vt:lpstr>Lets Visualize the Same Data</vt:lpstr>
      <vt:lpstr>What Changed?</vt:lpstr>
      <vt:lpstr>What Visualizations Can We Use?</vt:lpstr>
      <vt:lpstr>1) Bar Graph</vt:lpstr>
      <vt:lpstr>2) Pie Chart</vt:lpstr>
      <vt:lpstr>3) Line Graph</vt:lpstr>
      <vt:lpstr>4) Scatter Plots</vt:lpstr>
      <vt:lpstr>5) Histogram</vt:lpstr>
      <vt:lpstr>6) Box and Whisker Plot</vt:lpstr>
      <vt:lpstr>7) Heatmaps</vt:lpstr>
      <vt:lpstr>Other Maps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Siddharth Sundar</dc:creator>
  <cp:lastModifiedBy>Siddharth Sundar</cp:lastModifiedBy>
  <cp:revision>23</cp:revision>
  <dcterms:created xsi:type="dcterms:W3CDTF">2025-01-18T15:54:10Z</dcterms:created>
  <dcterms:modified xsi:type="dcterms:W3CDTF">2025-01-18T17:49:51Z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0x010100B22C6EDF2177314BBC371DC108053EE1</vt:lpwstr>
  </property>
</Properties>
</file>