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slideMasters/slideMaster1.xml" ContentType="application/vnd.openxmlformats-officedocument.presentationml.slideMaster+xml"/>
  <Override PartName="/ppt/charts/chart4.xml" ContentType="application/vnd.openxmlformats-officedocument.drawingml.chart+xml"/>
  <Override PartName="/ppt/notesMasters/notesMaster1.xml" ContentType="application/vnd.openxmlformats-officedocument.presentationml.notesMaster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style6.xml" ContentType="application/vnd.ms-office.chartstyle+xml"/>
  <Override PartName="/ppt/theme/theme2.xml" ContentType="application/vnd.openxmlformats-officedocument.theme+xml"/>
  <Override PartName="/ppt/charts/colors5.xml" ContentType="application/vnd.ms-office.chartcolorstyle+xml"/>
  <Override PartName="/ppt/charts/style5.xml" ContentType="application/vnd.ms-office.chartstyle+xml"/>
  <Override PartName="/ppt/charts/colors6.xml" ContentType="application/vnd.ms-office.chartcolorstyle+xml"/>
  <Override PartName="/ppt/charts/chart5.xml" ContentType="application/vnd.openxmlformats-officedocument.drawingml.chart+xml"/>
  <Override PartName="/ppt/charts/colors4.xml" ContentType="application/vnd.ms-office.chartcolorstyle+xml"/>
  <Override PartName="/ppt/charts/style4.xml" ContentType="application/vnd.ms-office.chartstyle+xml"/>
  <Override PartName="/ppt/charts/chart3.xml" ContentType="application/vnd.openxmlformats-officedocument.drawingml.chart+xml"/>
  <Override PartName="/ppt/theme/theme1.xml" ContentType="application/vnd.openxmlformats-officedocument.theme+xml"/>
  <Override PartName="/ppt/charts/colors3.xml" ContentType="application/vnd.ms-office.chartcolorstyle+xml"/>
  <Override PartName="/ppt/charts/style3.xml" ContentType="application/vnd.ms-office.chartstyle+xml"/>
  <Override PartName="/ppt/charts/colors2.xml" ContentType="application/vnd.ms-office.chartcolorstyle+xml"/>
  <Override PartName="/ppt/charts/style2.xml" ContentType="application/vnd.ms-office.chartstyle+xml"/>
  <Override PartName="/ppt/charts/chart2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70" r:id="rId15"/>
    <p:sldId id="271" r:id="rId16"/>
    <p:sldId id="273" r:id="rId17"/>
    <p:sldId id="275" r:id="rId18"/>
    <p:sldId id="276" r:id="rId19"/>
    <p:sldId id="277" r:id="rId20"/>
    <p:sldId id="278" r:id="rId21"/>
    <p:sldId id="279" r:id="rId22"/>
    <p:sldId id="2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Analyst%20(Business%20Intelligence)%20-%20Training\Session%20-%209\Regression%20-%201\Marketing%20Spend%20Analyt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Analyst%20(Business%20Intelligence)%20-%20Training\Session%20-%209\Regression%20-%201\Marketing%20Spend%20Analyti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Analyst%20(Business%20Intelligence)%20-%20Training\Session%20-%209\Regression%20-%201\Marketing%20Spend%20Analytic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Analyst%20(Business%20Intelligence)%20-%20Training\Session%20-%209\Regression%20-%201\Marketing%20Spend%20Analytic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Analyst%20(Business%20Intelligence)%20-%20Training\Session%20-%209\Regression%20-%201\Marketing%20Spend%20Analytic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Analyst%20(Business%20Intelligence)%20-%20Training\Session%20-%209\Regression%20-%201\Marketing%20Spend%20Analytic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ata%20Analyst%20(Business%20Intelligence)%20-%20Training\Session%20-%209\Regression%20-%201\Marketing%20Spend%20Analytic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Advertisement vs.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Sheet1!$A$2:$A$16</c:f>
              <c:numCache>
                <c:formatCode>General</c:formatCode>
                <c:ptCount val="15"/>
                <c:pt idx="0">
                  <c:v>12</c:v>
                </c:pt>
                <c:pt idx="1">
                  <c:v>16</c:v>
                </c:pt>
                <c:pt idx="2">
                  <c:v>19</c:v>
                </c:pt>
                <c:pt idx="3">
                  <c:v>23</c:v>
                </c:pt>
                <c:pt idx="4">
                  <c:v>28</c:v>
                </c:pt>
                <c:pt idx="5">
                  <c:v>31</c:v>
                </c:pt>
                <c:pt idx="6">
                  <c:v>32</c:v>
                </c:pt>
                <c:pt idx="7">
                  <c:v>35</c:v>
                </c:pt>
                <c:pt idx="8">
                  <c:v>37</c:v>
                </c:pt>
                <c:pt idx="9">
                  <c:v>41</c:v>
                </c:pt>
                <c:pt idx="10">
                  <c:v>45</c:v>
                </c:pt>
                <c:pt idx="11">
                  <c:v>46</c:v>
                </c:pt>
                <c:pt idx="12">
                  <c:v>47</c:v>
                </c:pt>
                <c:pt idx="13">
                  <c:v>49</c:v>
                </c:pt>
                <c:pt idx="14">
                  <c:v>51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168711</c:v>
                </c:pt>
                <c:pt idx="1">
                  <c:v>162352</c:v>
                </c:pt>
                <c:pt idx="2">
                  <c:v>148300</c:v>
                </c:pt>
                <c:pt idx="3">
                  <c:v>227776</c:v>
                </c:pt>
                <c:pt idx="4">
                  <c:v>272667</c:v>
                </c:pt>
                <c:pt idx="5">
                  <c:v>308304</c:v>
                </c:pt>
                <c:pt idx="6">
                  <c:v>303861</c:v>
                </c:pt>
                <c:pt idx="7">
                  <c:v>347985</c:v>
                </c:pt>
                <c:pt idx="8">
                  <c:v>373425</c:v>
                </c:pt>
                <c:pt idx="9">
                  <c:v>485801</c:v>
                </c:pt>
                <c:pt idx="10">
                  <c:v>446050</c:v>
                </c:pt>
                <c:pt idx="11">
                  <c:v>476550</c:v>
                </c:pt>
                <c:pt idx="12">
                  <c:v>403644</c:v>
                </c:pt>
                <c:pt idx="13">
                  <c:v>440610</c:v>
                </c:pt>
                <c:pt idx="14">
                  <c:v>571789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8FA-435A-8051-293CEC5726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8273967"/>
        <c:axId val="1288275887"/>
      </c:scatterChart>
      <c:valAx>
        <c:axId val="1288273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8275887"/>
        <c:crosses val="autoZero"/>
        <c:crossBetween val="midCat"/>
      </c:valAx>
      <c:valAx>
        <c:axId val="1288275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8273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Advertisement vs.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Sheet1!$A$2:$A$16</c:f>
              <c:numCache>
                <c:formatCode>General</c:formatCode>
                <c:ptCount val="15"/>
                <c:pt idx="0">
                  <c:v>12</c:v>
                </c:pt>
                <c:pt idx="1">
                  <c:v>16</c:v>
                </c:pt>
                <c:pt idx="2">
                  <c:v>19</c:v>
                </c:pt>
                <c:pt idx="3">
                  <c:v>23</c:v>
                </c:pt>
                <c:pt idx="4">
                  <c:v>28</c:v>
                </c:pt>
                <c:pt idx="5">
                  <c:v>31</c:v>
                </c:pt>
                <c:pt idx="6">
                  <c:v>32</c:v>
                </c:pt>
                <c:pt idx="7">
                  <c:v>35</c:v>
                </c:pt>
                <c:pt idx="8">
                  <c:v>37</c:v>
                </c:pt>
                <c:pt idx="9">
                  <c:v>41</c:v>
                </c:pt>
                <c:pt idx="10">
                  <c:v>45</c:v>
                </c:pt>
                <c:pt idx="11">
                  <c:v>46</c:v>
                </c:pt>
                <c:pt idx="12">
                  <c:v>47</c:v>
                </c:pt>
                <c:pt idx="13">
                  <c:v>49</c:v>
                </c:pt>
                <c:pt idx="14">
                  <c:v>51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168711</c:v>
                </c:pt>
                <c:pt idx="1">
                  <c:v>162352</c:v>
                </c:pt>
                <c:pt idx="2">
                  <c:v>148300</c:v>
                </c:pt>
                <c:pt idx="3">
                  <c:v>227776</c:v>
                </c:pt>
                <c:pt idx="4">
                  <c:v>272667</c:v>
                </c:pt>
                <c:pt idx="5">
                  <c:v>308304</c:v>
                </c:pt>
                <c:pt idx="6">
                  <c:v>303861</c:v>
                </c:pt>
                <c:pt idx="7">
                  <c:v>347985</c:v>
                </c:pt>
                <c:pt idx="8">
                  <c:v>373425</c:v>
                </c:pt>
                <c:pt idx="9">
                  <c:v>485801</c:v>
                </c:pt>
                <c:pt idx="10">
                  <c:v>446050</c:v>
                </c:pt>
                <c:pt idx="11">
                  <c:v>476550</c:v>
                </c:pt>
                <c:pt idx="12">
                  <c:v>403644</c:v>
                </c:pt>
                <c:pt idx="13">
                  <c:v>440610</c:v>
                </c:pt>
                <c:pt idx="14">
                  <c:v>571789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8FA-435A-8051-293CEC5726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8273967"/>
        <c:axId val="1288275887"/>
      </c:scatterChart>
      <c:valAx>
        <c:axId val="1288273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8275887"/>
        <c:crosses val="autoZero"/>
        <c:crossBetween val="midCat"/>
      </c:valAx>
      <c:valAx>
        <c:axId val="1288275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8273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Advertisement vs.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7.3280679200486412E-3"/>
                  <c:y val="-6.9170975499587714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Sheet1!$A$2:$A$16</c:f>
              <c:numCache>
                <c:formatCode>General</c:formatCode>
                <c:ptCount val="15"/>
                <c:pt idx="0">
                  <c:v>12</c:v>
                </c:pt>
                <c:pt idx="1">
                  <c:v>16</c:v>
                </c:pt>
                <c:pt idx="2">
                  <c:v>19</c:v>
                </c:pt>
                <c:pt idx="3">
                  <c:v>23</c:v>
                </c:pt>
                <c:pt idx="4">
                  <c:v>28</c:v>
                </c:pt>
                <c:pt idx="5">
                  <c:v>31</c:v>
                </c:pt>
                <c:pt idx="6">
                  <c:v>32</c:v>
                </c:pt>
                <c:pt idx="7">
                  <c:v>35</c:v>
                </c:pt>
                <c:pt idx="8">
                  <c:v>37</c:v>
                </c:pt>
                <c:pt idx="9">
                  <c:v>41</c:v>
                </c:pt>
                <c:pt idx="10">
                  <c:v>45</c:v>
                </c:pt>
                <c:pt idx="11">
                  <c:v>46</c:v>
                </c:pt>
                <c:pt idx="12">
                  <c:v>47</c:v>
                </c:pt>
                <c:pt idx="13">
                  <c:v>49</c:v>
                </c:pt>
                <c:pt idx="14">
                  <c:v>51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168711</c:v>
                </c:pt>
                <c:pt idx="1">
                  <c:v>162352</c:v>
                </c:pt>
                <c:pt idx="2">
                  <c:v>148300</c:v>
                </c:pt>
                <c:pt idx="3">
                  <c:v>227776</c:v>
                </c:pt>
                <c:pt idx="4">
                  <c:v>272667</c:v>
                </c:pt>
                <c:pt idx="5">
                  <c:v>308304</c:v>
                </c:pt>
                <c:pt idx="6">
                  <c:v>303861</c:v>
                </c:pt>
                <c:pt idx="7">
                  <c:v>347985</c:v>
                </c:pt>
                <c:pt idx="8">
                  <c:v>373425</c:v>
                </c:pt>
                <c:pt idx="9">
                  <c:v>485801</c:v>
                </c:pt>
                <c:pt idx="10">
                  <c:v>446050</c:v>
                </c:pt>
                <c:pt idx="11">
                  <c:v>476550</c:v>
                </c:pt>
                <c:pt idx="12">
                  <c:v>403644</c:v>
                </c:pt>
                <c:pt idx="13">
                  <c:v>440610</c:v>
                </c:pt>
                <c:pt idx="14">
                  <c:v>571789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8FA-435A-8051-293CEC5726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8273967"/>
        <c:axId val="1288275887"/>
      </c:scatterChart>
      <c:valAx>
        <c:axId val="1288273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8275887"/>
        <c:crosses val="autoZero"/>
        <c:crossBetween val="midCat"/>
      </c:valAx>
      <c:valAx>
        <c:axId val="1288275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8273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Advertisement vs.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7.3280679200486412E-3"/>
                  <c:y val="-6.9170975499587714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errBars>
            <c:errDir val="y"/>
            <c:errBarType val="both"/>
            <c:errValType val="stdErr"/>
            <c:noEndCap val="1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Sheet1!$A$2:$A$16</c:f>
              <c:numCache>
                <c:formatCode>General</c:formatCode>
                <c:ptCount val="15"/>
                <c:pt idx="0">
                  <c:v>12</c:v>
                </c:pt>
                <c:pt idx="1">
                  <c:v>16</c:v>
                </c:pt>
                <c:pt idx="2">
                  <c:v>19</c:v>
                </c:pt>
                <c:pt idx="3">
                  <c:v>23</c:v>
                </c:pt>
                <c:pt idx="4">
                  <c:v>28</c:v>
                </c:pt>
                <c:pt idx="5">
                  <c:v>31</c:v>
                </c:pt>
                <c:pt idx="6">
                  <c:v>32</c:v>
                </c:pt>
                <c:pt idx="7">
                  <c:v>35</c:v>
                </c:pt>
                <c:pt idx="8">
                  <c:v>37</c:v>
                </c:pt>
                <c:pt idx="9">
                  <c:v>41</c:v>
                </c:pt>
                <c:pt idx="10">
                  <c:v>45</c:v>
                </c:pt>
                <c:pt idx="11">
                  <c:v>46</c:v>
                </c:pt>
                <c:pt idx="12">
                  <c:v>47</c:v>
                </c:pt>
                <c:pt idx="13">
                  <c:v>49</c:v>
                </c:pt>
                <c:pt idx="14">
                  <c:v>51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168711</c:v>
                </c:pt>
                <c:pt idx="1">
                  <c:v>162352</c:v>
                </c:pt>
                <c:pt idx="2">
                  <c:v>148300</c:v>
                </c:pt>
                <c:pt idx="3">
                  <c:v>227776</c:v>
                </c:pt>
                <c:pt idx="4">
                  <c:v>272667</c:v>
                </c:pt>
                <c:pt idx="5">
                  <c:v>308304</c:v>
                </c:pt>
                <c:pt idx="6">
                  <c:v>303861</c:v>
                </c:pt>
                <c:pt idx="7">
                  <c:v>347985</c:v>
                </c:pt>
                <c:pt idx="8">
                  <c:v>373425</c:v>
                </c:pt>
                <c:pt idx="9">
                  <c:v>485801</c:v>
                </c:pt>
                <c:pt idx="10">
                  <c:v>446050</c:v>
                </c:pt>
                <c:pt idx="11">
                  <c:v>476550</c:v>
                </c:pt>
                <c:pt idx="12">
                  <c:v>403644</c:v>
                </c:pt>
                <c:pt idx="13">
                  <c:v>440610</c:v>
                </c:pt>
                <c:pt idx="14">
                  <c:v>571789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8FA-435A-8051-293CEC5726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8273967"/>
        <c:axId val="1288275887"/>
      </c:scatterChart>
      <c:valAx>
        <c:axId val="1288273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8275887"/>
        <c:crosses val="autoZero"/>
        <c:crossBetween val="midCat"/>
      </c:valAx>
      <c:valAx>
        <c:axId val="1288275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8273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Advertisement vs.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7.3280679200486412E-3"/>
                  <c:y val="-6.9170975499587714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errBars>
            <c:errDir val="y"/>
            <c:errBarType val="both"/>
            <c:errValType val="stdErr"/>
            <c:noEndCap val="1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Sheet1!$A$2:$A$16</c:f>
              <c:numCache>
                <c:formatCode>General</c:formatCode>
                <c:ptCount val="15"/>
                <c:pt idx="0">
                  <c:v>12</c:v>
                </c:pt>
                <c:pt idx="1">
                  <c:v>16</c:v>
                </c:pt>
                <c:pt idx="2">
                  <c:v>19</c:v>
                </c:pt>
                <c:pt idx="3">
                  <c:v>23</c:v>
                </c:pt>
                <c:pt idx="4">
                  <c:v>28</c:v>
                </c:pt>
                <c:pt idx="5">
                  <c:v>31</c:v>
                </c:pt>
                <c:pt idx="6">
                  <c:v>32</c:v>
                </c:pt>
                <c:pt idx="7">
                  <c:v>35</c:v>
                </c:pt>
                <c:pt idx="8">
                  <c:v>37</c:v>
                </c:pt>
                <c:pt idx="9">
                  <c:v>41</c:v>
                </c:pt>
                <c:pt idx="10">
                  <c:v>45</c:v>
                </c:pt>
                <c:pt idx="11">
                  <c:v>46</c:v>
                </c:pt>
                <c:pt idx="12">
                  <c:v>47</c:v>
                </c:pt>
                <c:pt idx="13">
                  <c:v>49</c:v>
                </c:pt>
                <c:pt idx="14">
                  <c:v>51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168711</c:v>
                </c:pt>
                <c:pt idx="1">
                  <c:v>162352</c:v>
                </c:pt>
                <c:pt idx="2">
                  <c:v>148300</c:v>
                </c:pt>
                <c:pt idx="3">
                  <c:v>227776</c:v>
                </c:pt>
                <c:pt idx="4">
                  <c:v>272667</c:v>
                </c:pt>
                <c:pt idx="5">
                  <c:v>308304</c:v>
                </c:pt>
                <c:pt idx="6">
                  <c:v>303861</c:v>
                </c:pt>
                <c:pt idx="7">
                  <c:v>347985</c:v>
                </c:pt>
                <c:pt idx="8">
                  <c:v>373425</c:v>
                </c:pt>
                <c:pt idx="9">
                  <c:v>485801</c:v>
                </c:pt>
                <c:pt idx="10">
                  <c:v>446050</c:v>
                </c:pt>
                <c:pt idx="11">
                  <c:v>476550</c:v>
                </c:pt>
                <c:pt idx="12">
                  <c:v>403644</c:v>
                </c:pt>
                <c:pt idx="13">
                  <c:v>440610</c:v>
                </c:pt>
                <c:pt idx="14">
                  <c:v>571789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04E-499E-A8BA-54E1C31430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8273967"/>
        <c:axId val="1288275887"/>
      </c:scatterChart>
      <c:valAx>
        <c:axId val="1288273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8275887"/>
        <c:crosses val="autoZero"/>
        <c:crossBetween val="midCat"/>
      </c:valAx>
      <c:valAx>
        <c:axId val="1288275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8273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Advertisement vs.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7.3280679200486412E-3"/>
                  <c:y val="-6.9170975499587714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errBars>
            <c:errDir val="y"/>
            <c:errBarType val="both"/>
            <c:errValType val="stdErr"/>
            <c:noEndCap val="1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Sheet1!$A$2:$A$16</c:f>
              <c:numCache>
                <c:formatCode>General</c:formatCode>
                <c:ptCount val="15"/>
                <c:pt idx="0">
                  <c:v>12</c:v>
                </c:pt>
                <c:pt idx="1">
                  <c:v>16</c:v>
                </c:pt>
                <c:pt idx="2">
                  <c:v>19</c:v>
                </c:pt>
                <c:pt idx="3">
                  <c:v>23</c:v>
                </c:pt>
                <c:pt idx="4">
                  <c:v>28</c:v>
                </c:pt>
                <c:pt idx="5">
                  <c:v>31</c:v>
                </c:pt>
                <c:pt idx="6">
                  <c:v>32</c:v>
                </c:pt>
                <c:pt idx="7">
                  <c:v>35</c:v>
                </c:pt>
                <c:pt idx="8">
                  <c:v>37</c:v>
                </c:pt>
                <c:pt idx="9">
                  <c:v>41</c:v>
                </c:pt>
                <c:pt idx="10">
                  <c:v>45</c:v>
                </c:pt>
                <c:pt idx="11">
                  <c:v>46</c:v>
                </c:pt>
                <c:pt idx="12">
                  <c:v>47</c:v>
                </c:pt>
                <c:pt idx="13">
                  <c:v>49</c:v>
                </c:pt>
                <c:pt idx="14">
                  <c:v>51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168711</c:v>
                </c:pt>
                <c:pt idx="1">
                  <c:v>162352</c:v>
                </c:pt>
                <c:pt idx="2">
                  <c:v>148300</c:v>
                </c:pt>
                <c:pt idx="3">
                  <c:v>227776</c:v>
                </c:pt>
                <c:pt idx="4">
                  <c:v>272667</c:v>
                </c:pt>
                <c:pt idx="5">
                  <c:v>308304</c:v>
                </c:pt>
                <c:pt idx="6">
                  <c:v>303861</c:v>
                </c:pt>
                <c:pt idx="7">
                  <c:v>347985</c:v>
                </c:pt>
                <c:pt idx="8">
                  <c:v>373425</c:v>
                </c:pt>
                <c:pt idx="9">
                  <c:v>485801</c:v>
                </c:pt>
                <c:pt idx="10">
                  <c:v>446050</c:v>
                </c:pt>
                <c:pt idx="11">
                  <c:v>476550</c:v>
                </c:pt>
                <c:pt idx="12">
                  <c:v>403644</c:v>
                </c:pt>
                <c:pt idx="13">
                  <c:v>440610</c:v>
                </c:pt>
                <c:pt idx="14">
                  <c:v>571789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04E-499E-A8BA-54E1C31430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8273967"/>
        <c:axId val="1288275887"/>
      </c:scatterChart>
      <c:valAx>
        <c:axId val="1288273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8275887"/>
        <c:crosses val="autoZero"/>
        <c:crossBetween val="midCat"/>
      </c:valAx>
      <c:valAx>
        <c:axId val="1288275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8273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Advertisement vs.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7.3280679200486412E-3"/>
                  <c:y val="-6.9170975499587714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errBars>
            <c:errDir val="y"/>
            <c:errBarType val="both"/>
            <c:errValType val="stdErr"/>
            <c:noEndCap val="1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x"/>
            <c:errBarType val="both"/>
            <c:errValType val="fixedVal"/>
            <c:noEndCap val="0"/>
            <c:val val="1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Sheet1!$A$2:$A$16</c:f>
              <c:numCache>
                <c:formatCode>General</c:formatCode>
                <c:ptCount val="15"/>
                <c:pt idx="0">
                  <c:v>12</c:v>
                </c:pt>
                <c:pt idx="1">
                  <c:v>16</c:v>
                </c:pt>
                <c:pt idx="2">
                  <c:v>19</c:v>
                </c:pt>
                <c:pt idx="3">
                  <c:v>23</c:v>
                </c:pt>
                <c:pt idx="4">
                  <c:v>28</c:v>
                </c:pt>
                <c:pt idx="5">
                  <c:v>31</c:v>
                </c:pt>
                <c:pt idx="6">
                  <c:v>32</c:v>
                </c:pt>
                <c:pt idx="7">
                  <c:v>35</c:v>
                </c:pt>
                <c:pt idx="8">
                  <c:v>37</c:v>
                </c:pt>
                <c:pt idx="9">
                  <c:v>41</c:v>
                </c:pt>
                <c:pt idx="10">
                  <c:v>45</c:v>
                </c:pt>
                <c:pt idx="11">
                  <c:v>46</c:v>
                </c:pt>
                <c:pt idx="12">
                  <c:v>47</c:v>
                </c:pt>
                <c:pt idx="13">
                  <c:v>49</c:v>
                </c:pt>
                <c:pt idx="14">
                  <c:v>51</c:v>
                </c:pt>
              </c:numCache>
            </c:numRef>
          </c:xVal>
          <c:yVal>
            <c:numRef>
              <c:f>Sheet1!$B$2:$B$16</c:f>
              <c:numCache>
                <c:formatCode>General</c:formatCode>
                <c:ptCount val="15"/>
                <c:pt idx="0">
                  <c:v>168711</c:v>
                </c:pt>
                <c:pt idx="1">
                  <c:v>162352</c:v>
                </c:pt>
                <c:pt idx="2">
                  <c:v>148300</c:v>
                </c:pt>
                <c:pt idx="3">
                  <c:v>227776</c:v>
                </c:pt>
                <c:pt idx="4">
                  <c:v>272667</c:v>
                </c:pt>
                <c:pt idx="5">
                  <c:v>308304</c:v>
                </c:pt>
                <c:pt idx="6">
                  <c:v>303861</c:v>
                </c:pt>
                <c:pt idx="7">
                  <c:v>347985</c:v>
                </c:pt>
                <c:pt idx="8">
                  <c:v>373425</c:v>
                </c:pt>
                <c:pt idx="9">
                  <c:v>485801</c:v>
                </c:pt>
                <c:pt idx="10">
                  <c:v>446050</c:v>
                </c:pt>
                <c:pt idx="11">
                  <c:v>476550</c:v>
                </c:pt>
                <c:pt idx="12">
                  <c:v>403644</c:v>
                </c:pt>
                <c:pt idx="13">
                  <c:v>440610</c:v>
                </c:pt>
                <c:pt idx="14">
                  <c:v>571789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04E-499E-A8BA-54E1C31430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88273967"/>
        <c:axId val="1288275887"/>
      </c:scatterChart>
      <c:valAx>
        <c:axId val="1288273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8275887"/>
        <c:crosses val="autoZero"/>
        <c:crossBetween val="midCat"/>
      </c:valAx>
      <c:valAx>
        <c:axId val="1288275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8273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BB737-658B-40E3-AA6A-2156400D9DD8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CDF33-C83F-401E-B8F4-580516EDB7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754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CDF33-C83F-401E-B8F4-580516EDB7A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9060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7F87B-4FDB-99FD-9314-64D60F548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EE2ED8-FF21-33E5-8A93-128CC6EF9F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239616-7A93-8011-EFD6-AD7E126D54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DF653-FDBB-B5E2-4AF9-C6B9F21448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CDF33-C83F-401E-B8F4-580516EDB7A9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651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D6D36-30A3-131F-E339-B2D377FA0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65336E-93B7-7DF6-BE40-E90CD839B9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28BAE7-EBA4-6D4C-CF94-56C9F88F14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5310D-89F1-CEDF-D456-EC4E331B4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CDF33-C83F-401E-B8F4-580516EDB7A9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624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4EE92-2889-8C1A-5F15-87B20829F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2ED89F-DEF5-04AF-9E85-94929EB1A5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F788E4-0304-642A-9741-2B93B9AF26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E3D43-D2D8-1CF7-DE13-A247E75A82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CDF33-C83F-401E-B8F4-580516EDB7A9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59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AE452-DD45-4582-35EB-DD342DD07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812ABC-977C-1179-F024-CB72B548FC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52F817-036F-B22A-20E5-3206245FF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2CBF9-9C02-2358-722E-31B80C1124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CDF33-C83F-401E-B8F4-580516EDB7A9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602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83C45-99E0-890B-C1C2-3BF38669C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473E31-0481-CF29-28DB-545C031731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A9F327-BA53-1751-3927-1CEAB0A8CF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24FCC-8E87-C727-DF18-AF81C6347A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CDF33-C83F-401E-B8F4-580516EDB7A9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335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742DF-CA4B-61AA-CBC9-52F36E1B2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817E8F-4D22-E89E-F61F-5982A22E93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F3D44A-0AF1-814C-2C5B-EE431CE31E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64E08C-AE23-378C-7C4A-789926CC73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CDF33-C83F-401E-B8F4-580516EDB7A9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4889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7610C-C8C7-D80C-6331-DA83766B0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0AE718-06D5-8670-C7AF-CFEBB72155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C72075-F8B7-9A78-5901-465EE9C01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ADEC0-8783-2B83-3378-BDC68A7167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CDF33-C83F-401E-B8F4-580516EDB7A9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2325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414F2-6650-26E5-B021-40D8CBFCB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43BF55-3874-C969-B279-BBBD8E4974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551A84-2807-442C-85BC-78A0289BE9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5659B-D8A1-DA30-C1D3-496DF5E99E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CDF33-C83F-401E-B8F4-580516EDB7A9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948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03AD8-C0DB-0093-86B5-6DDAC28D0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BDD533-5567-BC65-0CD2-C63F1DDD16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6B538F-8B07-4E8A-CF74-FDB7DF99F4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4BB04-8932-1832-065B-61E0684DDE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CDF33-C83F-401E-B8F4-580516EDB7A9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236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AC873-EBD1-ED8C-0CD5-436E63ECF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670B20-F633-0812-0085-8C2D347C90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9AD3D2-443D-0E87-83E9-A2570DADB6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155EF-5FF3-BDD1-0C75-87B1FCAECE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CDF33-C83F-401E-B8F4-580516EDB7A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48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9FAE8-ED4F-064A-04D1-7BE2CBCC6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0102FF-CAF3-2B95-2FE2-A70A4D023D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60A504-9526-6DEC-C9D9-53083526D1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00FB1-32DC-BBE4-7FB3-52B3362FF5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CDF33-C83F-401E-B8F4-580516EDB7A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092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9AC14-3272-9CA4-00B1-0FA2A2BEC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D23277-F564-9C80-BFB6-8ED9B26245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6CD78E-D8C0-D8DD-37E5-627C9B54D9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B7A43-D71F-BBB3-2CE6-64601D6D80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CDF33-C83F-401E-B8F4-580516EDB7A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071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48BDE-E628-004D-8B20-8149C04F4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3152DC-1ED4-A598-C9B5-DDCB5EF2D7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44B9B6-D8A0-5689-C168-F28179EFF9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038BC-925A-EEC5-81AA-FEE4AE13EB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CDF33-C83F-401E-B8F4-580516EDB7A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4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326C1-0BE4-6AA9-2EC4-296926134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AAE08F-4BDB-72A8-9648-5C3A16143F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E97AD5-0A7A-FFAA-8374-94005F9EB0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E4E08-3C5F-5E4B-9893-9CC69326CC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CDF33-C83F-401E-B8F4-580516EDB7A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81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FEF0C-465E-C159-ABE6-54F3B5044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C70831-408B-38E1-EFB9-A705D63F3D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4B9EA4-F593-8781-EC90-A6D8110850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5EF68-D35F-B4D4-4B66-74C9D5D04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CDF33-C83F-401E-B8F4-580516EDB7A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893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A50E9-D461-92A0-7F43-C9962B427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2B90D4-BFA2-E74A-F152-F3517837AE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63626E-DF89-A9BA-1BF8-06CB8223FA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8ADEE-87A4-E352-7B3E-AFFE5CEC73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CDF33-C83F-401E-B8F4-580516EDB7A9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767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7C8C4-BD9D-1240-94AC-7553D6B42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07474F-EC9A-8424-EAB3-D01A9C3DE6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DF475D-C923-E2CE-47DE-16DC7F0864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192EE-AEFC-CDCF-2B5B-91C38341F1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CDF33-C83F-401E-B8F4-580516EDB7A9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983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A6B8-5C55-8102-F5C5-E04BADFA7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7265D-2CFB-B902-AFE3-930D3645A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10CCC-B1AD-6CA8-7D65-EBC196A05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4441-DED8-4044-B5CE-19F66A6DDDD0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67EBA-E6CB-1830-7E1C-7A9A5867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A69EB-898E-D293-91CA-BEF17A556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C6EC-3966-4BC1-911D-202E36871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20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C211-1D09-FF63-97AC-17A725C1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97A38-D618-54E2-FD56-CA7B63B6B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CCE9E-5CB3-FE16-1F83-CB4A0C3F2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4441-DED8-4044-B5CE-19F66A6DDDD0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17900-8E6C-88C1-EF51-473C18F9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39670-9DCE-7A0C-E864-12023B09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C6EC-3966-4BC1-911D-202E36871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165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3BEDEC-2238-6CC4-5DB6-9256D35DC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76B96-200F-13CE-C495-425D056AD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6AFD0-A23A-7557-CCE4-9119788D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4441-DED8-4044-B5CE-19F66A6DDDD0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75E27-32F5-2E97-366C-3C6F4773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AE7E-D663-E4A9-F307-2C5814CF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C6EC-3966-4BC1-911D-202E36871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46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F2A3-2DC2-1620-CE59-94322D3F7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6AB6D-F771-F19F-F1FB-AB5736518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8CFF4-45D0-7B41-6397-AEFC21E5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4441-DED8-4044-B5CE-19F66A6DDDD0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F182F-D88D-0070-4ECC-5DCE33E0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D2F13-1F0C-2062-437A-20F6A8F0D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C6EC-3966-4BC1-911D-202E36871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22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4C24-933B-AFD1-9854-5186FFA9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3F312-F07E-7468-A6D9-8B9CF6DD4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F64C2-5444-921D-8621-1BF00FF3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4441-DED8-4044-B5CE-19F66A6DDDD0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B57A1-1CE2-5983-35C3-6D983460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EBE40-19A0-F5A3-5E79-B695B27C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C6EC-3966-4BC1-911D-202E36871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306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6637-2ADB-D11C-A242-DEFF0090F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CACAD-A399-1900-CEBF-ADD42F09E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C41E2-68A6-FEAF-5B33-F8E0AFE94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01698-F961-F26F-84B8-838EBD37C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4441-DED8-4044-B5CE-19F66A6DDDD0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08845-F7DA-F281-6F7A-738E4788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74B0D-6E67-DEB6-8950-759CD953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C6EC-3966-4BC1-911D-202E36871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71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50AA4-F61D-7DDD-769E-3306A6961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76019-C8F7-FB24-5799-5EBB45449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AAE2E-4FC7-081F-3980-F541D8140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D0E6E-3DD9-2757-A532-7BD2BCFB6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3BCDF-276C-1F7B-FE74-81553D658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E224FD-7BAE-0881-D27A-AA78B9625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4441-DED8-4044-B5CE-19F66A6DDDD0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264A42-53A5-17F9-0A7F-2FA09968A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AAD24B-2D0C-9E6E-7EE3-2AE756499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C6EC-3966-4BC1-911D-202E36871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75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43E9-42D4-B0B3-6457-31C19E777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8E213-202F-8F1A-AB77-D3A16A3F1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4441-DED8-4044-B5CE-19F66A6DDDD0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EC03CB-E85C-3843-2E9A-6D6548DFD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C1686-B22D-7051-8A25-AF5C0CF61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C6EC-3966-4BC1-911D-202E36871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75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090835-CD51-02F7-975E-4B4BD11B7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4441-DED8-4044-B5CE-19F66A6DDDD0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7606C5-6014-A6D1-3AD2-DB340757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69D02-184F-FE0F-F2D8-CAEB28F2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C6EC-3966-4BC1-911D-202E36871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07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848B1-6375-E534-51DF-C1D342D4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F0DDA-8701-1749-FD77-AFFECB18F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03855-92FF-617C-F04F-C84337E28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39A92-99FB-0AE8-4F47-3772D08B0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4441-DED8-4044-B5CE-19F66A6DDDD0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737A0-4595-18DC-681B-4CE1694D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33988-22F8-72C2-4DC9-9B50BBB4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C6EC-3966-4BC1-911D-202E36871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0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0E1DF-301C-2816-57A7-BE4352566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83FEF-9231-04B2-1736-F6FF224AD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59B56-048A-640D-889E-58D44AB0B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C7656-FB72-B94C-F54D-BB875552F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D4441-DED8-4044-B5CE-19F66A6DDDD0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49E28-BAF4-A5F1-7B13-E0728CBC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58CDE-1B24-37D1-D185-00667034B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EC6EC-3966-4BC1-911D-202E36871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86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468C0D-B66A-3FFD-75A7-2C37DA185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2832D-DCA8-9F4F-9B51-9E8BAAA5B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46843-F370-8511-CDBA-E01CB0DE52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D4441-DED8-4044-B5CE-19F66A6DDDD0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0193-288E-7BA9-0DB5-7F1229BB2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4833C-1CC2-E30E-A28E-0EBC35900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EC6EC-3966-4BC1-911D-202E368712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9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FE79-126B-2006-6DFB-D5D64C4DC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11605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br>
              <a:rPr lang="en-IN" dirty="0"/>
            </a:br>
            <a:r>
              <a:rPr lang="en-IN" dirty="0"/>
              <a:t>Module 3: Statistical Analysis and Modelling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4000" dirty="0"/>
              <a:t>Linear Regression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0ACB7-BD58-9639-8B9F-724F0C382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02238"/>
            <a:ext cx="9144000" cy="1655762"/>
          </a:xfrm>
        </p:spPr>
        <p:txBody>
          <a:bodyPr/>
          <a:lstStyle/>
          <a:p>
            <a:pPr algn="l"/>
            <a:r>
              <a:rPr lang="en-IN" b="1" dirty="0"/>
              <a:t>Siddharth Sundar</a:t>
            </a:r>
          </a:p>
          <a:p>
            <a:pPr algn="l"/>
            <a:r>
              <a:rPr lang="en-IN" dirty="0" err="1"/>
              <a:t>MyAnatomy</a:t>
            </a:r>
            <a:r>
              <a:rPr lang="en-IN" dirty="0"/>
              <a:t> Integration</a:t>
            </a:r>
          </a:p>
          <a:p>
            <a:pPr algn="l"/>
            <a:r>
              <a:rPr lang="en-IN" dirty="0"/>
              <a:t>NCET Core Team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A98ED-D59A-42D8-409B-A097BC38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1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6F80A0-9128-023C-E7EF-9A5EC13D2E5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163" y="0"/>
            <a:ext cx="11991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549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06081A-48C6-1B9C-BBEE-9BF6E5A04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930F5-2CB4-0858-FF6F-D65A58C0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10</a:t>
            </a:fld>
            <a:endParaRPr lang="en-I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1469EE7-91A7-CFF3-9516-F448E701B80E}"/>
              </a:ext>
            </a:extLst>
          </p:cNvPr>
          <p:cNvGraphicFramePr>
            <a:graphicFrameLocks noGrp="1"/>
          </p:cNvGraphicFramePr>
          <p:nvPr/>
        </p:nvGraphicFramePr>
        <p:xfrm>
          <a:off x="776432" y="1881187"/>
          <a:ext cx="2197100" cy="3095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1765770587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81326435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Advertisement (in 1000s)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Sales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27347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168711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34206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162352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710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148300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89198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227776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4543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272667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64534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308304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64976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303861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99392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347985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41191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373425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177606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485801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17683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446050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27273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476550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29442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403644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18742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440610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6077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571789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697576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46251F21-4B14-9C6F-8037-C0CDE7B47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b="1" dirty="0"/>
              <a:t>Now that there’s a straight line, what is its equation?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F843796-089B-BEBB-EDF3-BC5F18F42D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0974526"/>
              </p:ext>
            </p:extLst>
          </p:nvPr>
        </p:nvGraphicFramePr>
        <p:xfrm>
          <a:off x="3375828" y="1393309"/>
          <a:ext cx="7190572" cy="4425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242779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1F186D-907A-E3F8-597B-3698338FB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D85C6-646C-20B2-A4DB-45D2653F2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11</a:t>
            </a:fld>
            <a:endParaRPr lang="en-I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5A6E3D8-397A-B7F9-E2A7-3C702347F5EF}"/>
              </a:ext>
            </a:extLst>
          </p:cNvPr>
          <p:cNvGraphicFramePr>
            <a:graphicFrameLocks noGrp="1"/>
          </p:cNvGraphicFramePr>
          <p:nvPr/>
        </p:nvGraphicFramePr>
        <p:xfrm>
          <a:off x="776432" y="1881187"/>
          <a:ext cx="2197100" cy="3095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1765770587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81326435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Advertisement (in 1000s)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Sales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27347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168711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34206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162352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710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148300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89198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227776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4543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272667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64534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308304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64976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303861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99392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347985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41191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373425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177606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485801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17683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446050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27273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476550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29442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403644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18742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440610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6077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571789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697576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17517111-674E-1A86-D672-4C4D64DE9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b="1" dirty="0"/>
              <a:t>Equation is there, but what is the error term?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BBA081D-34DE-2BF1-D956-32B04BB22F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0842063"/>
              </p:ext>
            </p:extLst>
          </p:nvPr>
        </p:nvGraphicFramePr>
        <p:xfrm>
          <a:off x="3375828" y="1393309"/>
          <a:ext cx="7190572" cy="4425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927321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1F466-A52F-2BD6-8558-AED6F3671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CF5AA-8731-5C1E-A483-209A6F6C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12</a:t>
            </a:fld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10A5350-83E8-7C4F-8F41-9BFD4A2F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Lets understand how to do this in Excel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2974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509F3-7AFD-74EF-3938-5C660643C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4A925-B8BF-3586-FA5E-AFE9E0F33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13</a:t>
            </a:fld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4FBE846-2175-13B2-E12E-80CA3AFE3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Pay attention </a:t>
            </a:r>
            <a:r>
              <a:rPr lang="en-IN" dirty="0"/>
              <a:t>to the next set of slides. </a:t>
            </a:r>
            <a:br>
              <a:rPr lang="en-IN" dirty="0"/>
            </a:br>
            <a:r>
              <a:rPr lang="en-IN" dirty="0"/>
              <a:t>These are popular interview questions for </a:t>
            </a:r>
            <a:r>
              <a:rPr lang="en-IN" b="1" dirty="0"/>
              <a:t>ANALYST ROLES</a:t>
            </a:r>
          </a:p>
        </p:txBody>
      </p:sp>
    </p:spTree>
    <p:extLst>
      <p:ext uri="{BB962C8B-B14F-4D97-AF65-F5344CB8AC3E}">
        <p14:creationId xmlns:p14="http://schemas.microsoft.com/office/powerpoint/2010/main" val="33759442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9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FA4F7D-6624-614B-9B47-4106BCE0C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5DA2-8B69-79CF-8A5D-0DF8D4C0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b="1" dirty="0"/>
              <a:t>Multiple R - Interpreting the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C9EB9-9ECC-AA2C-5DC2-224BB9EE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14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D8B552-9F96-407F-45C6-600C77C64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Multiple R </a:t>
            </a:r>
            <a:r>
              <a:rPr lang="en-IN" dirty="0"/>
              <a:t>stands for the “</a:t>
            </a:r>
            <a:r>
              <a:rPr lang="en-IN" b="1" dirty="0"/>
              <a:t>CORRELATION COEFFICIENT</a:t>
            </a:r>
            <a:r>
              <a:rPr lang="en-IN" dirty="0"/>
              <a:t>”.</a:t>
            </a:r>
          </a:p>
          <a:p>
            <a:endParaRPr lang="en-IN" b="1" dirty="0"/>
          </a:p>
          <a:p>
            <a:r>
              <a:rPr lang="en-IN" dirty="0"/>
              <a:t>It is used to measure the “</a:t>
            </a:r>
            <a:r>
              <a:rPr lang="en-IN" b="1" dirty="0"/>
              <a:t>GOODNESS OF FIT</a:t>
            </a:r>
            <a:r>
              <a:rPr lang="en-IN" dirty="0"/>
              <a:t>” of a regression model.</a:t>
            </a:r>
          </a:p>
          <a:p>
            <a:endParaRPr lang="en-IN" dirty="0"/>
          </a:p>
          <a:p>
            <a:r>
              <a:rPr lang="en-IN" dirty="0"/>
              <a:t>A value closer to </a:t>
            </a:r>
            <a:r>
              <a:rPr lang="en-IN" b="1" dirty="0"/>
              <a:t>1 </a:t>
            </a:r>
            <a:r>
              <a:rPr lang="en-IN" dirty="0"/>
              <a:t>indicates a </a:t>
            </a:r>
            <a:r>
              <a:rPr lang="en-IN" b="1" dirty="0"/>
              <a:t>STRONG LINEAR RELATIONSHIP.</a:t>
            </a:r>
          </a:p>
          <a:p>
            <a:endParaRPr lang="en-IN" dirty="0"/>
          </a:p>
          <a:p>
            <a:r>
              <a:rPr lang="en-IN" dirty="0"/>
              <a:t>A value closer to </a:t>
            </a:r>
            <a:r>
              <a:rPr lang="en-IN" b="1" dirty="0"/>
              <a:t>0 </a:t>
            </a:r>
            <a:r>
              <a:rPr lang="en-IN" dirty="0"/>
              <a:t>indicates </a:t>
            </a:r>
            <a:r>
              <a:rPr lang="en-IN" b="1" dirty="0"/>
              <a:t>LITTLE</a:t>
            </a:r>
            <a:r>
              <a:rPr lang="en-IN" dirty="0"/>
              <a:t> or </a:t>
            </a:r>
            <a:r>
              <a:rPr lang="en-IN" b="1" dirty="0"/>
              <a:t>NO LINEAR RELATIONSHIP.</a:t>
            </a:r>
          </a:p>
        </p:txBody>
      </p:sp>
    </p:spTree>
    <p:extLst>
      <p:ext uri="{BB962C8B-B14F-4D97-AF65-F5344CB8AC3E}">
        <p14:creationId xmlns:p14="http://schemas.microsoft.com/office/powerpoint/2010/main" val="718764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9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B8C922-C518-89B8-00E4-34E1111F6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8B32-8E27-981D-EAFD-24E244847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b="1" dirty="0"/>
              <a:t>R</a:t>
            </a:r>
            <a:r>
              <a:rPr lang="en-IN" b="1" baseline="30000" dirty="0"/>
              <a:t>2 </a:t>
            </a:r>
            <a:r>
              <a:rPr lang="en-IN" b="1" dirty="0"/>
              <a:t>- Interpreting the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08D82-2E65-F8F2-3A9B-4DC2FDDB9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15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2B6E32-7DB5-6DCC-E22D-2EC4AFE21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R-Squared </a:t>
            </a:r>
            <a:r>
              <a:rPr lang="en-IN" dirty="0"/>
              <a:t>stands for the “</a:t>
            </a:r>
            <a:r>
              <a:rPr lang="en-IN" b="1" dirty="0"/>
              <a:t>COEFFICIENT OF DETERMINATION</a:t>
            </a:r>
            <a:r>
              <a:rPr lang="en-IN" dirty="0"/>
              <a:t>”</a:t>
            </a:r>
            <a:r>
              <a:rPr lang="en-IN" b="1" dirty="0"/>
              <a:t>.</a:t>
            </a:r>
          </a:p>
          <a:p>
            <a:endParaRPr lang="en-IN" b="1" dirty="0"/>
          </a:p>
          <a:p>
            <a:r>
              <a:rPr lang="en-IN" dirty="0"/>
              <a:t>The R-Squared value basically </a:t>
            </a:r>
            <a:r>
              <a:rPr lang="en-IN" b="1" dirty="0"/>
              <a:t>EXPLAINS the variance </a:t>
            </a:r>
            <a:r>
              <a:rPr lang="en-IN" dirty="0"/>
              <a:t>in the dependent variable, due to the </a:t>
            </a:r>
            <a:r>
              <a:rPr lang="en-IN" b="1" dirty="0"/>
              <a:t>INFLUENCE </a:t>
            </a:r>
            <a:r>
              <a:rPr lang="en-IN" dirty="0"/>
              <a:t>of the independent variable.</a:t>
            </a:r>
          </a:p>
          <a:p>
            <a:endParaRPr lang="en-IN" dirty="0"/>
          </a:p>
          <a:p>
            <a:r>
              <a:rPr lang="en-IN" dirty="0"/>
              <a:t>If the R</a:t>
            </a:r>
            <a:r>
              <a:rPr lang="en-IN" baseline="30000" dirty="0"/>
              <a:t>2 </a:t>
            </a:r>
            <a:r>
              <a:rPr lang="en-IN" dirty="0"/>
              <a:t>= 0, model doesn’t explain anything. (Closer to 0)</a:t>
            </a:r>
          </a:p>
          <a:p>
            <a:endParaRPr lang="en-IN" dirty="0"/>
          </a:p>
          <a:p>
            <a:r>
              <a:rPr lang="en-IN" dirty="0"/>
              <a:t>If the R</a:t>
            </a:r>
            <a:r>
              <a:rPr lang="en-IN" baseline="30000" dirty="0"/>
              <a:t>2 </a:t>
            </a:r>
            <a:r>
              <a:rPr lang="en-IN" dirty="0"/>
              <a:t>= 1, model is a perfect fit.(Closer to 1)</a:t>
            </a:r>
          </a:p>
          <a:p>
            <a:pPr marL="0" indent="0">
              <a:buNone/>
            </a:pPr>
            <a:endParaRPr lang="en-IN" dirty="0"/>
          </a:p>
          <a:p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053002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9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7F7524-5D86-6A79-FC05-5E330A614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4C657-63BF-7BB9-A543-5F8D3B504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b="1" dirty="0"/>
              <a:t>Adjusted R</a:t>
            </a:r>
            <a:r>
              <a:rPr lang="en-IN" b="1" baseline="30000" dirty="0"/>
              <a:t>2 </a:t>
            </a:r>
            <a:r>
              <a:rPr lang="en-IN" b="1" dirty="0"/>
              <a:t>- Interpreting the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802A-E53E-730F-9B9E-5B5D3C99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16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7BE0F3-2C9B-BB61-FDEA-077FE15A9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Adjusted R-Squared </a:t>
            </a:r>
            <a:r>
              <a:rPr lang="en-IN" dirty="0"/>
              <a:t>is a measure that </a:t>
            </a:r>
            <a:r>
              <a:rPr lang="en-IN" b="1" dirty="0"/>
              <a:t>ACCOUNTS FOR ADDITIONAL VARIABLES OR RANDOMNESS.</a:t>
            </a:r>
          </a:p>
          <a:p>
            <a:endParaRPr lang="en-IN" b="1" dirty="0"/>
          </a:p>
          <a:p>
            <a:r>
              <a:rPr lang="en-IN" dirty="0"/>
              <a:t>The Adjusted R-Squared value basically tells us, if adding more variables to the equation can help improve the model.</a:t>
            </a:r>
          </a:p>
          <a:p>
            <a:endParaRPr lang="en-IN" dirty="0"/>
          </a:p>
          <a:p>
            <a:r>
              <a:rPr lang="en-IN" dirty="0"/>
              <a:t>Adjusted R2 helps to identify </a:t>
            </a:r>
            <a:r>
              <a:rPr lang="en-IN" b="1" dirty="0"/>
              <a:t>overfitting </a:t>
            </a:r>
            <a:r>
              <a:rPr lang="en-IN" dirty="0"/>
              <a:t>of the model.</a:t>
            </a:r>
          </a:p>
          <a:p>
            <a:endParaRPr lang="en-IN" dirty="0"/>
          </a:p>
          <a:p>
            <a:pPr lvl="1"/>
            <a:r>
              <a:rPr lang="en-IN" b="1" dirty="0"/>
              <a:t>Higher Adjusted R-Square </a:t>
            </a:r>
            <a:r>
              <a:rPr lang="en-IN" dirty="0"/>
              <a:t>Value = </a:t>
            </a:r>
            <a:r>
              <a:rPr lang="en-IN" b="1" dirty="0"/>
              <a:t>model is good</a:t>
            </a:r>
          </a:p>
          <a:p>
            <a:pPr lvl="1"/>
            <a:r>
              <a:rPr lang="en-IN" b="1" dirty="0"/>
              <a:t>Lower Adjusted R-Square </a:t>
            </a:r>
            <a:r>
              <a:rPr lang="en-IN" dirty="0"/>
              <a:t>Value = </a:t>
            </a:r>
            <a:r>
              <a:rPr lang="en-IN" b="1" dirty="0"/>
              <a:t>model is poor</a:t>
            </a:r>
          </a:p>
          <a:p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0907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9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9DAA0B-4173-5067-3708-D89C6E3AF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ECCB4-243B-9067-F60B-D75905D84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b="1" dirty="0"/>
              <a:t>Intercept- Interpreting the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B4943-9497-C736-9159-722D0B160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17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484686-D93D-E24D-1A5D-22528C225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Intercept </a:t>
            </a:r>
            <a:r>
              <a:rPr lang="en-IN" dirty="0"/>
              <a:t>is the value of the dependent variable (Y), when the value of the independent variable (X) is 0.</a:t>
            </a:r>
          </a:p>
          <a:p>
            <a:endParaRPr lang="en-IN" b="1" dirty="0"/>
          </a:p>
          <a:p>
            <a:r>
              <a:rPr lang="en-IN" b="1" dirty="0"/>
              <a:t>For example – </a:t>
            </a:r>
            <a:r>
              <a:rPr lang="en-IN" dirty="0"/>
              <a:t>Even when there is no advertisement, it is possible that a company makes some minimum amount of sales. That amount is called intercept.</a:t>
            </a:r>
          </a:p>
          <a:p>
            <a:endParaRPr lang="en-IN" dirty="0"/>
          </a:p>
          <a:p>
            <a:r>
              <a:rPr lang="en-IN" dirty="0"/>
              <a:t>Intercept can be Positive, Negative, or Zero, depending on the data.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680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9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8F143E-CE66-0395-884E-7000C1A73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C8ABB-B964-E94D-94A9-0D931388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b="1" dirty="0"/>
              <a:t>Coefficient of X1 (Beta-1) - Interpretation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84D6B-2B63-7DBB-3214-FA44E75C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18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2D0878-500F-A87A-798F-6DC2A1631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Beta-1 refers to the </a:t>
            </a:r>
            <a:r>
              <a:rPr lang="en-IN" b="1" dirty="0"/>
              <a:t>slope of the regression line.</a:t>
            </a:r>
          </a:p>
          <a:p>
            <a:endParaRPr lang="en-IN" b="1" dirty="0"/>
          </a:p>
          <a:p>
            <a:r>
              <a:rPr lang="en-IN" dirty="0"/>
              <a:t>It is the value that is multiplied with the INDEPENDENT VARIABLE, to help predict the value of the DEPENDENT VARIABLE.</a:t>
            </a:r>
          </a:p>
          <a:p>
            <a:endParaRPr lang="en-IN" dirty="0"/>
          </a:p>
          <a:p>
            <a:r>
              <a:rPr lang="en-IN" dirty="0"/>
              <a:t>It basically explains what will be the change in the value of Y with 1-unit change in X.</a:t>
            </a:r>
          </a:p>
        </p:txBody>
      </p:sp>
    </p:spTree>
    <p:extLst>
      <p:ext uri="{BB962C8B-B14F-4D97-AF65-F5344CB8AC3E}">
        <p14:creationId xmlns:p14="http://schemas.microsoft.com/office/powerpoint/2010/main" val="40462464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9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BAD57A-02C0-422A-CC68-3FA23708B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14410-4383-0539-72FC-F2410364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b="1" dirty="0"/>
              <a:t>Predicting the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59992-508F-D2D0-2CA3-03FADF50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19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31A1D7-524F-2D6A-9CC8-31C9DAC0B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Lets go back to our initial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B5F030F-9EBE-B96F-34B9-F6CC94327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40365"/>
              </p:ext>
            </p:extLst>
          </p:nvPr>
        </p:nvGraphicFramePr>
        <p:xfrm>
          <a:off x="1192068" y="2527733"/>
          <a:ext cx="2197100" cy="3095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1765770587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81326435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Advertisement (in 1000s)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Sales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27347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168711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34206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162352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710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148300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89198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227776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4543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272667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64534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308304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64976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303861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99392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347985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41191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373425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177606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485801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17683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446050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27273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476550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29442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403644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18742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440610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6077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571789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697576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3D373C3-2630-2E00-BAD0-56416EC03E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0396919"/>
              </p:ext>
            </p:extLst>
          </p:nvPr>
        </p:nvGraphicFramePr>
        <p:xfrm>
          <a:off x="3809360" y="2245221"/>
          <a:ext cx="7190572" cy="4425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652731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9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0F860D-FFDF-E12F-8C83-D1708074D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ED1C-C740-168E-F85E-6890A3764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b="1" dirty="0"/>
              <a:t>Introduction to Linear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82BBC-21B4-E9F8-4580-17C5F460E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2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6CB89B-86AF-1BD9-BCC4-95C2CB1FD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010309"/>
          </a:xfrm>
        </p:spPr>
        <p:txBody>
          <a:bodyPr/>
          <a:lstStyle/>
          <a:p>
            <a:r>
              <a:rPr lang="en-IN" dirty="0"/>
              <a:t>Regression is the statistical method used to model the relationship between a dependent variable and one or more independent variables.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goal of this particular analysis is to </a:t>
            </a:r>
            <a:r>
              <a:rPr lang="en-IN" b="1" dirty="0"/>
              <a:t>explain </a:t>
            </a:r>
            <a:r>
              <a:rPr lang="en-IN" dirty="0"/>
              <a:t>the behaviour of the dependent variable, based on the values of the independent variables.</a:t>
            </a:r>
          </a:p>
          <a:p>
            <a:endParaRPr lang="en-IN" b="1" dirty="0"/>
          </a:p>
          <a:p>
            <a:r>
              <a:rPr lang="en-IN" dirty="0"/>
              <a:t>It is </a:t>
            </a:r>
            <a:r>
              <a:rPr lang="en-IN" b="1" dirty="0"/>
              <a:t>EXTREMELY ESSENTIAL </a:t>
            </a:r>
            <a:r>
              <a:rPr lang="en-IN" dirty="0"/>
              <a:t>to understand </a:t>
            </a:r>
            <a:r>
              <a:rPr lang="en-IN" b="1" dirty="0"/>
              <a:t>Regression </a:t>
            </a:r>
            <a:r>
              <a:rPr lang="en-IN" dirty="0"/>
              <a:t>as a concept because it helps in different kinds of analytics later on. Also, many models use regression to predict future outcomes.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8750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9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09BB14-A625-61CB-54F5-4835717F7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4FA2-8E41-BCEA-BC23-45B42CE85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b="1" dirty="0"/>
              <a:t>Predicting the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FA135-3CD5-AA6E-9025-502009BD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20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501F8A-A1DB-7B0E-6E55-E349DC23A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53269" cy="4351338"/>
          </a:xfrm>
        </p:spPr>
        <p:txBody>
          <a:bodyPr>
            <a:normAutofit/>
          </a:bodyPr>
          <a:lstStyle/>
          <a:p>
            <a:r>
              <a:rPr lang="en-IN" dirty="0"/>
              <a:t>Y = 4958.5 + 9889.5x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IN" dirty="0"/>
              <a:t>So, if I spend 60₹ on Advertisement, the equation will be </a:t>
            </a:r>
          </a:p>
          <a:p>
            <a:pPr lvl="1"/>
            <a:r>
              <a:rPr lang="en-IN" dirty="0"/>
              <a:t>Y=4958.5 + 9889.5(60)</a:t>
            </a:r>
          </a:p>
          <a:p>
            <a:pPr lvl="1"/>
            <a:r>
              <a:rPr lang="en-IN" dirty="0"/>
              <a:t>= 598328.5</a:t>
            </a:r>
          </a:p>
          <a:p>
            <a:pPr lvl="1"/>
            <a:endParaRPr lang="en-IN" dirty="0"/>
          </a:p>
          <a:p>
            <a:r>
              <a:rPr lang="en-IN" dirty="0"/>
              <a:t>So, if I spend 60,000₹ on Advertisement, I will be earning 598328.5₹ in Revenue.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16ECAF6-C2AF-AE1F-F97C-99A8FD72B2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2038019"/>
              </p:ext>
            </p:extLst>
          </p:nvPr>
        </p:nvGraphicFramePr>
        <p:xfrm>
          <a:off x="7291469" y="2225964"/>
          <a:ext cx="4780459" cy="3087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579824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9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F3C3BC-7332-C249-E329-7EF37D540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E8C48-1A72-D12D-A5EE-BA026A80D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b="1" dirty="0"/>
              <a:t>Predicting the Values – Is it correct?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CB2A9-E4BE-CE4C-8C07-C12F89D5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21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5365D6-77FB-AC02-3D9E-9B6F0B495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53269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This calculation is partially complete.</a:t>
            </a:r>
          </a:p>
          <a:p>
            <a:r>
              <a:rPr lang="en-IN" dirty="0"/>
              <a:t>We need to factor in the STD. ERROR as well.</a:t>
            </a:r>
          </a:p>
          <a:p>
            <a:r>
              <a:rPr lang="en-IN" b="1" dirty="0"/>
              <a:t>Std. error =</a:t>
            </a:r>
            <a:r>
              <a:rPr lang="en-IN" dirty="0"/>
              <a:t> 40289.87</a:t>
            </a:r>
          </a:p>
          <a:p>
            <a:r>
              <a:rPr lang="en-IN" dirty="0"/>
              <a:t>Meaning, The predicted value can range between</a:t>
            </a:r>
          </a:p>
          <a:p>
            <a:pPr lvl="1"/>
            <a:r>
              <a:rPr lang="en-IN" b="1" dirty="0"/>
              <a:t>Upper Bound = </a:t>
            </a:r>
            <a:r>
              <a:rPr lang="en-IN" dirty="0"/>
              <a:t>598328.5 + 40289.87</a:t>
            </a:r>
            <a:endParaRPr lang="en-IN" b="1" dirty="0"/>
          </a:p>
          <a:p>
            <a:pPr lvl="1"/>
            <a:r>
              <a:rPr lang="en-IN" b="1" dirty="0"/>
              <a:t>Lower Bound = </a:t>
            </a:r>
            <a:r>
              <a:rPr lang="en-IN" dirty="0"/>
              <a:t>598328.5 – 40289.87</a:t>
            </a:r>
          </a:p>
          <a:p>
            <a:pPr lvl="1"/>
            <a:endParaRPr lang="en-IN" dirty="0"/>
          </a:p>
          <a:p>
            <a:r>
              <a:rPr lang="en-IN" b="1" dirty="0"/>
              <a:t>Range = </a:t>
            </a:r>
            <a:r>
              <a:rPr lang="en-IN" dirty="0"/>
              <a:t>558038.63 to 638618.37 </a:t>
            </a:r>
          </a:p>
          <a:p>
            <a:endParaRPr lang="en-IN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17513C5-913F-DB8E-59C1-6F197BF0FDDA}"/>
              </a:ext>
            </a:extLst>
          </p:cNvPr>
          <p:cNvGraphicFramePr>
            <a:graphicFrameLocks/>
          </p:cNvGraphicFramePr>
          <p:nvPr/>
        </p:nvGraphicFramePr>
        <p:xfrm>
          <a:off x="7291469" y="2225964"/>
          <a:ext cx="4780459" cy="3087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76193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7D859-9003-8C25-5276-1FB7E08ED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6E81B-B32B-7FA3-EFF4-C7954423C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22</a:t>
            </a:fld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88A94EF-F900-C51F-3F25-62A156DA6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Congratulations, you just learnt how to perform a complete </a:t>
            </a:r>
            <a:r>
              <a:rPr lang="en-IN" b="1" dirty="0"/>
              <a:t>Regression Analysis</a:t>
            </a:r>
            <a:r>
              <a:rPr lang="en-IN" dirty="0"/>
              <a:t>, and </a:t>
            </a:r>
            <a:r>
              <a:rPr lang="en-IN" b="1" dirty="0"/>
              <a:t>interpret the results </a:t>
            </a:r>
            <a:r>
              <a:rPr lang="en-IN" dirty="0"/>
              <a:t>in 1 hour.</a:t>
            </a:r>
          </a:p>
        </p:txBody>
      </p:sp>
    </p:spTree>
    <p:extLst>
      <p:ext uri="{BB962C8B-B14F-4D97-AF65-F5344CB8AC3E}">
        <p14:creationId xmlns:p14="http://schemas.microsoft.com/office/powerpoint/2010/main" val="2008680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9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D7399A-24DC-0361-133E-7E3342237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C7F5-73BE-C3C8-F036-CCE1F875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b="1" dirty="0"/>
              <a:t>Linear Regression -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B235A-FDD1-1F39-C69B-55B216E67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3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9E10BB-2E3E-813A-460E-B5FEAFE31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010309"/>
          </a:xfrm>
        </p:spPr>
        <p:txBody>
          <a:bodyPr/>
          <a:lstStyle/>
          <a:p>
            <a:r>
              <a:rPr lang="en-IN" dirty="0"/>
              <a:t>There are two primary types of Linear Regression in Applied Statistics.</a:t>
            </a:r>
          </a:p>
          <a:p>
            <a:endParaRPr lang="en-IN" dirty="0"/>
          </a:p>
          <a:p>
            <a:pPr lvl="1"/>
            <a:r>
              <a:rPr lang="en-IN" b="1" dirty="0"/>
              <a:t>Simple Linear Regression </a:t>
            </a:r>
            <a:r>
              <a:rPr lang="en-IN" dirty="0"/>
              <a:t>– When there is one dependent variable and one independent variable.</a:t>
            </a:r>
          </a:p>
          <a:p>
            <a:pPr lvl="1"/>
            <a:endParaRPr lang="en-IN" dirty="0"/>
          </a:p>
          <a:p>
            <a:pPr lvl="1"/>
            <a:r>
              <a:rPr lang="en-IN" b="1" dirty="0"/>
              <a:t>Multiple Linear Regression</a:t>
            </a:r>
            <a:r>
              <a:rPr lang="en-IN" dirty="0"/>
              <a:t> – When there is one dependent variable and </a:t>
            </a:r>
            <a:r>
              <a:rPr lang="en-IN" b="1" dirty="0"/>
              <a:t>MULTIPLE </a:t>
            </a:r>
            <a:r>
              <a:rPr lang="en-IN" dirty="0"/>
              <a:t>independent variables.</a:t>
            </a:r>
          </a:p>
          <a:p>
            <a:pPr lvl="1"/>
            <a:endParaRPr lang="en-IN" b="1" dirty="0"/>
          </a:p>
          <a:p>
            <a:r>
              <a:rPr lang="en-IN" dirty="0"/>
              <a:t>The slope function that we were taught in our school days and college days “Y = </a:t>
            </a:r>
            <a:r>
              <a:rPr lang="en-IN" dirty="0" err="1"/>
              <a:t>mX</a:t>
            </a:r>
            <a:r>
              <a:rPr lang="en-IN" dirty="0"/>
              <a:t> + C” is the regression equation also. Slightly more structured version is “</a:t>
            </a:r>
            <a:r>
              <a:rPr lang="en-IN" b="1" dirty="0"/>
              <a:t>Y= </a:t>
            </a:r>
            <a:r>
              <a:rPr lang="el-GR" b="1" dirty="0"/>
              <a:t>β</a:t>
            </a:r>
            <a:r>
              <a:rPr lang="en-IN" b="1" dirty="0"/>
              <a:t>0 + </a:t>
            </a:r>
            <a:r>
              <a:rPr lang="el-GR" b="1" dirty="0"/>
              <a:t>	β</a:t>
            </a:r>
            <a:r>
              <a:rPr lang="en-IN" b="1" dirty="0"/>
              <a:t>1x</a:t>
            </a:r>
            <a:r>
              <a:rPr lang="en-IN" dirty="0"/>
              <a:t>”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12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9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186A5A-4A4A-D235-C517-3D8FFDE19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F06F-52B5-AAC5-7BF4-7D3CE9E9D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b="1" dirty="0"/>
              <a:t>Understanding Linear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F74A5-D397-0928-68C4-11B2C2A8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4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165102-8B6B-84D1-54E0-5A5D897A3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01030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So, what does </a:t>
            </a:r>
            <a:r>
              <a:rPr lang="en-IN" b="1" dirty="0"/>
              <a:t>Y= </a:t>
            </a:r>
            <a:r>
              <a:rPr lang="el-GR" b="1" dirty="0"/>
              <a:t>β</a:t>
            </a:r>
            <a:r>
              <a:rPr lang="en-IN" b="1" dirty="0"/>
              <a:t>0 + </a:t>
            </a:r>
            <a:r>
              <a:rPr lang="el-GR" b="1" dirty="0"/>
              <a:t>	β</a:t>
            </a:r>
            <a:r>
              <a:rPr lang="en-IN" b="1" dirty="0"/>
              <a:t>1x1 </a:t>
            </a:r>
            <a:r>
              <a:rPr lang="en-IN" dirty="0"/>
              <a:t>mean?</a:t>
            </a:r>
          </a:p>
          <a:p>
            <a:pPr lvl="1"/>
            <a:r>
              <a:rPr lang="en-IN" b="1" dirty="0"/>
              <a:t>Y</a:t>
            </a:r>
            <a:r>
              <a:rPr lang="en-IN" dirty="0"/>
              <a:t> = the value of the dependent variable</a:t>
            </a:r>
          </a:p>
          <a:p>
            <a:pPr lvl="1"/>
            <a:r>
              <a:rPr lang="el-GR" b="1" dirty="0"/>
              <a:t>β</a:t>
            </a:r>
            <a:r>
              <a:rPr lang="en-IN" b="1" dirty="0"/>
              <a:t>0 </a:t>
            </a:r>
            <a:r>
              <a:rPr lang="en-IN" dirty="0"/>
              <a:t>= Intercept</a:t>
            </a:r>
          </a:p>
          <a:p>
            <a:pPr lvl="1"/>
            <a:r>
              <a:rPr lang="el-GR" b="1" dirty="0"/>
              <a:t>β</a:t>
            </a:r>
            <a:r>
              <a:rPr lang="en-IN" b="1" dirty="0"/>
              <a:t>1 = </a:t>
            </a:r>
            <a:r>
              <a:rPr lang="en-IN" dirty="0"/>
              <a:t>Slope</a:t>
            </a:r>
          </a:p>
          <a:p>
            <a:pPr lvl="1"/>
            <a:r>
              <a:rPr lang="en-IN" b="1" dirty="0"/>
              <a:t>X1 </a:t>
            </a:r>
            <a:r>
              <a:rPr lang="en-IN" dirty="0"/>
              <a:t>= Independent Variable 1 Value</a:t>
            </a:r>
          </a:p>
          <a:p>
            <a:r>
              <a:rPr lang="en-IN" b="1" dirty="0"/>
              <a:t>Error Term = </a:t>
            </a:r>
            <a:r>
              <a:rPr lang="en-IN" dirty="0"/>
              <a:t>Margin of error in our statistic model (Similar to Std. Error)</a:t>
            </a:r>
          </a:p>
          <a:p>
            <a:pPr lvl="1"/>
            <a:endParaRPr lang="en-IN" b="1" dirty="0"/>
          </a:p>
          <a:p>
            <a:r>
              <a:rPr lang="en-IN" dirty="0"/>
              <a:t>To understand this in the simplest of terms, the equation tells us that what will be the value of </a:t>
            </a:r>
            <a:r>
              <a:rPr lang="en-IN" b="1" dirty="0"/>
              <a:t>Y (Dependent Variable)</a:t>
            </a:r>
            <a:r>
              <a:rPr lang="en-IN" dirty="0"/>
              <a:t>, when there is a change in the value of </a:t>
            </a:r>
            <a:r>
              <a:rPr lang="en-IN" b="1" dirty="0"/>
              <a:t>X</a:t>
            </a:r>
            <a:r>
              <a:rPr lang="en-IN" dirty="0"/>
              <a:t> by </a:t>
            </a:r>
            <a:r>
              <a:rPr lang="en-IN" b="1" dirty="0"/>
              <a:t>1 unit (Independent Variable)</a:t>
            </a:r>
            <a:r>
              <a:rPr lang="en-IN" dirty="0"/>
              <a:t>, added with the </a:t>
            </a:r>
            <a:r>
              <a:rPr lang="en-IN" b="1" dirty="0"/>
              <a:t>Slope (the Default Value)</a:t>
            </a:r>
            <a:r>
              <a:rPr lang="en-IN" dirty="0"/>
              <a:t>, and the </a:t>
            </a:r>
            <a:r>
              <a:rPr lang="en-IN" b="1" dirty="0"/>
              <a:t>Error Term (Margin of Error).</a:t>
            </a:r>
          </a:p>
          <a:p>
            <a:pPr marL="457200" lvl="1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30902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9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E427F8-5E7C-D615-0A89-A00C28C01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56A0B-62FF-25DB-43BA-5BC9BA67F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b="1" dirty="0"/>
              <a:t>Understanding Linear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DD21E-F5F8-CB48-C175-7706F31F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5</a:t>
            </a:fld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8323083-7A74-9F44-86F3-5E0432D6E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62" y="1445636"/>
            <a:ext cx="5224761" cy="452812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0BFFDB-201F-8879-6E4E-03CAD5D4E584}"/>
              </a:ext>
            </a:extLst>
          </p:cNvPr>
          <p:cNvSpPr txBox="1"/>
          <p:nvPr/>
        </p:nvSpPr>
        <p:spPr>
          <a:xfrm>
            <a:off x="6807200" y="1576893"/>
            <a:ext cx="4368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Lets look at this graph –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This is a scatter plot with the independent variable on the x axis, and the dependent variable on the y axis. (The image </a:t>
            </a:r>
            <a:r>
              <a:rPr lang="en-IN" b="1" dirty="0"/>
              <a:t>has represented it incorrectly </a:t>
            </a:r>
            <a:r>
              <a:rPr lang="en-IN" dirty="0"/>
              <a:t>– </a:t>
            </a:r>
            <a:r>
              <a:rPr lang="en-IN" b="1" dirty="0"/>
              <a:t>Source</a:t>
            </a:r>
            <a:r>
              <a:rPr lang="en-IN" dirty="0"/>
              <a:t>: </a:t>
            </a:r>
            <a:r>
              <a:rPr lang="en-IN" dirty="0" err="1"/>
              <a:t>SciWorks</a:t>
            </a:r>
            <a:r>
              <a:rPr lang="en-IN" dirty="0"/>
              <a:t>)</a:t>
            </a:r>
          </a:p>
          <a:p>
            <a:pPr lvl="1"/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The scatter plot shows how the data points are arranged, and there is a </a:t>
            </a:r>
            <a:r>
              <a:rPr lang="en-IN" b="1" dirty="0"/>
              <a:t>CLEAR trend line </a:t>
            </a:r>
            <a:r>
              <a:rPr lang="en-IN" dirty="0"/>
              <a:t>drawn from between the points.</a:t>
            </a:r>
          </a:p>
          <a:p>
            <a:pPr lvl="1"/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This line is called the line of regression, and the equation comes from Y=</a:t>
            </a:r>
            <a:r>
              <a:rPr lang="en-IN" dirty="0" err="1"/>
              <a:t>mx+c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7130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9000"/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8B5D64-0EAE-6385-4E4A-372BD4555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4A5C2-5EC8-0A18-32EA-4CEFD8B1D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6</a:t>
            </a:fld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4C1814D-ACDB-882A-1FC0-545DEDD78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IN" b="1" dirty="0"/>
              <a:t>Seems Complicated? </a:t>
            </a:r>
            <a:br>
              <a:rPr lang="en-IN" dirty="0"/>
            </a:br>
            <a:r>
              <a:rPr lang="en-IN" dirty="0"/>
              <a:t>Lets break it down even further</a:t>
            </a:r>
          </a:p>
        </p:txBody>
      </p:sp>
    </p:spTree>
    <p:extLst>
      <p:ext uri="{BB962C8B-B14F-4D97-AF65-F5344CB8AC3E}">
        <p14:creationId xmlns:p14="http://schemas.microsoft.com/office/powerpoint/2010/main" val="1557862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1AF8E5-D04D-A32A-F0DF-2C5062AE8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05457-EE35-3017-27FD-BE58D9FFE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7</a:t>
            </a:fld>
            <a:endParaRPr lang="en-I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170A2CE-2531-FCE9-A84C-8CEBAF2F9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380409"/>
              </p:ext>
            </p:extLst>
          </p:nvPr>
        </p:nvGraphicFramePr>
        <p:xfrm>
          <a:off x="776432" y="1881187"/>
          <a:ext cx="2197100" cy="3095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1765770587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81326435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Advertisement (in 1000s)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Sales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27347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168711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34206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162352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710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148300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89198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227776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4543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272667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64534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308304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64976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303861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99392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347985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41191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373425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177606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485801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17683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446050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27273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476550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29442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403644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18742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440610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6077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571789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697576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19B84458-6EB5-1EE1-1607-CDD9B5AAD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b="1" dirty="0"/>
              <a:t>Observe the table, Do you notice a Trend?</a:t>
            </a:r>
          </a:p>
        </p:txBody>
      </p:sp>
    </p:spTree>
    <p:extLst>
      <p:ext uri="{BB962C8B-B14F-4D97-AF65-F5344CB8AC3E}">
        <p14:creationId xmlns:p14="http://schemas.microsoft.com/office/powerpoint/2010/main" val="5222141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245E7D-4030-EEDE-48C4-8B794463E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04A44-7B4B-FC5F-757F-90C3EB8B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8</a:t>
            </a:fld>
            <a:endParaRPr lang="en-I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FB486BE-A083-A511-5599-55119642308E}"/>
              </a:ext>
            </a:extLst>
          </p:cNvPr>
          <p:cNvGraphicFramePr>
            <a:graphicFrameLocks noGrp="1"/>
          </p:cNvGraphicFramePr>
          <p:nvPr/>
        </p:nvGraphicFramePr>
        <p:xfrm>
          <a:off x="776432" y="1881187"/>
          <a:ext cx="2197100" cy="3095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1765770587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81326435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Advertisement (in 1000s)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Sales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27347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168711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34206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162352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710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148300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89198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227776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4543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272667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64534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308304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64976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303861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99392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347985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41191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373425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177606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485801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17683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446050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27273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476550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29442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403644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18742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440610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6077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571789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697576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EC7DD65E-245C-1B40-A92E-4AFAC50E5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b="1" dirty="0"/>
              <a:t>If we plot it on a scatterplot, you can notice a visible trend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9CD2067-E752-8578-26BC-86A890F3A9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0958871"/>
              </p:ext>
            </p:extLst>
          </p:nvPr>
        </p:nvGraphicFramePr>
        <p:xfrm>
          <a:off x="3375828" y="1393309"/>
          <a:ext cx="7190572" cy="4425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744850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C681C4-C523-3760-F99C-6C1607F27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63C0B-545D-D1C7-2FA1-8C9F8AE1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C1B79-9DB2-4D24-AF05-E9B276AB83A9}" type="slidenum">
              <a:rPr lang="en-IN" smtClean="0"/>
              <a:t>9</a:t>
            </a:fld>
            <a:endParaRPr lang="en-IN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CDB43C2-EF36-7E3E-E042-18D8D45EF7F9}"/>
              </a:ext>
            </a:extLst>
          </p:cNvPr>
          <p:cNvGraphicFramePr>
            <a:graphicFrameLocks noGrp="1"/>
          </p:cNvGraphicFramePr>
          <p:nvPr/>
        </p:nvGraphicFramePr>
        <p:xfrm>
          <a:off x="776432" y="1881187"/>
          <a:ext cx="2197100" cy="3095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1765770587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81326435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Advertisement (in 1000s)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u="none" strike="noStrike" dirty="0">
                          <a:effectLst/>
                        </a:rPr>
                        <a:t>Sales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27347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168711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34206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162352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710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148300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89198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227776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645439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272667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64534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308304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64976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303861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99392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347985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941191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37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373425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177606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485801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17683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446050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27273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476550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29442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403644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18742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440610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6077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51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 dirty="0">
                          <a:effectLst/>
                        </a:rPr>
                        <a:t>571789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697576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BFD3B73E-3E42-A2F1-FC22-CE99BCB75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b="1" dirty="0"/>
              <a:t>Lets Take it One Step Further and Draw A Trend Line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E20AB1D-96A4-C96C-C7BA-C450ECACAF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4749662"/>
              </p:ext>
            </p:extLst>
          </p:nvPr>
        </p:nvGraphicFramePr>
        <p:xfrm>
          <a:off x="3375828" y="1393309"/>
          <a:ext cx="7190572" cy="4425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26788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2C6EDF2177314BBC371DC108053EE1" ma:contentTypeVersion="8" ma:contentTypeDescription="Create a new document." ma:contentTypeScope="" ma:versionID="47910605c7ef5741c3b956bdd2dfe747">
  <xsd:schema xmlns:xsd="http://www.w3.org/2001/XMLSchema" xmlns:xs="http://www.w3.org/2001/XMLSchema" xmlns:p="http://schemas.microsoft.com/office/2006/metadata/properties" xmlns:ns2="4af21e6f-bc32-471d-82c5-339e1718249e" targetNamespace="http://schemas.microsoft.com/office/2006/metadata/properties" ma:root="true" ma:fieldsID="421449da32ffa7267c27cc07f52186fc" ns2:_="">
    <xsd:import namespace="4af21e6f-bc32-471d-82c5-339e171824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f21e6f-bc32-471d-82c5-339e171824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5262A1C-DDF3-45F1-AAC6-99828FE596C2}"/>
</file>

<file path=customXml/itemProps2.xml><?xml version="1.0" encoding="utf-8"?>
<ds:datastoreItem xmlns:ds="http://schemas.openxmlformats.org/officeDocument/2006/customXml" ds:itemID="{ACB04B06-780C-48B4-ACCE-9AFD195B7490}"/>
</file>

<file path=customXml/itemProps3.xml><?xml version="1.0" encoding="utf-8"?>
<ds:datastoreItem xmlns:ds="http://schemas.openxmlformats.org/officeDocument/2006/customXml" ds:itemID="{7AC5A906-8F25-4145-80DA-B041536EAD0A}"/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1227</Words>
  <Application>Microsoft Office PowerPoint</Application>
  <PresentationFormat>Widescreen</PresentationFormat>
  <Paragraphs>340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 Module 3: Statistical Analysis and Modelling   Linear Regression </vt:lpstr>
      <vt:lpstr>Introduction to Linear Regression</vt:lpstr>
      <vt:lpstr>Linear Regression - Types</vt:lpstr>
      <vt:lpstr>Understanding Linear Regression</vt:lpstr>
      <vt:lpstr>Understanding Linear Regression</vt:lpstr>
      <vt:lpstr>Seems Complicated?  Lets break it down even further</vt:lpstr>
      <vt:lpstr>Observe the table, Do you notice a Trend?</vt:lpstr>
      <vt:lpstr>If we plot it on a scatterplot, you can notice a visible trend</vt:lpstr>
      <vt:lpstr>Lets Take it One Step Further and Draw A Trend Line</vt:lpstr>
      <vt:lpstr>Now that there’s a straight line, what is its equation?</vt:lpstr>
      <vt:lpstr>Equation is there, but what is the error term?</vt:lpstr>
      <vt:lpstr>Lets understand how to do this in Excel</vt:lpstr>
      <vt:lpstr>Pay attention to the next set of slides.  These are popular interview questions for ANALYST ROLES</vt:lpstr>
      <vt:lpstr>Multiple R - Interpreting the Results</vt:lpstr>
      <vt:lpstr>R2 - Interpreting the Results</vt:lpstr>
      <vt:lpstr>Adjusted R2 - Interpreting the Results</vt:lpstr>
      <vt:lpstr>Intercept- Interpreting the Results</vt:lpstr>
      <vt:lpstr>Coefficient of X1 (Beta-1) - Interpretation</vt:lpstr>
      <vt:lpstr>Predicting the Values</vt:lpstr>
      <vt:lpstr>Predicting the Values</vt:lpstr>
      <vt:lpstr>Predicting the Values – Is it correct?</vt:lpstr>
      <vt:lpstr>Congratulations, you just learnt how to perform a complete Regression Analysis, and interpret the results in 1 hour.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Siddharth Sundar</dc:creator>
  <cp:lastModifiedBy>Siddharth Sundar</cp:lastModifiedBy>
  <cp:revision>28</cp:revision>
  <dcterms:created xsi:type="dcterms:W3CDTF">2025-01-27T15:49:30Z</dcterms:created>
  <dcterms:modified xsi:type="dcterms:W3CDTF">2025-01-27T18:13:19Z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0x010100B22C6EDF2177314BBC371DC108053EE1</vt:lpwstr>
  </property>
</Properties>
</file>