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866" r:id="rId2"/>
    <p:sldId id="867" r:id="rId3"/>
    <p:sldId id="781" r:id="rId4"/>
    <p:sldId id="612" r:id="rId5"/>
    <p:sldId id="614" r:id="rId6"/>
    <p:sldId id="615" r:id="rId7"/>
    <p:sldId id="869" r:id="rId8"/>
    <p:sldId id="870" r:id="rId9"/>
    <p:sldId id="871" r:id="rId10"/>
    <p:sldId id="872" r:id="rId11"/>
    <p:sldId id="873" r:id="rId12"/>
    <p:sldId id="874" r:id="rId13"/>
    <p:sldId id="875" r:id="rId14"/>
    <p:sldId id="876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782" r:id="rId40"/>
    <p:sldId id="783" r:id="rId41"/>
    <p:sldId id="784" r:id="rId42"/>
    <p:sldId id="785" r:id="rId43"/>
    <p:sldId id="786" r:id="rId44"/>
    <p:sldId id="787" r:id="rId45"/>
    <p:sldId id="788" r:id="rId46"/>
    <p:sldId id="789" r:id="rId47"/>
    <p:sldId id="790" r:id="rId48"/>
    <p:sldId id="79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672" autoAdjust="0"/>
  </p:normalViewPr>
  <p:slideViewPr>
    <p:cSldViewPr>
      <p:cViewPr varScale="1">
        <p:scale>
          <a:sx n="73" d="100"/>
          <a:sy n="73" d="100"/>
        </p:scale>
        <p:origin x="61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0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4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6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8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4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7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70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21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1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6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55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55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87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7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94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7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87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0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8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1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6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6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72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95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78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1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16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317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00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0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5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2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7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5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70C9-1DB2-42BC-A1E5-008AFA0103AC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E992-3CD4-4610-BDA5-333C0F5EF74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4D4A-38C6-4438-B68A-30EA51A004A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D0C-B806-4F79-9B21-906728A6555E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65E-EE12-4ABF-8D67-AC048CC7264B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218C-ACEE-4839-8D82-DEE197D50BE0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3133-4872-42DA-B1CE-D8AAB1C51761}" type="datetime1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B33B-461E-4877-A3F3-9D9687790942}" type="datetime1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03B7-EFB4-46D6-A08B-EC0AF7FBF82A}" type="datetime1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ECBC-58AA-412F-A8B0-550B95CB5713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8589-834A-4EBB-B988-750F98A574A4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150-66E3-46CA-8AD8-205FBAF58F0F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" y="13570"/>
            <a:ext cx="1401117" cy="748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1E77-38BF-4752-9F7B-CA07AF3B82C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7"/>
            <a:ext cx="5562600" cy="365125"/>
          </a:xfrm>
        </p:spPr>
        <p:txBody>
          <a:bodyPr/>
          <a:lstStyle/>
          <a:p>
            <a:r>
              <a:rPr lang="en-US" dirty="0" smtClean="0"/>
              <a:t>Ibrar Ahmed   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00200" y="1"/>
            <a:ext cx="10591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Noida Institute of Engineering and Technology, Greater Noida</a:t>
            </a:r>
          </a:p>
        </p:txBody>
      </p:sp>
      <p:pic>
        <p:nvPicPr>
          <p:cNvPr id="1026" name="Picture 2" descr="https://qph.cf2.quoracdn.net/main-qimg-ce808a9ee61a5abd32f529b9150dd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61842"/>
            <a:ext cx="1181561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4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</a:t>
            </a:r>
            <a:r>
              <a:rPr lang="en-US" sz="3600" dirty="0"/>
              <a:t> Table Padding &amp; </a:t>
            </a:r>
            <a:r>
              <a:rPr lang="en-US" sz="3600" dirty="0" smtClean="0"/>
              <a:t>Spacing</a:t>
            </a:r>
            <a:endParaRPr lang="en-US" sz="36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43000" y="838200"/>
            <a:ext cx="110490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Cell padding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is the space between the cell edges and the cell content.</a:t>
            </a:r>
            <a:r>
              <a:rPr lang="en-US" altLang="en-US" sz="2400" dirty="0"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By default the padding is set to 0.</a:t>
            </a:r>
            <a:r>
              <a:rPr lang="en-US" altLang="en-US" sz="2400" dirty="0"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add padding on table cells, use the CSS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padding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2560" y="2590800"/>
            <a:ext cx="3520440" cy="230832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en-US" sz="2400" dirty="0"/>
              <a:t>th, td {</a:t>
            </a:r>
          </a:p>
          <a:p>
            <a:pPr lvl="0"/>
            <a:r>
              <a:rPr lang="en-US" altLang="en-US" sz="2400" dirty="0"/>
              <a:t>  padding-top: 10px;</a:t>
            </a:r>
          </a:p>
          <a:p>
            <a:pPr lvl="0"/>
            <a:r>
              <a:rPr lang="en-US" altLang="en-US" sz="2400" dirty="0"/>
              <a:t>  padding-bottom: 20px;</a:t>
            </a:r>
          </a:p>
          <a:p>
            <a:pPr lvl="0"/>
            <a:r>
              <a:rPr lang="en-US" altLang="en-US" sz="2400" dirty="0"/>
              <a:t>  padding-left: 30px;</a:t>
            </a:r>
          </a:p>
          <a:p>
            <a:pPr lvl="0"/>
            <a:r>
              <a:rPr lang="en-US" altLang="en-US" sz="2400" dirty="0"/>
              <a:t>  padding-right: 40px;</a:t>
            </a:r>
          </a:p>
          <a:p>
            <a:pPr lvl="0"/>
            <a:r>
              <a:rPr lang="en-US" altLang="en-US" sz="2400" dirty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2560" y="1847130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130004"/>
            <a:ext cx="3867150" cy="29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</a:t>
            </a:r>
            <a:r>
              <a:rPr lang="en-US" sz="3600" dirty="0"/>
              <a:t> Table Padding &amp; </a:t>
            </a:r>
            <a:r>
              <a:rPr lang="en-US" sz="3600" dirty="0" smtClean="0"/>
              <a:t>Spacing</a:t>
            </a:r>
            <a:endParaRPr lang="en-US" sz="36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2009989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838200"/>
            <a:ext cx="10660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Cell spacing </a:t>
            </a:r>
            <a:r>
              <a:rPr lang="en-US" sz="2400" dirty="0"/>
              <a:t>is the space between each cell</a:t>
            </a:r>
            <a:r>
              <a:rPr lang="en-US" sz="2400" dirty="0" smtClean="0"/>
              <a:t>. </a:t>
            </a:r>
            <a:r>
              <a:rPr lang="en-US" sz="2400" dirty="0"/>
              <a:t>By default the space is set to 2 pixels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 To </a:t>
            </a:r>
            <a:r>
              <a:rPr lang="en-US" sz="2400" dirty="0"/>
              <a:t>change the space between table cells, use the CSS </a:t>
            </a:r>
            <a:r>
              <a:rPr lang="en-US" sz="2400" dirty="0" smtClean="0"/>
              <a:t>border-spacing property.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47800" y="2812447"/>
            <a:ext cx="4419600" cy="120032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table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border-spacing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30px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13619"/>
            <a:ext cx="3581400" cy="28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</a:t>
            </a:r>
            <a:r>
              <a:rPr lang="en-US" sz="3600" dirty="0"/>
              <a:t> </a:t>
            </a:r>
            <a:r>
              <a:rPr lang="en-US" sz="3600" dirty="0" smtClean="0"/>
              <a:t>Table </a:t>
            </a:r>
            <a:r>
              <a:rPr lang="en-US" sz="3600" dirty="0"/>
              <a:t>Colspan &amp; </a:t>
            </a:r>
            <a:r>
              <a:rPr lang="en-US" sz="3600" dirty="0" smtClean="0"/>
              <a:t>Rowspan</a:t>
            </a:r>
            <a:endParaRPr lang="en-US" sz="36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91440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0" y="685812"/>
            <a:ext cx="5029200" cy="618630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style&gt;</a:t>
            </a:r>
          </a:p>
          <a:p>
            <a:r>
              <a:rPr lang="en-US" dirty="0"/>
              <a:t>table, th,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border-collapse: collapse;}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&lt;tr&gt;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&lt;th colspan="2"&gt;Name&lt;/th&gt;</a:t>
            </a:r>
          </a:p>
          <a:p>
            <a:r>
              <a:rPr lang="en-US" dirty="0"/>
              <a:t>    &lt;th&gt;Age&lt;/th&gt;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&lt;td&gt;Jill&lt;/td&gt;</a:t>
            </a:r>
          </a:p>
          <a:p>
            <a:r>
              <a:rPr lang="en-US" dirty="0"/>
              <a:t>    &lt;td&gt;Smith&lt;/td&gt;</a:t>
            </a:r>
          </a:p>
          <a:p>
            <a:r>
              <a:rPr lang="en-US" dirty="0"/>
              <a:t>    &lt;td&gt;43&lt;/td&gt;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&lt;td&gt;Eve&lt;/td&gt;</a:t>
            </a:r>
          </a:p>
          <a:p>
            <a:r>
              <a:rPr lang="en-US" dirty="0"/>
              <a:t>    &lt;td&gt;Jackson&lt;/td&gt;</a:t>
            </a:r>
          </a:p>
          <a:p>
            <a:r>
              <a:rPr lang="en-US" dirty="0"/>
              <a:t>    &lt;td&gt;57&lt;/td&gt;</a:t>
            </a:r>
          </a:p>
          <a:p>
            <a:r>
              <a:rPr lang="en-US" dirty="0"/>
              <a:t>  &lt;/tr&gt;&lt;/table&gt; &lt;/body&gt; &lt;/html&gt;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667000"/>
            <a:ext cx="6934200" cy="12811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43500" y="2057400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55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</a:t>
            </a:r>
            <a:r>
              <a:rPr lang="en-US" sz="3600" dirty="0"/>
              <a:t> </a:t>
            </a:r>
            <a:r>
              <a:rPr lang="en-US" sz="3600" dirty="0" smtClean="0"/>
              <a:t>Table </a:t>
            </a:r>
            <a:r>
              <a:rPr lang="en-US" sz="3600" dirty="0"/>
              <a:t>Colspan &amp; </a:t>
            </a:r>
            <a:r>
              <a:rPr lang="en-US" sz="3600" dirty="0" smtClean="0"/>
              <a:t>Rowspan</a:t>
            </a:r>
            <a:endParaRPr lang="en-US" sz="36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114300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2" name="Rectangle 1"/>
          <p:cNvSpPr/>
          <p:nvPr/>
        </p:nvSpPr>
        <p:spPr>
          <a:xfrm>
            <a:off x="457200" y="914400"/>
            <a:ext cx="5334000" cy="489364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&lt;table&gt;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&lt;tr&gt;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  &lt;th&gt;Name&lt;/th&gt;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  &lt;td&gt;Jill&lt;/td&gt;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&lt;/tr&gt;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&lt;tr&gt;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  &lt;th rowspan="2"&gt;Phone&lt;/th&gt;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  &lt;td&gt;555-1234&lt;/td&gt;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&lt;/tr&gt;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&lt;tr&gt;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    &lt;td&gt;555-8745&lt;/td&gt;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&lt;/tr&gt;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 panose="020B0609020204030204" pitchFamily="49" charset="0"/>
              </a:rPr>
              <a:t>&lt;/table&gt;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616" y="3200400"/>
            <a:ext cx="6296904" cy="260764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591800" y="3361223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675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5. HTML</a:t>
            </a:r>
            <a:r>
              <a:rPr lang="en-US" sz="4000" dirty="0"/>
              <a:t> </a:t>
            </a:r>
            <a:r>
              <a:rPr lang="en-US" sz="4000" dirty="0" smtClean="0"/>
              <a:t>Lists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3040" y="2073555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28709" y="2027044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854112"/>
            <a:ext cx="1052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HTML lists </a:t>
            </a:r>
            <a:r>
              <a:rPr lang="en-US" sz="2400" dirty="0"/>
              <a:t>allow web developers to group a set of related items in lists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Unordered HTML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Ordered HTML List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3040" y="2645979"/>
            <a:ext cx="4556760" cy="415498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</a:t>
            </a:r>
            <a:r>
              <a:rPr lang="en-US" sz="2400" dirty="0" smtClean="0"/>
              <a:t>body</a:t>
            </a:r>
            <a:endParaRPr lang="en-US" sz="2400" dirty="0"/>
          </a:p>
          <a:p>
            <a:r>
              <a:rPr lang="en-US" sz="2400" dirty="0"/>
              <a:t>&lt;h2&gt;An unordered HTML list&lt;/h2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&lt;li&gt;Coffee&lt;/li&gt;</a:t>
            </a:r>
          </a:p>
          <a:p>
            <a:r>
              <a:rPr lang="en-US" sz="2400" dirty="0"/>
              <a:t>  &lt;li&gt;Tea&lt;/li&gt;</a:t>
            </a:r>
          </a:p>
          <a:p>
            <a:r>
              <a:rPr lang="en-US" sz="2400" dirty="0"/>
              <a:t>  &lt;li&gt;Milk&lt;/li&gt;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ul</a:t>
            </a:r>
            <a:r>
              <a:rPr lang="en-US" sz="2400" dirty="0"/>
              <a:t>&gt;  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09" y="2645979"/>
            <a:ext cx="5243282" cy="2286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46042"/>
            <a:ext cx="2844800" cy="365125"/>
          </a:xfrm>
        </p:spPr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2. New semantic element in HTML5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7280" y="914400"/>
            <a:ext cx="11125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300" dirty="0"/>
              <a:t>A </a:t>
            </a:r>
            <a:r>
              <a:rPr lang="en-US" sz="2300" b="1" dirty="0"/>
              <a:t>semantic</a:t>
            </a:r>
            <a:r>
              <a:rPr lang="en-US" sz="2300" dirty="0"/>
              <a:t> element clearly describes its meaning to both the browser and the developer.</a:t>
            </a:r>
            <a:endParaRPr lang="en-US" sz="2300" dirty="0" smtClean="0"/>
          </a:p>
          <a:p>
            <a:r>
              <a:rPr lang="en-US" dirty="0" smtClean="0"/>
              <a:t>     </a:t>
            </a:r>
            <a:r>
              <a:rPr lang="en-US" sz="2300" dirty="0" smtClean="0"/>
              <a:t>Examples </a:t>
            </a:r>
            <a:r>
              <a:rPr lang="en-US" sz="2300" dirty="0"/>
              <a:t>of </a:t>
            </a:r>
            <a:r>
              <a:rPr lang="en-US" sz="2300" b="1" dirty="0"/>
              <a:t>semantic</a:t>
            </a:r>
            <a:r>
              <a:rPr lang="en-US" sz="2300" dirty="0"/>
              <a:t> elements</a:t>
            </a:r>
            <a:r>
              <a:rPr lang="en-US" sz="2300" dirty="0" smtClean="0"/>
              <a:t>: &lt;section&gt; , &lt;aside&gt; ,&lt;article&gt;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833" y="1730008"/>
            <a:ext cx="2484813" cy="293760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12520" y="1810434"/>
            <a:ext cx="30805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1. HTML </a:t>
            </a:r>
            <a:r>
              <a:rPr lang="en-US" sz="2000" b="1" u="sng" dirty="0"/>
              <a:t>&lt;section&gt; Element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09040" y="2306482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112520" y="2874645"/>
            <a:ext cx="7990840" cy="313932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 smtClean="0"/>
              <a:t> &lt;</a:t>
            </a:r>
            <a:r>
              <a:rPr lang="en-US" b="1" dirty="0"/>
              <a:t>body</a:t>
            </a:r>
            <a:r>
              <a:rPr lang="en-US" b="1" dirty="0" smtClean="0"/>
              <a:t>&gt;        </a:t>
            </a:r>
            <a:endParaRPr lang="en-US" b="1" dirty="0"/>
          </a:p>
          <a:p>
            <a:r>
              <a:rPr lang="en-US" b="1" dirty="0"/>
              <a:t>&lt;section</a:t>
            </a:r>
            <a:r>
              <a:rPr lang="en-US" b="1" dirty="0" smtClean="0"/>
              <a:t>&gt;             </a:t>
            </a:r>
            <a:endParaRPr lang="en-US" b="1" dirty="0"/>
          </a:p>
          <a:p>
            <a:r>
              <a:rPr lang="en-US" b="1" dirty="0"/>
              <a:t>  &lt;h1&gt;WWF&lt;/h1&gt;</a:t>
            </a:r>
          </a:p>
          <a:p>
            <a:r>
              <a:rPr lang="en-US" b="1" dirty="0"/>
              <a:t>  &lt;p&gt;The World Wide Fund for Nature (WWF)...... WWF was founded in 1961.&lt;/p&gt;</a:t>
            </a:r>
          </a:p>
          <a:p>
            <a:r>
              <a:rPr lang="en-US" b="1" dirty="0"/>
              <a:t>&lt;/section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 smtClean="0"/>
              <a:t> &lt;/</a:t>
            </a:r>
            <a:r>
              <a:rPr lang="en-US" b="1" dirty="0"/>
              <a:t>body&gt;</a:t>
            </a:r>
          </a:p>
          <a:p>
            <a:r>
              <a:rPr lang="en-US" b="1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64034" y="2927286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034" y="3441591"/>
            <a:ext cx="4591691" cy="68589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9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New semantic element in HTML5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902123"/>
            <a:ext cx="10713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300" dirty="0" smtClean="0"/>
              <a:t>Example of where the </a:t>
            </a:r>
            <a:r>
              <a:rPr lang="en-US" sz="2300" b="1" dirty="0" smtClean="0"/>
              <a:t>&lt;article&gt; </a:t>
            </a:r>
            <a:r>
              <a:rPr lang="en-US" sz="2300" dirty="0" smtClean="0"/>
              <a:t>element are used.</a:t>
            </a:r>
          </a:p>
          <a:p>
            <a:r>
              <a:rPr lang="en-US" sz="2000" dirty="0" smtClean="0"/>
              <a:t>                    ex- Forum posts ,   Blog post  , User comments,  Product cards,   Newspaper </a:t>
            </a:r>
            <a:r>
              <a:rPr lang="en-US" sz="2000" dirty="0"/>
              <a:t>articles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467" y="1585158"/>
            <a:ext cx="29827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2</a:t>
            </a:r>
            <a:r>
              <a:rPr lang="en-US" sz="2000" b="1" u="sng" dirty="0" smtClean="0"/>
              <a:t>. HTML &lt;article&gt; </a:t>
            </a:r>
            <a:r>
              <a:rPr lang="en-US" sz="2000" b="1" u="sng" dirty="0"/>
              <a:t>Element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499" y="2010119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928499" y="2509010"/>
            <a:ext cx="5167501" cy="424731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&lt;h1&gt;The article element&lt;/h1&gt;</a:t>
            </a:r>
          </a:p>
          <a:p>
            <a:r>
              <a:rPr lang="en-US" b="1" dirty="0"/>
              <a:t>&lt;article&gt;</a:t>
            </a:r>
          </a:p>
          <a:p>
            <a:r>
              <a:rPr lang="en-US" b="1" dirty="0"/>
              <a:t>  &lt;h2&gt;Google Chrome&lt;/h2&gt;</a:t>
            </a:r>
          </a:p>
          <a:p>
            <a:r>
              <a:rPr lang="en-US" b="1" dirty="0"/>
              <a:t>  &lt;p&gt;Google Chrome is a web browser&lt;/p&gt;&lt;/article&gt;</a:t>
            </a:r>
          </a:p>
          <a:p>
            <a:r>
              <a:rPr lang="en-US" b="1" dirty="0"/>
              <a:t>&lt;article&gt;</a:t>
            </a:r>
          </a:p>
          <a:p>
            <a:r>
              <a:rPr lang="en-US" b="1" dirty="0"/>
              <a:t>  &lt;h2&gt;Mozilla Firefox&lt;/h2&gt;</a:t>
            </a:r>
          </a:p>
          <a:p>
            <a:r>
              <a:rPr lang="en-US" b="1" dirty="0"/>
              <a:t>  &lt;p&gt;Mozilla Firefox is web browser&lt;/p&gt;&lt;/article&gt;</a:t>
            </a:r>
          </a:p>
          <a:p>
            <a:r>
              <a:rPr lang="en-US" b="1" dirty="0"/>
              <a:t>&lt;article&gt;</a:t>
            </a:r>
          </a:p>
          <a:p>
            <a:r>
              <a:rPr lang="en-US" b="1" dirty="0"/>
              <a:t>  &lt;h2&gt;Microsoft Edge&lt;/h2&gt;</a:t>
            </a:r>
          </a:p>
          <a:p>
            <a:r>
              <a:rPr lang="en-US" b="1" dirty="0"/>
              <a:t>  &lt;p&gt;Microsoft Edge is web browser&lt;/p&gt;&lt;/article&gt;</a:t>
            </a:r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047345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667000"/>
            <a:ext cx="3200762" cy="354201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New semantic element in HTML5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902123"/>
            <a:ext cx="1043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300" dirty="0" smtClean="0"/>
              <a:t>Example of where the </a:t>
            </a:r>
            <a:r>
              <a:rPr lang="en-US" sz="2300" b="1" dirty="0" smtClean="0"/>
              <a:t>&lt;footer&gt; </a:t>
            </a:r>
            <a:r>
              <a:rPr lang="en-US" sz="2300" dirty="0" smtClean="0"/>
              <a:t>element are used.</a:t>
            </a:r>
          </a:p>
          <a:p>
            <a:r>
              <a:rPr lang="en-US" sz="2000" dirty="0" smtClean="0"/>
              <a:t>                    ex- Copyright information ,contact information ,Product cards, email.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6488" y="1708791"/>
            <a:ext cx="29740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3. HTML &lt;footer&gt; </a:t>
            </a:r>
            <a:r>
              <a:rPr lang="en-US" sz="2000" b="1" u="sng" dirty="0"/>
              <a:t>Element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6488" y="2166427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153400" y="2155066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2572" y="2816787"/>
            <a:ext cx="6458828" cy="286232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&lt;body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/>
              <a:t>&lt;footer&gt;</a:t>
            </a:r>
          </a:p>
          <a:p>
            <a:r>
              <a:rPr lang="en-US" b="1" dirty="0"/>
              <a:t>  &lt;p&gt;Author: Hege Refsnes&lt;/p&gt;</a:t>
            </a:r>
          </a:p>
          <a:p>
            <a:r>
              <a:rPr lang="en-US" b="1" dirty="0"/>
              <a:t>  &lt;p&gt;&lt;a href="mailto:hege@example.com"&gt;hege@example.com&lt;/a&gt;&lt;/p&gt;</a:t>
            </a:r>
          </a:p>
          <a:p>
            <a:r>
              <a:rPr lang="en-US" b="1" dirty="0"/>
              <a:t>&lt;/footer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816787"/>
            <a:ext cx="2841671" cy="154315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63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New semantic element in HTML5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902123"/>
            <a:ext cx="10439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The </a:t>
            </a:r>
            <a:r>
              <a:rPr lang="en-US" sz="2800" b="1" dirty="0"/>
              <a:t>&lt;nav</a:t>
            </a:r>
            <a:r>
              <a:rPr lang="en-US" sz="2800" b="1" dirty="0" smtClean="0"/>
              <a:t>&gt; </a:t>
            </a:r>
            <a:r>
              <a:rPr lang="en-US" sz="2800" dirty="0" smtClean="0"/>
              <a:t>element </a:t>
            </a:r>
            <a:r>
              <a:rPr lang="en-US" sz="2800" dirty="0"/>
              <a:t>defines a set of navigation links</a:t>
            </a:r>
            <a:r>
              <a:rPr lang="en-US" sz="2300" dirty="0"/>
              <a:t>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6488" y="1708791"/>
            <a:ext cx="26969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4. HTML &lt;nav&gt; </a:t>
            </a:r>
            <a:r>
              <a:rPr lang="en-US" sz="2000" b="1" u="sng" dirty="0"/>
              <a:t>Element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6488" y="2166427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2199254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06488" y="2845600"/>
            <a:ext cx="3717912" cy="369331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&lt;body&gt;</a:t>
            </a:r>
          </a:p>
          <a:p>
            <a:endParaRPr lang="en-US" b="1" dirty="0"/>
          </a:p>
          <a:p>
            <a:r>
              <a:rPr lang="en-US" b="1" dirty="0"/>
              <a:t>&lt;nav&gt;</a:t>
            </a:r>
          </a:p>
          <a:p>
            <a:r>
              <a:rPr lang="en-US" b="1" dirty="0"/>
              <a:t>  &lt;a href</a:t>
            </a:r>
            <a:r>
              <a:rPr lang="en-US" b="1" dirty="0" smtClean="0"/>
              <a:t>="/html/"&gt;</a:t>
            </a:r>
            <a:r>
              <a:rPr lang="en-US" b="1" dirty="0"/>
              <a:t>HTML&lt;/a&gt; |</a:t>
            </a:r>
          </a:p>
          <a:p>
            <a:r>
              <a:rPr lang="en-US" b="1" dirty="0"/>
              <a:t>  &lt;a href</a:t>
            </a:r>
            <a:r>
              <a:rPr lang="en-US" b="1" dirty="0" smtClean="0"/>
              <a:t>="/css/"&gt;</a:t>
            </a:r>
            <a:r>
              <a:rPr lang="en-US" b="1" dirty="0"/>
              <a:t>CSS&lt;/a&gt; |</a:t>
            </a:r>
          </a:p>
          <a:p>
            <a:r>
              <a:rPr lang="en-US" b="1" dirty="0"/>
              <a:t>  &lt;a href="/js/"&gt;JavaScript&lt;/a&gt; |</a:t>
            </a:r>
          </a:p>
          <a:p>
            <a:r>
              <a:rPr lang="en-US" b="1" dirty="0"/>
              <a:t>  &lt;a href="/jquery/"&gt;jQuery&lt;/a&gt;</a:t>
            </a:r>
          </a:p>
          <a:p>
            <a:r>
              <a:rPr lang="en-US" b="1" dirty="0"/>
              <a:t>&lt;/nav&gt;</a:t>
            </a:r>
          </a:p>
          <a:p>
            <a:endParaRPr lang="en-US" b="1" dirty="0"/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845600"/>
            <a:ext cx="5911786" cy="96914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New semantic element in HTML5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742423"/>
            <a:ext cx="10439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HTML </a:t>
            </a:r>
            <a:r>
              <a:rPr lang="en-US" sz="2800" b="1" dirty="0"/>
              <a:t>&lt;figure&gt; </a:t>
            </a:r>
            <a:r>
              <a:rPr lang="en-US" sz="2800" dirty="0"/>
              <a:t>and </a:t>
            </a:r>
            <a:r>
              <a:rPr lang="en-US" sz="2800" b="1" dirty="0"/>
              <a:t>&lt;figcaption&gt; </a:t>
            </a:r>
            <a:r>
              <a:rPr lang="en-US" sz="2800" dirty="0" smtClean="0"/>
              <a:t>Elements</a:t>
            </a:r>
            <a:r>
              <a:rPr lang="en-US" sz="3200" dirty="0" smtClean="0"/>
              <a:t>.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3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506926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1493688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147612"/>
            <a:ext cx="5867400" cy="37856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&lt;!DOCTYPE html&gt;</a:t>
            </a:r>
          </a:p>
          <a:p>
            <a:r>
              <a:rPr lang="en-US" sz="2000" b="1" dirty="0"/>
              <a:t>&lt;html&gt;</a:t>
            </a:r>
          </a:p>
          <a:p>
            <a:r>
              <a:rPr lang="en-US" sz="2000" b="1" dirty="0"/>
              <a:t>&lt;body&gt;</a:t>
            </a:r>
          </a:p>
          <a:p>
            <a:r>
              <a:rPr lang="en-US" sz="2000" b="1" dirty="0"/>
              <a:t>&lt;p&gt;Puglia's most famous sight is a declared UNESCO World Heritage Site.&lt;/p&gt;</a:t>
            </a:r>
          </a:p>
          <a:p>
            <a:r>
              <a:rPr lang="en-US" sz="2000" b="1" dirty="0"/>
              <a:t>&lt;figure&gt;</a:t>
            </a:r>
          </a:p>
          <a:p>
            <a:r>
              <a:rPr lang="en-US" sz="2000" b="1" dirty="0"/>
              <a:t>  &lt;img src="pic_trulli.jpg" alt="Trulli" style="width:100%"&gt;</a:t>
            </a:r>
          </a:p>
          <a:p>
            <a:r>
              <a:rPr lang="en-US" sz="2000" b="1" dirty="0"/>
              <a:t>  &lt;figcaption&gt;Fig.1 - Trulli, Puglia, Italy.&lt;/figcaption&gt;</a:t>
            </a:r>
          </a:p>
          <a:p>
            <a:r>
              <a:rPr lang="en-US" sz="2000" b="1" dirty="0"/>
              <a:t>&lt;/figure&gt;</a:t>
            </a:r>
          </a:p>
          <a:p>
            <a:r>
              <a:rPr lang="en-US" sz="2000" b="1" dirty="0" smtClean="0"/>
              <a:t>&lt;/</a:t>
            </a:r>
            <a:r>
              <a:rPr lang="en-US" sz="2000" b="1" dirty="0"/>
              <a:t>body&gt;</a:t>
            </a:r>
          </a:p>
          <a:p>
            <a:r>
              <a:rPr lang="en-US" sz="2000" b="1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147613"/>
            <a:ext cx="5410200" cy="378565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47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1E77-38BF-4752-9F7B-CA07AF3B82C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7"/>
            <a:ext cx="5562600" cy="365125"/>
          </a:xfrm>
        </p:spPr>
        <p:txBody>
          <a:bodyPr/>
          <a:lstStyle/>
          <a:p>
            <a:r>
              <a:rPr lang="en-US" dirty="0" smtClean="0"/>
              <a:t>Ibrar Ahmed   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00200" y="1"/>
            <a:ext cx="10591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Noida Institute of Engineering and Technology, Greater Noida</a:t>
            </a:r>
          </a:p>
        </p:txBody>
      </p:sp>
      <p:pic>
        <p:nvPicPr>
          <p:cNvPr id="2050" name="Picture 2" descr="https://qph.cf2.quoracdn.net/main-qimg-1f99b9ce08edd2309efff97b710ff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77891"/>
            <a:ext cx="8666601" cy="54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3.physical/logical </a:t>
            </a:r>
            <a:r>
              <a:rPr lang="en-US" sz="4000" dirty="0"/>
              <a:t>character effects.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742423"/>
            <a:ext cx="10744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400" b="1" dirty="0"/>
              <a:t>Physical Tags </a:t>
            </a:r>
            <a:r>
              <a:rPr lang="en-US" sz="2400" dirty="0"/>
              <a:t>are used in HTML to provide actual physical formatting to the </a:t>
            </a:r>
            <a:r>
              <a:rPr lang="en-US" sz="2400" dirty="0" smtClean="0"/>
              <a:t>text.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Physical </a:t>
            </a:r>
            <a:r>
              <a:rPr lang="en-US" sz="2400" dirty="0"/>
              <a:t>tags commonly used in </a:t>
            </a:r>
            <a:r>
              <a:rPr lang="en-US" sz="2400" dirty="0" smtClean="0"/>
              <a:t>HTML are:- &lt;b&gt;,&lt;i&gt;,&lt;sup&gt;,&lt;sub&gt;,etc.</a:t>
            </a: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3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927363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819900" y="1927363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2704037"/>
            <a:ext cx="3200400" cy="286232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&lt;body&gt;   </a:t>
            </a:r>
          </a:p>
          <a:p>
            <a:r>
              <a:rPr lang="en-US" b="1" dirty="0"/>
              <a:t>&lt;h1&gt; Physical Tags &lt;/h1&gt;</a:t>
            </a:r>
          </a:p>
          <a:p>
            <a:r>
              <a:rPr lang="en-US" b="1" dirty="0"/>
              <a:t>&lt;b&gt; This is Bold text &lt;/b&gt; &lt;br&gt;</a:t>
            </a:r>
          </a:p>
          <a:p>
            <a:r>
              <a:rPr lang="en-US" b="1" dirty="0"/>
              <a:t>&lt;i&gt; This is Italic text &lt;/i&gt; &lt;br&gt;</a:t>
            </a:r>
          </a:p>
          <a:p>
            <a:r>
              <a:rPr lang="en-US" b="1" dirty="0"/>
              <a:t>1&lt;sup&gt;</a:t>
            </a:r>
            <a:r>
              <a:rPr lang="en-US" b="1" dirty="0" err="1"/>
              <a:t>st</a:t>
            </a:r>
            <a:r>
              <a:rPr lang="en-US" b="1" dirty="0"/>
              <a:t> &lt;/sup&gt; &lt;br&gt;</a:t>
            </a:r>
          </a:p>
          <a:p>
            <a:r>
              <a:rPr lang="en-US" b="1" dirty="0"/>
              <a:t>H&lt;sub&gt;2&lt;/sub&gt;O &lt;br&gt;    </a:t>
            </a:r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704037"/>
            <a:ext cx="3114940" cy="24418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5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3.physical/logical </a:t>
            </a:r>
            <a:r>
              <a:rPr lang="en-US" sz="4000" dirty="0"/>
              <a:t>character effects.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742423"/>
            <a:ext cx="1074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Logical Tags</a:t>
            </a:r>
            <a:r>
              <a:rPr lang="en-US" sz="3200" b="1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used in HTML to display the text according to the logical </a:t>
            </a:r>
            <a:r>
              <a:rPr lang="en-US" sz="2400" dirty="0" smtClean="0"/>
              <a:t>styles. </a:t>
            </a:r>
          </a:p>
          <a:p>
            <a:r>
              <a:rPr lang="en-US" sz="2400" dirty="0" smtClean="0"/>
              <a:t>    Ex:- </a:t>
            </a:r>
            <a:r>
              <a:rPr lang="en-US" sz="2000" dirty="0"/>
              <a:t>&lt;abbr&gt; , &lt;address&gt; , &lt;del</a:t>
            </a:r>
            <a:r>
              <a:rPr lang="en-US" sz="2000" dirty="0" smtClean="0"/>
              <a:t>&gt; , </a:t>
            </a:r>
            <a:r>
              <a:rPr lang="en-US" sz="2000" dirty="0"/>
              <a:t>&lt;pre</a:t>
            </a:r>
            <a:r>
              <a:rPr lang="en-US" sz="2000" dirty="0" smtClean="0"/>
              <a:t>&gt; </a:t>
            </a:r>
            <a:r>
              <a:rPr lang="en-US" dirty="0" smtClean="0"/>
              <a:t>, etc.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927363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534400" y="3678484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920" y="2570489"/>
            <a:ext cx="7117080" cy="313932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&lt;body</a:t>
            </a:r>
            <a:r>
              <a:rPr lang="en-US" b="1" dirty="0" smtClean="0"/>
              <a:t>&gt; </a:t>
            </a:r>
            <a:endParaRPr lang="en-US" b="1" dirty="0"/>
          </a:p>
          <a:p>
            <a:r>
              <a:rPr lang="en-US" b="1" dirty="0"/>
              <a:t>&lt;h1&gt; Logical Tags &lt;/h1</a:t>
            </a:r>
            <a:r>
              <a:rPr lang="en-US" b="1" dirty="0" smtClean="0"/>
              <a:t>&gt; </a:t>
            </a:r>
            <a:endParaRPr lang="en-US" b="1" dirty="0"/>
          </a:p>
          <a:p>
            <a:r>
              <a:rPr lang="en-US" b="1" dirty="0"/>
              <a:t>Welcome to &lt;abbr title</a:t>
            </a:r>
            <a:r>
              <a:rPr lang="en-US" b="1" dirty="0" smtClean="0"/>
              <a:t>=“World health organization"&gt; WHO&lt;/</a:t>
            </a:r>
            <a:r>
              <a:rPr lang="en-US" b="1" dirty="0"/>
              <a:t>abbr</a:t>
            </a:r>
            <a:r>
              <a:rPr lang="en-US" b="1" dirty="0" smtClean="0"/>
              <a:t>&gt; </a:t>
            </a:r>
            <a:r>
              <a:rPr lang="en-US" b="1" dirty="0"/>
              <a:t>&lt;br</a:t>
            </a:r>
            <a:r>
              <a:rPr lang="en-US" b="1" dirty="0" smtClean="0"/>
              <a:t>&gt;   </a:t>
            </a:r>
            <a:endParaRPr lang="en-US" b="1" dirty="0"/>
          </a:p>
          <a:p>
            <a:r>
              <a:rPr lang="en-US" b="1" dirty="0"/>
              <a:t>&lt;</a:t>
            </a:r>
            <a:r>
              <a:rPr lang="en-US" b="1" dirty="0" smtClean="0"/>
              <a:t>address&gt; 5th </a:t>
            </a:r>
            <a:r>
              <a:rPr lang="en-US" b="1" dirty="0"/>
              <a:t>&amp; 6th Floor, Royal </a:t>
            </a:r>
            <a:r>
              <a:rPr lang="en-US" b="1" dirty="0" err="1" smtClean="0"/>
              <a:t>cort</a:t>
            </a:r>
            <a:r>
              <a:rPr lang="en-US" b="1" dirty="0" smtClean="0"/>
              <a:t>, </a:t>
            </a:r>
            <a:r>
              <a:rPr lang="en-US" b="1" dirty="0"/>
              <a:t>A- 118, Sector- 136, Noida, </a:t>
            </a:r>
          </a:p>
          <a:p>
            <a:r>
              <a:rPr lang="en-US" b="1" dirty="0"/>
              <a:t>Uttar Pradesh (201305) &lt;/address&gt; &lt;br</a:t>
            </a:r>
            <a:r>
              <a:rPr lang="en-US" b="1" dirty="0" smtClean="0"/>
              <a:t>&gt;    </a:t>
            </a:r>
            <a:endParaRPr lang="en-US" b="1" dirty="0"/>
          </a:p>
          <a:p>
            <a:r>
              <a:rPr lang="en-US" b="1" dirty="0"/>
              <a:t>&lt;del&gt; This contains deleted content</a:t>
            </a:r>
            <a:r>
              <a:rPr lang="en-US" b="1" dirty="0" smtClean="0"/>
              <a:t>. &lt;/</a:t>
            </a:r>
            <a:r>
              <a:rPr lang="en-US" b="1" dirty="0"/>
              <a:t>del</a:t>
            </a:r>
            <a:r>
              <a:rPr lang="en-US" b="1" dirty="0" smtClean="0"/>
              <a:t>&gt;     </a:t>
            </a:r>
            <a:endParaRPr lang="en-US" b="1" dirty="0"/>
          </a:p>
          <a:p>
            <a:r>
              <a:rPr lang="en-US" b="1" dirty="0"/>
              <a:t>&lt;pre&gt;  </a:t>
            </a:r>
            <a:r>
              <a:rPr lang="en-US" b="1" dirty="0" smtClean="0"/>
              <a:t>This </a:t>
            </a:r>
            <a:r>
              <a:rPr lang="en-US" b="1" dirty="0"/>
              <a:t>is a predefine formatted text </a:t>
            </a:r>
            <a:r>
              <a:rPr lang="en-US" b="1" dirty="0" smtClean="0"/>
              <a:t> &lt;/</a:t>
            </a:r>
            <a:r>
              <a:rPr lang="en-US" b="1" dirty="0"/>
              <a:t>pre&gt;  </a:t>
            </a:r>
            <a:r>
              <a:rPr lang="en-US" b="1" dirty="0" smtClean="0"/>
              <a:t>   </a:t>
            </a:r>
            <a:endParaRPr lang="en-US" b="1" dirty="0"/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343400"/>
            <a:ext cx="6248401" cy="205872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83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HTML </a:t>
            </a:r>
            <a:r>
              <a:rPr lang="en-US" sz="4000" dirty="0" smtClean="0"/>
              <a:t>Lists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4686" y="2005767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051179" y="2038081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854112"/>
            <a:ext cx="1052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HTML lists </a:t>
            </a:r>
            <a:r>
              <a:rPr lang="en-US" sz="2400" dirty="0"/>
              <a:t>allow web developers to group a set of related items in lists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Unordered HTML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Ordered HTML List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567790"/>
            <a:ext cx="4303363" cy="415498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&lt;h2&gt;An ordered HTML list&lt;/h2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&lt;ol&gt;</a:t>
            </a:r>
          </a:p>
          <a:p>
            <a:r>
              <a:rPr lang="en-US" sz="2400" dirty="0"/>
              <a:t>  &lt;li&gt;Coffee&lt;/li&gt;</a:t>
            </a:r>
          </a:p>
          <a:p>
            <a:r>
              <a:rPr lang="en-US" sz="2400" dirty="0"/>
              <a:t>  &lt;li&gt;Tea&lt;/li&gt;</a:t>
            </a:r>
          </a:p>
          <a:p>
            <a:r>
              <a:rPr lang="en-US" sz="2400" dirty="0"/>
              <a:t>  &lt;li&gt;Milk&lt;/li&gt;</a:t>
            </a:r>
          </a:p>
          <a:p>
            <a:r>
              <a:rPr lang="en-US" sz="2400" dirty="0"/>
              <a:t>&lt;/ol&gt;  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9" y="2567790"/>
            <a:ext cx="4676754" cy="254444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52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6. Working with links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2171624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194242" y="2167736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811334"/>
            <a:ext cx="1059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HTML </a:t>
            </a:r>
            <a:r>
              <a:rPr lang="en-US" sz="2400" b="1" dirty="0" smtClean="0"/>
              <a:t>links </a:t>
            </a:r>
            <a:r>
              <a:rPr lang="en-US" sz="2400" dirty="0" smtClean="0"/>
              <a:t>are </a:t>
            </a:r>
            <a:r>
              <a:rPr lang="en-US" sz="2400" dirty="0"/>
              <a:t>hyperlinks</a:t>
            </a:r>
            <a:r>
              <a:rPr lang="en-US" sz="2400" dirty="0" smtClean="0"/>
              <a:t>.</a:t>
            </a:r>
            <a:r>
              <a:rPr lang="en-US" sz="2400" dirty="0"/>
              <a:t> You can click on a link and jump to </a:t>
            </a:r>
            <a:r>
              <a:rPr lang="en-US" sz="2400" dirty="0" smtClean="0"/>
              <a:t>another document.</a:t>
            </a:r>
            <a:r>
              <a:rPr lang="en-US" sz="2400" dirty="0"/>
              <a:t> Links allow users to click their way from page to page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400" b="1" dirty="0" smtClean="0"/>
              <a:t>HTML </a:t>
            </a:r>
            <a:r>
              <a:rPr lang="en-US" sz="2400" b="1" dirty="0"/>
              <a:t>Links </a:t>
            </a:r>
            <a:r>
              <a:rPr lang="en-US" sz="2400" b="1" dirty="0" smtClean="0"/>
              <a:t>– Syntax </a:t>
            </a:r>
            <a:r>
              <a:rPr lang="en-US" sz="2800" b="1" dirty="0" smtClean="0"/>
              <a:t>: </a:t>
            </a:r>
            <a:r>
              <a:rPr lang="en-US" sz="2400" dirty="0">
                <a:solidFill>
                  <a:schemeClr val="tx2"/>
                </a:solidFill>
              </a:rPr>
              <a:t>&lt;a </a:t>
            </a:r>
            <a:r>
              <a:rPr lang="en-US" sz="2400" dirty="0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chemeClr val="tx2"/>
                </a:solidFill>
              </a:rPr>
              <a:t>="</a:t>
            </a:r>
            <a:r>
              <a:rPr lang="en-US" sz="2400" i="1" dirty="0">
                <a:solidFill>
                  <a:schemeClr val="tx2"/>
                </a:solidFill>
              </a:rPr>
              <a:t>url</a:t>
            </a:r>
            <a:r>
              <a:rPr lang="en-US" sz="2400" dirty="0">
                <a:solidFill>
                  <a:schemeClr val="tx2"/>
                </a:solidFill>
              </a:rPr>
              <a:t>"&gt;</a:t>
            </a:r>
            <a:r>
              <a:rPr lang="en-US" sz="2400" i="1" dirty="0">
                <a:solidFill>
                  <a:schemeClr val="tx2"/>
                </a:solidFill>
              </a:rPr>
              <a:t>link text</a:t>
            </a:r>
            <a:r>
              <a:rPr lang="en-US" sz="2400" dirty="0">
                <a:solidFill>
                  <a:schemeClr val="tx2"/>
                </a:solidFill>
              </a:rPr>
              <a:t>&lt;/a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2760109"/>
            <a:ext cx="4584915" cy="36933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/>
              <a:t>&lt;!DOCTYPE html&gt;</a:t>
            </a:r>
          </a:p>
          <a:p>
            <a:r>
              <a:rPr lang="en-US" sz="2600" dirty="0"/>
              <a:t>&lt;html&gt;</a:t>
            </a:r>
          </a:p>
          <a:p>
            <a:r>
              <a:rPr lang="en-US" sz="2600" dirty="0"/>
              <a:t>&lt;body</a:t>
            </a:r>
            <a:r>
              <a:rPr lang="en-US" sz="2600" dirty="0" smtClean="0"/>
              <a:t>&gt;</a:t>
            </a:r>
            <a:endParaRPr lang="en-US" sz="2600" dirty="0"/>
          </a:p>
          <a:p>
            <a:r>
              <a:rPr lang="en-US" sz="2600" dirty="0"/>
              <a:t>&lt;h1&gt;HTML Links&lt;/h1</a:t>
            </a:r>
            <a:r>
              <a:rPr lang="en-US" sz="2600" dirty="0" smtClean="0"/>
              <a:t>&gt;</a:t>
            </a:r>
            <a:endParaRPr lang="en-US" sz="2600" dirty="0"/>
          </a:p>
          <a:p>
            <a:r>
              <a:rPr lang="en-US" sz="2600" dirty="0"/>
              <a:t>&lt;p&gt;&lt;a href="https://www.google.com/"&gt;Visit google.com!&lt;/a&gt;&lt;/p</a:t>
            </a:r>
            <a:r>
              <a:rPr lang="en-US" sz="2600" dirty="0" smtClean="0"/>
              <a:t>&gt;</a:t>
            </a:r>
            <a:endParaRPr lang="en-US" sz="2600" dirty="0"/>
          </a:p>
          <a:p>
            <a:r>
              <a:rPr lang="en-US" sz="2600" dirty="0"/>
              <a:t>&lt;/body&gt;</a:t>
            </a:r>
          </a:p>
          <a:p>
            <a:r>
              <a:rPr lang="en-US" sz="2600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42" y="2760110"/>
            <a:ext cx="3448624" cy="239679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Types of  links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80239" y="1879502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045450" y="1879502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63650" y="740089"/>
            <a:ext cx="6781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Absolute </a:t>
            </a:r>
            <a:r>
              <a:rPr lang="en-US" sz="2800" dirty="0" smtClean="0">
                <a:solidFill>
                  <a:srgbClr val="FF0000"/>
                </a:solidFill>
              </a:rPr>
              <a:t>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Relative </a:t>
            </a:r>
            <a:r>
              <a:rPr lang="en-US" sz="2800" dirty="0"/>
              <a:t>URLs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238" y="2514600"/>
            <a:ext cx="6568361" cy="341632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&lt;h2&gt;Absolute URLs&lt;/h2&gt;</a:t>
            </a:r>
          </a:p>
          <a:p>
            <a:r>
              <a:rPr lang="en-US" sz="2400" dirty="0"/>
              <a:t>&lt;p&gt;&lt;a href="https://</a:t>
            </a:r>
            <a:r>
              <a:rPr lang="en-US" sz="2400" dirty="0" smtClean="0"/>
              <a:t>www.facebook.com/"&gt;</a:t>
            </a:r>
            <a:r>
              <a:rPr lang="en-US" sz="2400" dirty="0"/>
              <a:t>Facebook&lt;/a&gt;&lt;/p&gt;</a:t>
            </a:r>
          </a:p>
          <a:p>
            <a:r>
              <a:rPr lang="en-US" sz="2400" dirty="0"/>
              <a:t>&lt;p&gt;&lt;a href="https://www.google.com/"&gt;Google&lt;/a&gt;&lt;/p&gt;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514600"/>
            <a:ext cx="3220337" cy="217185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9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Types of  links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80239" y="1879502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144918" y="1914058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63650" y="740089"/>
            <a:ext cx="6781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Absolute </a:t>
            </a:r>
            <a:r>
              <a:rPr lang="en-US" sz="2800" dirty="0" smtClean="0"/>
              <a:t>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Relative </a:t>
            </a:r>
            <a:r>
              <a:rPr lang="en-US" sz="2800" dirty="0">
                <a:solidFill>
                  <a:srgbClr val="FF0000"/>
                </a:solidFill>
              </a:rPr>
              <a:t>URLs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0239" y="2551923"/>
            <a:ext cx="5067300" cy="41549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&lt;h2&gt;Relative URLs&lt;/h2&gt;</a:t>
            </a:r>
          </a:p>
          <a:p>
            <a:r>
              <a:rPr lang="en-US" sz="2400" dirty="0"/>
              <a:t>&lt;p&gt;&lt;a href="html_images.asp"&gt;HTML Images&lt;/a&gt;&lt;/p&gt;</a:t>
            </a:r>
          </a:p>
          <a:p>
            <a:r>
              <a:rPr lang="en-US" sz="2400" dirty="0"/>
              <a:t>&lt;p&gt;&lt;a href="/css/default.asp"&gt;CSS Tutorial&lt;/a&gt;&lt;/p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18" y="2551923"/>
            <a:ext cx="3015082" cy="243033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4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Use of  links in list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5363" y="1015863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608815" y="1015862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255363" y="1676400"/>
            <a:ext cx="5831237" cy="45243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&lt;!DOCTYPE html&gt;</a:t>
            </a:r>
          </a:p>
          <a:p>
            <a:r>
              <a:rPr lang="en-US" sz="3200" dirty="0"/>
              <a:t>&lt;html&gt;</a:t>
            </a:r>
          </a:p>
          <a:p>
            <a:r>
              <a:rPr lang="en-US" sz="3200" dirty="0"/>
              <a:t>&lt;body</a:t>
            </a:r>
            <a:r>
              <a:rPr lang="en-US" sz="3200" dirty="0" smtClean="0"/>
              <a:t>&gt;</a:t>
            </a:r>
            <a:endParaRPr lang="en-US" sz="3200" dirty="0"/>
          </a:p>
          <a:p>
            <a:r>
              <a:rPr lang="en-US" sz="3200" dirty="0"/>
              <a:t>&lt;</a:t>
            </a:r>
            <a:r>
              <a:rPr lang="en-US" sz="3200" dirty="0" err="1"/>
              <a:t>ul</a:t>
            </a:r>
            <a:r>
              <a:rPr lang="en-US" sz="3200" dirty="0"/>
              <a:t>&gt;</a:t>
            </a:r>
          </a:p>
          <a:p>
            <a:r>
              <a:rPr lang="en-US" sz="3200" dirty="0"/>
              <a:t>    &lt;li&gt;&lt;a href="#"&gt;Link 1&lt;/a&gt;&lt;/li&gt;</a:t>
            </a:r>
          </a:p>
          <a:p>
            <a:r>
              <a:rPr lang="en-US" sz="3200" dirty="0"/>
              <a:t>    &lt;li&gt;&lt;a href="#"&gt;Link 2&lt;/a&gt;&lt;/li&gt;</a:t>
            </a:r>
          </a:p>
          <a:p>
            <a:r>
              <a:rPr lang="en-US" sz="3200" dirty="0"/>
              <a:t>&lt;/</a:t>
            </a:r>
            <a:r>
              <a:rPr lang="en-US" sz="3200" dirty="0" err="1"/>
              <a:t>ul</a:t>
            </a:r>
            <a:r>
              <a:rPr lang="en-US" sz="3200" dirty="0" smtClean="0"/>
              <a:t>&gt;</a:t>
            </a:r>
            <a:endParaRPr lang="en-US" sz="3200" dirty="0"/>
          </a:p>
          <a:p>
            <a:r>
              <a:rPr lang="en-US" sz="3200" dirty="0"/>
              <a:t>&lt;/body&gt;</a:t>
            </a:r>
          </a:p>
          <a:p>
            <a:r>
              <a:rPr lang="en-US" sz="3200" dirty="0"/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15" y="1676400"/>
            <a:ext cx="2638570" cy="20576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4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Use of  links in tables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4553" y="824498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245780" y="3500851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2" name="Rectangle 1"/>
          <p:cNvSpPr/>
          <p:nvPr/>
        </p:nvSpPr>
        <p:spPr>
          <a:xfrm>
            <a:off x="1402597" y="1391228"/>
            <a:ext cx="5715000" cy="532453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&lt;body &gt;</a:t>
            </a:r>
          </a:p>
          <a:p>
            <a:r>
              <a:rPr lang="en-US" sz="2000" dirty="0"/>
              <a:t>  &lt;table&gt;</a:t>
            </a:r>
          </a:p>
          <a:p>
            <a:r>
              <a:rPr lang="en-US" sz="2000" dirty="0"/>
              <a:t>      &lt;td&gt;</a:t>
            </a:r>
          </a:p>
          <a:p>
            <a:r>
              <a:rPr lang="en-US" sz="2000" dirty="0"/>
              <a:t>        &lt;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&lt;li&gt;</a:t>
            </a:r>
            <a:r>
              <a:rPr lang="en-US" sz="2000" dirty="0" err="1"/>
              <a:t>VB.Net</a:t>
            </a:r>
            <a:r>
              <a:rPr lang="en-US" sz="2000" dirty="0"/>
              <a:t>&lt;/li&gt;</a:t>
            </a:r>
          </a:p>
          <a:p>
            <a:r>
              <a:rPr lang="en-US" sz="2000" dirty="0"/>
              <a:t>          &lt;li&gt;</a:t>
            </a:r>
            <a:r>
              <a:rPr lang="en-US" sz="2000" dirty="0" err="1"/>
              <a:t>Csharp</a:t>
            </a:r>
            <a:r>
              <a:rPr lang="en-US" sz="2000" dirty="0"/>
              <a:t>&lt;/li&gt;</a:t>
            </a:r>
          </a:p>
          <a:p>
            <a:r>
              <a:rPr lang="en-US" sz="2000" dirty="0"/>
              <a:t>          &lt;li&gt;</a:t>
            </a:r>
            <a:r>
              <a:rPr lang="en-US" sz="2000" dirty="0" err="1"/>
              <a:t>Asp.Net</a:t>
            </a:r>
            <a:r>
              <a:rPr lang="en-US" sz="2000" dirty="0"/>
              <a:t>&lt;/li&gt;</a:t>
            </a:r>
          </a:p>
          <a:p>
            <a:r>
              <a:rPr lang="en-US" sz="2000" dirty="0"/>
              <a:t>        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&lt;/td&gt;</a:t>
            </a:r>
          </a:p>
          <a:p>
            <a:r>
              <a:rPr lang="en-US" sz="2000" dirty="0"/>
              <a:t>    &lt;td&gt;</a:t>
            </a:r>
          </a:p>
          <a:p>
            <a:r>
              <a:rPr lang="en-US" sz="2000" dirty="0"/>
              <a:t>    &lt;a href="www.mywebsite.com/about.html"&gt;About&lt;/a&gt;</a:t>
            </a:r>
          </a:p>
          <a:p>
            <a:r>
              <a:rPr lang="en-US" sz="2000" dirty="0"/>
              <a:t>    &lt;/td&gt;</a:t>
            </a:r>
          </a:p>
          <a:p>
            <a:r>
              <a:rPr lang="en-US" sz="2000" dirty="0"/>
              <a:t>  &lt;/table&gt;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870" y="4053495"/>
            <a:ext cx="4639825" cy="23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Image Handling</a:t>
            </a:r>
            <a:endParaRPr lang="en-US" sz="4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4553" y="824498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0" y="1396485"/>
            <a:ext cx="13843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424553" y="1424855"/>
            <a:ext cx="6805047" cy="28315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&lt;body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&lt;h2&gt;HTML Image handling&lt;/h2&gt;</a:t>
            </a:r>
          </a:p>
          <a:p>
            <a:r>
              <a:rPr lang="en-US" sz="2000" dirty="0"/>
              <a:t>&lt;img src="img_chania.jpg" alt="Flowers in Chania" width="250" height="250</a:t>
            </a:r>
            <a:r>
              <a:rPr lang="en-US" sz="2000" dirty="0" smtClean="0"/>
              <a:t>"&gt;</a:t>
            </a:r>
            <a:endParaRPr lang="en-US" sz="2000" dirty="0"/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308" y="1981200"/>
            <a:ext cx="3462580" cy="35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 FRAMES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447800" y="838200"/>
            <a:ext cx="10744200" cy="138499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HTML frames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are used to divide your browser window into multiple sections where each section can load a separate HTML document. A collection of frames in the browser window is known as a frameset. The window is divided into frames in a similar way the tables are organized: into rows and columns.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47800" y="2375589"/>
            <a:ext cx="4352538" cy="36933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A0A08"/>
                </a:solidFill>
                <a:latin typeface="Lato"/>
              </a:rPr>
              <a:t>Example of Creating </a:t>
            </a:r>
            <a:r>
              <a:rPr lang="en-US" b="1" dirty="0">
                <a:solidFill>
                  <a:srgbClr val="0A0A08"/>
                </a:solidFill>
                <a:latin typeface="Lato"/>
              </a:rPr>
              <a:t>Vertical Columns</a:t>
            </a:r>
            <a:endParaRPr lang="en-US" b="1" i="0" dirty="0">
              <a:solidFill>
                <a:srgbClr val="0A0A08"/>
              </a:solidFill>
              <a:effectLst/>
              <a:latin typeface="La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4258" y="2893440"/>
            <a:ext cx="5169976" cy="341632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 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&lt;frameset cols="*,*,*,*"&gt; </a:t>
            </a:r>
          </a:p>
          <a:p>
            <a:r>
              <a:rPr lang="en-US" sz="2400" dirty="0"/>
              <a:t>&lt;frame src="../</a:t>
            </a:r>
            <a:r>
              <a:rPr lang="en-US" sz="2400" dirty="0" smtClean="0"/>
              <a:t>file path/frame_1.html</a:t>
            </a:r>
            <a:r>
              <a:rPr lang="en-US" sz="2400" dirty="0"/>
              <a:t>"&gt; </a:t>
            </a:r>
          </a:p>
          <a:p>
            <a:r>
              <a:rPr lang="en-US" sz="2400" dirty="0"/>
              <a:t>&lt;frame src="frame_2.html"&gt;</a:t>
            </a:r>
          </a:p>
          <a:p>
            <a:r>
              <a:rPr lang="en-US" sz="2400" dirty="0"/>
              <a:t>&lt;frame src="frame_3.html"&gt;</a:t>
            </a:r>
          </a:p>
          <a:p>
            <a:r>
              <a:rPr lang="en-US" sz="2400" dirty="0"/>
              <a:t>&lt;frame src="frame_4.html"&gt; </a:t>
            </a:r>
          </a:p>
          <a:p>
            <a:r>
              <a:rPr lang="en-US" sz="2400" dirty="0"/>
              <a:t>&lt;/frameset&gt; 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58" y="3370965"/>
            <a:ext cx="5115735" cy="289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19900" y="2893440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88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24840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Web Technology           </a:t>
            </a:r>
            <a:r>
              <a:rPr lang="en-US" dirty="0"/>
              <a:t>Unit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Basic structure of HTML </a:t>
            </a:r>
            <a:r>
              <a:rPr lang="en-US" sz="4000" dirty="0" smtClean="0"/>
              <a:t>documents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93757"/>
            <a:ext cx="7641112" cy="5454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8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 FRAMES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1031254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415512" y="1000304"/>
            <a:ext cx="4953000" cy="46166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Example of Creating </a:t>
            </a:r>
            <a:r>
              <a:rPr lang="en-US" sz="2400" b="1" u="sng" dirty="0"/>
              <a:t>Horizontal </a:t>
            </a:r>
            <a:r>
              <a:rPr lang="en-US" sz="2400" b="1" u="sng" dirty="0" smtClean="0"/>
              <a:t>Rows:</a:t>
            </a:r>
            <a:endParaRPr lang="en-US" sz="2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1415512" y="1686563"/>
            <a:ext cx="4922003" cy="397031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&lt;!DOCTYPE html&gt; </a:t>
            </a:r>
          </a:p>
          <a:p>
            <a:r>
              <a:rPr lang="en-US" sz="2800" dirty="0"/>
              <a:t>&lt;html&gt;</a:t>
            </a:r>
          </a:p>
          <a:p>
            <a:r>
              <a:rPr lang="en-US" sz="2800" dirty="0"/>
              <a:t>&lt;frameset rows="*,*,*,*"&gt; </a:t>
            </a:r>
          </a:p>
          <a:p>
            <a:r>
              <a:rPr lang="en-US" sz="2800" dirty="0"/>
              <a:t>&lt;frame src</a:t>
            </a:r>
            <a:r>
              <a:rPr lang="en-US" sz="2800" dirty="0" smtClean="0"/>
              <a:t>="frame_1.html</a:t>
            </a:r>
            <a:r>
              <a:rPr lang="en-US" sz="2800" dirty="0"/>
              <a:t>"&gt; </a:t>
            </a:r>
          </a:p>
          <a:p>
            <a:r>
              <a:rPr lang="en-US" sz="2800" dirty="0"/>
              <a:t>&lt;frame src="frame_2.html"&gt;</a:t>
            </a:r>
          </a:p>
          <a:p>
            <a:r>
              <a:rPr lang="en-US" sz="2800" dirty="0"/>
              <a:t>&lt;frame src="frame_3.html"&gt;</a:t>
            </a:r>
          </a:p>
          <a:p>
            <a:r>
              <a:rPr lang="en-US" sz="2800" dirty="0"/>
              <a:t>&lt;frame src="frame_4.html"&gt; </a:t>
            </a:r>
          </a:p>
          <a:p>
            <a:r>
              <a:rPr lang="en-US" sz="2800" dirty="0"/>
              <a:t>&lt;/frameset&gt; </a:t>
            </a:r>
          </a:p>
          <a:p>
            <a:r>
              <a:rPr lang="en-US" sz="2800" dirty="0"/>
              <a:t>&lt;/html&gt;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30" y="1596325"/>
            <a:ext cx="5622148" cy="40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 FRAMES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7354" y="1092783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435962" y="1090828"/>
            <a:ext cx="5137688" cy="46166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Example of </a:t>
            </a:r>
            <a:r>
              <a:rPr lang="en-US" sz="2400" b="1" u="sng" dirty="0"/>
              <a:t>Mixing Columns and </a:t>
            </a:r>
            <a:r>
              <a:rPr lang="en-US" sz="2400" b="1" u="sng" dirty="0" smtClean="0"/>
              <a:t>Rows</a:t>
            </a:r>
            <a:endParaRPr lang="en-US" sz="24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1447800" y="1848722"/>
            <a:ext cx="5162013" cy="267765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&lt;frameset rows="*,*" cols="*,*"&gt;</a:t>
            </a:r>
          </a:p>
          <a:p>
            <a:r>
              <a:rPr lang="en-US" sz="2800" dirty="0"/>
              <a:t>&lt;frame src="frame_1.html"&gt; </a:t>
            </a:r>
          </a:p>
          <a:p>
            <a:r>
              <a:rPr lang="en-US" sz="2800" dirty="0"/>
              <a:t>&lt;frame src="frame_2.html"&gt;</a:t>
            </a:r>
          </a:p>
          <a:p>
            <a:r>
              <a:rPr lang="en-US" sz="2800" dirty="0"/>
              <a:t>&lt;frame src="frame_3.html"&gt;</a:t>
            </a:r>
          </a:p>
          <a:p>
            <a:r>
              <a:rPr lang="en-US" sz="2800" dirty="0"/>
              <a:t>&lt;frame src="frame_4.html"&gt; </a:t>
            </a:r>
          </a:p>
          <a:p>
            <a:r>
              <a:rPr lang="en-US" sz="2800" dirty="0"/>
              <a:t>&lt;/frameset&gt;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756029"/>
            <a:ext cx="5320120" cy="28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0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 FORMS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An </a:t>
            </a:r>
            <a:r>
              <a:rPr lang="en-US" sz="2400" b="1" dirty="0">
                <a:solidFill>
                  <a:srgbClr val="000000"/>
                </a:solidFill>
              </a:rPr>
              <a:t>HTML form </a:t>
            </a:r>
            <a:r>
              <a:rPr lang="en-US" sz="2400" dirty="0">
                <a:solidFill>
                  <a:srgbClr val="000000"/>
                </a:solidFill>
              </a:rPr>
              <a:t>is used to collect user input. The user input is most often sent to a server for processing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95400" y="1612329"/>
            <a:ext cx="1043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HTML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&lt;form&gt;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element is used to create an HTML form for user input.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The &lt;form&gt; </a:t>
            </a:r>
            <a:r>
              <a:rPr lang="en-US" sz="2400" dirty="0">
                <a:latin typeface="+mn-lt"/>
              </a:rPr>
              <a:t>element is a container for different types of input </a:t>
            </a:r>
            <a:r>
              <a:rPr lang="en-US" sz="2400" dirty="0" smtClean="0">
                <a:latin typeface="+mn-lt"/>
              </a:rPr>
              <a:t>elements</a:t>
            </a:r>
            <a:r>
              <a:rPr lang="en-US" sz="1600" dirty="0"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55164"/>
            <a:ext cx="10439400" cy="31992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88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0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/>
              <a:t>S</a:t>
            </a:r>
            <a:r>
              <a:rPr lang="en-US" sz="3600" dirty="0" smtClean="0"/>
              <a:t>ingle-line </a:t>
            </a:r>
            <a:r>
              <a:rPr lang="en-US" sz="3600" dirty="0"/>
              <a:t>I</a:t>
            </a:r>
            <a:r>
              <a:rPr lang="en-US" sz="3600" dirty="0" smtClean="0"/>
              <a:t>nput </a:t>
            </a:r>
            <a:r>
              <a:rPr lang="en-US" sz="3600" dirty="0"/>
              <a:t>field for text input</a:t>
            </a:r>
            <a:r>
              <a:rPr lang="en-US" sz="2800" dirty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800836"/>
            <a:ext cx="10783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/>
              <a:t>&lt;input type="text</a:t>
            </a:r>
            <a:r>
              <a:rPr lang="en-US" sz="2800" dirty="0" smtClean="0"/>
              <a:t>"&gt; </a:t>
            </a:r>
            <a:r>
              <a:rPr lang="en-US" sz="2800" dirty="0"/>
              <a:t>defines a single-line input field for text input</a:t>
            </a:r>
            <a:r>
              <a:rPr lang="en-US" sz="28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55892"/>
            <a:ext cx="6039602" cy="26776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&lt;form&gt;  </a:t>
            </a:r>
          </a:p>
          <a:p>
            <a:r>
              <a:rPr lang="en-US" sz="2800" dirty="0"/>
              <a:t>    &lt;label&gt;Enter first name&lt;/label&gt;&lt;br&gt;  </a:t>
            </a:r>
          </a:p>
          <a:p>
            <a:r>
              <a:rPr lang="en-US" sz="2800" dirty="0"/>
              <a:t>    &lt;input type="text</a:t>
            </a:r>
            <a:r>
              <a:rPr lang="en-US" sz="2800" dirty="0" smtClean="0"/>
              <a:t>"&gt;&lt;</a:t>
            </a:r>
            <a:r>
              <a:rPr lang="en-US" sz="2800" dirty="0"/>
              <a:t>br&gt;  </a:t>
            </a:r>
          </a:p>
          <a:p>
            <a:r>
              <a:rPr lang="en-US" sz="2800" dirty="0"/>
              <a:t>    &lt;label&gt;Enter last name</a:t>
            </a:r>
            <a:r>
              <a:rPr lang="en-US" sz="2800" dirty="0" smtClean="0"/>
              <a:t>&lt;/label&gt;&lt;</a:t>
            </a:r>
            <a:r>
              <a:rPr lang="en-US" sz="2800" dirty="0"/>
              <a:t>br&gt;  </a:t>
            </a:r>
          </a:p>
          <a:p>
            <a:r>
              <a:rPr lang="en-US" sz="2800" dirty="0"/>
              <a:t>    &lt;input type="</a:t>
            </a:r>
            <a:r>
              <a:rPr lang="en-US" sz="2800" dirty="0" smtClean="0"/>
              <a:t>text’’&gt;&lt;</a:t>
            </a:r>
            <a:r>
              <a:rPr lang="en-US" sz="2800" dirty="0"/>
              <a:t>br&gt;  </a:t>
            </a:r>
          </a:p>
          <a:p>
            <a:r>
              <a:rPr lang="en-US" sz="2800" dirty="0"/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523904"/>
            <a:ext cx="3657600" cy="199016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43000" y="1862089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0" y="1936786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24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/>
              <a:t>HTML &lt;</a:t>
            </a:r>
            <a:r>
              <a:rPr lang="en-US" sz="3600" dirty="0" smtClean="0"/>
              <a:t>text area</a:t>
            </a:r>
            <a:r>
              <a:rPr lang="en-US" sz="3600" dirty="0"/>
              <a:t>&gt; </a:t>
            </a:r>
            <a:r>
              <a:rPr lang="en-US" sz="3600" dirty="0" smtClean="0"/>
              <a:t>Tag</a:t>
            </a:r>
            <a:r>
              <a:rPr lang="en-US" sz="28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1834538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281462" y="1923802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81764" y="727742"/>
            <a:ext cx="104952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&lt;text area&gt;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tag defines a multi-line text input control.</a:t>
            </a:r>
            <a:r>
              <a:rPr lang="en-US" sz="20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A text area can hold an unlimited number of characters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432766"/>
            <a:ext cx="6400800" cy="378565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   &lt;head&gt;</a:t>
            </a:r>
          </a:p>
          <a:p>
            <a:r>
              <a:rPr lang="en-US" sz="2000" dirty="0"/>
              <a:t>      &lt;title&gt;HTML textarea Tag&lt;/title&gt;</a:t>
            </a:r>
          </a:p>
          <a:p>
            <a:r>
              <a:rPr lang="en-US" sz="2000" dirty="0"/>
              <a:t>   &lt;/</a:t>
            </a:r>
            <a:r>
              <a:rPr lang="en-US" sz="2000" dirty="0" smtClean="0"/>
              <a:t>head</a:t>
            </a:r>
            <a:endParaRPr lang="en-US" sz="2000" dirty="0"/>
          </a:p>
          <a:p>
            <a:r>
              <a:rPr lang="en-US" sz="2000" dirty="0"/>
              <a:t>   &lt;body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         &lt;textarea rows = "5" cols = "50" name = "description"&gt;</a:t>
            </a:r>
          </a:p>
          <a:p>
            <a:r>
              <a:rPr lang="en-US" sz="2000" dirty="0"/>
              <a:t>            Enter your name</a:t>
            </a:r>
          </a:p>
          <a:p>
            <a:r>
              <a:rPr lang="en-US" sz="2000" dirty="0"/>
              <a:t>         &lt;/textarea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      &lt;/form&gt;</a:t>
            </a:r>
          </a:p>
          <a:p>
            <a:r>
              <a:rPr lang="en-US" sz="2000" dirty="0"/>
              <a:t>   &lt;/body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&lt;/html&gt;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09" y="2319711"/>
            <a:ext cx="7065091" cy="15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/>
              <a:t>HTML </a:t>
            </a:r>
            <a:r>
              <a:rPr lang="en-US" sz="3600" dirty="0" smtClean="0"/>
              <a:t>&lt;Checkboxes&gt;</a:t>
            </a:r>
            <a:r>
              <a:rPr lang="en-US" sz="3600" dirty="0"/>
              <a:t> </a:t>
            </a:r>
            <a:r>
              <a:rPr lang="en-US" sz="3600" dirty="0" smtClean="0"/>
              <a:t>Tag</a:t>
            </a:r>
            <a:r>
              <a:rPr lang="en-US" sz="28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8957" y="1713078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398437" y="1764789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09607" y="711714"/>
            <a:ext cx="1081023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&lt;input type =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“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Checkbox”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tag </a:t>
            </a:r>
            <a:r>
              <a:rPr lang="en-US" sz="2800" dirty="0">
                <a:latin typeface="+mn-lt"/>
              </a:rPr>
              <a:t>Checkboxes let a user select ZERO or MORE options of a limited number of choices.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8957" y="2317395"/>
            <a:ext cx="7090643" cy="317009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dirty="0"/>
              <a:t>&lt;form&gt;</a:t>
            </a:r>
          </a:p>
          <a:p>
            <a:r>
              <a:rPr lang="en-US" sz="2500" dirty="0"/>
              <a:t>        &lt;input type="checkbox" id="item1" name="item1" value="Item 1"&gt;</a:t>
            </a:r>
          </a:p>
          <a:p>
            <a:r>
              <a:rPr lang="en-US" sz="2500" dirty="0"/>
              <a:t>        &lt;label for="item1"&gt; Item 1&lt;/label&gt;&lt;</a:t>
            </a:r>
            <a:r>
              <a:rPr lang="en-US" sz="2500" dirty="0" err="1"/>
              <a:t>br</a:t>
            </a:r>
            <a:r>
              <a:rPr lang="en-US" sz="2500" dirty="0"/>
              <a:t>&gt;</a:t>
            </a:r>
          </a:p>
          <a:p>
            <a:r>
              <a:rPr lang="en-US" sz="2500" dirty="0"/>
              <a:t>        </a:t>
            </a:r>
          </a:p>
          <a:p>
            <a:r>
              <a:rPr lang="en-US" sz="2500" dirty="0"/>
              <a:t>        &lt;input type="checkbox" id="item2" name="item2" value="Item 2"&gt;</a:t>
            </a:r>
          </a:p>
          <a:p>
            <a:r>
              <a:rPr lang="en-US" sz="2500" dirty="0"/>
              <a:t>        &lt;label for="item2"&gt; Item 2&lt;/label&gt;&lt;</a:t>
            </a:r>
            <a:r>
              <a:rPr lang="en-US" sz="2500" dirty="0" err="1"/>
              <a:t>br</a:t>
            </a:r>
            <a:r>
              <a:rPr lang="en-US" sz="2500" dirty="0"/>
              <a:t>&gt;&lt;/form&gt;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37" y="2317394"/>
            <a:ext cx="3721406" cy="258188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5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/>
              <a:t>HTML </a:t>
            </a:r>
            <a:r>
              <a:rPr lang="en-US" sz="3600" dirty="0" smtClean="0"/>
              <a:t>&lt;</a:t>
            </a:r>
            <a:r>
              <a:rPr lang="en-US" sz="3600" dirty="0"/>
              <a:t>Radio </a:t>
            </a:r>
            <a:r>
              <a:rPr lang="en-US" sz="3600" dirty="0" smtClean="0"/>
              <a:t>Buttons&gt;</a:t>
            </a:r>
            <a:r>
              <a:rPr lang="en-US" sz="3600" dirty="0"/>
              <a:t> </a:t>
            </a:r>
            <a:r>
              <a:rPr lang="en-US" sz="3600" dirty="0" smtClean="0"/>
              <a:t>Tag</a:t>
            </a:r>
            <a:r>
              <a:rPr lang="en-US" sz="28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8957" y="1795144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799740" y="1753923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09607" y="775920"/>
            <a:ext cx="108102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&lt;input type =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“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adio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”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2800" dirty="0">
                <a:latin typeface="+mn-lt"/>
              </a:rPr>
              <a:t>defines a radio </a:t>
            </a:r>
            <a:r>
              <a:rPr lang="en-US" sz="2800" dirty="0" smtClean="0">
                <a:latin typeface="+mn-lt"/>
              </a:rPr>
              <a:t>button. </a:t>
            </a:r>
            <a:r>
              <a:rPr lang="en-US" sz="2800" dirty="0">
                <a:latin typeface="+mn-lt"/>
              </a:rPr>
              <a:t>Radio buttons let a user select ONE of a limited number of choices.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5082" y="2398368"/>
            <a:ext cx="6404843" cy="381642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&lt;form&gt;</a:t>
            </a:r>
          </a:p>
          <a:p>
            <a:r>
              <a:rPr lang="en-US" sz="2800" dirty="0"/>
              <a:t>  &lt;input type="radio" id="html"&gt;</a:t>
            </a:r>
          </a:p>
          <a:p>
            <a:r>
              <a:rPr lang="en-US" sz="2800" dirty="0"/>
              <a:t>  &lt;label for="html"&gt;HTML&lt;/label&gt;&lt;br&gt;</a:t>
            </a:r>
          </a:p>
          <a:p>
            <a:r>
              <a:rPr lang="en-US" sz="2800" dirty="0"/>
              <a:t>  &lt;input type="radio" id="css" &gt;</a:t>
            </a:r>
          </a:p>
          <a:p>
            <a:r>
              <a:rPr lang="en-US" sz="2800" dirty="0"/>
              <a:t>  &lt;label for="css"&gt;CSS&lt;/label&gt;&lt;br&gt;</a:t>
            </a:r>
          </a:p>
          <a:p>
            <a:r>
              <a:rPr lang="en-US" sz="2800" dirty="0"/>
              <a:t>  &lt;input type="radio" id="javascript"&gt;</a:t>
            </a:r>
          </a:p>
          <a:p>
            <a:r>
              <a:rPr lang="en-US" sz="2800" dirty="0"/>
              <a:t>  &lt;label for="javascript"&gt;JavaScript&lt;/label&gt;</a:t>
            </a:r>
          </a:p>
          <a:p>
            <a:r>
              <a:rPr lang="en-US" sz="2800" dirty="0"/>
              <a:t>&lt;/form&gt;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740" y="2398368"/>
            <a:ext cx="3820760" cy="2986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/>
              <a:t>HTML </a:t>
            </a:r>
            <a:r>
              <a:rPr lang="en-US" sz="3600" dirty="0" smtClean="0"/>
              <a:t>&lt;Password&gt;</a:t>
            </a:r>
            <a:r>
              <a:rPr lang="en-US" sz="3600" dirty="0"/>
              <a:t> </a:t>
            </a:r>
            <a:r>
              <a:rPr lang="en-US" sz="3600" dirty="0" smtClean="0"/>
              <a:t>Tag</a:t>
            </a:r>
            <a:r>
              <a:rPr lang="en-US" sz="28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4929" y="1787826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811002" y="4035600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09607" y="775921"/>
            <a:ext cx="108102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&lt;input type =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“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password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”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2800" dirty="0">
                <a:latin typeface="+mn-lt"/>
              </a:rPr>
              <a:t>defines a  password field (characters are masked)</a:t>
            </a:r>
            <a:r>
              <a:rPr lang="en-US" sz="2800" dirty="0" smtClean="0">
                <a:latin typeface="+mn-lt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4929" y="2393146"/>
            <a:ext cx="7742671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h1&gt;Display a Password Field&lt;/h1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&lt;form&gt;</a:t>
            </a:r>
          </a:p>
          <a:p>
            <a:r>
              <a:rPr lang="en-US" sz="2400" dirty="0"/>
              <a:t>  &lt;label for="email"&gt;Email:&lt;/label&gt;</a:t>
            </a:r>
          </a:p>
          <a:p>
            <a:r>
              <a:rPr lang="en-US" sz="2400" dirty="0"/>
              <a:t>  &lt;input type="email" id="email"&gt;&lt;br&gt;&lt;br&gt;</a:t>
            </a:r>
          </a:p>
          <a:p>
            <a:r>
              <a:rPr lang="en-US" sz="2400" dirty="0"/>
              <a:t>  &lt;label for="pwd"&gt;Password:&lt;/label&gt;</a:t>
            </a:r>
          </a:p>
          <a:p>
            <a:r>
              <a:rPr lang="en-US" sz="2400" dirty="0"/>
              <a:t>  &lt;input type="password" id="pwd" minlength="8"&gt;&lt;br&gt;&lt;br&gt;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4586044"/>
            <a:ext cx="4648200" cy="2169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7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 </a:t>
            </a:r>
            <a:r>
              <a:rPr lang="en-US" sz="4000" dirty="0" smtClean="0"/>
              <a:t>Drop-Down </a:t>
            </a:r>
            <a:r>
              <a:rPr lang="en-US" sz="4000" dirty="0"/>
              <a:t>list</a:t>
            </a:r>
            <a:r>
              <a:rPr lang="en-US" dirty="0"/>
              <a:t> 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1840494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662980" y="1840494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54764" y="734125"/>
            <a:ext cx="108102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&lt;select&gt; </a:t>
            </a:r>
            <a:r>
              <a:rPr lang="en-US" sz="2800" dirty="0" smtClean="0">
                <a:latin typeface="+mn-lt"/>
              </a:rPr>
              <a:t>element is used to create a drop down list. The &lt;select</a:t>
            </a:r>
            <a:r>
              <a:rPr lang="en-US" sz="2800" dirty="0">
                <a:latin typeface="+mn-lt"/>
              </a:rPr>
              <a:t>&gt; element is most often used in a form, to collect user input.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454421"/>
            <a:ext cx="530817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form&gt;</a:t>
            </a:r>
          </a:p>
          <a:p>
            <a:r>
              <a:rPr lang="en-US" sz="2400" dirty="0"/>
              <a:t>  &lt;label for="cars"&gt;Choose a car:&lt;/label&gt;</a:t>
            </a:r>
          </a:p>
          <a:p>
            <a:r>
              <a:rPr lang="en-US" sz="2400" dirty="0"/>
              <a:t>  &lt;select id="cars"&gt;</a:t>
            </a:r>
          </a:p>
          <a:p>
            <a:r>
              <a:rPr lang="en-US" sz="2400" dirty="0"/>
              <a:t>    &lt;option value="volvo"&gt;Volvo&lt;/option&gt;</a:t>
            </a:r>
          </a:p>
          <a:p>
            <a:r>
              <a:rPr lang="en-US" sz="2400" dirty="0"/>
              <a:t>    &lt;option value="saab"&gt;Saab&lt;/option&gt;</a:t>
            </a:r>
          </a:p>
          <a:p>
            <a:r>
              <a:rPr lang="en-US" sz="2400" dirty="0"/>
              <a:t>    &lt;option value="opel"&gt;Opel&lt;/option&gt;</a:t>
            </a:r>
          </a:p>
          <a:p>
            <a:r>
              <a:rPr lang="en-US" sz="2400" dirty="0"/>
              <a:t>    &lt;option value="audi"&gt;Audi&lt;/option&gt;</a:t>
            </a:r>
          </a:p>
          <a:p>
            <a:r>
              <a:rPr lang="en-US" sz="2400" dirty="0"/>
              <a:t>  &lt;/select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  &lt;input type="submit" value="Submit"&gt;</a:t>
            </a:r>
          </a:p>
          <a:p>
            <a:r>
              <a:rPr lang="en-US" sz="2400" dirty="0"/>
              <a:t>&lt;/form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84" y="2486709"/>
            <a:ext cx="4893236" cy="2715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0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File selector dialog </a:t>
            </a:r>
            <a:r>
              <a:rPr lang="en-US" sz="4000" dirty="0" smtClean="0"/>
              <a:t>box </a:t>
            </a:r>
            <a:r>
              <a:rPr lang="en-US" dirty="0"/>
              <a:t> 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61" y="1818226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1821642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54764" y="734125"/>
            <a:ext cx="108102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 input type =“file”&gt; </a:t>
            </a:r>
            <a:r>
              <a:rPr lang="en-US" sz="2800" dirty="0">
                <a:latin typeface="+mn-lt"/>
              </a:rPr>
              <a:t>defines a file-select field and a "Browse" button for file </a:t>
            </a:r>
            <a:r>
              <a:rPr lang="en-US" sz="2800" dirty="0" smtClean="0">
                <a:latin typeface="+mn-lt"/>
              </a:rPr>
              <a:t>uploads</a:t>
            </a:r>
            <a:r>
              <a:rPr lang="en-US" dirty="0" smtClean="0"/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0618" y="2457279"/>
            <a:ext cx="566928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dirty="0" smtClean="0"/>
              <a:t>body</a:t>
            </a:r>
            <a:r>
              <a:rPr lang="en-US" sz="2500" dirty="0"/>
              <a:t>&gt;</a:t>
            </a:r>
          </a:p>
          <a:p>
            <a:r>
              <a:rPr lang="en-US" sz="2500" dirty="0"/>
              <a:t>&lt;h1&gt;Show File-select Fields&lt;/h1&gt;</a:t>
            </a:r>
          </a:p>
          <a:p>
            <a:r>
              <a:rPr lang="en-US" sz="2500" dirty="0"/>
              <a:t>&lt;h3&gt;Show a file-select </a:t>
            </a:r>
            <a:r>
              <a:rPr lang="en-US" sz="2500" dirty="0" smtClean="0"/>
              <a:t>field chosen</a:t>
            </a:r>
            <a:r>
              <a:rPr lang="en-US" sz="2500" dirty="0"/>
              <a:t>:&lt;/h3&gt;</a:t>
            </a:r>
          </a:p>
          <a:p>
            <a:r>
              <a:rPr lang="en-US" sz="2500" dirty="0"/>
              <a:t>&lt;form&gt;</a:t>
            </a:r>
          </a:p>
          <a:p>
            <a:r>
              <a:rPr lang="en-US" sz="2500" dirty="0"/>
              <a:t>  &lt;label for="myfile"&gt;Select a file:&lt;/label&gt;</a:t>
            </a:r>
          </a:p>
          <a:p>
            <a:r>
              <a:rPr lang="en-US" sz="2500" dirty="0"/>
              <a:t>  &lt;input type="file" id="myfile"&gt;&lt;br&gt;&lt;br&gt;</a:t>
            </a:r>
          </a:p>
          <a:p>
            <a:r>
              <a:rPr lang="en-US" sz="2500" dirty="0"/>
              <a:t>  &lt;input type="submit"&gt;</a:t>
            </a:r>
          </a:p>
          <a:p>
            <a:r>
              <a:rPr lang="en-US" sz="2500" dirty="0"/>
              <a:t>&lt;/form&gt;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57279"/>
            <a:ext cx="4761854" cy="3181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0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1. Introduction to HTML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914400"/>
            <a:ext cx="671113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HTML is a language used for describing web pages: 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604659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HTML stands for Hyper Text Markup Languages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HTML is not a programing language, it is a markup language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10640" y="2664250"/>
            <a:ext cx="154959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HTML Tags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496286" y="3406177"/>
            <a:ext cx="9161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HTML tags are keywords surrounding  by </a:t>
            </a:r>
            <a:r>
              <a:rPr lang="en-US" sz="2400" b="1" dirty="0" smtClean="0"/>
              <a:t>angle brackets like &lt;HTML&gt;.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HTML tags normally come in pairs like &lt;b&gt; and &lt;\b&gt;.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 first tag is start tag and second tag is the end tag.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Start and end tags are also  called opening tags and closing tags.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3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DATE  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3800" y="172469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101577" y="3843138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54764" y="734125"/>
            <a:ext cx="108102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 input type =“date”&gt; </a:t>
            </a:r>
            <a:r>
              <a:rPr lang="en-US" sz="2800" dirty="0">
                <a:latin typeface="+mn-lt"/>
              </a:rPr>
              <a:t>defines a date </a:t>
            </a:r>
            <a:r>
              <a:rPr lang="en-US" sz="2800" dirty="0" smtClean="0">
                <a:latin typeface="+mn-lt"/>
              </a:rPr>
              <a:t>picker</a:t>
            </a:r>
            <a:r>
              <a:rPr lang="en-US" dirty="0" smtClean="0"/>
              <a:t>.</a:t>
            </a:r>
            <a:r>
              <a:rPr lang="en-US" sz="2800" dirty="0">
                <a:latin typeface="+mn-lt"/>
              </a:rPr>
              <a:t> The resulting value includes the year, month, and day.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7511" y="2253250"/>
            <a:ext cx="5460139" cy="415498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&lt;h1&gt;Show a Date Control&lt;/h1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&lt;form&gt;</a:t>
            </a:r>
          </a:p>
          <a:p>
            <a:r>
              <a:rPr lang="en-US" sz="2400" dirty="0"/>
              <a:t>  &lt;label for="birthday"&gt;Birthday:&lt;/label&gt;</a:t>
            </a:r>
          </a:p>
          <a:p>
            <a:r>
              <a:rPr lang="en-US" sz="2400" dirty="0"/>
              <a:t>  &lt;input type="date" id="birthday"&gt;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35" y="4460752"/>
            <a:ext cx="6241774" cy="237737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95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NUMBER  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1295400" y="831614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3800" y="172469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0" y="3969440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54764" y="734125"/>
            <a:ext cx="108102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 input type =“number”&gt; </a:t>
            </a:r>
            <a:r>
              <a:rPr lang="en-US" sz="2800" dirty="0">
                <a:latin typeface="+mn-lt"/>
              </a:rPr>
              <a:t>Define a field for entering a number (You can also set restrictions on what numbers are accepted):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3800" y="2359125"/>
            <a:ext cx="6426200" cy="34778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&lt;body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&lt;h1&gt;Display a Number Field&lt;/h1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&lt;form &gt;</a:t>
            </a:r>
          </a:p>
          <a:p>
            <a:r>
              <a:rPr lang="en-US" sz="2000" dirty="0"/>
              <a:t>  &lt;label for="quantity"&gt;Quantity (between 1 and 5):&lt;/label&gt;</a:t>
            </a:r>
          </a:p>
          <a:p>
            <a:r>
              <a:rPr lang="en-US" sz="2000" dirty="0"/>
              <a:t>  &lt;input type="number" id="quantity" min="1" max="5"&gt;</a:t>
            </a:r>
          </a:p>
          <a:p>
            <a:r>
              <a:rPr lang="en-US" sz="2000" dirty="0"/>
              <a:t>  &lt;input type="submit"&gt;</a:t>
            </a:r>
          </a:p>
          <a:p>
            <a:r>
              <a:rPr lang="en-US" sz="2000" dirty="0"/>
              <a:t>&lt;/form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9" y="4529786"/>
            <a:ext cx="5562601" cy="226984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6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RANGE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1193800" y="701179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3800" y="172469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737600" y="4076128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7800" y="878573"/>
            <a:ext cx="1082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 input type =“range”&gt; </a:t>
            </a:r>
            <a:r>
              <a:rPr lang="en-US" sz="2800" dirty="0">
                <a:latin typeface="+mn-lt"/>
              </a:rPr>
              <a:t>defines a  range control (like a slider control</a:t>
            </a:r>
            <a:r>
              <a:rPr lang="en-US" sz="2800" dirty="0" smtClean="0">
                <a:latin typeface="+mn-lt"/>
              </a:rPr>
              <a:t>).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0670" y="2267965"/>
            <a:ext cx="7162800" cy="37856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&lt;h1&gt;Display a Range Field&lt;/h1&gt;</a:t>
            </a:r>
          </a:p>
          <a:p>
            <a:r>
              <a:rPr lang="en-US" sz="2400" dirty="0"/>
              <a:t>&lt;form&gt;</a:t>
            </a:r>
          </a:p>
          <a:p>
            <a:r>
              <a:rPr lang="en-US" sz="2400" dirty="0"/>
              <a:t>  &lt;label for="vol"&gt;Volume (between 0 and 50):&lt;/label&gt;</a:t>
            </a:r>
          </a:p>
          <a:p>
            <a:r>
              <a:rPr lang="en-US" sz="2400" dirty="0"/>
              <a:t>  &lt;input type="range" id="vol" min="0" max="50"&gt;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44" y="4689163"/>
            <a:ext cx="5222153" cy="204888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64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EMAIL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1193800" y="701179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3800" y="172469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737600" y="1785906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7800" y="701000"/>
            <a:ext cx="1059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 input type =“email”&gt;  </a:t>
            </a:r>
            <a:r>
              <a:rPr lang="en-US" sz="2800" dirty="0" smtClean="0">
                <a:latin typeface="+mn-lt"/>
              </a:rPr>
              <a:t>define </a:t>
            </a:r>
            <a:r>
              <a:rPr lang="en-US" sz="2800" dirty="0">
                <a:latin typeface="+mn-lt"/>
              </a:rPr>
              <a:t>a field for an e-mail address </a:t>
            </a:r>
            <a:r>
              <a:rPr lang="en-US" sz="2800" dirty="0" smtClean="0">
                <a:latin typeface="+mn-lt"/>
              </a:rPr>
              <a:t>    (</a:t>
            </a:r>
            <a:r>
              <a:rPr lang="en-US" sz="2800" dirty="0">
                <a:latin typeface="+mn-lt"/>
              </a:rPr>
              <a:t>validates automatically when </a:t>
            </a:r>
            <a:r>
              <a:rPr lang="en-US" sz="2800" dirty="0" smtClean="0">
                <a:latin typeface="+mn-lt"/>
              </a:rPr>
              <a:t>submitted).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3800" y="2378529"/>
            <a:ext cx="6273800" cy="341632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&lt;h1&gt;Show Email Fields&lt;/h1&gt;</a:t>
            </a:r>
          </a:p>
          <a:p>
            <a:r>
              <a:rPr lang="en-US" sz="2400" dirty="0"/>
              <a:t>&lt;form&gt;</a:t>
            </a:r>
          </a:p>
          <a:p>
            <a:r>
              <a:rPr lang="en-US" sz="2400" dirty="0"/>
              <a:t>  &lt;label for="email"&gt;Enter your email:&lt;/label&gt;</a:t>
            </a:r>
          </a:p>
          <a:p>
            <a:r>
              <a:rPr lang="en-US" sz="2400" dirty="0"/>
              <a:t>  &lt;input type="email" id="email" name="email"&gt;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94" y="2388467"/>
            <a:ext cx="6118119" cy="174118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78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SEARCH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1193800" y="701179"/>
            <a:ext cx="10668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1724690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755296" y="1648221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7800" y="701001"/>
            <a:ext cx="1059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 input type =“search”&gt;  </a:t>
            </a:r>
            <a:r>
              <a:rPr lang="en-US" sz="2800" dirty="0" smtClean="0">
                <a:latin typeface="+mn-lt"/>
              </a:rPr>
              <a:t>define </a:t>
            </a:r>
            <a:r>
              <a:rPr lang="en-US" sz="2800" dirty="0">
                <a:latin typeface="+mn-lt"/>
              </a:rPr>
              <a:t>a  search field (like a site search, or Google search</a:t>
            </a:r>
            <a:r>
              <a:rPr lang="en-US" sz="2800" dirty="0" smtClean="0">
                <a:latin typeface="+mn-lt"/>
              </a:rPr>
              <a:t>).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224981"/>
            <a:ext cx="6934200" cy="37856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&lt;h1&gt;Display a Search Field&lt;/h1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&lt;form&gt;</a:t>
            </a:r>
          </a:p>
          <a:p>
            <a:r>
              <a:rPr lang="en-US" sz="2400" dirty="0"/>
              <a:t>  &lt;label for="gsearch"&gt;Search Google:&lt;/label&gt;</a:t>
            </a:r>
          </a:p>
          <a:p>
            <a:r>
              <a:rPr lang="en-US" sz="2400" dirty="0"/>
              <a:t>  &lt;input type="search" id="gsearch" name="gsearch"&gt;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2224980"/>
            <a:ext cx="5355580" cy="16764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9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DATALIST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8050" y="1678891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875601" y="3606193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7800" y="701001"/>
            <a:ext cx="1059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&lt;datalist&gt; </a:t>
            </a:r>
            <a:r>
              <a:rPr lang="en-US" sz="2800" dirty="0" smtClean="0">
                <a:latin typeface="+mn-lt"/>
              </a:rPr>
              <a:t>tag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datalist with pre-defined options (connected to an &lt;input&gt; element</a:t>
            </a:r>
            <a:r>
              <a:rPr lang="en-US" sz="2800" dirty="0" smtClean="0">
                <a:latin typeface="+mn-lt"/>
              </a:rPr>
              <a:t>).</a:t>
            </a:r>
            <a:endParaRPr kumimoji="0" lang="en-US" alt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2164339"/>
            <a:ext cx="6096000" cy="429348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100" dirty="0" smtClean="0"/>
              <a:t>&lt;</a:t>
            </a:r>
            <a:r>
              <a:rPr lang="en-US" sz="2100" dirty="0"/>
              <a:t>form&gt;</a:t>
            </a:r>
          </a:p>
          <a:p>
            <a:r>
              <a:rPr lang="en-US" sz="2100" dirty="0"/>
              <a:t>  &lt;label for="browser"&gt;Choose your browser from the list:&lt;/label&gt;</a:t>
            </a:r>
          </a:p>
          <a:p>
            <a:r>
              <a:rPr lang="en-US" sz="2100" dirty="0"/>
              <a:t>  &lt;input list="browsers" name="browser" id="browser"&gt;</a:t>
            </a:r>
          </a:p>
          <a:p>
            <a:r>
              <a:rPr lang="en-US" sz="2100" dirty="0"/>
              <a:t>  &lt;datalist id="browsers"&gt;</a:t>
            </a:r>
          </a:p>
          <a:p>
            <a:r>
              <a:rPr lang="en-US" sz="2100" dirty="0"/>
              <a:t>    &lt;option value="Edge"&gt;</a:t>
            </a:r>
          </a:p>
          <a:p>
            <a:r>
              <a:rPr lang="en-US" sz="2100" dirty="0"/>
              <a:t>    &lt;option value="Firefox"&gt;</a:t>
            </a:r>
          </a:p>
          <a:p>
            <a:r>
              <a:rPr lang="en-US" sz="2100" dirty="0"/>
              <a:t>    &lt;option value="Chrome"&gt;</a:t>
            </a:r>
          </a:p>
          <a:p>
            <a:r>
              <a:rPr lang="en-US" sz="2100" dirty="0"/>
              <a:t>    &lt;option value="Opera"&gt;</a:t>
            </a:r>
          </a:p>
          <a:p>
            <a:r>
              <a:rPr lang="en-US" sz="2100" dirty="0"/>
              <a:t>    &lt;option value="Safari"&gt;</a:t>
            </a:r>
          </a:p>
          <a:p>
            <a:r>
              <a:rPr lang="en-US" sz="2100" dirty="0"/>
              <a:t>  &lt;/datalist&gt;</a:t>
            </a:r>
          </a:p>
          <a:p>
            <a:r>
              <a:rPr lang="en-US" sz="2100" dirty="0"/>
              <a:t>  &lt;input type="submit</a:t>
            </a:r>
            <a:r>
              <a:rPr lang="en-US" sz="2100" dirty="0" smtClean="0"/>
              <a:t>"&gt;</a:t>
            </a:r>
            <a:endParaRPr lang="en-US" sz="2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57" y="4200643"/>
            <a:ext cx="6238943" cy="225717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45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TIME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8050" y="1678891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551928" y="4020065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7800" y="916444"/>
            <a:ext cx="91440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&lt;input type="time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"&gt; </a:t>
            </a:r>
            <a:r>
              <a:rPr lang="en-US" sz="2800" dirty="0" smtClean="0">
                <a:latin typeface="+mn-lt"/>
              </a:rPr>
              <a:t>defines </a:t>
            </a:r>
            <a:r>
              <a:rPr lang="en-US" sz="2800" dirty="0">
                <a:latin typeface="+mn-lt"/>
              </a:rPr>
              <a:t>a control for entering a </a:t>
            </a:r>
            <a:r>
              <a:rPr lang="en-US" sz="2800" dirty="0" smtClean="0">
                <a:latin typeface="+mn-lt"/>
              </a:rPr>
              <a:t>time.</a:t>
            </a:r>
            <a:endParaRPr kumimoji="0" lang="en-US" altLang="en-US" sz="16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636" y="226736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&lt;h1&gt;Show a Time Input Control&lt;/h1&gt;</a:t>
            </a:r>
          </a:p>
          <a:p>
            <a:r>
              <a:rPr lang="en-US" dirty="0"/>
              <a:t>&lt;p&gt;If the browser supports it, a time picker pops up when entering the input field.&lt;/p&gt;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  &lt;label for="</a:t>
            </a:r>
            <a:r>
              <a:rPr lang="en-US" dirty="0" err="1"/>
              <a:t>appt</a:t>
            </a:r>
            <a:r>
              <a:rPr lang="en-US" dirty="0"/>
              <a:t>"&gt;Select a time:&lt;/label&gt;</a:t>
            </a:r>
          </a:p>
          <a:p>
            <a:r>
              <a:rPr lang="en-US" dirty="0"/>
              <a:t>  &lt;input type="time" id="</a:t>
            </a:r>
            <a:r>
              <a:rPr lang="en-US" dirty="0" err="1"/>
              <a:t>appt</a:t>
            </a:r>
            <a:r>
              <a:rPr lang="en-US" dirty="0"/>
              <a:t>"&gt;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21" y="4632326"/>
            <a:ext cx="6675405" cy="2089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AUDIO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8050" y="1678891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341771" y="1706705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7800" y="701002"/>
            <a:ext cx="1059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&lt;audio&gt; </a:t>
            </a:r>
            <a:r>
              <a:rPr lang="en-US" sz="2800" dirty="0" smtClean="0">
                <a:latin typeface="+mn-lt"/>
              </a:rPr>
              <a:t>tag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is used to embed sound content in a document, such as music or other audio streams.</a:t>
            </a:r>
            <a:endParaRPr kumimoji="0" lang="en-US" alt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050" y="2218777"/>
            <a:ext cx="6254750" cy="37856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&lt;h1&gt;The audio element&lt;/h1&gt;</a:t>
            </a:r>
          </a:p>
          <a:p>
            <a:r>
              <a:rPr lang="en-US" sz="2400" dirty="0"/>
              <a:t>&lt;p&gt;Click on the play button to play a sound:&lt;/p&gt;</a:t>
            </a:r>
          </a:p>
          <a:p>
            <a:r>
              <a:rPr lang="en-US" sz="2400" dirty="0"/>
              <a:t>&lt;audio controls&gt;</a:t>
            </a:r>
          </a:p>
          <a:p>
            <a:r>
              <a:rPr lang="en-US" sz="2400" dirty="0"/>
              <a:t>  &lt;source src="horse.mp3" type="audio/mp3"&gt;</a:t>
            </a:r>
          </a:p>
          <a:p>
            <a:r>
              <a:rPr lang="en-US" sz="2400" dirty="0"/>
              <a:t>&lt;/audio&gt;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71" y="2286145"/>
            <a:ext cx="4691203" cy="253809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68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324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/>
              <a:t>New Form </a:t>
            </a:r>
            <a:r>
              <a:rPr lang="en-US" sz="4000" dirty="0" smtClean="0"/>
              <a:t>Elements - VIDEO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8050" y="1678891"/>
            <a:ext cx="14478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55360" y="1614209"/>
            <a:ext cx="12932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41174" y="660102"/>
            <a:ext cx="1059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&lt;video&gt;  </a:t>
            </a:r>
            <a:r>
              <a:rPr lang="en-US" sz="2800" dirty="0" smtClean="0">
                <a:latin typeface="+mn-lt"/>
              </a:rPr>
              <a:t>tag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is used to </a:t>
            </a:r>
            <a:r>
              <a:rPr lang="en-US" sz="2800" dirty="0" smtClean="0">
                <a:latin typeface="+mn-lt"/>
              </a:rPr>
              <a:t>embed </a:t>
            </a:r>
            <a:r>
              <a:rPr lang="en-US" sz="2800" dirty="0">
                <a:latin typeface="+mn-lt"/>
              </a:rPr>
              <a:t>video content in a document, such as a movie clip or other video streams.</a:t>
            </a:r>
            <a:endParaRPr kumimoji="0" lang="en-US" altLang="en-US" sz="28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8354" y="2225116"/>
            <a:ext cx="6096000" cy="37856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&lt;h1&gt;The video element&lt;/h1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&lt;video width="320" height="240" controls&gt;</a:t>
            </a:r>
          </a:p>
          <a:p>
            <a:r>
              <a:rPr lang="en-US" sz="2400" dirty="0"/>
              <a:t>  &lt;source src="movie.mp4" type="video/mp4"&gt;</a:t>
            </a:r>
          </a:p>
          <a:p>
            <a:r>
              <a:rPr lang="en-US" sz="2400" dirty="0"/>
              <a:t>  Your browser does not support the video tag.</a:t>
            </a:r>
          </a:p>
          <a:p>
            <a:r>
              <a:rPr lang="en-US" sz="2400" dirty="0"/>
              <a:t>&lt;/video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69" y="2032020"/>
            <a:ext cx="4803720" cy="37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HTML Paragraphs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9333" y="1046168"/>
            <a:ext cx="250998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HTML paragraphs: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174942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The HTML &lt;p&gt;  element </a:t>
            </a:r>
            <a:r>
              <a:rPr lang="en-US" sz="2000" dirty="0"/>
              <a:t>defines a paragraph</a:t>
            </a:r>
            <a:r>
              <a:rPr lang="en-US" sz="20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9333" y="2292143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469333" y="2896421"/>
            <a:ext cx="3134128" cy="31700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&lt;!DOCTYPE html&gt;</a:t>
            </a:r>
          </a:p>
          <a:p>
            <a:r>
              <a:rPr lang="en-US" sz="2000" b="1" dirty="0"/>
              <a:t>&lt;html&gt;</a:t>
            </a:r>
          </a:p>
          <a:p>
            <a:r>
              <a:rPr lang="en-US" sz="2000" b="1" dirty="0"/>
              <a:t>&lt;body&gt;</a:t>
            </a:r>
          </a:p>
          <a:p>
            <a:endParaRPr lang="en-US" sz="2000" b="1" dirty="0"/>
          </a:p>
          <a:p>
            <a:r>
              <a:rPr lang="en-US" sz="2000" b="1" dirty="0"/>
              <a:t>&lt;p&gt;This is a paragraph.&lt;/p&gt;</a:t>
            </a:r>
          </a:p>
          <a:p>
            <a:r>
              <a:rPr lang="en-US" sz="2000" b="1" dirty="0"/>
              <a:t>&lt;p&gt;This is a paragraph.&lt;/p&gt;</a:t>
            </a:r>
          </a:p>
          <a:p>
            <a:r>
              <a:rPr lang="en-US" sz="2000" b="1" dirty="0"/>
              <a:t>&lt;p&gt;This is a paragraph.&lt;/p&gt;</a:t>
            </a:r>
          </a:p>
          <a:p>
            <a:endParaRPr lang="en-US" sz="2000" b="1" dirty="0"/>
          </a:p>
          <a:p>
            <a:r>
              <a:rPr lang="en-US" sz="2000" b="1" dirty="0"/>
              <a:t>&lt;/body&gt;</a:t>
            </a:r>
          </a:p>
          <a:p>
            <a:r>
              <a:rPr lang="en-US" sz="2000" b="1" dirty="0"/>
              <a:t>&lt;/html&gt;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97172" y="2247113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762403" y="2896421"/>
            <a:ext cx="2005677" cy="12003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is a paragraph.</a:t>
            </a:r>
          </a:p>
          <a:p>
            <a:r>
              <a:rPr lang="en-US" dirty="0"/>
              <a:t>This is a paragraph.</a:t>
            </a:r>
          </a:p>
          <a:p>
            <a:r>
              <a:rPr lang="en-US" dirty="0"/>
              <a:t>This is a 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46042"/>
            <a:ext cx="2844800" cy="365125"/>
          </a:xfrm>
        </p:spPr>
        <p:txBody>
          <a:bodyPr/>
          <a:lstStyle/>
          <a:p>
            <a:fld id="{5C05EB05-1922-4167-A61A-25A28925933C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356356"/>
            <a:ext cx="4724400" cy="365125"/>
          </a:xfrm>
        </p:spPr>
        <p:txBody>
          <a:bodyPr/>
          <a:lstStyle/>
          <a:p>
            <a:r>
              <a:rPr lang="en-US" dirty="0" smtClean="0"/>
              <a:t>Ibrar Ahmed                                Introduction to 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HTML  </a:t>
            </a:r>
            <a:r>
              <a:rPr lang="en-US" sz="4000" dirty="0"/>
              <a:t>H</a:t>
            </a:r>
            <a:r>
              <a:rPr lang="en-US" sz="4000" dirty="0" smtClean="0"/>
              <a:t>eadings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469333" y="1016096"/>
            <a:ext cx="223170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HTML headings: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159875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HTML headings are titles or subtitles that you want to display on a webpage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HTML headings are defined with </a:t>
            </a:r>
            <a:r>
              <a:rPr lang="en-US" sz="2000" dirty="0" smtClean="0"/>
              <a:t>the &lt;h1&gt; to &lt;h6&gt;</a:t>
            </a:r>
            <a:endParaRPr lang="en-US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9333" y="2306636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574877" y="2306636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437351" y="2888937"/>
            <a:ext cx="2773680" cy="34163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&lt;body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 smtClean="0"/>
              <a:t>  &lt;</a:t>
            </a:r>
            <a:r>
              <a:rPr lang="en-US" b="1" dirty="0"/>
              <a:t>h1&gt;Heading 1&lt;/h1&gt;</a:t>
            </a:r>
          </a:p>
          <a:p>
            <a:r>
              <a:rPr lang="en-US" b="1" dirty="0" smtClean="0"/>
              <a:t>  &lt;</a:t>
            </a:r>
            <a:r>
              <a:rPr lang="en-US" b="1" dirty="0"/>
              <a:t>h2&gt;Heading 2&lt;/h2&gt;</a:t>
            </a:r>
          </a:p>
          <a:p>
            <a:r>
              <a:rPr lang="en-US" b="1" dirty="0" smtClean="0"/>
              <a:t>  &lt;</a:t>
            </a:r>
            <a:r>
              <a:rPr lang="en-US" b="1" dirty="0"/>
              <a:t>h3&gt;Heading 3&lt;/h3&gt;</a:t>
            </a:r>
          </a:p>
          <a:p>
            <a:r>
              <a:rPr lang="en-US" b="1" dirty="0" smtClean="0"/>
              <a:t>  &lt;</a:t>
            </a:r>
            <a:r>
              <a:rPr lang="en-US" b="1" dirty="0"/>
              <a:t>h4&gt;Heading 4&lt;/h4&gt;</a:t>
            </a:r>
          </a:p>
          <a:p>
            <a:r>
              <a:rPr lang="en-US" b="1" dirty="0" smtClean="0"/>
              <a:t>  &lt;</a:t>
            </a:r>
            <a:r>
              <a:rPr lang="en-US" b="1" dirty="0"/>
              <a:t>h5&gt;Heading 5&lt;/h5&gt;</a:t>
            </a:r>
          </a:p>
          <a:p>
            <a:r>
              <a:rPr lang="en-US" b="1" dirty="0" smtClean="0"/>
              <a:t>  &lt;</a:t>
            </a:r>
            <a:r>
              <a:rPr lang="en-US" b="1" dirty="0"/>
              <a:t>h6&gt;Heading 6&lt;/h6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77" y="2888937"/>
            <a:ext cx="2147483" cy="262427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42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/>
              <a:t>4. HTML TABLES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778356"/>
            <a:ext cx="1059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 TABLES</a:t>
            </a:r>
            <a:r>
              <a:rPr lang="en-US" sz="2400" b="1" dirty="0" smtClean="0"/>
              <a:t>:- </a:t>
            </a:r>
            <a:r>
              <a:rPr lang="en-US" sz="2000" dirty="0"/>
              <a:t>HTML tables allow web developers to arrange data into rows and columns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                                       Each </a:t>
            </a:r>
            <a:r>
              <a:rPr lang="en-US" sz="2000" dirty="0"/>
              <a:t>table cell is defined by </a:t>
            </a:r>
            <a:r>
              <a:rPr lang="en-US" sz="2000" dirty="0" smtClean="0"/>
              <a:t>a</a:t>
            </a:r>
            <a:r>
              <a:rPr lang="en-US" sz="2000" b="1" dirty="0" smtClean="0"/>
              <a:t> &lt;td&gt; </a:t>
            </a:r>
            <a:r>
              <a:rPr lang="en-US" sz="2000" dirty="0" smtClean="0"/>
              <a:t>tag , </a:t>
            </a:r>
            <a:r>
              <a:rPr lang="en-US" sz="2000" b="1" dirty="0" smtClean="0"/>
              <a:t>&lt;th&gt; </a:t>
            </a:r>
            <a:r>
              <a:rPr lang="en-US" sz="2000" dirty="0" smtClean="0"/>
              <a:t>tag and </a:t>
            </a:r>
            <a:r>
              <a:rPr lang="en-US" sz="2000" b="1" dirty="0" smtClean="0"/>
              <a:t>&lt;tr&gt; </a:t>
            </a:r>
            <a:r>
              <a:rPr lang="en-US" sz="2000" dirty="0" smtClean="0"/>
              <a:t>tag.</a:t>
            </a:r>
            <a:endParaRPr lang="en-US" sz="20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400" dirty="0" smtClean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633" y="1393760"/>
            <a:ext cx="135485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021785"/>
            <a:ext cx="11881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Output: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6633" y="2014604"/>
            <a:ext cx="4925237" cy="452431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&lt;style&gt;</a:t>
            </a:r>
          </a:p>
          <a:p>
            <a:r>
              <a:rPr lang="en-US" b="1" dirty="0"/>
              <a:t>table, th, td </a:t>
            </a:r>
            <a:r>
              <a:rPr lang="en-US" b="1" dirty="0" smtClean="0"/>
              <a:t>{ border:1px </a:t>
            </a:r>
            <a:r>
              <a:rPr lang="en-US" b="1" dirty="0"/>
              <a:t>solid black</a:t>
            </a:r>
            <a:r>
              <a:rPr lang="en-US" b="1" dirty="0" smtClean="0"/>
              <a:t>; }&lt;/</a:t>
            </a:r>
            <a:r>
              <a:rPr lang="en-US" b="1" dirty="0"/>
              <a:t>style&gt;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&lt;table style="width:100%"&gt;</a:t>
            </a:r>
          </a:p>
          <a:p>
            <a:r>
              <a:rPr lang="en-US" b="1" dirty="0"/>
              <a:t>  &lt;tr&gt;</a:t>
            </a:r>
          </a:p>
          <a:p>
            <a:r>
              <a:rPr lang="en-US" b="1" dirty="0"/>
              <a:t>    &lt;th&gt;Person 1&lt;/th&gt;</a:t>
            </a:r>
          </a:p>
          <a:p>
            <a:r>
              <a:rPr lang="en-US" b="1" dirty="0"/>
              <a:t>    &lt;th&gt;Person 2&lt;/th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</a:t>
            </a:r>
            <a:r>
              <a:rPr lang="en-US" b="1" dirty="0"/>
              <a:t>&lt;/tr&gt;</a:t>
            </a:r>
          </a:p>
          <a:p>
            <a:r>
              <a:rPr lang="en-US" b="1" dirty="0"/>
              <a:t>  &lt;tr&gt;</a:t>
            </a:r>
          </a:p>
          <a:p>
            <a:r>
              <a:rPr lang="en-US" b="1" dirty="0"/>
              <a:t>    &lt;td&gt;Emil&lt;/td&gt;</a:t>
            </a:r>
          </a:p>
          <a:p>
            <a:r>
              <a:rPr lang="en-US" b="1" dirty="0"/>
              <a:t>    &lt;td&gt;Tobias&lt;/td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tr&gt; </a:t>
            </a:r>
          </a:p>
          <a:p>
            <a:r>
              <a:rPr lang="en-US" b="1" dirty="0"/>
              <a:t>  &lt;tr</a:t>
            </a:r>
            <a:r>
              <a:rPr lang="en-US" b="1" dirty="0" smtClean="0"/>
              <a:t>&gt;&lt;</a:t>
            </a:r>
            <a:r>
              <a:rPr lang="en-US" b="1" dirty="0"/>
              <a:t>td&gt;16&lt;/td</a:t>
            </a:r>
            <a:r>
              <a:rPr lang="en-US" b="1" dirty="0" smtClean="0"/>
              <a:t>&gt; </a:t>
            </a:r>
            <a:r>
              <a:rPr lang="en-US" b="1" dirty="0"/>
              <a:t>&lt;td&gt;14&lt;/td&gt;&lt;/tr&gt; &lt;/table</a:t>
            </a:r>
            <a:r>
              <a:rPr lang="en-US" b="1" dirty="0" smtClean="0"/>
              <a:t>&gt;&lt;/</a:t>
            </a:r>
            <a:r>
              <a:rPr lang="en-US" b="1" dirty="0"/>
              <a:t>body</a:t>
            </a:r>
            <a:r>
              <a:rPr lang="en-US" b="1" dirty="0" smtClean="0"/>
              <a:t>&gt;&lt;/</a:t>
            </a:r>
            <a:r>
              <a:rPr lang="en-US" b="1" dirty="0"/>
              <a:t>html&gt;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1" y="3603222"/>
            <a:ext cx="8458200" cy="1812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15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 Tables border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7362" y="845714"/>
            <a:ext cx="10744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/>
              <a:t>To add a </a:t>
            </a:r>
            <a:r>
              <a:rPr lang="en-US" sz="2500" dirty="0" smtClean="0"/>
              <a:t>border, use </a:t>
            </a:r>
            <a:r>
              <a:rPr lang="en-US" sz="2500" dirty="0"/>
              <a:t>the </a:t>
            </a:r>
            <a:r>
              <a:rPr lang="en-US" sz="2500" dirty="0" smtClean="0"/>
              <a:t>CSS  </a:t>
            </a:r>
            <a:r>
              <a:rPr lang="en-US" sz="2500" b="1" dirty="0" smtClean="0"/>
              <a:t>borde</a:t>
            </a:r>
            <a:r>
              <a:rPr lang="en-US" sz="2500" dirty="0" smtClean="0"/>
              <a:t>r property on</a:t>
            </a:r>
            <a:r>
              <a:rPr lang="en-US" sz="2500" b="1" dirty="0" smtClean="0"/>
              <a:t>  table </a:t>
            </a:r>
            <a:r>
              <a:rPr lang="en-US" sz="2500" dirty="0" smtClean="0"/>
              <a:t>, </a:t>
            </a:r>
            <a:r>
              <a:rPr lang="en-US" sz="2500" b="1" dirty="0" smtClean="0"/>
              <a:t>th </a:t>
            </a:r>
            <a:r>
              <a:rPr lang="en-US" sz="2500" dirty="0" smtClean="0"/>
              <a:t>and  </a:t>
            </a:r>
            <a:r>
              <a:rPr lang="en-US" sz="2500" b="1" dirty="0" smtClean="0"/>
              <a:t>td </a:t>
            </a:r>
            <a:r>
              <a:rPr lang="en-US" sz="2500" dirty="0" smtClean="0"/>
              <a:t>elements</a:t>
            </a:r>
            <a:r>
              <a:rPr lang="en-US" sz="2400" dirty="0" smtClean="0"/>
              <a:t>.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12122" y="1634346"/>
            <a:ext cx="338367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Solid border Example: 1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22" y="3916926"/>
            <a:ext cx="3383678" cy="1737598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197600" y="1634346"/>
            <a:ext cx="475996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Collapsed Table </a:t>
            </a:r>
            <a:r>
              <a:rPr lang="en-US" sz="2400" b="1" u="sng" dirty="0" smtClean="0"/>
              <a:t>Borders Example: 2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6197600" y="2245016"/>
            <a:ext cx="3947160" cy="156966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table, th, td {</a:t>
            </a:r>
          </a:p>
          <a:p>
            <a:r>
              <a:rPr lang="en-US" sz="2400" dirty="0"/>
              <a:t>  border: 1px solid black;</a:t>
            </a:r>
          </a:p>
          <a:p>
            <a:r>
              <a:rPr lang="en-US" sz="2400" dirty="0"/>
              <a:t>  border-collapse: collapse;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3963681"/>
            <a:ext cx="3977640" cy="1690843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127362" y="2406304"/>
            <a:ext cx="3368438" cy="120032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table, th, td {</a:t>
            </a:r>
          </a:p>
          <a:p>
            <a:r>
              <a:rPr lang="en-US" sz="2400" dirty="0"/>
              <a:t>  border: 1px solid black;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4605020" y="3306530"/>
            <a:ext cx="485140" cy="914400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10287000" y="3459726"/>
            <a:ext cx="462280" cy="91440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HTML Tables border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7362" y="845714"/>
            <a:ext cx="10744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/>
              <a:t>To add a </a:t>
            </a:r>
            <a:r>
              <a:rPr lang="en-US" sz="2500" dirty="0" smtClean="0"/>
              <a:t>border, use </a:t>
            </a:r>
            <a:r>
              <a:rPr lang="en-US" sz="2500" dirty="0"/>
              <a:t>the </a:t>
            </a:r>
            <a:r>
              <a:rPr lang="en-US" sz="2500" dirty="0" smtClean="0"/>
              <a:t>CSS  </a:t>
            </a:r>
            <a:r>
              <a:rPr lang="en-US" sz="2500" b="1" dirty="0" smtClean="0"/>
              <a:t>borde</a:t>
            </a:r>
            <a:r>
              <a:rPr lang="en-US" sz="2500" dirty="0" smtClean="0"/>
              <a:t>r property on</a:t>
            </a:r>
            <a:r>
              <a:rPr lang="en-US" sz="2500" b="1" dirty="0" smtClean="0"/>
              <a:t>  table </a:t>
            </a:r>
            <a:r>
              <a:rPr lang="en-US" sz="2500" dirty="0" smtClean="0"/>
              <a:t>, </a:t>
            </a:r>
            <a:r>
              <a:rPr lang="en-US" sz="2500" b="1" dirty="0" smtClean="0"/>
              <a:t>th </a:t>
            </a:r>
            <a:r>
              <a:rPr lang="en-US" sz="2500" dirty="0" smtClean="0"/>
              <a:t>and  </a:t>
            </a:r>
            <a:r>
              <a:rPr lang="en-US" sz="2500" b="1" dirty="0" smtClean="0"/>
              <a:t>td </a:t>
            </a:r>
            <a:r>
              <a:rPr lang="en-US" sz="2500" dirty="0" smtClean="0"/>
              <a:t>elements</a:t>
            </a:r>
            <a:r>
              <a:rPr lang="en-US" sz="2400" dirty="0" smtClean="0"/>
              <a:t>.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12122" y="1634346"/>
            <a:ext cx="338367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Round border Example: 3</a:t>
            </a:r>
            <a:endParaRPr lang="en-US" b="1" u="sng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7600" y="1634346"/>
            <a:ext cx="394716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 Dotted Borders Example: 4</a:t>
            </a:r>
            <a:endParaRPr lang="en-US" b="1" u="sng" dirty="0"/>
          </a:p>
        </p:txBody>
      </p:sp>
      <p:sp>
        <p:nvSpPr>
          <p:cNvPr id="11" name="Curved Left Arrow 10"/>
          <p:cNvSpPr/>
          <p:nvPr/>
        </p:nvSpPr>
        <p:spPr>
          <a:xfrm>
            <a:off x="4160121" y="3428328"/>
            <a:ext cx="471170" cy="914400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9583595" y="3332266"/>
            <a:ext cx="472440" cy="91440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3042" y="2404471"/>
            <a:ext cx="2834839" cy="138499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table, th, td {</a:t>
            </a:r>
          </a:p>
          <a:p>
            <a:r>
              <a:rPr lang="en-US" sz="2100" dirty="0"/>
              <a:t>  border: 1px solid black;</a:t>
            </a:r>
          </a:p>
          <a:p>
            <a:r>
              <a:rPr lang="en-US" sz="2100" dirty="0"/>
              <a:t>  border-radius: 10px;</a:t>
            </a:r>
          </a:p>
          <a:p>
            <a:r>
              <a:rPr lang="en-US" sz="21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69" y="3870288"/>
            <a:ext cx="2989952" cy="149352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212840" y="2425690"/>
            <a:ext cx="3022600" cy="12003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th, td {</a:t>
            </a:r>
          </a:p>
          <a:p>
            <a:r>
              <a:rPr lang="en-US" sz="2400" dirty="0"/>
              <a:t>  border-style: dotted;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964" y="3789466"/>
            <a:ext cx="3510631" cy="1322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361" y="1593263"/>
            <a:ext cx="1783566" cy="4261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6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23028</TotalTime>
  <Words>4344</Words>
  <Application>Microsoft Office PowerPoint</Application>
  <PresentationFormat>Widescreen</PresentationFormat>
  <Paragraphs>776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Ibrar Ahmed</cp:lastModifiedBy>
  <cp:revision>927</cp:revision>
  <dcterms:created xsi:type="dcterms:W3CDTF">2006-08-16T00:00:00Z</dcterms:created>
  <dcterms:modified xsi:type="dcterms:W3CDTF">2024-08-17T07:06:49Z</dcterms:modified>
</cp:coreProperties>
</file>