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57"/>
  </p:notesMasterIdLst>
  <p:handoutMasterIdLst>
    <p:handoutMasterId r:id="rId58"/>
  </p:handoutMasterIdLst>
  <p:sldIdLst>
    <p:sldId id="863" r:id="rId3"/>
    <p:sldId id="866" r:id="rId4"/>
    <p:sldId id="870" r:id="rId5"/>
    <p:sldId id="932" r:id="rId6"/>
    <p:sldId id="933" r:id="rId7"/>
    <p:sldId id="869" r:id="rId8"/>
    <p:sldId id="934" r:id="rId9"/>
    <p:sldId id="935" r:id="rId10"/>
    <p:sldId id="936" r:id="rId11"/>
    <p:sldId id="937" r:id="rId12"/>
    <p:sldId id="997" r:id="rId13"/>
    <p:sldId id="998" r:id="rId14"/>
    <p:sldId id="999" r:id="rId15"/>
    <p:sldId id="1005" r:id="rId16"/>
    <p:sldId id="1000" r:id="rId17"/>
    <p:sldId id="1006" r:id="rId18"/>
    <p:sldId id="938" r:id="rId19"/>
    <p:sldId id="946" r:id="rId20"/>
    <p:sldId id="1007" r:id="rId21"/>
    <p:sldId id="947" r:id="rId22"/>
    <p:sldId id="939" r:id="rId23"/>
    <p:sldId id="948" r:id="rId24"/>
    <p:sldId id="949" r:id="rId25"/>
    <p:sldId id="940" r:id="rId26"/>
    <p:sldId id="950" r:id="rId27"/>
    <p:sldId id="1015" r:id="rId28"/>
    <p:sldId id="1016" r:id="rId29"/>
    <p:sldId id="1017" r:id="rId30"/>
    <p:sldId id="1018" r:id="rId31"/>
    <p:sldId id="1019" r:id="rId32"/>
    <p:sldId id="1010" r:id="rId33"/>
    <p:sldId id="1011" r:id="rId34"/>
    <p:sldId id="1012" r:id="rId35"/>
    <p:sldId id="1013" r:id="rId36"/>
    <p:sldId id="1014" r:id="rId37"/>
    <p:sldId id="954" r:id="rId38"/>
    <p:sldId id="955" r:id="rId39"/>
    <p:sldId id="960" r:id="rId40"/>
    <p:sldId id="961" r:id="rId41"/>
    <p:sldId id="962" r:id="rId42"/>
    <p:sldId id="963" r:id="rId43"/>
    <p:sldId id="964" r:id="rId44"/>
    <p:sldId id="965" r:id="rId45"/>
    <p:sldId id="967" r:id="rId46"/>
    <p:sldId id="969" r:id="rId47"/>
    <p:sldId id="970" r:id="rId48"/>
    <p:sldId id="1008" r:id="rId49"/>
    <p:sldId id="1009" r:id="rId50"/>
    <p:sldId id="972" r:id="rId51"/>
    <p:sldId id="988" r:id="rId52"/>
    <p:sldId id="989" r:id="rId53"/>
    <p:sldId id="990" r:id="rId54"/>
    <p:sldId id="991" r:id="rId55"/>
    <p:sldId id="992"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0" autoAdjust="0"/>
    <p:restoredTop sz="94660" autoAdjust="0"/>
  </p:normalViewPr>
  <p:slideViewPr>
    <p:cSldViewPr>
      <p:cViewPr varScale="1">
        <p:scale>
          <a:sx n="65" d="100"/>
          <a:sy n="65" d="100"/>
        </p:scale>
        <p:origin x="1310"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 d="100"/>
        <a:sy n="20" d="100"/>
      </p:scale>
      <p:origin x="0" y="0"/>
    </p:cViewPr>
  </p:sorterViewPr>
  <p:notesViewPr>
    <p:cSldViewPr>
      <p:cViewPr varScale="1">
        <p:scale>
          <a:sx n="55" d="100"/>
          <a:sy n="55" d="100"/>
        </p:scale>
        <p:origin x="-288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8/20/2024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8/20/2024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extLst>
      <p:ext uri="{BB962C8B-B14F-4D97-AF65-F5344CB8AC3E}">
        <p14:creationId xmlns:p14="http://schemas.microsoft.com/office/powerpoint/2010/main" val="4586327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0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111900D-795B-4891-B625-BB0D7D21D15F}" type="slidenum">
              <a:rPr lang="en-US" altLang="en-US" smtClean="0">
                <a:solidFill>
                  <a:srgbClr val="000000"/>
                </a:solidFill>
                <a:cs typeface="Calibri" panose="020F0502020204030204" pitchFamily="34" charset="0"/>
                <a:sym typeface="Calibri" panose="020F0502020204030204" pitchFamily="34" charset="0"/>
              </a:rPr>
              <a:pPr>
                <a:spcBef>
                  <a:spcPct val="0"/>
                </a:spcBef>
              </a:pPr>
              <a:t>26</a:t>
            </a:fld>
            <a:endParaRPr lang="en-US" altLang="en-US" smtClean="0">
              <a:solidFill>
                <a:srgbClr val="000000"/>
              </a:solidFill>
              <a:cs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965735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22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323A1BE-9999-49AF-9CAA-9588C5E9E055}" type="slidenum">
              <a:rPr lang="en-US" altLang="en-US" smtClean="0">
                <a:solidFill>
                  <a:srgbClr val="000000"/>
                </a:solidFill>
                <a:cs typeface="Calibri" panose="020F0502020204030204" pitchFamily="34" charset="0"/>
                <a:sym typeface="Calibri" panose="020F0502020204030204" pitchFamily="34" charset="0"/>
              </a:rPr>
              <a:pPr>
                <a:spcBef>
                  <a:spcPct val="0"/>
                </a:spcBef>
              </a:pPr>
              <a:t>27</a:t>
            </a:fld>
            <a:endParaRPr lang="en-US" altLang="en-US" smtClean="0">
              <a:solidFill>
                <a:srgbClr val="000000"/>
              </a:solidFill>
              <a:cs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253127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43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B04E85A-8F46-427D-A80C-ECD707197B54}" type="slidenum">
              <a:rPr lang="en-US" altLang="en-US" smtClean="0">
                <a:solidFill>
                  <a:srgbClr val="000000"/>
                </a:solidFill>
                <a:cs typeface="Calibri" panose="020F0502020204030204" pitchFamily="34" charset="0"/>
                <a:sym typeface="Calibri" panose="020F0502020204030204" pitchFamily="34" charset="0"/>
              </a:rPr>
              <a:pPr>
                <a:spcBef>
                  <a:spcPct val="0"/>
                </a:spcBef>
              </a:pPr>
              <a:t>28</a:t>
            </a:fld>
            <a:endParaRPr lang="en-US" altLang="en-US" smtClean="0">
              <a:solidFill>
                <a:srgbClr val="000000"/>
              </a:solidFill>
              <a:cs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561106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43AB62B-41C8-4BDB-89C6-E16E2C22542F}" type="slidenum">
              <a:rPr lang="en-US" altLang="en-US" smtClean="0">
                <a:solidFill>
                  <a:srgbClr val="000000"/>
                </a:solidFill>
                <a:cs typeface="Calibri" panose="020F0502020204030204" pitchFamily="34" charset="0"/>
                <a:sym typeface="Calibri" panose="020F0502020204030204" pitchFamily="34" charset="0"/>
              </a:rPr>
              <a:pPr>
                <a:spcBef>
                  <a:spcPct val="0"/>
                </a:spcBef>
              </a:pPr>
              <a:t>29</a:t>
            </a:fld>
            <a:endParaRPr lang="en-US" altLang="en-US" smtClean="0">
              <a:solidFill>
                <a:srgbClr val="000000"/>
              </a:solidFill>
              <a:cs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28451562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84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D190DA1-007A-40BB-A1D4-6A216734118F}" type="slidenum">
              <a:rPr lang="en-US" altLang="en-US" smtClean="0">
                <a:solidFill>
                  <a:srgbClr val="000000"/>
                </a:solidFill>
                <a:cs typeface="Calibri" panose="020F0502020204030204" pitchFamily="34" charset="0"/>
                <a:sym typeface="Calibri" panose="020F0502020204030204" pitchFamily="34" charset="0"/>
              </a:rPr>
              <a:pPr>
                <a:spcBef>
                  <a:spcPct val="0"/>
                </a:spcBef>
              </a:pPr>
              <a:t>30</a:t>
            </a:fld>
            <a:endParaRPr lang="en-US" altLang="en-US" smtClean="0">
              <a:solidFill>
                <a:srgbClr val="000000"/>
              </a:solidFill>
              <a:cs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35764955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3607CDAF-ED4E-486C-85E6-6CDA683AACC3}" type="datetime3">
              <a:rPr lang="en-US" smtClean="0"/>
              <a:t>20 August 2024</a:t>
            </a:fld>
            <a:endParaRPr lang="en-US"/>
          </a:p>
        </p:txBody>
      </p:sp>
      <p:sp>
        <p:nvSpPr>
          <p:cNvPr id="5" name="Footer Placeholder 4"/>
          <p:cNvSpPr>
            <a:spLocks noGrp="1"/>
          </p:cNvSpPr>
          <p:nvPr>
            <p:ph type="ftr" sz="quarter" idx="11"/>
          </p:nvPr>
        </p:nvSpPr>
        <p:spPr/>
        <p:txBody>
          <a:bodyPr/>
          <a:lstStyle/>
          <a:p>
            <a:r>
              <a:rPr lang="fi-FI"/>
              <a:t>Rajat Kumar               WT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1856EC-0372-4142-A09D-F120FCAC76D7}" type="datetime3">
              <a:rPr lang="en-US" smtClean="0"/>
              <a:t>20 August 2024</a:t>
            </a:fld>
            <a:endParaRPr lang="en-US"/>
          </a:p>
        </p:txBody>
      </p:sp>
      <p:sp>
        <p:nvSpPr>
          <p:cNvPr id="5" name="Footer Placeholder 4"/>
          <p:cNvSpPr>
            <a:spLocks noGrp="1"/>
          </p:cNvSpPr>
          <p:nvPr>
            <p:ph type="ftr" sz="quarter" idx="11"/>
          </p:nvPr>
        </p:nvSpPr>
        <p:spPr/>
        <p:txBody>
          <a:bodyPr/>
          <a:lstStyle/>
          <a:p>
            <a:r>
              <a:rPr lang="fi-FI"/>
              <a:t>Rajat Kumar               WT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29E626-F957-4860-BEFA-31DB4617133C}" type="datetime3">
              <a:rPr lang="en-US" smtClean="0"/>
              <a:t>20 August 2024</a:t>
            </a:fld>
            <a:endParaRPr lang="en-US"/>
          </a:p>
        </p:txBody>
      </p:sp>
      <p:sp>
        <p:nvSpPr>
          <p:cNvPr id="5" name="Footer Placeholder 4"/>
          <p:cNvSpPr>
            <a:spLocks noGrp="1"/>
          </p:cNvSpPr>
          <p:nvPr>
            <p:ph type="ftr" sz="quarter" idx="11"/>
          </p:nvPr>
        </p:nvSpPr>
        <p:spPr/>
        <p:txBody>
          <a:bodyPr/>
          <a:lstStyle/>
          <a:p>
            <a:r>
              <a:rPr lang="fi-FI"/>
              <a:t>Rajat Kumar               WT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1AC5C2D-6889-470E-A760-684FEBF12404}"/>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182DB05F-E5FA-4086-A163-8D4AF599D80A}"/>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2B34307E-52B9-4CCD-AA87-AAACB8B015F6}"/>
              </a:ext>
            </a:extLst>
          </p:cNvPr>
          <p:cNvSpPr>
            <a:spLocks noGrp="1"/>
          </p:cNvSpPr>
          <p:nvPr>
            <p:ph type="dt" sz="half" idx="10"/>
          </p:nvPr>
        </p:nvSpPr>
        <p:spPr/>
        <p:txBody>
          <a:bodyPr/>
          <a:lstStyle/>
          <a:p>
            <a:fld id="{5A609F19-CF3A-455F-95EE-1FD35521F1E8}" type="datetime3">
              <a:rPr lang="en-US" smtClean="0"/>
              <a:t>20 August 2024</a:t>
            </a:fld>
            <a:endParaRPr lang="en-IN"/>
          </a:p>
        </p:txBody>
      </p:sp>
      <p:sp>
        <p:nvSpPr>
          <p:cNvPr id="5" name="Footer Placeholder 4">
            <a:extLst>
              <a:ext uri="{FF2B5EF4-FFF2-40B4-BE49-F238E27FC236}">
                <a16:creationId xmlns="" xmlns:a16="http://schemas.microsoft.com/office/drawing/2014/main" id="{B059F026-A66F-4339-AAD1-B49B82B2BBD2}"/>
              </a:ext>
            </a:extLst>
          </p:cNvPr>
          <p:cNvSpPr>
            <a:spLocks noGrp="1"/>
          </p:cNvSpPr>
          <p:nvPr>
            <p:ph type="ftr" sz="quarter" idx="11"/>
          </p:nvPr>
        </p:nvSpPr>
        <p:spPr/>
        <p:txBody>
          <a:bodyPr/>
          <a:lstStyle/>
          <a:p>
            <a:r>
              <a:rPr lang="fi-FI"/>
              <a:t>Rajat Kumar               WT               UNIT 2</a:t>
            </a:r>
            <a:endParaRPr lang="en-IN"/>
          </a:p>
        </p:txBody>
      </p:sp>
      <p:sp>
        <p:nvSpPr>
          <p:cNvPr id="6" name="Slide Number Placeholder 5">
            <a:extLst>
              <a:ext uri="{FF2B5EF4-FFF2-40B4-BE49-F238E27FC236}">
                <a16:creationId xmlns="" xmlns:a16="http://schemas.microsoft.com/office/drawing/2014/main" id="{EB980F7C-2FA4-45FE-B2F5-BC0C3352C405}"/>
              </a:ext>
            </a:extLst>
          </p:cNvPr>
          <p:cNvSpPr>
            <a:spLocks noGrp="1"/>
          </p:cNvSpPr>
          <p:nvPr>
            <p:ph type="sldNum" sz="quarter" idx="12"/>
          </p:nvPr>
        </p:nvSpPr>
        <p:spPr/>
        <p:txBody>
          <a:bodyPr/>
          <a:lstStyle/>
          <a:p>
            <a:fld id="{C110FE25-87DE-426A-93E0-0E4D075F9324}" type="slidenum">
              <a:rPr lang="en-IN" smtClean="0"/>
              <a:t>‹#›</a:t>
            </a:fld>
            <a:endParaRPr lang="en-IN"/>
          </a:p>
        </p:txBody>
      </p:sp>
    </p:spTree>
    <p:extLst>
      <p:ext uri="{BB962C8B-B14F-4D97-AF65-F5344CB8AC3E}">
        <p14:creationId xmlns:p14="http://schemas.microsoft.com/office/powerpoint/2010/main" val="1931212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5E1F93A-DC37-4352-B1D0-448030A4F6E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C58A9319-42DD-4BF7-AAE8-0EF38F081B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0678C7D8-2CB1-4375-AB0A-4AAEEA331D49}"/>
              </a:ext>
            </a:extLst>
          </p:cNvPr>
          <p:cNvSpPr>
            <a:spLocks noGrp="1"/>
          </p:cNvSpPr>
          <p:nvPr>
            <p:ph type="dt" sz="half" idx="10"/>
          </p:nvPr>
        </p:nvSpPr>
        <p:spPr/>
        <p:txBody>
          <a:bodyPr/>
          <a:lstStyle/>
          <a:p>
            <a:fld id="{472A6A7C-2E1C-42D5-897B-34011AF66AE0}" type="datetime3">
              <a:rPr lang="en-US" smtClean="0"/>
              <a:t>20 August 2024</a:t>
            </a:fld>
            <a:endParaRPr lang="en-IN"/>
          </a:p>
        </p:txBody>
      </p:sp>
      <p:sp>
        <p:nvSpPr>
          <p:cNvPr id="5" name="Footer Placeholder 4">
            <a:extLst>
              <a:ext uri="{FF2B5EF4-FFF2-40B4-BE49-F238E27FC236}">
                <a16:creationId xmlns="" xmlns:a16="http://schemas.microsoft.com/office/drawing/2014/main" id="{15ECFEA5-8748-4FA9-88A0-45A2685839B4}"/>
              </a:ext>
            </a:extLst>
          </p:cNvPr>
          <p:cNvSpPr>
            <a:spLocks noGrp="1"/>
          </p:cNvSpPr>
          <p:nvPr>
            <p:ph type="ftr" sz="quarter" idx="11"/>
          </p:nvPr>
        </p:nvSpPr>
        <p:spPr/>
        <p:txBody>
          <a:bodyPr/>
          <a:lstStyle/>
          <a:p>
            <a:r>
              <a:rPr lang="fi-FI"/>
              <a:t>Rajat Kumar               WT               UNIT 2</a:t>
            </a:r>
            <a:endParaRPr lang="en-IN"/>
          </a:p>
        </p:txBody>
      </p:sp>
      <p:sp>
        <p:nvSpPr>
          <p:cNvPr id="6" name="Slide Number Placeholder 5">
            <a:extLst>
              <a:ext uri="{FF2B5EF4-FFF2-40B4-BE49-F238E27FC236}">
                <a16:creationId xmlns="" xmlns:a16="http://schemas.microsoft.com/office/drawing/2014/main" id="{FC2D2038-1CE5-406A-8103-E057336223BB}"/>
              </a:ext>
            </a:extLst>
          </p:cNvPr>
          <p:cNvSpPr>
            <a:spLocks noGrp="1"/>
          </p:cNvSpPr>
          <p:nvPr>
            <p:ph type="sldNum" sz="quarter" idx="12"/>
          </p:nvPr>
        </p:nvSpPr>
        <p:spPr/>
        <p:txBody>
          <a:bodyPr/>
          <a:lstStyle/>
          <a:p>
            <a:fld id="{C110FE25-87DE-426A-93E0-0E4D075F9324}" type="slidenum">
              <a:rPr lang="en-IN" smtClean="0"/>
              <a:t>‹#›</a:t>
            </a:fld>
            <a:endParaRPr lang="en-IN"/>
          </a:p>
        </p:txBody>
      </p:sp>
    </p:spTree>
    <p:extLst>
      <p:ext uri="{BB962C8B-B14F-4D97-AF65-F5344CB8AC3E}">
        <p14:creationId xmlns:p14="http://schemas.microsoft.com/office/powerpoint/2010/main" val="11938638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D2A9EF2-2C79-4D7A-B2F3-BB9D5149723B}"/>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E9967DB1-24CF-48F7-9D08-52DB52EF8E75}"/>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B6D80E90-0089-49DA-A945-272A50B5969F}"/>
              </a:ext>
            </a:extLst>
          </p:cNvPr>
          <p:cNvSpPr>
            <a:spLocks noGrp="1"/>
          </p:cNvSpPr>
          <p:nvPr>
            <p:ph type="dt" sz="half" idx="10"/>
          </p:nvPr>
        </p:nvSpPr>
        <p:spPr/>
        <p:txBody>
          <a:bodyPr/>
          <a:lstStyle/>
          <a:p>
            <a:fld id="{5FF65B7A-455E-4C98-AF34-ADF4B362DB05}" type="datetime3">
              <a:rPr lang="en-US" smtClean="0"/>
              <a:t>20 August 2024</a:t>
            </a:fld>
            <a:endParaRPr lang="en-IN"/>
          </a:p>
        </p:txBody>
      </p:sp>
      <p:sp>
        <p:nvSpPr>
          <p:cNvPr id="5" name="Footer Placeholder 4">
            <a:extLst>
              <a:ext uri="{FF2B5EF4-FFF2-40B4-BE49-F238E27FC236}">
                <a16:creationId xmlns="" xmlns:a16="http://schemas.microsoft.com/office/drawing/2014/main" id="{9C9516DF-40C4-453B-AB99-E85E0737F673}"/>
              </a:ext>
            </a:extLst>
          </p:cNvPr>
          <p:cNvSpPr>
            <a:spLocks noGrp="1"/>
          </p:cNvSpPr>
          <p:nvPr>
            <p:ph type="ftr" sz="quarter" idx="11"/>
          </p:nvPr>
        </p:nvSpPr>
        <p:spPr/>
        <p:txBody>
          <a:bodyPr/>
          <a:lstStyle/>
          <a:p>
            <a:r>
              <a:rPr lang="fi-FI"/>
              <a:t>Rajat Kumar               WT               UNIT 2</a:t>
            </a:r>
            <a:endParaRPr lang="en-IN"/>
          </a:p>
        </p:txBody>
      </p:sp>
      <p:sp>
        <p:nvSpPr>
          <p:cNvPr id="6" name="Slide Number Placeholder 5">
            <a:extLst>
              <a:ext uri="{FF2B5EF4-FFF2-40B4-BE49-F238E27FC236}">
                <a16:creationId xmlns="" xmlns:a16="http://schemas.microsoft.com/office/drawing/2014/main" id="{3AC8168C-E631-4AD8-89B4-5285CE47DAAB}"/>
              </a:ext>
            </a:extLst>
          </p:cNvPr>
          <p:cNvSpPr>
            <a:spLocks noGrp="1"/>
          </p:cNvSpPr>
          <p:nvPr>
            <p:ph type="sldNum" sz="quarter" idx="12"/>
          </p:nvPr>
        </p:nvSpPr>
        <p:spPr/>
        <p:txBody>
          <a:bodyPr/>
          <a:lstStyle/>
          <a:p>
            <a:fld id="{C110FE25-87DE-426A-93E0-0E4D075F9324}" type="slidenum">
              <a:rPr lang="en-IN" smtClean="0"/>
              <a:t>‹#›</a:t>
            </a:fld>
            <a:endParaRPr lang="en-IN"/>
          </a:p>
        </p:txBody>
      </p:sp>
    </p:spTree>
    <p:extLst>
      <p:ext uri="{BB962C8B-B14F-4D97-AF65-F5344CB8AC3E}">
        <p14:creationId xmlns:p14="http://schemas.microsoft.com/office/powerpoint/2010/main" val="13765593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D47853-E7A0-4699-A0E3-63539DFC791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71147487-552E-4187-9C8F-189498D92B98}"/>
              </a:ext>
            </a:extLst>
          </p:cNvPr>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B7E60699-7D77-46C4-9E88-1C23793E5A8D}"/>
              </a:ext>
            </a:extLst>
          </p:cNvPr>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FAE3FCA1-8D0E-4F31-8019-5137033AD715}"/>
              </a:ext>
            </a:extLst>
          </p:cNvPr>
          <p:cNvSpPr>
            <a:spLocks noGrp="1"/>
          </p:cNvSpPr>
          <p:nvPr>
            <p:ph type="dt" sz="half" idx="10"/>
          </p:nvPr>
        </p:nvSpPr>
        <p:spPr/>
        <p:txBody>
          <a:bodyPr/>
          <a:lstStyle/>
          <a:p>
            <a:fld id="{78B56FAB-C723-4D61-B731-95635A636D77}" type="datetime3">
              <a:rPr lang="en-US" smtClean="0"/>
              <a:t>20 August 2024</a:t>
            </a:fld>
            <a:endParaRPr lang="en-IN"/>
          </a:p>
        </p:txBody>
      </p:sp>
      <p:sp>
        <p:nvSpPr>
          <p:cNvPr id="6" name="Footer Placeholder 5">
            <a:extLst>
              <a:ext uri="{FF2B5EF4-FFF2-40B4-BE49-F238E27FC236}">
                <a16:creationId xmlns="" xmlns:a16="http://schemas.microsoft.com/office/drawing/2014/main" id="{BB94CDE0-CDD9-4B44-97A1-97A35ED2B1E2}"/>
              </a:ext>
            </a:extLst>
          </p:cNvPr>
          <p:cNvSpPr>
            <a:spLocks noGrp="1"/>
          </p:cNvSpPr>
          <p:nvPr>
            <p:ph type="ftr" sz="quarter" idx="11"/>
          </p:nvPr>
        </p:nvSpPr>
        <p:spPr/>
        <p:txBody>
          <a:bodyPr/>
          <a:lstStyle/>
          <a:p>
            <a:r>
              <a:rPr lang="fi-FI"/>
              <a:t>Rajat Kumar               WT               UNIT 2</a:t>
            </a:r>
            <a:endParaRPr lang="en-IN"/>
          </a:p>
        </p:txBody>
      </p:sp>
      <p:sp>
        <p:nvSpPr>
          <p:cNvPr id="7" name="Slide Number Placeholder 6">
            <a:extLst>
              <a:ext uri="{FF2B5EF4-FFF2-40B4-BE49-F238E27FC236}">
                <a16:creationId xmlns="" xmlns:a16="http://schemas.microsoft.com/office/drawing/2014/main" id="{773A9480-33C8-40EE-86ED-3E532CB80CEB}"/>
              </a:ext>
            </a:extLst>
          </p:cNvPr>
          <p:cNvSpPr>
            <a:spLocks noGrp="1"/>
          </p:cNvSpPr>
          <p:nvPr>
            <p:ph type="sldNum" sz="quarter" idx="12"/>
          </p:nvPr>
        </p:nvSpPr>
        <p:spPr/>
        <p:txBody>
          <a:bodyPr/>
          <a:lstStyle/>
          <a:p>
            <a:fld id="{C110FE25-87DE-426A-93E0-0E4D075F9324}" type="slidenum">
              <a:rPr lang="en-IN" smtClean="0"/>
              <a:t>‹#›</a:t>
            </a:fld>
            <a:endParaRPr lang="en-IN"/>
          </a:p>
        </p:txBody>
      </p:sp>
    </p:spTree>
    <p:extLst>
      <p:ext uri="{BB962C8B-B14F-4D97-AF65-F5344CB8AC3E}">
        <p14:creationId xmlns:p14="http://schemas.microsoft.com/office/powerpoint/2010/main" val="33049814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F7A2356-119C-4CFA-B182-52F5CF17F8AD}"/>
              </a:ext>
            </a:extLst>
          </p:cNvPr>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E96E1475-79C5-4520-95A7-195BA76E73EB}"/>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9EC85919-4285-46C8-A3D5-F5641049F639}"/>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F198150D-EAAC-472D-959F-22329DD06052}"/>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62B4D69C-D458-4C82-8F5B-BF8CBF43E393}"/>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03B04C86-D7AD-4BEE-B137-6B273B3B8A24}"/>
              </a:ext>
            </a:extLst>
          </p:cNvPr>
          <p:cNvSpPr>
            <a:spLocks noGrp="1"/>
          </p:cNvSpPr>
          <p:nvPr>
            <p:ph type="dt" sz="half" idx="10"/>
          </p:nvPr>
        </p:nvSpPr>
        <p:spPr/>
        <p:txBody>
          <a:bodyPr/>
          <a:lstStyle/>
          <a:p>
            <a:fld id="{A5D96B30-1E1C-4BA5-9007-62C353129DAB}" type="datetime3">
              <a:rPr lang="en-US" smtClean="0"/>
              <a:t>20 August 2024</a:t>
            </a:fld>
            <a:endParaRPr lang="en-IN"/>
          </a:p>
        </p:txBody>
      </p:sp>
      <p:sp>
        <p:nvSpPr>
          <p:cNvPr id="8" name="Footer Placeholder 7">
            <a:extLst>
              <a:ext uri="{FF2B5EF4-FFF2-40B4-BE49-F238E27FC236}">
                <a16:creationId xmlns="" xmlns:a16="http://schemas.microsoft.com/office/drawing/2014/main" id="{34017B3A-1C4C-4995-9120-750FA2703A6C}"/>
              </a:ext>
            </a:extLst>
          </p:cNvPr>
          <p:cNvSpPr>
            <a:spLocks noGrp="1"/>
          </p:cNvSpPr>
          <p:nvPr>
            <p:ph type="ftr" sz="quarter" idx="11"/>
          </p:nvPr>
        </p:nvSpPr>
        <p:spPr/>
        <p:txBody>
          <a:bodyPr/>
          <a:lstStyle/>
          <a:p>
            <a:r>
              <a:rPr lang="fi-FI"/>
              <a:t>Rajat Kumar               WT               UNIT 2</a:t>
            </a:r>
            <a:endParaRPr lang="en-IN"/>
          </a:p>
        </p:txBody>
      </p:sp>
      <p:sp>
        <p:nvSpPr>
          <p:cNvPr id="9" name="Slide Number Placeholder 8">
            <a:extLst>
              <a:ext uri="{FF2B5EF4-FFF2-40B4-BE49-F238E27FC236}">
                <a16:creationId xmlns="" xmlns:a16="http://schemas.microsoft.com/office/drawing/2014/main" id="{B968354F-4832-49A1-99E3-6D5279506D7B}"/>
              </a:ext>
            </a:extLst>
          </p:cNvPr>
          <p:cNvSpPr>
            <a:spLocks noGrp="1"/>
          </p:cNvSpPr>
          <p:nvPr>
            <p:ph type="sldNum" sz="quarter" idx="12"/>
          </p:nvPr>
        </p:nvSpPr>
        <p:spPr/>
        <p:txBody>
          <a:bodyPr/>
          <a:lstStyle/>
          <a:p>
            <a:fld id="{C110FE25-87DE-426A-93E0-0E4D075F9324}" type="slidenum">
              <a:rPr lang="en-IN" smtClean="0"/>
              <a:t>‹#›</a:t>
            </a:fld>
            <a:endParaRPr lang="en-IN"/>
          </a:p>
        </p:txBody>
      </p:sp>
    </p:spTree>
    <p:extLst>
      <p:ext uri="{BB962C8B-B14F-4D97-AF65-F5344CB8AC3E}">
        <p14:creationId xmlns:p14="http://schemas.microsoft.com/office/powerpoint/2010/main" val="38657604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EAF6222-9242-439F-B61D-88C953CB9FE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31E0919C-6BB3-4D0A-91A8-1C3C4AC70539}"/>
              </a:ext>
            </a:extLst>
          </p:cNvPr>
          <p:cNvSpPr>
            <a:spLocks noGrp="1"/>
          </p:cNvSpPr>
          <p:nvPr>
            <p:ph type="dt" sz="half" idx="10"/>
          </p:nvPr>
        </p:nvSpPr>
        <p:spPr/>
        <p:txBody>
          <a:bodyPr/>
          <a:lstStyle/>
          <a:p>
            <a:fld id="{FAB6486F-635D-4B83-A1C3-C14F0483CFC0}" type="datetime3">
              <a:rPr lang="en-US" smtClean="0"/>
              <a:t>20 August 2024</a:t>
            </a:fld>
            <a:endParaRPr lang="en-IN"/>
          </a:p>
        </p:txBody>
      </p:sp>
      <p:sp>
        <p:nvSpPr>
          <p:cNvPr id="4" name="Footer Placeholder 3">
            <a:extLst>
              <a:ext uri="{FF2B5EF4-FFF2-40B4-BE49-F238E27FC236}">
                <a16:creationId xmlns="" xmlns:a16="http://schemas.microsoft.com/office/drawing/2014/main" id="{8565520A-4E85-4072-9019-E8CBA834E110}"/>
              </a:ext>
            </a:extLst>
          </p:cNvPr>
          <p:cNvSpPr>
            <a:spLocks noGrp="1"/>
          </p:cNvSpPr>
          <p:nvPr>
            <p:ph type="ftr" sz="quarter" idx="11"/>
          </p:nvPr>
        </p:nvSpPr>
        <p:spPr/>
        <p:txBody>
          <a:bodyPr/>
          <a:lstStyle/>
          <a:p>
            <a:r>
              <a:rPr lang="fi-FI"/>
              <a:t>Rajat Kumar               WT               UNIT 2</a:t>
            </a:r>
            <a:endParaRPr lang="en-IN"/>
          </a:p>
        </p:txBody>
      </p:sp>
      <p:sp>
        <p:nvSpPr>
          <p:cNvPr id="5" name="Slide Number Placeholder 4">
            <a:extLst>
              <a:ext uri="{FF2B5EF4-FFF2-40B4-BE49-F238E27FC236}">
                <a16:creationId xmlns="" xmlns:a16="http://schemas.microsoft.com/office/drawing/2014/main" id="{C9CFBD7D-2670-4ADD-826F-4FC580D23AD4}"/>
              </a:ext>
            </a:extLst>
          </p:cNvPr>
          <p:cNvSpPr>
            <a:spLocks noGrp="1"/>
          </p:cNvSpPr>
          <p:nvPr>
            <p:ph type="sldNum" sz="quarter" idx="12"/>
          </p:nvPr>
        </p:nvSpPr>
        <p:spPr/>
        <p:txBody>
          <a:bodyPr/>
          <a:lstStyle/>
          <a:p>
            <a:fld id="{C110FE25-87DE-426A-93E0-0E4D075F9324}" type="slidenum">
              <a:rPr lang="en-IN" smtClean="0"/>
              <a:t>‹#›</a:t>
            </a:fld>
            <a:endParaRPr lang="en-IN"/>
          </a:p>
        </p:txBody>
      </p:sp>
    </p:spTree>
    <p:extLst>
      <p:ext uri="{BB962C8B-B14F-4D97-AF65-F5344CB8AC3E}">
        <p14:creationId xmlns:p14="http://schemas.microsoft.com/office/powerpoint/2010/main" val="22592825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791090C6-6929-4B74-B7D6-4258BB1BE170}"/>
              </a:ext>
            </a:extLst>
          </p:cNvPr>
          <p:cNvSpPr>
            <a:spLocks noGrp="1"/>
          </p:cNvSpPr>
          <p:nvPr>
            <p:ph type="dt" sz="half" idx="10"/>
          </p:nvPr>
        </p:nvSpPr>
        <p:spPr/>
        <p:txBody>
          <a:bodyPr/>
          <a:lstStyle/>
          <a:p>
            <a:fld id="{53265C4C-9DF9-4963-BEA9-4C313A97A2A4}" type="datetime3">
              <a:rPr lang="en-US" smtClean="0"/>
              <a:t>20 August 2024</a:t>
            </a:fld>
            <a:endParaRPr lang="en-IN"/>
          </a:p>
        </p:txBody>
      </p:sp>
      <p:sp>
        <p:nvSpPr>
          <p:cNvPr id="3" name="Footer Placeholder 2">
            <a:extLst>
              <a:ext uri="{FF2B5EF4-FFF2-40B4-BE49-F238E27FC236}">
                <a16:creationId xmlns="" xmlns:a16="http://schemas.microsoft.com/office/drawing/2014/main" id="{8AB808C8-BABE-43A3-AB4A-74AD715CEFCA}"/>
              </a:ext>
            </a:extLst>
          </p:cNvPr>
          <p:cNvSpPr>
            <a:spLocks noGrp="1"/>
          </p:cNvSpPr>
          <p:nvPr>
            <p:ph type="ftr" sz="quarter" idx="11"/>
          </p:nvPr>
        </p:nvSpPr>
        <p:spPr/>
        <p:txBody>
          <a:bodyPr/>
          <a:lstStyle/>
          <a:p>
            <a:r>
              <a:rPr lang="fi-FI"/>
              <a:t>Rajat Kumar               WT               UNIT 2</a:t>
            </a:r>
            <a:endParaRPr lang="en-IN"/>
          </a:p>
        </p:txBody>
      </p:sp>
      <p:sp>
        <p:nvSpPr>
          <p:cNvPr id="4" name="Slide Number Placeholder 3">
            <a:extLst>
              <a:ext uri="{FF2B5EF4-FFF2-40B4-BE49-F238E27FC236}">
                <a16:creationId xmlns="" xmlns:a16="http://schemas.microsoft.com/office/drawing/2014/main" id="{7C3C16B0-7D6D-474F-8809-82B2DCFF4DE4}"/>
              </a:ext>
            </a:extLst>
          </p:cNvPr>
          <p:cNvSpPr>
            <a:spLocks noGrp="1"/>
          </p:cNvSpPr>
          <p:nvPr>
            <p:ph type="sldNum" sz="quarter" idx="12"/>
          </p:nvPr>
        </p:nvSpPr>
        <p:spPr/>
        <p:txBody>
          <a:bodyPr/>
          <a:lstStyle/>
          <a:p>
            <a:fld id="{C110FE25-87DE-426A-93E0-0E4D075F9324}" type="slidenum">
              <a:rPr lang="en-IN" smtClean="0"/>
              <a:t>‹#›</a:t>
            </a:fld>
            <a:endParaRPr lang="en-IN"/>
          </a:p>
        </p:txBody>
      </p:sp>
    </p:spTree>
    <p:extLst>
      <p:ext uri="{BB962C8B-B14F-4D97-AF65-F5344CB8AC3E}">
        <p14:creationId xmlns:p14="http://schemas.microsoft.com/office/powerpoint/2010/main" val="18134918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830976-4D74-4204-AC0F-605AD0425294}"/>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C475D79A-4A86-41C3-8501-10649E3906AA}"/>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FB3DDBC1-F98A-45C5-BC93-4EF7A5D8FFEA}"/>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C67CBB47-F6AD-470A-8142-496FD9CB45C5}"/>
              </a:ext>
            </a:extLst>
          </p:cNvPr>
          <p:cNvSpPr>
            <a:spLocks noGrp="1"/>
          </p:cNvSpPr>
          <p:nvPr>
            <p:ph type="dt" sz="half" idx="10"/>
          </p:nvPr>
        </p:nvSpPr>
        <p:spPr/>
        <p:txBody>
          <a:bodyPr/>
          <a:lstStyle/>
          <a:p>
            <a:fld id="{C18F1F1B-ED1F-41BA-9A4E-DE93388C3575}" type="datetime3">
              <a:rPr lang="en-US" smtClean="0"/>
              <a:t>20 August 2024</a:t>
            </a:fld>
            <a:endParaRPr lang="en-IN"/>
          </a:p>
        </p:txBody>
      </p:sp>
      <p:sp>
        <p:nvSpPr>
          <p:cNvPr id="6" name="Footer Placeholder 5">
            <a:extLst>
              <a:ext uri="{FF2B5EF4-FFF2-40B4-BE49-F238E27FC236}">
                <a16:creationId xmlns="" xmlns:a16="http://schemas.microsoft.com/office/drawing/2014/main" id="{DC59FAF5-D487-46A0-9BBF-D1BE1D0F3DF6}"/>
              </a:ext>
            </a:extLst>
          </p:cNvPr>
          <p:cNvSpPr>
            <a:spLocks noGrp="1"/>
          </p:cNvSpPr>
          <p:nvPr>
            <p:ph type="ftr" sz="quarter" idx="11"/>
          </p:nvPr>
        </p:nvSpPr>
        <p:spPr/>
        <p:txBody>
          <a:bodyPr/>
          <a:lstStyle/>
          <a:p>
            <a:r>
              <a:rPr lang="fi-FI"/>
              <a:t>Rajat Kumar               WT               UNIT 2</a:t>
            </a:r>
            <a:endParaRPr lang="en-IN"/>
          </a:p>
        </p:txBody>
      </p:sp>
      <p:sp>
        <p:nvSpPr>
          <p:cNvPr id="7" name="Slide Number Placeholder 6">
            <a:extLst>
              <a:ext uri="{FF2B5EF4-FFF2-40B4-BE49-F238E27FC236}">
                <a16:creationId xmlns="" xmlns:a16="http://schemas.microsoft.com/office/drawing/2014/main" id="{13F0A668-0DC2-460E-B715-40964878B84C}"/>
              </a:ext>
            </a:extLst>
          </p:cNvPr>
          <p:cNvSpPr>
            <a:spLocks noGrp="1"/>
          </p:cNvSpPr>
          <p:nvPr>
            <p:ph type="sldNum" sz="quarter" idx="12"/>
          </p:nvPr>
        </p:nvSpPr>
        <p:spPr/>
        <p:txBody>
          <a:bodyPr/>
          <a:lstStyle/>
          <a:p>
            <a:fld id="{C110FE25-87DE-426A-93E0-0E4D075F9324}" type="slidenum">
              <a:rPr lang="en-IN" smtClean="0"/>
              <a:t>‹#›</a:t>
            </a:fld>
            <a:endParaRPr lang="en-IN"/>
          </a:p>
        </p:txBody>
      </p:sp>
    </p:spTree>
    <p:extLst>
      <p:ext uri="{BB962C8B-B14F-4D97-AF65-F5344CB8AC3E}">
        <p14:creationId xmlns:p14="http://schemas.microsoft.com/office/powerpoint/2010/main" val="3160976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E1CE9C6-B2C7-4630-8B24-89DFCC5A3A71}" type="datetime3">
              <a:rPr lang="en-US" smtClean="0"/>
              <a:t>20 August 2024</a:t>
            </a:fld>
            <a:endParaRPr lang="en-US"/>
          </a:p>
        </p:txBody>
      </p:sp>
      <p:sp>
        <p:nvSpPr>
          <p:cNvPr id="5" name="Footer Placeholder 4"/>
          <p:cNvSpPr>
            <a:spLocks noGrp="1"/>
          </p:cNvSpPr>
          <p:nvPr>
            <p:ph type="ftr" sz="quarter" idx="11"/>
          </p:nvPr>
        </p:nvSpPr>
        <p:spPr/>
        <p:txBody>
          <a:bodyPr/>
          <a:lstStyle/>
          <a:p>
            <a:r>
              <a:rPr lang="fi-FI"/>
              <a:t>Rajat Kumar               WT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B050096-9236-4284-A557-14B5FE9F8699}"/>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F16B55DD-AE4F-4176-87D6-652BAA4EE617}"/>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6A2BD794-DD40-49DD-988E-BE7DDF94A9F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43661729-DB5C-47C0-AF59-87D7DBC1950D}"/>
              </a:ext>
            </a:extLst>
          </p:cNvPr>
          <p:cNvSpPr>
            <a:spLocks noGrp="1"/>
          </p:cNvSpPr>
          <p:nvPr>
            <p:ph type="dt" sz="half" idx="10"/>
          </p:nvPr>
        </p:nvSpPr>
        <p:spPr/>
        <p:txBody>
          <a:bodyPr/>
          <a:lstStyle/>
          <a:p>
            <a:fld id="{68FCBB4C-D5A2-46CF-B79C-D87B7A58C206}" type="datetime3">
              <a:rPr lang="en-US" smtClean="0"/>
              <a:t>20 August 2024</a:t>
            </a:fld>
            <a:endParaRPr lang="en-IN"/>
          </a:p>
        </p:txBody>
      </p:sp>
      <p:sp>
        <p:nvSpPr>
          <p:cNvPr id="6" name="Footer Placeholder 5">
            <a:extLst>
              <a:ext uri="{FF2B5EF4-FFF2-40B4-BE49-F238E27FC236}">
                <a16:creationId xmlns="" xmlns:a16="http://schemas.microsoft.com/office/drawing/2014/main" id="{86B77101-1059-4216-B94A-D67BC6859275}"/>
              </a:ext>
            </a:extLst>
          </p:cNvPr>
          <p:cNvSpPr>
            <a:spLocks noGrp="1"/>
          </p:cNvSpPr>
          <p:nvPr>
            <p:ph type="ftr" sz="quarter" idx="11"/>
          </p:nvPr>
        </p:nvSpPr>
        <p:spPr/>
        <p:txBody>
          <a:bodyPr/>
          <a:lstStyle/>
          <a:p>
            <a:r>
              <a:rPr lang="fi-FI"/>
              <a:t>Rajat Kumar               WT               UNIT 2</a:t>
            </a:r>
            <a:endParaRPr lang="en-IN"/>
          </a:p>
        </p:txBody>
      </p:sp>
      <p:sp>
        <p:nvSpPr>
          <p:cNvPr id="7" name="Slide Number Placeholder 6">
            <a:extLst>
              <a:ext uri="{FF2B5EF4-FFF2-40B4-BE49-F238E27FC236}">
                <a16:creationId xmlns="" xmlns:a16="http://schemas.microsoft.com/office/drawing/2014/main" id="{6144EEB7-8082-4974-8439-D5DFE0086D4D}"/>
              </a:ext>
            </a:extLst>
          </p:cNvPr>
          <p:cNvSpPr>
            <a:spLocks noGrp="1"/>
          </p:cNvSpPr>
          <p:nvPr>
            <p:ph type="sldNum" sz="quarter" idx="12"/>
          </p:nvPr>
        </p:nvSpPr>
        <p:spPr/>
        <p:txBody>
          <a:bodyPr/>
          <a:lstStyle/>
          <a:p>
            <a:fld id="{C110FE25-87DE-426A-93E0-0E4D075F9324}" type="slidenum">
              <a:rPr lang="en-IN" smtClean="0"/>
              <a:t>‹#›</a:t>
            </a:fld>
            <a:endParaRPr lang="en-IN"/>
          </a:p>
        </p:txBody>
      </p:sp>
    </p:spTree>
    <p:extLst>
      <p:ext uri="{BB962C8B-B14F-4D97-AF65-F5344CB8AC3E}">
        <p14:creationId xmlns:p14="http://schemas.microsoft.com/office/powerpoint/2010/main" val="4799713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ABB8B7-1B6A-49C2-8EAC-295287EF73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CEDF0C17-C907-4CE4-8B32-EE1F30E97C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D94285DB-4699-40AF-A94E-73F1F712D1C6}"/>
              </a:ext>
            </a:extLst>
          </p:cNvPr>
          <p:cNvSpPr>
            <a:spLocks noGrp="1"/>
          </p:cNvSpPr>
          <p:nvPr>
            <p:ph type="dt" sz="half" idx="10"/>
          </p:nvPr>
        </p:nvSpPr>
        <p:spPr/>
        <p:txBody>
          <a:bodyPr/>
          <a:lstStyle/>
          <a:p>
            <a:fld id="{7D2309CC-EA95-4569-9D68-3999029337D9}" type="datetime3">
              <a:rPr lang="en-US" smtClean="0"/>
              <a:t>20 August 2024</a:t>
            </a:fld>
            <a:endParaRPr lang="en-IN"/>
          </a:p>
        </p:txBody>
      </p:sp>
      <p:sp>
        <p:nvSpPr>
          <p:cNvPr id="5" name="Footer Placeholder 4">
            <a:extLst>
              <a:ext uri="{FF2B5EF4-FFF2-40B4-BE49-F238E27FC236}">
                <a16:creationId xmlns="" xmlns:a16="http://schemas.microsoft.com/office/drawing/2014/main" id="{68B27E80-77B6-4AF7-96C4-A841A128D9A0}"/>
              </a:ext>
            </a:extLst>
          </p:cNvPr>
          <p:cNvSpPr>
            <a:spLocks noGrp="1"/>
          </p:cNvSpPr>
          <p:nvPr>
            <p:ph type="ftr" sz="quarter" idx="11"/>
          </p:nvPr>
        </p:nvSpPr>
        <p:spPr/>
        <p:txBody>
          <a:bodyPr/>
          <a:lstStyle/>
          <a:p>
            <a:r>
              <a:rPr lang="fi-FI"/>
              <a:t>Rajat Kumar               WT               UNIT 2</a:t>
            </a:r>
            <a:endParaRPr lang="en-IN"/>
          </a:p>
        </p:txBody>
      </p:sp>
      <p:sp>
        <p:nvSpPr>
          <p:cNvPr id="6" name="Slide Number Placeholder 5">
            <a:extLst>
              <a:ext uri="{FF2B5EF4-FFF2-40B4-BE49-F238E27FC236}">
                <a16:creationId xmlns="" xmlns:a16="http://schemas.microsoft.com/office/drawing/2014/main" id="{4C28BCCD-97EF-4D44-9344-7955D31DE93E}"/>
              </a:ext>
            </a:extLst>
          </p:cNvPr>
          <p:cNvSpPr>
            <a:spLocks noGrp="1"/>
          </p:cNvSpPr>
          <p:nvPr>
            <p:ph type="sldNum" sz="quarter" idx="12"/>
          </p:nvPr>
        </p:nvSpPr>
        <p:spPr/>
        <p:txBody>
          <a:bodyPr/>
          <a:lstStyle/>
          <a:p>
            <a:fld id="{C110FE25-87DE-426A-93E0-0E4D075F9324}" type="slidenum">
              <a:rPr lang="en-IN" smtClean="0"/>
              <a:t>‹#›</a:t>
            </a:fld>
            <a:endParaRPr lang="en-IN"/>
          </a:p>
        </p:txBody>
      </p:sp>
    </p:spTree>
    <p:extLst>
      <p:ext uri="{BB962C8B-B14F-4D97-AF65-F5344CB8AC3E}">
        <p14:creationId xmlns:p14="http://schemas.microsoft.com/office/powerpoint/2010/main" val="26944358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993D40B0-B51E-4B58-BAFC-3113E0907B9E}"/>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1BE35D40-D936-491B-97D8-D11A1182FA78}"/>
              </a:ext>
            </a:extLst>
          </p:cNvPr>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40895388-4CE5-44D2-AF96-231B18A069F1}"/>
              </a:ext>
            </a:extLst>
          </p:cNvPr>
          <p:cNvSpPr>
            <a:spLocks noGrp="1"/>
          </p:cNvSpPr>
          <p:nvPr>
            <p:ph type="dt" sz="half" idx="10"/>
          </p:nvPr>
        </p:nvSpPr>
        <p:spPr/>
        <p:txBody>
          <a:bodyPr/>
          <a:lstStyle/>
          <a:p>
            <a:fld id="{CBDAE930-5EE2-40FE-BB58-42FFEA5B8730}" type="datetime3">
              <a:rPr lang="en-US" smtClean="0"/>
              <a:t>20 August 2024</a:t>
            </a:fld>
            <a:endParaRPr lang="en-IN"/>
          </a:p>
        </p:txBody>
      </p:sp>
      <p:sp>
        <p:nvSpPr>
          <p:cNvPr id="5" name="Footer Placeholder 4">
            <a:extLst>
              <a:ext uri="{FF2B5EF4-FFF2-40B4-BE49-F238E27FC236}">
                <a16:creationId xmlns="" xmlns:a16="http://schemas.microsoft.com/office/drawing/2014/main" id="{3C6D76F3-3D89-41BF-8931-27B0C6CB5898}"/>
              </a:ext>
            </a:extLst>
          </p:cNvPr>
          <p:cNvSpPr>
            <a:spLocks noGrp="1"/>
          </p:cNvSpPr>
          <p:nvPr>
            <p:ph type="ftr" sz="quarter" idx="11"/>
          </p:nvPr>
        </p:nvSpPr>
        <p:spPr/>
        <p:txBody>
          <a:bodyPr/>
          <a:lstStyle/>
          <a:p>
            <a:r>
              <a:rPr lang="fi-FI"/>
              <a:t>Rajat Kumar               WT               UNIT 2</a:t>
            </a:r>
            <a:endParaRPr lang="en-IN"/>
          </a:p>
        </p:txBody>
      </p:sp>
      <p:sp>
        <p:nvSpPr>
          <p:cNvPr id="6" name="Slide Number Placeholder 5">
            <a:extLst>
              <a:ext uri="{FF2B5EF4-FFF2-40B4-BE49-F238E27FC236}">
                <a16:creationId xmlns="" xmlns:a16="http://schemas.microsoft.com/office/drawing/2014/main" id="{2DE707FA-7321-4D4D-83F9-45E14F44F558}"/>
              </a:ext>
            </a:extLst>
          </p:cNvPr>
          <p:cNvSpPr>
            <a:spLocks noGrp="1"/>
          </p:cNvSpPr>
          <p:nvPr>
            <p:ph type="sldNum" sz="quarter" idx="12"/>
          </p:nvPr>
        </p:nvSpPr>
        <p:spPr/>
        <p:txBody>
          <a:bodyPr/>
          <a:lstStyle/>
          <a:p>
            <a:fld id="{C110FE25-87DE-426A-93E0-0E4D075F9324}" type="slidenum">
              <a:rPr lang="en-IN" smtClean="0"/>
              <a:t>‹#›</a:t>
            </a:fld>
            <a:endParaRPr lang="en-IN"/>
          </a:p>
        </p:txBody>
      </p:sp>
    </p:spTree>
    <p:extLst>
      <p:ext uri="{BB962C8B-B14F-4D97-AF65-F5344CB8AC3E}">
        <p14:creationId xmlns:p14="http://schemas.microsoft.com/office/powerpoint/2010/main" val="2649122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8459E6-0A65-4E0E-8D99-7B3218D38B00}" type="datetime3">
              <a:rPr lang="en-US" smtClean="0"/>
              <a:t>20 August 2024</a:t>
            </a:fld>
            <a:endParaRPr lang="en-US"/>
          </a:p>
        </p:txBody>
      </p:sp>
      <p:sp>
        <p:nvSpPr>
          <p:cNvPr id="5" name="Footer Placeholder 4"/>
          <p:cNvSpPr>
            <a:spLocks noGrp="1"/>
          </p:cNvSpPr>
          <p:nvPr>
            <p:ph type="ftr" sz="quarter" idx="11"/>
          </p:nvPr>
        </p:nvSpPr>
        <p:spPr/>
        <p:txBody>
          <a:bodyPr/>
          <a:lstStyle/>
          <a:p>
            <a:r>
              <a:rPr lang="fi-FI"/>
              <a:t>Rajat Kumar               WT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ADFF7C0-9A99-44C8-AA83-741E1D2A87F7}" type="datetime3">
              <a:rPr lang="en-US" smtClean="0"/>
              <a:t>20 August 2024</a:t>
            </a:fld>
            <a:endParaRPr lang="en-US"/>
          </a:p>
        </p:txBody>
      </p:sp>
      <p:sp>
        <p:nvSpPr>
          <p:cNvPr id="6" name="Footer Placeholder 5"/>
          <p:cNvSpPr>
            <a:spLocks noGrp="1"/>
          </p:cNvSpPr>
          <p:nvPr>
            <p:ph type="ftr" sz="quarter" idx="11"/>
          </p:nvPr>
        </p:nvSpPr>
        <p:spPr/>
        <p:txBody>
          <a:bodyPr/>
          <a:lstStyle/>
          <a:p>
            <a:r>
              <a:rPr lang="fi-FI"/>
              <a:t>Rajat Kumar               WT               UNIT 2</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5E64992-16B7-4C74-AFD7-DB17F845441D}" type="datetime3">
              <a:rPr lang="en-US" smtClean="0"/>
              <a:t>20 August 2024</a:t>
            </a:fld>
            <a:endParaRPr lang="en-US"/>
          </a:p>
        </p:txBody>
      </p:sp>
      <p:sp>
        <p:nvSpPr>
          <p:cNvPr id="8" name="Footer Placeholder 7"/>
          <p:cNvSpPr>
            <a:spLocks noGrp="1"/>
          </p:cNvSpPr>
          <p:nvPr>
            <p:ph type="ftr" sz="quarter" idx="11"/>
          </p:nvPr>
        </p:nvSpPr>
        <p:spPr/>
        <p:txBody>
          <a:bodyPr/>
          <a:lstStyle/>
          <a:p>
            <a:r>
              <a:rPr lang="fi-FI"/>
              <a:t>Rajat Kumar               WT               UNIT 2</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CA813CB-EAF5-48D1-A5B4-BE86A7FD609A}" type="datetime3">
              <a:rPr lang="en-US" smtClean="0"/>
              <a:t>20 August 2024</a:t>
            </a:fld>
            <a:endParaRPr lang="en-US"/>
          </a:p>
        </p:txBody>
      </p:sp>
      <p:sp>
        <p:nvSpPr>
          <p:cNvPr id="4" name="Footer Placeholder 3"/>
          <p:cNvSpPr>
            <a:spLocks noGrp="1"/>
          </p:cNvSpPr>
          <p:nvPr>
            <p:ph type="ftr" sz="quarter" idx="11"/>
          </p:nvPr>
        </p:nvSpPr>
        <p:spPr/>
        <p:txBody>
          <a:bodyPr/>
          <a:lstStyle/>
          <a:p>
            <a:r>
              <a:rPr lang="fi-FI"/>
              <a:t>Rajat Kumar               WT               UNIT 2</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F24868-93DD-4ACC-A38D-365029FCC949}" type="datetime3">
              <a:rPr lang="en-US" smtClean="0"/>
              <a:t>20 August 2024</a:t>
            </a:fld>
            <a:endParaRPr lang="en-US"/>
          </a:p>
        </p:txBody>
      </p:sp>
      <p:sp>
        <p:nvSpPr>
          <p:cNvPr id="3" name="Footer Placeholder 2"/>
          <p:cNvSpPr>
            <a:spLocks noGrp="1"/>
          </p:cNvSpPr>
          <p:nvPr>
            <p:ph type="ftr" sz="quarter" idx="11"/>
          </p:nvPr>
        </p:nvSpPr>
        <p:spPr/>
        <p:txBody>
          <a:bodyPr/>
          <a:lstStyle/>
          <a:p>
            <a:r>
              <a:rPr lang="fi-FI"/>
              <a:t>Rajat Kumar               WT               UNIT 2</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359514-882F-4660-B60E-08E6601BB314}" type="datetime3">
              <a:rPr lang="en-US" smtClean="0"/>
              <a:t>20 August 2024</a:t>
            </a:fld>
            <a:endParaRPr lang="en-US"/>
          </a:p>
        </p:txBody>
      </p:sp>
      <p:sp>
        <p:nvSpPr>
          <p:cNvPr id="6" name="Footer Placeholder 5"/>
          <p:cNvSpPr>
            <a:spLocks noGrp="1"/>
          </p:cNvSpPr>
          <p:nvPr>
            <p:ph type="ftr" sz="quarter" idx="11"/>
          </p:nvPr>
        </p:nvSpPr>
        <p:spPr/>
        <p:txBody>
          <a:bodyPr/>
          <a:lstStyle/>
          <a:p>
            <a:r>
              <a:rPr lang="fi-FI"/>
              <a:t>Rajat Kumar               WT               UNIT 2</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8C263C-C13E-4D6D-9C23-73462916D8C3}" type="datetime3">
              <a:rPr lang="en-US" smtClean="0"/>
              <a:t>20 August 2024</a:t>
            </a:fld>
            <a:endParaRPr lang="en-US"/>
          </a:p>
        </p:txBody>
      </p:sp>
      <p:sp>
        <p:nvSpPr>
          <p:cNvPr id="6" name="Footer Placeholder 5"/>
          <p:cNvSpPr>
            <a:spLocks noGrp="1"/>
          </p:cNvSpPr>
          <p:nvPr>
            <p:ph type="ftr" sz="quarter" idx="11"/>
          </p:nvPr>
        </p:nvSpPr>
        <p:spPr/>
        <p:txBody>
          <a:bodyPr/>
          <a:lstStyle/>
          <a:p>
            <a:r>
              <a:rPr lang="fi-FI"/>
              <a:t>Rajat Kumar               WT               UNIT 2</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A75402-AADD-4152-951D-4DEAD15ADF62}" type="datetime3">
              <a:rPr lang="en-US" smtClean="0"/>
              <a:t>20 August 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i-FI"/>
              <a:t>Rajat Kumar               WT               UNIT 2</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2B4D9B60-951B-4596-B928-98857173A66F}"/>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2D3728C0-1228-4D70-BEE1-6CB0252FD7C2}"/>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C298CA65-D048-4318-9A95-1E99CC47FB78}"/>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DB6F47-309E-40D4-94A8-1C39129F4447}" type="datetime3">
              <a:rPr lang="en-US" smtClean="0"/>
              <a:t>20 August 2024</a:t>
            </a:fld>
            <a:endParaRPr lang="en-IN"/>
          </a:p>
        </p:txBody>
      </p:sp>
      <p:sp>
        <p:nvSpPr>
          <p:cNvPr id="5" name="Footer Placeholder 4">
            <a:extLst>
              <a:ext uri="{FF2B5EF4-FFF2-40B4-BE49-F238E27FC236}">
                <a16:creationId xmlns="" xmlns:a16="http://schemas.microsoft.com/office/drawing/2014/main" id="{274D600E-22E8-4063-9E3A-3DEE78F4D4A0}"/>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i-FI"/>
              <a:t>Rajat Kumar               WT               UNIT 2</a:t>
            </a:r>
            <a:endParaRPr lang="en-IN"/>
          </a:p>
        </p:txBody>
      </p:sp>
      <p:sp>
        <p:nvSpPr>
          <p:cNvPr id="6" name="Slide Number Placeholder 5">
            <a:extLst>
              <a:ext uri="{FF2B5EF4-FFF2-40B4-BE49-F238E27FC236}">
                <a16:creationId xmlns="" xmlns:a16="http://schemas.microsoft.com/office/drawing/2014/main" id="{8294F2E9-7042-4FF2-A192-2AC643127F60}"/>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10FE25-87DE-426A-93E0-0E4D075F9324}" type="slidenum">
              <a:rPr lang="en-IN" smtClean="0"/>
              <a:t>‹#›</a:t>
            </a:fld>
            <a:endParaRPr lang="en-IN"/>
          </a:p>
        </p:txBody>
      </p:sp>
    </p:spTree>
    <p:extLst>
      <p:ext uri="{BB962C8B-B14F-4D97-AF65-F5344CB8AC3E}">
        <p14:creationId xmlns:p14="http://schemas.microsoft.com/office/powerpoint/2010/main" val="28223192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w3schools.com/css/css_pseudo_classes.asp" TargetMode="External"/><Relationship Id="rId2" Type="http://schemas.openxmlformats.org/officeDocument/2006/relationships/hyperlink" Target="https://www.w3schools.com/css/css_combinators.asp" TargetMode="External"/><Relationship Id="rId1" Type="http://schemas.openxmlformats.org/officeDocument/2006/relationships/slideLayout" Target="../slideLayouts/slideLayout2.xml"/><Relationship Id="rId6" Type="http://schemas.openxmlformats.org/officeDocument/2006/relationships/image" Target="../media/image2.jpeg"/><Relationship Id="rId5" Type="http://schemas.openxmlformats.org/officeDocument/2006/relationships/hyperlink" Target="https://www.w3schools.com/css/css_attribute_selectors.asp" TargetMode="External"/><Relationship Id="rId4" Type="http://schemas.openxmlformats.org/officeDocument/2006/relationships/hyperlink" Target="https://www.w3schools.com/css/css_pseudo_elements.asp"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40.png"/></Relationships>
</file>

<file path=ppt/slides/_rels/slide3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4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9.w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0.w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44.x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4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5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6EBCB44-8FA6-4A36-A689-8FE60027C918}" type="datetime3">
              <a:rPr lang="en-US" smtClean="0"/>
              <a:t>20 August 2024</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fi-FI"/>
              <a:t>Rajat Kumar               WT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a:t>
            </a:fld>
            <a:endParaRPr lang="en-US" dirty="0"/>
          </a:p>
        </p:txBody>
      </p:sp>
      <p:sp>
        <p:nvSpPr>
          <p:cNvPr id="7" name="Title 1"/>
          <p:cNvSpPr txBox="1">
            <a:spLocks/>
          </p:cNvSpPr>
          <p:nvPr/>
        </p:nvSpPr>
        <p:spPr>
          <a:xfrm>
            <a:off x="2233246" y="31955"/>
            <a:ext cx="6826934" cy="6858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eaLnBrk="0" fontAlgn="base" hangingPunct="0">
              <a:lnSpc>
                <a:spcPct val="100000"/>
              </a:lnSpc>
              <a:spcBef>
                <a:spcPct val="0"/>
              </a:spcBef>
              <a:spcAft>
                <a:spcPct val="0"/>
              </a:spcAft>
              <a:buClrTx/>
              <a:buSzTx/>
              <a:buFontTx/>
              <a:buNone/>
              <a:defRPr sz="2800" b="1">
                <a:ln>
                  <a:noFill/>
                </a:ln>
                <a:solidFill>
                  <a:srgbClr val="000000"/>
                </a:solidFill>
                <a:effectLst/>
                <a:uLnTx/>
                <a:uFillTx/>
                <a:latin typeface="Arial" panose="020B0604020202020204" pitchFamily="34" charset="0"/>
                <a:cs typeface="Arial" panose="020B0604020202020204" pitchFamily="34" charset="0"/>
              </a:defRPr>
            </a:lvl1pPr>
          </a:lstStyle>
          <a:p>
            <a:r>
              <a:rPr lang="en-IN" dirty="0"/>
              <a:t>CSS Syntax</a:t>
            </a:r>
          </a:p>
        </p:txBody>
      </p:sp>
      <p:pic>
        <p:nvPicPr>
          <p:cNvPr id="1026" name="Picture 2" descr="CSS selec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79768"/>
            <a:ext cx="9044453" cy="189154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A black and red 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446" y="-52534"/>
            <a:ext cx="2209800" cy="770289"/>
          </a:xfrm>
          <a:prstGeom prst="rect">
            <a:avLst/>
          </a:prstGeom>
        </p:spPr>
      </p:pic>
    </p:spTree>
    <p:extLst>
      <p:ext uri="{BB962C8B-B14F-4D97-AF65-F5344CB8AC3E}">
        <p14:creationId xmlns:p14="http://schemas.microsoft.com/office/powerpoint/2010/main" val="6156997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903C359-F189-4E2F-9B68-88D2E0DCA42C}" type="datetime3">
              <a:rPr lang="en-US" smtClean="0"/>
              <a:t>20 August 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Rajat Kumar               WT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sp>
        <p:nvSpPr>
          <p:cNvPr id="7" name="Title 1"/>
          <p:cNvSpPr txBox="1">
            <a:spLocks/>
          </p:cNvSpPr>
          <p:nvPr/>
        </p:nvSpPr>
        <p:spPr>
          <a:xfrm>
            <a:off x="1287780" y="-19665"/>
            <a:ext cx="7772400" cy="6858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eaLnBrk="0" fontAlgn="base" hangingPunct="0">
              <a:lnSpc>
                <a:spcPct val="100000"/>
              </a:lnSpc>
              <a:spcBef>
                <a:spcPct val="0"/>
              </a:spcBef>
              <a:spcAft>
                <a:spcPct val="0"/>
              </a:spcAft>
              <a:buClrTx/>
              <a:buSzTx/>
              <a:buFontTx/>
              <a:buNone/>
              <a:defRPr sz="2800" b="1">
                <a:ln>
                  <a:noFill/>
                </a:ln>
                <a:solidFill>
                  <a:srgbClr val="000000"/>
                </a:solidFill>
                <a:effectLst/>
                <a:uLnTx/>
                <a:uFillTx/>
                <a:latin typeface="Arial" panose="020B0604020202020204" pitchFamily="34" charset="0"/>
                <a:cs typeface="Arial" panose="020B0604020202020204" pitchFamily="34" charset="0"/>
              </a:defRPr>
            </a:lvl1pPr>
          </a:lstStyle>
          <a:p>
            <a:r>
              <a:rPr lang="en-IN" dirty="0"/>
              <a:t>CS-</a:t>
            </a:r>
            <a:r>
              <a:rPr lang="en-US" dirty="0">
                <a:latin typeface="Verdana" panose="020B0604030504040204" pitchFamily="34" charset="0"/>
              </a:rPr>
              <a:t>Descendant Selector </a:t>
            </a:r>
            <a:endParaRPr lang="en-IN" dirty="0"/>
          </a:p>
        </p:txBody>
      </p:sp>
      <p:pic>
        <p:nvPicPr>
          <p:cNvPr id="3" name="Picture 2"/>
          <p:cNvPicPr>
            <a:picLocks noChangeAspect="1"/>
          </p:cNvPicPr>
          <p:nvPr/>
        </p:nvPicPr>
        <p:blipFill>
          <a:blip r:embed="rId2"/>
          <a:stretch>
            <a:fillRect/>
          </a:stretch>
        </p:blipFill>
        <p:spPr>
          <a:xfrm>
            <a:off x="1209205" y="1547550"/>
            <a:ext cx="6725589" cy="3762900"/>
          </a:xfrm>
          <a:prstGeom prst="rect">
            <a:avLst/>
          </a:prstGeom>
        </p:spPr>
      </p:pic>
      <p:pic>
        <p:nvPicPr>
          <p:cNvPr id="8" name="Picture 7" descr="A black and red 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446" y="-52534"/>
            <a:ext cx="2209800" cy="770289"/>
          </a:xfrm>
          <a:prstGeom prst="rect">
            <a:avLst/>
          </a:prstGeom>
        </p:spPr>
      </p:pic>
    </p:spTree>
    <p:extLst>
      <p:ext uri="{BB962C8B-B14F-4D97-AF65-F5344CB8AC3E}">
        <p14:creationId xmlns:p14="http://schemas.microsoft.com/office/powerpoint/2010/main" val="3822457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903C359-F189-4E2F-9B68-88D2E0DCA42C}" type="datetime3">
              <a:rPr lang="en-US" smtClean="0"/>
              <a:t>20 August 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Rajat Kumar               WT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sp>
        <p:nvSpPr>
          <p:cNvPr id="7" name="Title 1"/>
          <p:cNvSpPr txBox="1">
            <a:spLocks/>
          </p:cNvSpPr>
          <p:nvPr/>
        </p:nvSpPr>
        <p:spPr>
          <a:xfrm>
            <a:off x="1287780" y="-19665"/>
            <a:ext cx="7772400" cy="6858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eaLnBrk="0" fontAlgn="base" hangingPunct="0">
              <a:lnSpc>
                <a:spcPct val="100000"/>
              </a:lnSpc>
              <a:spcBef>
                <a:spcPct val="0"/>
              </a:spcBef>
              <a:spcAft>
                <a:spcPct val="0"/>
              </a:spcAft>
              <a:buClrTx/>
              <a:buSzTx/>
              <a:buFontTx/>
              <a:buNone/>
              <a:defRPr sz="2800" b="1">
                <a:ln>
                  <a:noFill/>
                </a:ln>
                <a:solidFill>
                  <a:srgbClr val="000000"/>
                </a:solidFill>
                <a:effectLst/>
                <a:uLnTx/>
                <a:uFillTx/>
                <a:latin typeface="Arial" panose="020B0604020202020204" pitchFamily="34" charset="0"/>
                <a:cs typeface="Arial" panose="020B0604020202020204" pitchFamily="34" charset="0"/>
              </a:defRPr>
            </a:lvl1pPr>
          </a:lstStyle>
          <a:p>
            <a:r>
              <a:rPr lang="en-IN" dirty="0" smtClean="0"/>
              <a:t>CS-Child </a:t>
            </a:r>
            <a:r>
              <a:rPr lang="en-US" dirty="0" smtClean="0">
                <a:latin typeface="Verdana" panose="020B0604030504040204" pitchFamily="34" charset="0"/>
              </a:rPr>
              <a:t>Selector(&gt;) </a:t>
            </a:r>
            <a:endParaRPr lang="en-IN" dirty="0"/>
          </a:p>
        </p:txBody>
      </p:sp>
      <p:pic>
        <p:nvPicPr>
          <p:cNvPr id="8" name="Picture 7"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446" y="-52534"/>
            <a:ext cx="2209800" cy="770289"/>
          </a:xfrm>
          <a:prstGeom prst="rect">
            <a:avLst/>
          </a:prstGeom>
        </p:spPr>
      </p:pic>
      <p:pic>
        <p:nvPicPr>
          <p:cNvPr id="9" name="Picture 8"/>
          <p:cNvPicPr>
            <a:picLocks noChangeAspect="1"/>
          </p:cNvPicPr>
          <p:nvPr/>
        </p:nvPicPr>
        <p:blipFill>
          <a:blip r:embed="rId3"/>
          <a:stretch>
            <a:fillRect/>
          </a:stretch>
        </p:blipFill>
        <p:spPr>
          <a:xfrm>
            <a:off x="23446" y="750624"/>
            <a:ext cx="7748954" cy="5613162"/>
          </a:xfrm>
          <a:prstGeom prst="rect">
            <a:avLst/>
          </a:prstGeom>
        </p:spPr>
      </p:pic>
      <p:sp>
        <p:nvSpPr>
          <p:cNvPr id="10" name="Rectangle 9"/>
          <p:cNvSpPr/>
          <p:nvPr/>
        </p:nvSpPr>
        <p:spPr>
          <a:xfrm>
            <a:off x="3886200" y="737235"/>
            <a:ext cx="4572000" cy="1426544"/>
          </a:xfrm>
          <a:prstGeom prst="rect">
            <a:avLst/>
          </a:prstGeom>
        </p:spPr>
        <p:txBody>
          <a:bodyPr>
            <a:spAutoFit/>
          </a:bodyPr>
          <a:lstStyle/>
          <a:p>
            <a:pPr>
              <a:lnSpc>
                <a:spcPct val="150000"/>
              </a:lnSpc>
            </a:pPr>
            <a:r>
              <a:rPr lang="en-US" sz="2000" b="1" dirty="0">
                <a:solidFill>
                  <a:srgbClr val="000000"/>
                </a:solidFill>
                <a:latin typeface="Verdana" panose="020B0604030504040204" pitchFamily="34" charset="0"/>
              </a:rPr>
              <a:t>The child selector selects all elements that are the children of a specified element.</a:t>
            </a:r>
          </a:p>
        </p:txBody>
      </p:sp>
    </p:spTree>
    <p:extLst>
      <p:ext uri="{BB962C8B-B14F-4D97-AF65-F5344CB8AC3E}">
        <p14:creationId xmlns:p14="http://schemas.microsoft.com/office/powerpoint/2010/main" val="3169866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903C359-F189-4E2F-9B68-88D2E0DCA42C}" type="datetime3">
              <a:rPr lang="en-US" smtClean="0"/>
              <a:t>20 August 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Rajat Kumar               WT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sp>
        <p:nvSpPr>
          <p:cNvPr id="7" name="Title 1"/>
          <p:cNvSpPr txBox="1">
            <a:spLocks/>
          </p:cNvSpPr>
          <p:nvPr/>
        </p:nvSpPr>
        <p:spPr>
          <a:xfrm>
            <a:off x="1287780" y="-19665"/>
            <a:ext cx="7772400" cy="6858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eaLnBrk="0" fontAlgn="base" hangingPunct="0">
              <a:lnSpc>
                <a:spcPct val="100000"/>
              </a:lnSpc>
              <a:spcBef>
                <a:spcPct val="0"/>
              </a:spcBef>
              <a:spcAft>
                <a:spcPct val="0"/>
              </a:spcAft>
              <a:buClrTx/>
              <a:buSzTx/>
              <a:buFontTx/>
              <a:buNone/>
              <a:defRPr sz="2800" b="1">
                <a:ln>
                  <a:noFill/>
                </a:ln>
                <a:solidFill>
                  <a:srgbClr val="000000"/>
                </a:solidFill>
                <a:effectLst/>
                <a:uLnTx/>
                <a:uFillTx/>
                <a:latin typeface="Arial" panose="020B0604020202020204" pitchFamily="34" charset="0"/>
                <a:cs typeface="Arial" panose="020B0604020202020204" pitchFamily="34" charset="0"/>
              </a:defRPr>
            </a:lvl1pPr>
          </a:lstStyle>
          <a:p>
            <a:r>
              <a:rPr lang="en-IN" dirty="0" smtClean="0"/>
              <a:t>CS-Child</a:t>
            </a:r>
            <a:r>
              <a:rPr lang="en-US" dirty="0" smtClean="0">
                <a:latin typeface="Verdana" panose="020B0604030504040204" pitchFamily="34" charset="0"/>
              </a:rPr>
              <a:t> </a:t>
            </a:r>
            <a:r>
              <a:rPr lang="en-US" dirty="0">
                <a:latin typeface="Verdana" panose="020B0604030504040204" pitchFamily="34" charset="0"/>
              </a:rPr>
              <a:t>Selector </a:t>
            </a:r>
            <a:r>
              <a:rPr lang="en-US" dirty="0" smtClean="0">
                <a:latin typeface="Verdana" panose="020B0604030504040204" pitchFamily="34" charset="0"/>
              </a:rPr>
              <a:t>(&gt;)</a:t>
            </a:r>
            <a:endParaRPr lang="en-IN" dirty="0"/>
          </a:p>
        </p:txBody>
      </p:sp>
      <p:pic>
        <p:nvPicPr>
          <p:cNvPr id="8" name="Picture 7"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446" y="-52534"/>
            <a:ext cx="2209800" cy="770289"/>
          </a:xfrm>
          <a:prstGeom prst="rect">
            <a:avLst/>
          </a:prstGeom>
        </p:spPr>
      </p:pic>
      <p:pic>
        <p:nvPicPr>
          <p:cNvPr id="2" name="Picture 1"/>
          <p:cNvPicPr>
            <a:picLocks noChangeAspect="1"/>
          </p:cNvPicPr>
          <p:nvPr/>
        </p:nvPicPr>
        <p:blipFill>
          <a:blip r:embed="rId3"/>
          <a:stretch>
            <a:fillRect/>
          </a:stretch>
        </p:blipFill>
        <p:spPr>
          <a:xfrm>
            <a:off x="1304469" y="1723787"/>
            <a:ext cx="6535062" cy="3410426"/>
          </a:xfrm>
          <a:prstGeom prst="rect">
            <a:avLst/>
          </a:prstGeom>
        </p:spPr>
      </p:pic>
    </p:spTree>
    <p:extLst>
      <p:ext uri="{BB962C8B-B14F-4D97-AF65-F5344CB8AC3E}">
        <p14:creationId xmlns:p14="http://schemas.microsoft.com/office/powerpoint/2010/main" val="40006993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903C359-F189-4E2F-9B68-88D2E0DCA42C}" type="datetime3">
              <a:rPr lang="en-US" smtClean="0"/>
              <a:t>20 August 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Rajat Kumar               WT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a:p>
        </p:txBody>
      </p:sp>
      <p:sp>
        <p:nvSpPr>
          <p:cNvPr id="7" name="Title 1"/>
          <p:cNvSpPr txBox="1">
            <a:spLocks/>
          </p:cNvSpPr>
          <p:nvPr/>
        </p:nvSpPr>
        <p:spPr>
          <a:xfrm>
            <a:off x="1287780" y="-19665"/>
            <a:ext cx="7772400" cy="6858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eaLnBrk="0" fontAlgn="base" hangingPunct="0">
              <a:lnSpc>
                <a:spcPct val="100000"/>
              </a:lnSpc>
              <a:spcBef>
                <a:spcPct val="0"/>
              </a:spcBef>
              <a:spcAft>
                <a:spcPct val="0"/>
              </a:spcAft>
              <a:buClrTx/>
              <a:buSzTx/>
              <a:buFontTx/>
              <a:buNone/>
              <a:defRPr sz="2800" b="1">
                <a:ln>
                  <a:noFill/>
                </a:ln>
                <a:solidFill>
                  <a:srgbClr val="000000"/>
                </a:solidFill>
                <a:effectLst/>
                <a:uLnTx/>
                <a:uFillTx/>
                <a:latin typeface="Arial" panose="020B0604020202020204" pitchFamily="34" charset="0"/>
                <a:cs typeface="Arial" panose="020B0604020202020204" pitchFamily="34" charset="0"/>
              </a:defRPr>
            </a:lvl1pPr>
          </a:lstStyle>
          <a:p>
            <a:r>
              <a:rPr lang="en-IN" dirty="0" smtClean="0"/>
              <a:t>CS-</a:t>
            </a:r>
            <a:r>
              <a:rPr lang="en-US" dirty="0"/>
              <a:t>Adjacent </a:t>
            </a:r>
            <a:r>
              <a:rPr lang="en-US" dirty="0" smtClean="0"/>
              <a:t>Sibling </a:t>
            </a:r>
            <a:r>
              <a:rPr lang="en-US" dirty="0" smtClean="0">
                <a:latin typeface="Verdana" panose="020B0604030504040204" pitchFamily="34" charset="0"/>
              </a:rPr>
              <a:t>Selector (+)</a:t>
            </a:r>
            <a:endParaRPr lang="en-IN" dirty="0"/>
          </a:p>
        </p:txBody>
      </p:sp>
      <p:pic>
        <p:nvPicPr>
          <p:cNvPr id="8" name="Picture 7"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446" y="-52534"/>
            <a:ext cx="1264334" cy="770289"/>
          </a:xfrm>
          <a:prstGeom prst="rect">
            <a:avLst/>
          </a:prstGeom>
        </p:spPr>
      </p:pic>
      <p:pic>
        <p:nvPicPr>
          <p:cNvPr id="9" name="Picture 8"/>
          <p:cNvPicPr>
            <a:picLocks noChangeAspect="1"/>
          </p:cNvPicPr>
          <p:nvPr/>
        </p:nvPicPr>
        <p:blipFill>
          <a:blip r:embed="rId3"/>
          <a:stretch>
            <a:fillRect/>
          </a:stretch>
        </p:blipFill>
        <p:spPr>
          <a:xfrm>
            <a:off x="23445" y="717755"/>
            <a:ext cx="7858365" cy="5586975"/>
          </a:xfrm>
          <a:prstGeom prst="rect">
            <a:avLst/>
          </a:prstGeom>
        </p:spPr>
      </p:pic>
      <p:sp>
        <p:nvSpPr>
          <p:cNvPr id="10" name="Rectangle 9"/>
          <p:cNvSpPr/>
          <p:nvPr/>
        </p:nvSpPr>
        <p:spPr>
          <a:xfrm>
            <a:off x="3048000" y="786320"/>
            <a:ext cx="6096000" cy="1938992"/>
          </a:xfrm>
          <a:prstGeom prst="rect">
            <a:avLst/>
          </a:prstGeom>
        </p:spPr>
        <p:txBody>
          <a:bodyPr>
            <a:spAutoFit/>
          </a:bodyPr>
          <a:lstStyle/>
          <a:p>
            <a:pPr>
              <a:lnSpc>
                <a:spcPct val="150000"/>
              </a:lnSpc>
            </a:pPr>
            <a:r>
              <a:rPr lang="en-US" sz="2000" b="1" dirty="0">
                <a:solidFill>
                  <a:srgbClr val="000000"/>
                </a:solidFill>
                <a:latin typeface="Verdana" panose="020B0604030504040204" pitchFamily="34" charset="0"/>
              </a:rPr>
              <a:t>It is used to select an element that is directly after another specific element.</a:t>
            </a:r>
          </a:p>
          <a:p>
            <a:pPr>
              <a:lnSpc>
                <a:spcPct val="150000"/>
              </a:lnSpc>
            </a:pPr>
            <a:r>
              <a:rPr lang="en-US" sz="2000" b="1" dirty="0" smtClean="0">
                <a:solidFill>
                  <a:srgbClr val="000000"/>
                </a:solidFill>
                <a:latin typeface="Verdana" panose="020B0604030504040204" pitchFamily="34" charset="0"/>
              </a:rPr>
              <a:t>and </a:t>
            </a:r>
            <a:r>
              <a:rPr lang="en-US" sz="2000" b="1" dirty="0">
                <a:solidFill>
                  <a:srgbClr val="000000"/>
                </a:solidFill>
                <a:latin typeface="Verdana" panose="020B0604030504040204" pitchFamily="34" charset="0"/>
              </a:rPr>
              <a:t>"adjacent" means "immediately following".</a:t>
            </a:r>
          </a:p>
        </p:txBody>
      </p:sp>
    </p:spTree>
    <p:extLst>
      <p:ext uri="{BB962C8B-B14F-4D97-AF65-F5344CB8AC3E}">
        <p14:creationId xmlns:p14="http://schemas.microsoft.com/office/powerpoint/2010/main" val="2492493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903C359-F189-4E2F-9B68-88D2E0DCA42C}" type="datetime3">
              <a:rPr lang="en-US" smtClean="0"/>
              <a:t>20 August 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Rajat Kumar               WT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sp>
        <p:nvSpPr>
          <p:cNvPr id="7" name="Title 1"/>
          <p:cNvSpPr txBox="1">
            <a:spLocks/>
          </p:cNvSpPr>
          <p:nvPr/>
        </p:nvSpPr>
        <p:spPr>
          <a:xfrm>
            <a:off x="1287780" y="-19665"/>
            <a:ext cx="7772400" cy="6858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eaLnBrk="0" fontAlgn="base" hangingPunct="0">
              <a:lnSpc>
                <a:spcPct val="100000"/>
              </a:lnSpc>
              <a:spcBef>
                <a:spcPct val="0"/>
              </a:spcBef>
              <a:spcAft>
                <a:spcPct val="0"/>
              </a:spcAft>
              <a:buClrTx/>
              <a:buSzTx/>
              <a:buFontTx/>
              <a:buNone/>
              <a:defRPr sz="2800" b="1">
                <a:ln>
                  <a:noFill/>
                </a:ln>
                <a:solidFill>
                  <a:srgbClr val="000000"/>
                </a:solidFill>
                <a:effectLst/>
                <a:uLnTx/>
                <a:uFillTx/>
                <a:latin typeface="Arial" panose="020B0604020202020204" pitchFamily="34" charset="0"/>
                <a:cs typeface="Arial" panose="020B0604020202020204" pitchFamily="34" charset="0"/>
              </a:defRPr>
            </a:lvl1pPr>
          </a:lstStyle>
          <a:p>
            <a:r>
              <a:rPr lang="en-IN" dirty="0" smtClean="0"/>
              <a:t>CS-</a:t>
            </a:r>
            <a:r>
              <a:rPr lang="en-US" dirty="0"/>
              <a:t>Adjacent </a:t>
            </a:r>
            <a:r>
              <a:rPr lang="en-US" dirty="0" smtClean="0"/>
              <a:t>Sibling </a:t>
            </a:r>
            <a:r>
              <a:rPr lang="en-US" dirty="0" smtClean="0">
                <a:latin typeface="Verdana" panose="020B0604030504040204" pitchFamily="34" charset="0"/>
              </a:rPr>
              <a:t>Selector (+)</a:t>
            </a:r>
            <a:endParaRPr lang="en-IN" dirty="0"/>
          </a:p>
        </p:txBody>
      </p:sp>
      <p:pic>
        <p:nvPicPr>
          <p:cNvPr id="8" name="Picture 7"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446" y="-52534"/>
            <a:ext cx="1264334" cy="770289"/>
          </a:xfrm>
          <a:prstGeom prst="rect">
            <a:avLst/>
          </a:prstGeom>
        </p:spPr>
      </p:pic>
      <p:pic>
        <p:nvPicPr>
          <p:cNvPr id="2" name="Picture 1"/>
          <p:cNvPicPr>
            <a:picLocks noChangeAspect="1"/>
          </p:cNvPicPr>
          <p:nvPr/>
        </p:nvPicPr>
        <p:blipFill>
          <a:blip r:embed="rId3"/>
          <a:stretch>
            <a:fillRect/>
          </a:stretch>
        </p:blipFill>
        <p:spPr>
          <a:xfrm>
            <a:off x="23446" y="666135"/>
            <a:ext cx="8129954" cy="5733522"/>
          </a:xfrm>
          <a:prstGeom prst="rect">
            <a:avLst/>
          </a:prstGeom>
        </p:spPr>
      </p:pic>
    </p:spTree>
    <p:extLst>
      <p:ext uri="{BB962C8B-B14F-4D97-AF65-F5344CB8AC3E}">
        <p14:creationId xmlns:p14="http://schemas.microsoft.com/office/powerpoint/2010/main" val="3352272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903C359-F189-4E2F-9B68-88D2E0DCA42C}" type="datetime3">
              <a:rPr lang="en-US" smtClean="0"/>
              <a:t>20 August 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Rajat Kumar               WT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
        <p:nvSpPr>
          <p:cNvPr id="7" name="Title 1"/>
          <p:cNvSpPr txBox="1">
            <a:spLocks/>
          </p:cNvSpPr>
          <p:nvPr/>
        </p:nvSpPr>
        <p:spPr>
          <a:xfrm>
            <a:off x="2233246" y="-19665"/>
            <a:ext cx="6826934" cy="6858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eaLnBrk="0" fontAlgn="base" hangingPunct="0">
              <a:lnSpc>
                <a:spcPct val="100000"/>
              </a:lnSpc>
              <a:spcBef>
                <a:spcPct val="0"/>
              </a:spcBef>
              <a:spcAft>
                <a:spcPct val="0"/>
              </a:spcAft>
              <a:buClrTx/>
              <a:buSzTx/>
              <a:buFontTx/>
              <a:buNone/>
              <a:defRPr sz="2800" b="1">
                <a:ln>
                  <a:noFill/>
                </a:ln>
                <a:solidFill>
                  <a:srgbClr val="000000"/>
                </a:solidFill>
                <a:effectLst/>
                <a:uLnTx/>
                <a:uFillTx/>
                <a:latin typeface="Arial" panose="020B0604020202020204" pitchFamily="34" charset="0"/>
                <a:cs typeface="Arial" panose="020B0604020202020204" pitchFamily="34" charset="0"/>
              </a:defRPr>
            </a:lvl1pPr>
          </a:lstStyle>
          <a:p>
            <a:r>
              <a:rPr lang="en-IN" dirty="0" smtClean="0"/>
              <a:t>CS-</a:t>
            </a:r>
            <a:r>
              <a:rPr lang="en-US" dirty="0" smtClean="0">
                <a:latin typeface="Verdana" panose="020B0604030504040204" pitchFamily="34" charset="0"/>
              </a:rPr>
              <a:t>General Sibling Selector(</a:t>
            </a:r>
            <a:r>
              <a:rPr lang="en-US" b="0" dirty="0" smtClean="0"/>
              <a:t>~)</a:t>
            </a:r>
            <a:r>
              <a:rPr lang="en-US" dirty="0" smtClean="0">
                <a:latin typeface="Verdana" panose="020B0604030504040204" pitchFamily="34" charset="0"/>
              </a:rPr>
              <a:t> </a:t>
            </a:r>
            <a:endParaRPr lang="en-IN" dirty="0"/>
          </a:p>
        </p:txBody>
      </p:sp>
      <p:pic>
        <p:nvPicPr>
          <p:cNvPr id="8" name="Picture 7"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446" y="-52534"/>
            <a:ext cx="2209800" cy="770289"/>
          </a:xfrm>
          <a:prstGeom prst="rect">
            <a:avLst/>
          </a:prstGeom>
        </p:spPr>
      </p:pic>
      <p:pic>
        <p:nvPicPr>
          <p:cNvPr id="3" name="Picture 2"/>
          <p:cNvPicPr>
            <a:picLocks noChangeAspect="1"/>
          </p:cNvPicPr>
          <p:nvPr/>
        </p:nvPicPr>
        <p:blipFill>
          <a:blip r:embed="rId3"/>
          <a:stretch>
            <a:fillRect/>
          </a:stretch>
        </p:blipFill>
        <p:spPr>
          <a:xfrm>
            <a:off x="216877" y="807244"/>
            <a:ext cx="6324600" cy="5731668"/>
          </a:xfrm>
          <a:prstGeom prst="rect">
            <a:avLst/>
          </a:prstGeom>
        </p:spPr>
      </p:pic>
      <p:sp>
        <p:nvSpPr>
          <p:cNvPr id="9" name="Rectangle 8"/>
          <p:cNvSpPr/>
          <p:nvPr/>
        </p:nvSpPr>
        <p:spPr>
          <a:xfrm>
            <a:off x="3733800" y="914400"/>
            <a:ext cx="5326380" cy="1015663"/>
          </a:xfrm>
          <a:prstGeom prst="rect">
            <a:avLst/>
          </a:prstGeom>
        </p:spPr>
        <p:txBody>
          <a:bodyPr>
            <a:spAutoFit/>
          </a:bodyPr>
          <a:lstStyle/>
          <a:p>
            <a:pPr>
              <a:lnSpc>
                <a:spcPct val="150000"/>
              </a:lnSpc>
            </a:pPr>
            <a:r>
              <a:rPr lang="en-US" sz="2000" b="1" dirty="0">
                <a:solidFill>
                  <a:srgbClr val="000000"/>
                </a:solidFill>
                <a:latin typeface="Verdana" panose="020B0604030504040204" pitchFamily="34" charset="0"/>
              </a:rPr>
              <a:t>It selects all elements that are next siblings of a specified element.</a:t>
            </a:r>
          </a:p>
        </p:txBody>
      </p:sp>
    </p:spTree>
    <p:extLst>
      <p:ext uri="{BB962C8B-B14F-4D97-AF65-F5344CB8AC3E}">
        <p14:creationId xmlns:p14="http://schemas.microsoft.com/office/powerpoint/2010/main" val="32150485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903C359-F189-4E2F-9B68-88D2E0DCA42C}" type="datetime3">
              <a:rPr lang="en-US" smtClean="0"/>
              <a:t>20 August 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Rajat Kumar               WT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sp>
        <p:nvSpPr>
          <p:cNvPr id="7" name="Title 1"/>
          <p:cNvSpPr txBox="1">
            <a:spLocks/>
          </p:cNvSpPr>
          <p:nvPr/>
        </p:nvSpPr>
        <p:spPr>
          <a:xfrm>
            <a:off x="2233246" y="-19665"/>
            <a:ext cx="6826934" cy="6858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eaLnBrk="0" fontAlgn="base" hangingPunct="0">
              <a:lnSpc>
                <a:spcPct val="100000"/>
              </a:lnSpc>
              <a:spcBef>
                <a:spcPct val="0"/>
              </a:spcBef>
              <a:spcAft>
                <a:spcPct val="0"/>
              </a:spcAft>
              <a:buClrTx/>
              <a:buSzTx/>
              <a:buFontTx/>
              <a:buNone/>
              <a:defRPr sz="2800" b="1">
                <a:ln>
                  <a:noFill/>
                </a:ln>
                <a:solidFill>
                  <a:srgbClr val="000000"/>
                </a:solidFill>
                <a:effectLst/>
                <a:uLnTx/>
                <a:uFillTx/>
                <a:latin typeface="Arial" panose="020B0604020202020204" pitchFamily="34" charset="0"/>
                <a:cs typeface="Arial" panose="020B0604020202020204" pitchFamily="34" charset="0"/>
              </a:defRPr>
            </a:lvl1pPr>
          </a:lstStyle>
          <a:p>
            <a:r>
              <a:rPr lang="en-IN" dirty="0" smtClean="0"/>
              <a:t>CS-</a:t>
            </a:r>
            <a:r>
              <a:rPr lang="en-US" dirty="0" smtClean="0">
                <a:latin typeface="Verdana" panose="020B0604030504040204" pitchFamily="34" charset="0"/>
              </a:rPr>
              <a:t>General Sibling Selector(</a:t>
            </a:r>
            <a:r>
              <a:rPr lang="en-US" b="0" dirty="0" smtClean="0"/>
              <a:t>~)</a:t>
            </a:r>
            <a:r>
              <a:rPr lang="en-US" dirty="0" smtClean="0">
                <a:latin typeface="Verdana" panose="020B0604030504040204" pitchFamily="34" charset="0"/>
              </a:rPr>
              <a:t> </a:t>
            </a:r>
            <a:endParaRPr lang="en-IN" dirty="0"/>
          </a:p>
        </p:txBody>
      </p:sp>
      <p:pic>
        <p:nvPicPr>
          <p:cNvPr id="8" name="Picture 7"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446" y="-52534"/>
            <a:ext cx="2209800" cy="770289"/>
          </a:xfrm>
          <a:prstGeom prst="rect">
            <a:avLst/>
          </a:prstGeom>
        </p:spPr>
      </p:pic>
      <p:pic>
        <p:nvPicPr>
          <p:cNvPr id="2" name="Picture 1"/>
          <p:cNvPicPr>
            <a:picLocks noChangeAspect="1"/>
          </p:cNvPicPr>
          <p:nvPr/>
        </p:nvPicPr>
        <p:blipFill>
          <a:blip r:embed="rId3"/>
          <a:stretch>
            <a:fillRect/>
          </a:stretch>
        </p:blipFill>
        <p:spPr>
          <a:xfrm>
            <a:off x="304800" y="1143000"/>
            <a:ext cx="8705153" cy="4038600"/>
          </a:xfrm>
          <a:prstGeom prst="rect">
            <a:avLst/>
          </a:prstGeom>
        </p:spPr>
      </p:pic>
    </p:spTree>
    <p:extLst>
      <p:ext uri="{BB962C8B-B14F-4D97-AF65-F5344CB8AC3E}">
        <p14:creationId xmlns:p14="http://schemas.microsoft.com/office/powerpoint/2010/main" val="29216223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903C359-F189-4E2F-9B68-88D2E0DCA42C}" type="datetime3">
              <a:rPr lang="en-US" smtClean="0"/>
              <a:t>20 August 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Rajat Kumar               WT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sp>
        <p:nvSpPr>
          <p:cNvPr id="7" name="Title 1"/>
          <p:cNvSpPr txBox="1">
            <a:spLocks/>
          </p:cNvSpPr>
          <p:nvPr/>
        </p:nvSpPr>
        <p:spPr>
          <a:xfrm>
            <a:off x="1287780" y="-19665"/>
            <a:ext cx="7772400" cy="6858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eaLnBrk="0" fontAlgn="base" hangingPunct="0">
              <a:lnSpc>
                <a:spcPct val="100000"/>
              </a:lnSpc>
              <a:spcBef>
                <a:spcPct val="0"/>
              </a:spcBef>
              <a:spcAft>
                <a:spcPct val="0"/>
              </a:spcAft>
              <a:buClrTx/>
              <a:buSzTx/>
              <a:buFontTx/>
              <a:buNone/>
              <a:defRPr sz="2800" b="1">
                <a:ln>
                  <a:noFill/>
                </a:ln>
                <a:solidFill>
                  <a:srgbClr val="000000"/>
                </a:solidFill>
                <a:effectLst/>
                <a:uLnTx/>
                <a:uFillTx/>
                <a:latin typeface="Arial" panose="020B0604020202020204" pitchFamily="34" charset="0"/>
                <a:cs typeface="Arial" panose="020B0604020202020204" pitchFamily="34" charset="0"/>
              </a:defRPr>
            </a:lvl1pPr>
          </a:lstStyle>
          <a:p>
            <a:r>
              <a:rPr lang="en-IN" dirty="0"/>
              <a:t>Pseudo Class Selector</a:t>
            </a:r>
          </a:p>
        </p:txBody>
      </p:sp>
      <p:pic>
        <p:nvPicPr>
          <p:cNvPr id="2" name="Picture 1"/>
          <p:cNvPicPr>
            <a:picLocks noChangeAspect="1"/>
          </p:cNvPicPr>
          <p:nvPr/>
        </p:nvPicPr>
        <p:blipFill>
          <a:blip r:embed="rId2"/>
          <a:stretch>
            <a:fillRect/>
          </a:stretch>
        </p:blipFill>
        <p:spPr>
          <a:xfrm>
            <a:off x="380999" y="937741"/>
            <a:ext cx="8488289" cy="2643659"/>
          </a:xfrm>
          <a:prstGeom prst="rect">
            <a:avLst/>
          </a:prstGeom>
        </p:spPr>
      </p:pic>
      <p:pic>
        <p:nvPicPr>
          <p:cNvPr id="8" name="Picture 7" descr="A black and red 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446" y="-52534"/>
            <a:ext cx="2209800" cy="770289"/>
          </a:xfrm>
          <a:prstGeom prst="rect">
            <a:avLst/>
          </a:prstGeom>
        </p:spPr>
      </p:pic>
    </p:spTree>
    <p:extLst>
      <p:ext uri="{BB962C8B-B14F-4D97-AF65-F5344CB8AC3E}">
        <p14:creationId xmlns:p14="http://schemas.microsoft.com/office/powerpoint/2010/main" val="28319039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903C359-F189-4E2F-9B68-88D2E0DCA42C}" type="datetime3">
              <a:rPr lang="en-US" smtClean="0"/>
              <a:t>20 August 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Rajat Kumar               WT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sp>
        <p:nvSpPr>
          <p:cNvPr id="7" name="Title 1"/>
          <p:cNvSpPr txBox="1">
            <a:spLocks/>
          </p:cNvSpPr>
          <p:nvPr/>
        </p:nvSpPr>
        <p:spPr>
          <a:xfrm>
            <a:off x="1287780" y="-19665"/>
            <a:ext cx="7772400" cy="6858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eaLnBrk="0" fontAlgn="base" hangingPunct="0">
              <a:lnSpc>
                <a:spcPct val="100000"/>
              </a:lnSpc>
              <a:spcBef>
                <a:spcPct val="0"/>
              </a:spcBef>
              <a:spcAft>
                <a:spcPct val="0"/>
              </a:spcAft>
              <a:buClrTx/>
              <a:buSzTx/>
              <a:buFontTx/>
              <a:buNone/>
              <a:defRPr sz="2800" b="1">
                <a:ln>
                  <a:noFill/>
                </a:ln>
                <a:solidFill>
                  <a:srgbClr val="000000"/>
                </a:solidFill>
                <a:effectLst/>
                <a:uLnTx/>
                <a:uFillTx/>
                <a:latin typeface="Arial" panose="020B0604020202020204" pitchFamily="34" charset="0"/>
                <a:cs typeface="Arial" panose="020B0604020202020204" pitchFamily="34" charset="0"/>
              </a:defRPr>
            </a:lvl1pPr>
          </a:lstStyle>
          <a:p>
            <a:r>
              <a:rPr lang="en-IN" dirty="0"/>
              <a:t>Pseudo Class Selector</a:t>
            </a:r>
          </a:p>
        </p:txBody>
      </p:sp>
      <p:pic>
        <p:nvPicPr>
          <p:cNvPr id="3" name="Picture 2"/>
          <p:cNvPicPr>
            <a:picLocks noChangeAspect="1"/>
          </p:cNvPicPr>
          <p:nvPr/>
        </p:nvPicPr>
        <p:blipFill>
          <a:blip r:embed="rId2"/>
          <a:stretch>
            <a:fillRect/>
          </a:stretch>
        </p:blipFill>
        <p:spPr>
          <a:xfrm>
            <a:off x="1676241" y="891224"/>
            <a:ext cx="4876959" cy="5659411"/>
          </a:xfrm>
          <a:prstGeom prst="rect">
            <a:avLst/>
          </a:prstGeom>
        </p:spPr>
      </p:pic>
      <p:pic>
        <p:nvPicPr>
          <p:cNvPr id="10" name="Picture 9" descr="A black and red 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446" y="-52534"/>
            <a:ext cx="2209800" cy="770289"/>
          </a:xfrm>
          <a:prstGeom prst="rect">
            <a:avLst/>
          </a:prstGeom>
        </p:spPr>
      </p:pic>
    </p:spTree>
    <p:extLst>
      <p:ext uri="{BB962C8B-B14F-4D97-AF65-F5344CB8AC3E}">
        <p14:creationId xmlns:p14="http://schemas.microsoft.com/office/powerpoint/2010/main" val="14407070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903C359-F189-4E2F-9B68-88D2E0DCA42C}" type="datetime3">
              <a:rPr lang="en-US" smtClean="0"/>
              <a:t>20 August 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Rajat Kumar               WT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sp>
        <p:nvSpPr>
          <p:cNvPr id="7" name="Title 1"/>
          <p:cNvSpPr txBox="1">
            <a:spLocks/>
          </p:cNvSpPr>
          <p:nvPr/>
        </p:nvSpPr>
        <p:spPr>
          <a:xfrm>
            <a:off x="1287780" y="-19665"/>
            <a:ext cx="7772400" cy="6858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eaLnBrk="0" fontAlgn="base" hangingPunct="0">
              <a:lnSpc>
                <a:spcPct val="100000"/>
              </a:lnSpc>
              <a:spcBef>
                <a:spcPct val="0"/>
              </a:spcBef>
              <a:spcAft>
                <a:spcPct val="0"/>
              </a:spcAft>
              <a:buClrTx/>
              <a:buSzTx/>
              <a:buFontTx/>
              <a:buNone/>
              <a:defRPr sz="2800" b="1">
                <a:ln>
                  <a:noFill/>
                </a:ln>
                <a:solidFill>
                  <a:srgbClr val="000000"/>
                </a:solidFill>
                <a:effectLst/>
                <a:uLnTx/>
                <a:uFillTx/>
                <a:latin typeface="Arial" panose="020B0604020202020204" pitchFamily="34" charset="0"/>
                <a:cs typeface="Arial" panose="020B0604020202020204" pitchFamily="34" charset="0"/>
              </a:defRPr>
            </a:lvl1pPr>
          </a:lstStyle>
          <a:p>
            <a:r>
              <a:rPr lang="en-IN" dirty="0"/>
              <a:t>Pseudo Class Selector</a:t>
            </a:r>
          </a:p>
        </p:txBody>
      </p:sp>
      <p:pic>
        <p:nvPicPr>
          <p:cNvPr id="10" name="Picture 9"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446" y="-52534"/>
            <a:ext cx="2209800" cy="770289"/>
          </a:xfrm>
          <a:prstGeom prst="rect">
            <a:avLst/>
          </a:prstGeom>
        </p:spPr>
      </p:pic>
      <p:pic>
        <p:nvPicPr>
          <p:cNvPr id="11" name="Picture 10"/>
          <p:cNvPicPr>
            <a:picLocks noChangeAspect="1"/>
          </p:cNvPicPr>
          <p:nvPr/>
        </p:nvPicPr>
        <p:blipFill>
          <a:blip r:embed="rId3"/>
          <a:stretch>
            <a:fillRect/>
          </a:stretch>
        </p:blipFill>
        <p:spPr>
          <a:xfrm>
            <a:off x="228600" y="750624"/>
            <a:ext cx="8888998" cy="5116776"/>
          </a:xfrm>
          <a:prstGeom prst="rect">
            <a:avLst/>
          </a:prstGeom>
        </p:spPr>
      </p:pic>
    </p:spTree>
    <p:extLst>
      <p:ext uri="{BB962C8B-B14F-4D97-AF65-F5344CB8AC3E}">
        <p14:creationId xmlns:p14="http://schemas.microsoft.com/office/powerpoint/2010/main" val="1384493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2A15197-D56A-44C1-8A68-67FB0227A6FC}" type="datetime3">
              <a:rPr lang="en-US" smtClean="0"/>
              <a:t>20 August 2024</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fi-FI"/>
              <a:t>Rajat Kumar               WT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dirty="0"/>
          </a:p>
        </p:txBody>
      </p:sp>
      <p:sp>
        <p:nvSpPr>
          <p:cNvPr id="7" name="Title 1"/>
          <p:cNvSpPr txBox="1">
            <a:spLocks/>
          </p:cNvSpPr>
          <p:nvPr/>
        </p:nvSpPr>
        <p:spPr>
          <a:xfrm>
            <a:off x="1275490" y="0"/>
            <a:ext cx="7772400" cy="6858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eaLnBrk="0" fontAlgn="base" hangingPunct="0">
              <a:lnSpc>
                <a:spcPct val="100000"/>
              </a:lnSpc>
              <a:spcBef>
                <a:spcPct val="0"/>
              </a:spcBef>
              <a:spcAft>
                <a:spcPct val="0"/>
              </a:spcAft>
              <a:buClrTx/>
              <a:buSzTx/>
              <a:buFontTx/>
              <a:buNone/>
              <a:defRPr sz="2800" b="1">
                <a:ln>
                  <a:noFill/>
                </a:ln>
                <a:solidFill>
                  <a:srgbClr val="000000"/>
                </a:solidFill>
                <a:effectLst/>
                <a:uLnTx/>
                <a:uFillTx/>
                <a:latin typeface="Arial" panose="020B0604020202020204" pitchFamily="34" charset="0"/>
                <a:cs typeface="Arial" panose="020B0604020202020204" pitchFamily="34" charset="0"/>
              </a:defRPr>
            </a:lvl1pPr>
          </a:lstStyle>
          <a:p>
            <a:endParaRPr lang="en-US" dirty="0"/>
          </a:p>
          <a:p>
            <a:r>
              <a:rPr lang="en-US" dirty="0"/>
              <a:t>CSS Selectors</a:t>
            </a:r>
          </a:p>
          <a:p>
            <a:endParaRPr lang="en-IN" dirty="0"/>
          </a:p>
        </p:txBody>
      </p:sp>
      <p:sp>
        <p:nvSpPr>
          <p:cNvPr id="2" name="Rectangle 1"/>
          <p:cNvSpPr/>
          <p:nvPr/>
        </p:nvSpPr>
        <p:spPr>
          <a:xfrm>
            <a:off x="172310" y="685800"/>
            <a:ext cx="8971690" cy="5170646"/>
          </a:xfrm>
          <a:prstGeom prst="rect">
            <a:avLst/>
          </a:prstGeom>
        </p:spPr>
        <p:txBody>
          <a:bodyPr wrap="square">
            <a:spAutoFit/>
          </a:bodyPr>
          <a:lstStyle/>
          <a:p>
            <a:pPr>
              <a:lnSpc>
                <a:spcPct val="150000"/>
              </a:lnSpc>
            </a:pPr>
            <a:r>
              <a:rPr lang="en-US" sz="2000" dirty="0">
                <a:solidFill>
                  <a:srgbClr val="000000"/>
                </a:solidFill>
                <a:latin typeface="Verdana" panose="020B0604030504040204" pitchFamily="34" charset="0"/>
              </a:rPr>
              <a:t>CSS selectors are used to "find" (or select) the HTML elements you want to style</a:t>
            </a:r>
            <a:r>
              <a:rPr lang="en-US" sz="2000" dirty="0" smtClean="0">
                <a:solidFill>
                  <a:srgbClr val="000000"/>
                </a:solidFill>
                <a:latin typeface="Verdana" panose="020B0604030504040204" pitchFamily="34" charset="0"/>
              </a:rPr>
              <a:t>.</a:t>
            </a:r>
          </a:p>
          <a:p>
            <a:pPr>
              <a:lnSpc>
                <a:spcPct val="150000"/>
              </a:lnSpc>
            </a:pPr>
            <a:endParaRPr lang="en-US" sz="2000" dirty="0">
              <a:solidFill>
                <a:srgbClr val="000000"/>
              </a:solidFill>
              <a:latin typeface="Verdana" panose="020B0604030504040204" pitchFamily="34" charset="0"/>
            </a:endParaRPr>
          </a:p>
          <a:p>
            <a:pPr>
              <a:lnSpc>
                <a:spcPct val="150000"/>
              </a:lnSpc>
            </a:pPr>
            <a:r>
              <a:rPr lang="en-US" sz="2000" dirty="0">
                <a:solidFill>
                  <a:srgbClr val="000000"/>
                </a:solidFill>
                <a:latin typeface="Verdana" panose="020B0604030504040204" pitchFamily="34" charset="0"/>
              </a:rPr>
              <a:t>We can divide CSS selectors into five categories:</a:t>
            </a:r>
          </a:p>
          <a:p>
            <a:pPr marL="342900" indent="-342900">
              <a:lnSpc>
                <a:spcPct val="150000"/>
              </a:lnSpc>
              <a:buFont typeface="Wingdings" panose="05000000000000000000" pitchFamily="2" charset="2"/>
              <a:buChar char="Ø"/>
            </a:pPr>
            <a:r>
              <a:rPr lang="en-US" sz="2000" dirty="0">
                <a:solidFill>
                  <a:srgbClr val="000000"/>
                </a:solidFill>
                <a:latin typeface="Verdana" panose="020B0604030504040204" pitchFamily="34" charset="0"/>
              </a:rPr>
              <a:t>Simple selectors (select elements based on name, id, class)</a:t>
            </a:r>
          </a:p>
          <a:p>
            <a:pPr marL="342900" indent="-342900">
              <a:lnSpc>
                <a:spcPct val="150000"/>
              </a:lnSpc>
              <a:buFont typeface="Wingdings" panose="05000000000000000000" pitchFamily="2" charset="2"/>
              <a:buChar char="Ø"/>
            </a:pPr>
            <a:r>
              <a:rPr lang="en-US" sz="2000" dirty="0" err="1">
                <a:solidFill>
                  <a:srgbClr val="000000"/>
                </a:solidFill>
                <a:latin typeface="Verdana" panose="020B0604030504040204" pitchFamily="34" charset="0"/>
                <a:hlinkClick r:id="rId2"/>
              </a:rPr>
              <a:t>Combinator</a:t>
            </a:r>
            <a:r>
              <a:rPr lang="en-US" sz="2000" dirty="0">
                <a:solidFill>
                  <a:srgbClr val="000000"/>
                </a:solidFill>
                <a:latin typeface="Verdana" panose="020B0604030504040204" pitchFamily="34" charset="0"/>
                <a:hlinkClick r:id="rId2"/>
              </a:rPr>
              <a:t> selectors</a:t>
            </a:r>
            <a:r>
              <a:rPr lang="en-US" sz="2000" dirty="0">
                <a:solidFill>
                  <a:srgbClr val="000000"/>
                </a:solidFill>
                <a:latin typeface="Verdana" panose="020B0604030504040204" pitchFamily="34" charset="0"/>
              </a:rPr>
              <a:t> (select elements based on a specific relationship between them)</a:t>
            </a:r>
          </a:p>
          <a:p>
            <a:pPr marL="342900" indent="-342900">
              <a:lnSpc>
                <a:spcPct val="150000"/>
              </a:lnSpc>
              <a:buFont typeface="Wingdings" panose="05000000000000000000" pitchFamily="2" charset="2"/>
              <a:buChar char="Ø"/>
            </a:pPr>
            <a:r>
              <a:rPr lang="en-US" sz="2000" dirty="0">
                <a:solidFill>
                  <a:srgbClr val="000000"/>
                </a:solidFill>
                <a:latin typeface="Verdana" panose="020B0604030504040204" pitchFamily="34" charset="0"/>
                <a:hlinkClick r:id="rId3"/>
              </a:rPr>
              <a:t>Pseudo-class selectors</a:t>
            </a:r>
            <a:r>
              <a:rPr lang="en-US" sz="2000" dirty="0">
                <a:solidFill>
                  <a:srgbClr val="000000"/>
                </a:solidFill>
                <a:latin typeface="Verdana" panose="020B0604030504040204" pitchFamily="34" charset="0"/>
              </a:rPr>
              <a:t> (select elements based on a certain state)</a:t>
            </a:r>
          </a:p>
          <a:p>
            <a:pPr marL="342900" indent="-342900">
              <a:lnSpc>
                <a:spcPct val="150000"/>
              </a:lnSpc>
              <a:buFont typeface="Wingdings" panose="05000000000000000000" pitchFamily="2" charset="2"/>
              <a:buChar char="Ø"/>
            </a:pPr>
            <a:r>
              <a:rPr lang="en-US" sz="2000" dirty="0">
                <a:solidFill>
                  <a:srgbClr val="000000"/>
                </a:solidFill>
                <a:latin typeface="Verdana" panose="020B0604030504040204" pitchFamily="34" charset="0"/>
                <a:hlinkClick r:id="rId4"/>
              </a:rPr>
              <a:t>Pseudo-elements selectors</a:t>
            </a:r>
            <a:r>
              <a:rPr lang="en-US" sz="2000" dirty="0">
                <a:solidFill>
                  <a:srgbClr val="000000"/>
                </a:solidFill>
                <a:latin typeface="Verdana" panose="020B0604030504040204" pitchFamily="34" charset="0"/>
              </a:rPr>
              <a:t> (select and style a part of an element)</a:t>
            </a:r>
          </a:p>
          <a:p>
            <a:pPr marL="342900" indent="-342900">
              <a:lnSpc>
                <a:spcPct val="150000"/>
              </a:lnSpc>
              <a:buFont typeface="Wingdings" panose="05000000000000000000" pitchFamily="2" charset="2"/>
              <a:buChar char="Ø"/>
            </a:pPr>
            <a:r>
              <a:rPr lang="en-US" sz="2000" dirty="0">
                <a:solidFill>
                  <a:srgbClr val="000000"/>
                </a:solidFill>
                <a:latin typeface="Verdana" panose="020B0604030504040204" pitchFamily="34" charset="0"/>
                <a:hlinkClick r:id="rId5"/>
              </a:rPr>
              <a:t>Attribute selectors</a:t>
            </a:r>
            <a:r>
              <a:rPr lang="en-US" sz="2000" dirty="0">
                <a:solidFill>
                  <a:srgbClr val="000000"/>
                </a:solidFill>
                <a:latin typeface="Verdana" panose="020B0604030504040204" pitchFamily="34" charset="0"/>
              </a:rPr>
              <a:t> (select elements based on an attribute or attribute value)</a:t>
            </a:r>
            <a:endParaRPr lang="en-US" sz="2000" b="0" i="0" dirty="0">
              <a:solidFill>
                <a:srgbClr val="000000"/>
              </a:solidFill>
              <a:effectLst/>
              <a:latin typeface="Verdana" panose="020B0604030504040204" pitchFamily="34" charset="0"/>
            </a:endParaRPr>
          </a:p>
        </p:txBody>
      </p:sp>
      <p:pic>
        <p:nvPicPr>
          <p:cNvPr id="8" name="Picture 7" descr="A black and red logo&#10;&#10;Description automatically generated"/>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446" y="-52534"/>
            <a:ext cx="2209800" cy="770289"/>
          </a:xfrm>
          <a:prstGeom prst="rect">
            <a:avLst/>
          </a:prstGeom>
        </p:spPr>
      </p:pic>
    </p:spTree>
    <p:extLst>
      <p:ext uri="{BB962C8B-B14F-4D97-AF65-F5344CB8AC3E}">
        <p14:creationId xmlns:p14="http://schemas.microsoft.com/office/powerpoint/2010/main" val="28017950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903C359-F189-4E2F-9B68-88D2E0DCA42C}" type="datetime3">
              <a:rPr lang="en-US" smtClean="0"/>
              <a:t>20 August 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Rajat Kumar               WT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sp>
        <p:nvSpPr>
          <p:cNvPr id="7" name="Title 1"/>
          <p:cNvSpPr txBox="1">
            <a:spLocks/>
          </p:cNvSpPr>
          <p:nvPr/>
        </p:nvSpPr>
        <p:spPr>
          <a:xfrm>
            <a:off x="1287780" y="-19665"/>
            <a:ext cx="7772400" cy="6858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eaLnBrk="0" fontAlgn="base" hangingPunct="0">
              <a:lnSpc>
                <a:spcPct val="100000"/>
              </a:lnSpc>
              <a:spcBef>
                <a:spcPct val="0"/>
              </a:spcBef>
              <a:spcAft>
                <a:spcPct val="0"/>
              </a:spcAft>
              <a:buClrTx/>
              <a:buSzTx/>
              <a:buFontTx/>
              <a:buNone/>
              <a:defRPr sz="2800" b="1">
                <a:ln>
                  <a:noFill/>
                </a:ln>
                <a:solidFill>
                  <a:srgbClr val="000000"/>
                </a:solidFill>
                <a:effectLst/>
                <a:uLnTx/>
                <a:uFillTx/>
                <a:latin typeface="Arial" panose="020B0604020202020204" pitchFamily="34" charset="0"/>
                <a:cs typeface="Arial" panose="020B0604020202020204" pitchFamily="34" charset="0"/>
              </a:defRPr>
            </a:lvl1pPr>
          </a:lstStyle>
          <a:p>
            <a:r>
              <a:rPr lang="en-IN" dirty="0"/>
              <a:t>Pseudo Class Selector</a:t>
            </a:r>
          </a:p>
        </p:txBody>
      </p:sp>
      <p:pic>
        <p:nvPicPr>
          <p:cNvPr id="3" name="Picture 2"/>
          <p:cNvPicPr>
            <a:picLocks noChangeAspect="1"/>
          </p:cNvPicPr>
          <p:nvPr/>
        </p:nvPicPr>
        <p:blipFill>
          <a:blip r:embed="rId2"/>
          <a:stretch>
            <a:fillRect/>
          </a:stretch>
        </p:blipFill>
        <p:spPr>
          <a:xfrm>
            <a:off x="379990" y="1143000"/>
            <a:ext cx="8459056" cy="2971800"/>
          </a:xfrm>
          <a:prstGeom prst="rect">
            <a:avLst/>
          </a:prstGeom>
        </p:spPr>
      </p:pic>
      <p:pic>
        <p:nvPicPr>
          <p:cNvPr id="8" name="Picture 7" descr="A black and red 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446" y="-52534"/>
            <a:ext cx="2209800" cy="770289"/>
          </a:xfrm>
          <a:prstGeom prst="rect">
            <a:avLst/>
          </a:prstGeom>
        </p:spPr>
      </p:pic>
    </p:spTree>
    <p:extLst>
      <p:ext uri="{BB962C8B-B14F-4D97-AF65-F5344CB8AC3E}">
        <p14:creationId xmlns:p14="http://schemas.microsoft.com/office/powerpoint/2010/main" val="18383052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903C359-F189-4E2F-9B68-88D2E0DCA42C}" type="datetime3">
              <a:rPr lang="en-US" smtClean="0"/>
              <a:t>20 August 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Rajat Kumar               WT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a:p>
        </p:txBody>
      </p:sp>
      <p:sp>
        <p:nvSpPr>
          <p:cNvPr id="7" name="Title 1"/>
          <p:cNvSpPr txBox="1">
            <a:spLocks/>
          </p:cNvSpPr>
          <p:nvPr/>
        </p:nvSpPr>
        <p:spPr>
          <a:xfrm>
            <a:off x="1287780" y="-19665"/>
            <a:ext cx="7772400" cy="6858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eaLnBrk="0" fontAlgn="base" hangingPunct="0">
              <a:lnSpc>
                <a:spcPct val="100000"/>
              </a:lnSpc>
              <a:spcBef>
                <a:spcPct val="0"/>
              </a:spcBef>
              <a:spcAft>
                <a:spcPct val="0"/>
              </a:spcAft>
              <a:buClrTx/>
              <a:buSzTx/>
              <a:buFontTx/>
              <a:buNone/>
              <a:defRPr sz="2800" b="1">
                <a:ln>
                  <a:noFill/>
                </a:ln>
                <a:solidFill>
                  <a:srgbClr val="000000"/>
                </a:solidFill>
                <a:effectLst/>
                <a:uLnTx/>
                <a:uFillTx/>
                <a:latin typeface="Arial" panose="020B0604020202020204" pitchFamily="34" charset="0"/>
                <a:cs typeface="Arial" panose="020B0604020202020204" pitchFamily="34" charset="0"/>
              </a:defRPr>
            </a:lvl1pPr>
          </a:lstStyle>
          <a:p>
            <a:r>
              <a:rPr lang="en-IN" dirty="0"/>
              <a:t>Pseudo element Selector</a:t>
            </a:r>
          </a:p>
        </p:txBody>
      </p:sp>
      <p:pic>
        <p:nvPicPr>
          <p:cNvPr id="2" name="Picture 1"/>
          <p:cNvPicPr>
            <a:picLocks noChangeAspect="1"/>
          </p:cNvPicPr>
          <p:nvPr/>
        </p:nvPicPr>
        <p:blipFill>
          <a:blip r:embed="rId2"/>
          <a:stretch>
            <a:fillRect/>
          </a:stretch>
        </p:blipFill>
        <p:spPr>
          <a:xfrm>
            <a:off x="235047" y="1123504"/>
            <a:ext cx="8580196" cy="2229296"/>
          </a:xfrm>
          <a:prstGeom prst="rect">
            <a:avLst/>
          </a:prstGeom>
        </p:spPr>
      </p:pic>
      <p:pic>
        <p:nvPicPr>
          <p:cNvPr id="8" name="Picture 7" descr="A black and red 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446" y="-52534"/>
            <a:ext cx="2209800" cy="770289"/>
          </a:xfrm>
          <a:prstGeom prst="rect">
            <a:avLst/>
          </a:prstGeom>
        </p:spPr>
      </p:pic>
    </p:spTree>
    <p:extLst>
      <p:ext uri="{BB962C8B-B14F-4D97-AF65-F5344CB8AC3E}">
        <p14:creationId xmlns:p14="http://schemas.microsoft.com/office/powerpoint/2010/main" val="8326299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903C359-F189-4E2F-9B68-88D2E0DCA42C}" type="datetime3">
              <a:rPr lang="en-US" smtClean="0"/>
              <a:t>20 August 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Rajat Kumar               WT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a:p>
        </p:txBody>
      </p:sp>
      <p:sp>
        <p:nvSpPr>
          <p:cNvPr id="7" name="Title 1"/>
          <p:cNvSpPr txBox="1">
            <a:spLocks/>
          </p:cNvSpPr>
          <p:nvPr/>
        </p:nvSpPr>
        <p:spPr>
          <a:xfrm>
            <a:off x="1287780" y="-19665"/>
            <a:ext cx="7772400" cy="6858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eaLnBrk="0" fontAlgn="base" hangingPunct="0">
              <a:lnSpc>
                <a:spcPct val="100000"/>
              </a:lnSpc>
              <a:spcBef>
                <a:spcPct val="0"/>
              </a:spcBef>
              <a:spcAft>
                <a:spcPct val="0"/>
              </a:spcAft>
              <a:buClrTx/>
              <a:buSzTx/>
              <a:buFontTx/>
              <a:buNone/>
              <a:defRPr sz="2800" b="1">
                <a:ln>
                  <a:noFill/>
                </a:ln>
                <a:solidFill>
                  <a:srgbClr val="000000"/>
                </a:solidFill>
                <a:effectLst/>
                <a:uLnTx/>
                <a:uFillTx/>
                <a:latin typeface="Arial" panose="020B0604020202020204" pitchFamily="34" charset="0"/>
                <a:cs typeface="Arial" panose="020B0604020202020204" pitchFamily="34" charset="0"/>
              </a:defRPr>
            </a:lvl1pPr>
          </a:lstStyle>
          <a:p>
            <a:r>
              <a:rPr lang="en-IN" dirty="0"/>
              <a:t>Pseudo element Selector</a:t>
            </a:r>
          </a:p>
        </p:txBody>
      </p:sp>
      <p:pic>
        <p:nvPicPr>
          <p:cNvPr id="3" name="Picture 2"/>
          <p:cNvPicPr>
            <a:picLocks noChangeAspect="1"/>
          </p:cNvPicPr>
          <p:nvPr/>
        </p:nvPicPr>
        <p:blipFill>
          <a:blip r:embed="rId2"/>
          <a:stretch>
            <a:fillRect/>
          </a:stretch>
        </p:blipFill>
        <p:spPr>
          <a:xfrm>
            <a:off x="23446" y="861079"/>
            <a:ext cx="9143733" cy="5082521"/>
          </a:xfrm>
          <a:prstGeom prst="rect">
            <a:avLst/>
          </a:prstGeom>
        </p:spPr>
      </p:pic>
      <p:pic>
        <p:nvPicPr>
          <p:cNvPr id="8" name="Picture 7" descr="A black and red 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446" y="-52534"/>
            <a:ext cx="2209800" cy="770289"/>
          </a:xfrm>
          <a:prstGeom prst="rect">
            <a:avLst/>
          </a:prstGeom>
        </p:spPr>
      </p:pic>
    </p:spTree>
    <p:extLst>
      <p:ext uri="{BB962C8B-B14F-4D97-AF65-F5344CB8AC3E}">
        <p14:creationId xmlns:p14="http://schemas.microsoft.com/office/powerpoint/2010/main" val="31615550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903C359-F189-4E2F-9B68-88D2E0DCA42C}" type="datetime3">
              <a:rPr lang="en-US" smtClean="0"/>
              <a:t>20 August 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Rajat Kumar               WT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a:p>
        </p:txBody>
      </p:sp>
      <p:sp>
        <p:nvSpPr>
          <p:cNvPr id="7" name="Title 1"/>
          <p:cNvSpPr txBox="1">
            <a:spLocks/>
          </p:cNvSpPr>
          <p:nvPr/>
        </p:nvSpPr>
        <p:spPr>
          <a:xfrm>
            <a:off x="1287780" y="-19665"/>
            <a:ext cx="7772400" cy="6858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eaLnBrk="0" fontAlgn="base" hangingPunct="0">
              <a:lnSpc>
                <a:spcPct val="100000"/>
              </a:lnSpc>
              <a:spcBef>
                <a:spcPct val="0"/>
              </a:spcBef>
              <a:spcAft>
                <a:spcPct val="0"/>
              </a:spcAft>
              <a:buClrTx/>
              <a:buSzTx/>
              <a:buFontTx/>
              <a:buNone/>
              <a:defRPr sz="2800" b="1">
                <a:ln>
                  <a:noFill/>
                </a:ln>
                <a:solidFill>
                  <a:srgbClr val="000000"/>
                </a:solidFill>
                <a:effectLst/>
                <a:uLnTx/>
                <a:uFillTx/>
                <a:latin typeface="Arial" panose="020B0604020202020204" pitchFamily="34" charset="0"/>
                <a:cs typeface="Arial" panose="020B0604020202020204" pitchFamily="34" charset="0"/>
              </a:defRPr>
            </a:lvl1pPr>
          </a:lstStyle>
          <a:p>
            <a:r>
              <a:rPr lang="en-IN" dirty="0"/>
              <a:t>Pseudo element Selector</a:t>
            </a:r>
          </a:p>
        </p:txBody>
      </p:sp>
      <p:pic>
        <p:nvPicPr>
          <p:cNvPr id="3" name="Picture 2"/>
          <p:cNvPicPr>
            <a:picLocks noChangeAspect="1"/>
          </p:cNvPicPr>
          <p:nvPr/>
        </p:nvPicPr>
        <p:blipFill>
          <a:blip r:embed="rId2"/>
          <a:stretch>
            <a:fillRect/>
          </a:stretch>
        </p:blipFill>
        <p:spPr>
          <a:xfrm>
            <a:off x="152400" y="1612132"/>
            <a:ext cx="8547903" cy="2274068"/>
          </a:xfrm>
          <a:prstGeom prst="rect">
            <a:avLst/>
          </a:prstGeom>
        </p:spPr>
      </p:pic>
      <p:pic>
        <p:nvPicPr>
          <p:cNvPr id="8" name="Picture 7" descr="A black and red 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446" y="-52534"/>
            <a:ext cx="2209800" cy="770289"/>
          </a:xfrm>
          <a:prstGeom prst="rect">
            <a:avLst/>
          </a:prstGeom>
        </p:spPr>
      </p:pic>
    </p:spTree>
    <p:extLst>
      <p:ext uri="{BB962C8B-B14F-4D97-AF65-F5344CB8AC3E}">
        <p14:creationId xmlns:p14="http://schemas.microsoft.com/office/powerpoint/2010/main" val="35638272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903C359-F189-4E2F-9B68-88D2E0DCA42C}" type="datetime3">
              <a:rPr lang="en-US" smtClean="0"/>
              <a:t>20 August 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Rajat Kumar               WT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a:p>
        </p:txBody>
      </p:sp>
      <p:sp>
        <p:nvSpPr>
          <p:cNvPr id="7" name="Title 1"/>
          <p:cNvSpPr txBox="1">
            <a:spLocks/>
          </p:cNvSpPr>
          <p:nvPr/>
        </p:nvSpPr>
        <p:spPr>
          <a:xfrm>
            <a:off x="1287780" y="-19665"/>
            <a:ext cx="7772400" cy="6858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eaLnBrk="0" fontAlgn="base" hangingPunct="0">
              <a:lnSpc>
                <a:spcPct val="100000"/>
              </a:lnSpc>
              <a:spcBef>
                <a:spcPct val="0"/>
              </a:spcBef>
              <a:spcAft>
                <a:spcPct val="0"/>
              </a:spcAft>
              <a:buClrTx/>
              <a:buSzTx/>
              <a:buFontTx/>
              <a:buNone/>
              <a:defRPr sz="2800" b="1">
                <a:ln>
                  <a:noFill/>
                </a:ln>
                <a:solidFill>
                  <a:srgbClr val="000000"/>
                </a:solidFill>
                <a:effectLst/>
                <a:uLnTx/>
                <a:uFillTx/>
                <a:latin typeface="Arial" panose="020B0604020202020204" pitchFamily="34" charset="0"/>
                <a:cs typeface="Arial" panose="020B0604020202020204" pitchFamily="34" charset="0"/>
              </a:defRPr>
            </a:lvl1pPr>
          </a:lstStyle>
          <a:p>
            <a:r>
              <a:rPr lang="en-IN" dirty="0"/>
              <a:t>Attribute Value Selector</a:t>
            </a:r>
          </a:p>
        </p:txBody>
      </p:sp>
      <p:pic>
        <p:nvPicPr>
          <p:cNvPr id="8" name="Picture 7"/>
          <p:cNvPicPr>
            <a:picLocks noChangeAspect="1"/>
          </p:cNvPicPr>
          <p:nvPr/>
        </p:nvPicPr>
        <p:blipFill>
          <a:blip r:embed="rId2"/>
          <a:stretch>
            <a:fillRect/>
          </a:stretch>
        </p:blipFill>
        <p:spPr>
          <a:xfrm>
            <a:off x="457200" y="806245"/>
            <a:ext cx="6248400" cy="5593432"/>
          </a:xfrm>
          <a:prstGeom prst="rect">
            <a:avLst/>
          </a:prstGeom>
        </p:spPr>
      </p:pic>
      <p:pic>
        <p:nvPicPr>
          <p:cNvPr id="10" name="Picture 9" descr="A black and red 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446" y="-52534"/>
            <a:ext cx="2209800" cy="770289"/>
          </a:xfrm>
          <a:prstGeom prst="rect">
            <a:avLst/>
          </a:prstGeom>
        </p:spPr>
      </p:pic>
    </p:spTree>
    <p:extLst>
      <p:ext uri="{BB962C8B-B14F-4D97-AF65-F5344CB8AC3E}">
        <p14:creationId xmlns:p14="http://schemas.microsoft.com/office/powerpoint/2010/main" val="34132372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903C359-F189-4E2F-9B68-88D2E0DCA42C}" type="datetime3">
              <a:rPr lang="en-US" smtClean="0"/>
              <a:t>20 August 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Rajat Kumar               WT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a:p>
        </p:txBody>
      </p:sp>
      <p:sp>
        <p:nvSpPr>
          <p:cNvPr id="7" name="Title 1"/>
          <p:cNvSpPr txBox="1">
            <a:spLocks/>
          </p:cNvSpPr>
          <p:nvPr/>
        </p:nvSpPr>
        <p:spPr>
          <a:xfrm>
            <a:off x="1287780" y="-19665"/>
            <a:ext cx="7772400" cy="6858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eaLnBrk="0" fontAlgn="base" hangingPunct="0">
              <a:lnSpc>
                <a:spcPct val="100000"/>
              </a:lnSpc>
              <a:spcBef>
                <a:spcPct val="0"/>
              </a:spcBef>
              <a:spcAft>
                <a:spcPct val="0"/>
              </a:spcAft>
              <a:buClrTx/>
              <a:buSzTx/>
              <a:buFontTx/>
              <a:buNone/>
              <a:defRPr sz="2800" b="1">
                <a:ln>
                  <a:noFill/>
                </a:ln>
                <a:solidFill>
                  <a:srgbClr val="000000"/>
                </a:solidFill>
                <a:effectLst/>
                <a:uLnTx/>
                <a:uFillTx/>
                <a:latin typeface="Arial" panose="020B0604020202020204" pitchFamily="34" charset="0"/>
                <a:cs typeface="Arial" panose="020B0604020202020204" pitchFamily="34" charset="0"/>
              </a:defRPr>
            </a:lvl1pPr>
          </a:lstStyle>
          <a:p>
            <a:r>
              <a:rPr lang="en-IN" dirty="0"/>
              <a:t>Attribute Value Selector</a:t>
            </a:r>
          </a:p>
        </p:txBody>
      </p:sp>
      <p:pic>
        <p:nvPicPr>
          <p:cNvPr id="10" name="Picture 9"/>
          <p:cNvPicPr>
            <a:picLocks noChangeAspect="1"/>
          </p:cNvPicPr>
          <p:nvPr/>
        </p:nvPicPr>
        <p:blipFill>
          <a:blip r:embed="rId2"/>
          <a:stretch>
            <a:fillRect/>
          </a:stretch>
        </p:blipFill>
        <p:spPr>
          <a:xfrm>
            <a:off x="643890" y="1371599"/>
            <a:ext cx="7204710" cy="3303817"/>
          </a:xfrm>
          <a:prstGeom prst="rect">
            <a:avLst/>
          </a:prstGeom>
        </p:spPr>
      </p:pic>
      <p:pic>
        <p:nvPicPr>
          <p:cNvPr id="8" name="Picture 7" descr="A black and red 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446" y="-52534"/>
            <a:ext cx="2209800" cy="770289"/>
          </a:xfrm>
          <a:prstGeom prst="rect">
            <a:avLst/>
          </a:prstGeom>
        </p:spPr>
      </p:pic>
    </p:spTree>
    <p:extLst>
      <p:ext uri="{BB962C8B-B14F-4D97-AF65-F5344CB8AC3E}">
        <p14:creationId xmlns:p14="http://schemas.microsoft.com/office/powerpoint/2010/main" val="26691175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txBox="1">
            <a:spLocks/>
          </p:cNvSpPr>
          <p:nvPr/>
        </p:nvSpPr>
        <p:spPr bwMode="auto">
          <a:xfrm>
            <a:off x="17463" y="752475"/>
            <a:ext cx="9144000" cy="579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marL="4572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914400" indent="-3429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371600" indent="-3429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828800" indent="-3429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286000" indent="-3429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743200" indent="-3429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3200400" indent="-3429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657600" indent="-3429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4114800" indent="-3429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lnSpc>
                <a:spcPct val="150000"/>
              </a:lnSpc>
              <a:spcBef>
                <a:spcPct val="0"/>
              </a:spcBef>
              <a:buClr>
                <a:srgbClr val="000000"/>
              </a:buClr>
            </a:pPr>
            <a:r>
              <a:rPr lang="en-US" altLang="en-US" sz="2400">
                <a:solidFill>
                  <a:srgbClr val="000000"/>
                </a:solidFill>
                <a:latin typeface="Times New Roman" panose="02020603050405020304" pitchFamily="18" charset="0"/>
                <a:ea typeface="Calibri" panose="020F0502020204030204" pitchFamily="34" charset="0"/>
                <a:cs typeface="Times New Roman" panose="02020603050405020304" pitchFamily="18" charset="0"/>
                <a:sym typeface="Arial" panose="020B0604020202020204" pitchFamily="34" charset="0"/>
              </a:rPr>
              <a:t>The box model describes the structure of page elements as they are laid out on the Web page</a:t>
            </a:r>
          </a:p>
          <a:p>
            <a:pPr algn="just" eaLnBrk="1" hangingPunct="1">
              <a:lnSpc>
                <a:spcPct val="150000"/>
              </a:lnSpc>
              <a:spcBef>
                <a:spcPct val="0"/>
              </a:spcBef>
              <a:buClr>
                <a:srgbClr val="000000"/>
              </a:buClr>
            </a:pPr>
            <a:r>
              <a:rPr lang="en-US" altLang="en-US" sz="2400">
                <a:solidFill>
                  <a:srgbClr val="000000"/>
                </a:solidFill>
                <a:latin typeface="Times New Roman" panose="02020603050405020304" pitchFamily="18" charset="0"/>
                <a:ea typeface="Calibri" panose="020F0502020204030204" pitchFamily="34" charset="0"/>
                <a:cs typeface="Times New Roman" panose="02020603050405020304" pitchFamily="18" charset="0"/>
                <a:sym typeface="Arial" panose="020B0604020202020204" pitchFamily="34" charset="0"/>
              </a:rPr>
              <a:t>The margin between the element and other page content</a:t>
            </a:r>
          </a:p>
          <a:p>
            <a:pPr algn="just" eaLnBrk="1" hangingPunct="1">
              <a:lnSpc>
                <a:spcPct val="150000"/>
              </a:lnSpc>
              <a:spcBef>
                <a:spcPct val="0"/>
              </a:spcBef>
              <a:buClr>
                <a:srgbClr val="000000"/>
              </a:buClr>
            </a:pPr>
            <a:r>
              <a:rPr lang="en-US" altLang="en-US" sz="2400">
                <a:solidFill>
                  <a:srgbClr val="000000"/>
                </a:solidFill>
                <a:latin typeface="Times New Roman" panose="02020603050405020304" pitchFamily="18" charset="0"/>
                <a:ea typeface="Calibri" panose="020F0502020204030204" pitchFamily="34" charset="0"/>
                <a:cs typeface="Times New Roman" panose="02020603050405020304" pitchFamily="18" charset="0"/>
                <a:sym typeface="Arial" panose="020B0604020202020204" pitchFamily="34" charset="0"/>
              </a:rPr>
              <a:t>The border of the box containing the element content</a:t>
            </a:r>
          </a:p>
          <a:p>
            <a:pPr algn="just" eaLnBrk="1" hangingPunct="1">
              <a:lnSpc>
                <a:spcPct val="150000"/>
              </a:lnSpc>
              <a:spcBef>
                <a:spcPct val="0"/>
              </a:spcBef>
              <a:buClr>
                <a:srgbClr val="000000"/>
              </a:buClr>
            </a:pPr>
            <a:r>
              <a:rPr lang="en-US" altLang="en-US" sz="2400">
                <a:solidFill>
                  <a:srgbClr val="000000"/>
                </a:solidFill>
                <a:latin typeface="Times New Roman" panose="02020603050405020304" pitchFamily="18" charset="0"/>
                <a:ea typeface="Calibri" panose="020F0502020204030204" pitchFamily="34" charset="0"/>
                <a:cs typeface="Times New Roman" panose="02020603050405020304" pitchFamily="18" charset="0"/>
                <a:sym typeface="Arial" panose="020B0604020202020204" pitchFamily="34" charset="0"/>
              </a:rPr>
              <a:t>The padding between the element’s content &amp; the box border content of the element itself</a:t>
            </a:r>
          </a:p>
          <a:p>
            <a:pPr algn="just" eaLnBrk="1" hangingPunct="1">
              <a:spcBef>
                <a:spcPct val="0"/>
              </a:spcBef>
              <a:buClr>
                <a:srgbClr val="000000"/>
              </a:buClr>
            </a:pPr>
            <a:endParaRPr lang="en-US" altLang="en-US" sz="2200">
              <a:solidFill>
                <a:srgbClr val="000000"/>
              </a:solidFill>
              <a:latin typeface="Times New Roman" panose="02020603050405020304" pitchFamily="18" charset="0"/>
              <a:ea typeface="Calibri" panose="020F0502020204030204" pitchFamily="34" charset="0"/>
              <a:cs typeface="Times New Roman" panose="02020603050405020304" pitchFamily="18" charset="0"/>
              <a:sym typeface="Arial" panose="020B0604020202020204" pitchFamily="34" charset="0"/>
            </a:endParaRPr>
          </a:p>
        </p:txBody>
      </p:sp>
      <p:sp>
        <p:nvSpPr>
          <p:cNvPr id="14" name="Google Shape;150;p18"/>
          <p:cNvSpPr>
            <a:spLocks noGrp="1"/>
          </p:cNvSpPr>
          <p:nvPr>
            <p:ph type="dt" sz="quarter" idx="10"/>
          </p:nvPr>
        </p:nvSpPr>
        <p:spPr>
          <a:xfrm>
            <a:off x="381000" y="6483350"/>
            <a:ext cx="2133600" cy="365125"/>
          </a:xfrm>
        </p:spPr>
        <p:txBody>
          <a:bodyPr spcFirstLastPara="1" wrap="square" lIns="91425" tIns="45700" rIns="91425" bIns="45700" anchorCtr="0">
            <a:noAutofit/>
          </a:bodyPr>
          <a:lstStyle/>
          <a:p>
            <a:pPr>
              <a:defRPr/>
            </a:pPr>
            <a:fld id="{BABC11CE-E5BA-43F2-A572-84B67F19698B}" type="datetime1">
              <a:rPr lang="en-US"/>
              <a:pPr>
                <a:defRPr/>
              </a:pPr>
              <a:t>8/20/2024</a:t>
            </a:fld>
            <a:endParaRPr dirty="0"/>
          </a:p>
        </p:txBody>
      </p:sp>
      <p:sp>
        <p:nvSpPr>
          <p:cNvPr id="16" name="Google Shape;154;p18"/>
          <p:cNvSpPr>
            <a:spLocks noGrp="1"/>
          </p:cNvSpPr>
          <p:nvPr>
            <p:ph type="ftr" sz="quarter" idx="11"/>
          </p:nvPr>
        </p:nvSpPr>
        <p:spPr>
          <a:xfrm>
            <a:off x="2438400" y="6503988"/>
            <a:ext cx="5029200" cy="363537"/>
          </a:xfrm>
        </p:spPr>
        <p:txBody>
          <a:bodyPr spcFirstLastPara="1" wrap="square" lIns="91425" tIns="45700" rIns="91425" bIns="45700" anchorCtr="0">
            <a:noAutofit/>
          </a:bodyPr>
          <a:lstStyle/>
          <a:p>
            <a:pPr>
              <a:defRPr/>
            </a:pPr>
            <a:r>
              <a:rPr lang="en-US"/>
              <a:t>ABDUL KHALID             KIT401 WD                UNIT 3</a:t>
            </a:r>
            <a:endParaRPr dirty="0"/>
          </a:p>
        </p:txBody>
      </p:sp>
      <p:sp>
        <p:nvSpPr>
          <p:cNvPr id="9221" name="Google Shape;151;p18"/>
          <p:cNvSpPr>
            <a:spLocks noGrp="1"/>
          </p:cNvSpPr>
          <p:nvPr>
            <p:ph type="sldNum" sz="quarter" idx="12"/>
          </p:nvPr>
        </p:nvSpPr>
        <p:spPr bwMode="auto">
          <a:xfrm>
            <a:off x="6705600" y="64706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013458A-0A3B-41D7-A431-6F8417955FDF}" type="slidenum">
              <a:rPr lang="en-US" altLang="en-US" sz="1200" smtClean="0">
                <a:solidFill>
                  <a:srgbClr val="898989"/>
                </a:solidFill>
              </a:rPr>
              <a:pPr>
                <a:spcBef>
                  <a:spcPct val="0"/>
                </a:spcBef>
                <a:buFontTx/>
                <a:buNone/>
              </a:pPr>
              <a:t>26</a:t>
            </a:fld>
            <a:endParaRPr lang="en-US" altLang="en-US" sz="1200" smtClean="0">
              <a:solidFill>
                <a:srgbClr val="898989"/>
              </a:solidFill>
            </a:endParaRPr>
          </a:p>
        </p:txBody>
      </p:sp>
      <p:sp>
        <p:nvSpPr>
          <p:cNvPr id="10" name="Title 1"/>
          <p:cNvSpPr txBox="1">
            <a:spLocks/>
          </p:cNvSpPr>
          <p:nvPr/>
        </p:nvSpPr>
        <p:spPr>
          <a:xfrm>
            <a:off x="1371600" y="0"/>
            <a:ext cx="7772400" cy="6858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anchor="ctr"/>
          <a:lstStyle>
            <a:defPPr>
              <a:defRPr lang="en-US"/>
            </a:defPPr>
            <a:lvl1pPr marL="0" marR="0" lvl="0" indent="0" algn="ctr" defTabSz="914400" latinLnBrk="0">
              <a:lnSpc>
                <a:spcPct val="100000"/>
              </a:lnSpc>
              <a:buClrTx/>
              <a:buSzTx/>
              <a:buFontTx/>
              <a:buNone/>
              <a:defRPr sz="2800" b="1">
                <a:ln>
                  <a:noFill/>
                </a:ln>
                <a:solidFill>
                  <a:srgbClr val="000000"/>
                </a:solidFill>
                <a:effectLst/>
                <a:uLnTx/>
                <a:uFillTx/>
                <a:latin typeface="Arial" panose="020B0604020202020204" pitchFamily="34" charset="0"/>
                <a:cs typeface="Arial" panose="020B0604020202020204" pitchFamily="34" charset="0"/>
              </a:defRPr>
            </a:lvl1pPr>
            <a:lvl2pPr defTabSz="914400" eaLnBrk="1" latinLnBrk="0" hangingPunct="1">
              <a:defRPr sz="1800"/>
            </a:lvl2pPr>
            <a:lvl3pPr defTabSz="914400" eaLnBrk="1" latinLnBrk="0" hangingPunct="1">
              <a:defRPr sz="1800"/>
            </a:lvl3pPr>
            <a:lvl4pPr defTabSz="914400" eaLnBrk="1" latinLnBrk="0" hangingPunct="1">
              <a:defRPr sz="1800"/>
            </a:lvl4pPr>
            <a:lvl5pPr defTabSz="914400" eaLnBrk="1" latinLnBrk="0" hangingPunct="1">
              <a:defRPr sz="1800"/>
            </a:lvl5pPr>
            <a:lvl6pPr>
              <a:defRPr sz="1800"/>
            </a:lvl6pPr>
            <a:lvl7pPr>
              <a:defRPr sz="1800"/>
            </a:lvl7pPr>
            <a:lvl8pPr>
              <a:defRPr sz="1800"/>
            </a:lvl8pPr>
            <a:lvl9pPr>
              <a:defRPr sz="1800"/>
            </a:lvl9pPr>
          </a:lstStyle>
          <a:p>
            <a:pPr>
              <a:defRPr/>
            </a:pPr>
            <a:r>
              <a:rPr lang="en-US" dirty="0"/>
              <a:t>The Box Model</a:t>
            </a:r>
          </a:p>
        </p:txBody>
      </p:sp>
      <p:pic>
        <p:nvPicPr>
          <p:cNvPr id="9223" name="Picture 7" descr="A black and red logo&#10;&#10;Description automatically generated"/>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813" y="-52388"/>
            <a:ext cx="22098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921732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txBox="1">
            <a:spLocks/>
          </p:cNvSpPr>
          <p:nvPr/>
        </p:nvSpPr>
        <p:spPr bwMode="auto">
          <a:xfrm>
            <a:off x="17463" y="752475"/>
            <a:ext cx="9144000" cy="579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marL="4572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914400" indent="-3429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371600" indent="-3429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828800" indent="-3429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286000" indent="-3429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743200" indent="-3429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3200400" indent="-3429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657600" indent="-3429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4114800" indent="-3429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Clr>
                <a:srgbClr val="000000"/>
              </a:buClr>
            </a:pPr>
            <a:endParaRPr lang="en-US" altLang="en-US" sz="2200">
              <a:solidFill>
                <a:srgbClr val="000000"/>
              </a:solidFill>
              <a:latin typeface="Times New Roman" panose="02020603050405020304" pitchFamily="18" charset="0"/>
              <a:ea typeface="Calibri" panose="020F0502020204030204" pitchFamily="34" charset="0"/>
              <a:cs typeface="Times New Roman" panose="02020603050405020304" pitchFamily="18" charset="0"/>
              <a:sym typeface="Arial" panose="020B0604020202020204" pitchFamily="34" charset="0"/>
            </a:endParaRPr>
          </a:p>
        </p:txBody>
      </p:sp>
      <p:sp>
        <p:nvSpPr>
          <p:cNvPr id="14" name="Google Shape;150;p18"/>
          <p:cNvSpPr>
            <a:spLocks noGrp="1"/>
          </p:cNvSpPr>
          <p:nvPr>
            <p:ph type="dt" sz="quarter" idx="10"/>
          </p:nvPr>
        </p:nvSpPr>
        <p:spPr>
          <a:xfrm>
            <a:off x="381000" y="6483350"/>
            <a:ext cx="2133600" cy="365125"/>
          </a:xfrm>
        </p:spPr>
        <p:txBody>
          <a:bodyPr spcFirstLastPara="1" wrap="square" lIns="91425" tIns="45700" rIns="91425" bIns="45700" anchorCtr="0">
            <a:noAutofit/>
          </a:bodyPr>
          <a:lstStyle/>
          <a:p>
            <a:pPr>
              <a:defRPr/>
            </a:pPr>
            <a:fld id="{BABC11CE-E5BA-43F2-A572-84B67F19698B}" type="datetime1">
              <a:rPr lang="en-US"/>
              <a:pPr>
                <a:defRPr/>
              </a:pPr>
              <a:t>8/20/2024</a:t>
            </a:fld>
            <a:endParaRPr dirty="0"/>
          </a:p>
        </p:txBody>
      </p:sp>
      <p:sp>
        <p:nvSpPr>
          <p:cNvPr id="11268" name="Google Shape;151;p18"/>
          <p:cNvSpPr>
            <a:spLocks noGrp="1"/>
          </p:cNvSpPr>
          <p:nvPr>
            <p:ph type="sldNum" sz="quarter" idx="12"/>
          </p:nvPr>
        </p:nvSpPr>
        <p:spPr bwMode="auto">
          <a:xfrm>
            <a:off x="6705600" y="64706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35C5108-CC5D-4776-A562-FEE344FD7F34}" type="slidenum">
              <a:rPr lang="en-US" altLang="en-US" sz="1200" smtClean="0">
                <a:solidFill>
                  <a:srgbClr val="898989"/>
                </a:solidFill>
              </a:rPr>
              <a:pPr>
                <a:spcBef>
                  <a:spcPct val="0"/>
                </a:spcBef>
                <a:buFontTx/>
                <a:buNone/>
              </a:pPr>
              <a:t>27</a:t>
            </a:fld>
            <a:endParaRPr lang="en-US" altLang="en-US" sz="1200" smtClean="0">
              <a:solidFill>
                <a:srgbClr val="898989"/>
              </a:solidFill>
            </a:endParaRPr>
          </a:p>
        </p:txBody>
      </p:sp>
      <p:sp>
        <p:nvSpPr>
          <p:cNvPr id="16" name="Google Shape;154;p18"/>
          <p:cNvSpPr>
            <a:spLocks noGrp="1"/>
          </p:cNvSpPr>
          <p:nvPr>
            <p:ph type="ftr" sz="quarter" idx="11"/>
          </p:nvPr>
        </p:nvSpPr>
        <p:spPr>
          <a:xfrm>
            <a:off x="2438400" y="6503988"/>
            <a:ext cx="5029200" cy="363537"/>
          </a:xfrm>
        </p:spPr>
        <p:txBody>
          <a:bodyPr spcFirstLastPara="1" wrap="square" lIns="91425" tIns="45700" rIns="91425" bIns="45700" anchorCtr="0">
            <a:noAutofit/>
          </a:bodyPr>
          <a:lstStyle/>
          <a:p>
            <a:pPr>
              <a:defRPr/>
            </a:pPr>
            <a:r>
              <a:rPr lang="en-US"/>
              <a:t>ABDUL KHALID             KIT401 WD                UNIT 3</a:t>
            </a:r>
            <a:endParaRPr dirty="0"/>
          </a:p>
        </p:txBody>
      </p:sp>
      <p:sp>
        <p:nvSpPr>
          <p:cNvPr id="10" name="Title 1"/>
          <p:cNvSpPr txBox="1">
            <a:spLocks/>
          </p:cNvSpPr>
          <p:nvPr/>
        </p:nvSpPr>
        <p:spPr>
          <a:xfrm>
            <a:off x="1371600" y="0"/>
            <a:ext cx="7772400" cy="6858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anchor="ctr"/>
          <a:lstStyle>
            <a:defPPr>
              <a:defRPr lang="en-US"/>
            </a:defPPr>
            <a:lvl1pPr marL="0" marR="0" lvl="0" indent="0" algn="ctr" defTabSz="914400" latinLnBrk="0">
              <a:lnSpc>
                <a:spcPct val="100000"/>
              </a:lnSpc>
              <a:buClrTx/>
              <a:buSzTx/>
              <a:buFontTx/>
              <a:buNone/>
              <a:defRPr sz="2800" b="1">
                <a:ln>
                  <a:noFill/>
                </a:ln>
                <a:solidFill>
                  <a:srgbClr val="000000"/>
                </a:solidFill>
                <a:effectLst/>
                <a:uLnTx/>
                <a:uFillTx/>
                <a:latin typeface="Arial" panose="020B0604020202020204" pitchFamily="34" charset="0"/>
                <a:cs typeface="Arial" panose="020B0604020202020204" pitchFamily="34" charset="0"/>
              </a:defRPr>
            </a:lvl1pPr>
            <a:lvl2pPr defTabSz="914400" eaLnBrk="1" latinLnBrk="0" hangingPunct="1">
              <a:defRPr sz="1800"/>
            </a:lvl2pPr>
            <a:lvl3pPr defTabSz="914400" eaLnBrk="1" latinLnBrk="0" hangingPunct="1">
              <a:defRPr sz="1800"/>
            </a:lvl3pPr>
            <a:lvl4pPr defTabSz="914400" eaLnBrk="1" latinLnBrk="0" hangingPunct="1">
              <a:defRPr sz="1800"/>
            </a:lvl4pPr>
            <a:lvl5pPr defTabSz="914400" eaLnBrk="1" latinLnBrk="0" hangingPunct="1">
              <a:defRPr sz="1800"/>
            </a:lvl5pPr>
            <a:lvl6pPr>
              <a:defRPr sz="1800"/>
            </a:lvl6pPr>
            <a:lvl7pPr>
              <a:defRPr sz="1800"/>
            </a:lvl7pPr>
            <a:lvl8pPr>
              <a:defRPr sz="1800"/>
            </a:lvl8pPr>
            <a:lvl9pPr>
              <a:defRPr sz="1800"/>
            </a:lvl9pPr>
          </a:lstStyle>
          <a:p>
            <a:pPr>
              <a:defRPr/>
            </a:pPr>
            <a:r>
              <a:rPr lang="en-US" dirty="0"/>
              <a:t>The Box Model</a:t>
            </a:r>
          </a:p>
        </p:txBody>
      </p:sp>
      <p:pic>
        <p:nvPicPr>
          <p:cNvPr id="11" name="Picture 2"/>
          <p:cNvPicPr>
            <a:picLocks noChangeAspect="1" noChangeArrowheads="1"/>
          </p:cNvPicPr>
          <p:nvPr/>
        </p:nvPicPr>
        <p:blipFill rotWithShape="1">
          <a:blip r:embed="rId3" cstate="print"/>
          <a:srcRect l="1849" t="5413" r="2311" b="13590"/>
          <a:stretch/>
        </p:blipFill>
        <p:spPr bwMode="auto">
          <a:xfrm>
            <a:off x="35169" y="1437482"/>
            <a:ext cx="9108831" cy="391318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272" name="Picture 8" descr="A black and red logo&#10;&#10;Description automatically generated"/>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3813" y="-52388"/>
            <a:ext cx="22098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2284512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6" presetClass="entr" presetSubtype="21"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arn(inVertical)">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txBox="1">
            <a:spLocks/>
          </p:cNvSpPr>
          <p:nvPr/>
        </p:nvSpPr>
        <p:spPr bwMode="auto">
          <a:xfrm>
            <a:off x="17463" y="752475"/>
            <a:ext cx="9144000" cy="579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marL="4572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914400" indent="-3429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371600" indent="-3429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828800" indent="-3429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286000" indent="-3429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743200" indent="-3429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3200400" indent="-3429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657600" indent="-3429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4114800" indent="-3429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Clr>
                <a:srgbClr val="000000"/>
              </a:buClr>
            </a:pPr>
            <a:endParaRPr lang="en-US" altLang="en-US" sz="2200">
              <a:solidFill>
                <a:srgbClr val="000000"/>
              </a:solidFill>
              <a:latin typeface="Times New Roman" panose="02020603050405020304" pitchFamily="18" charset="0"/>
              <a:ea typeface="Calibri" panose="020F0502020204030204" pitchFamily="34" charset="0"/>
              <a:cs typeface="Times New Roman" panose="02020603050405020304" pitchFamily="18" charset="0"/>
              <a:sym typeface="Arial" panose="020B0604020202020204" pitchFamily="34" charset="0"/>
            </a:endParaRPr>
          </a:p>
        </p:txBody>
      </p:sp>
      <p:sp>
        <p:nvSpPr>
          <p:cNvPr id="14" name="Google Shape;150;p18"/>
          <p:cNvSpPr>
            <a:spLocks noGrp="1"/>
          </p:cNvSpPr>
          <p:nvPr>
            <p:ph type="dt" sz="quarter" idx="10"/>
          </p:nvPr>
        </p:nvSpPr>
        <p:spPr>
          <a:xfrm>
            <a:off x="381000" y="6483350"/>
            <a:ext cx="2133600" cy="365125"/>
          </a:xfrm>
        </p:spPr>
        <p:txBody>
          <a:bodyPr spcFirstLastPara="1" wrap="square" lIns="91425" tIns="45700" rIns="91425" bIns="45700" anchorCtr="0">
            <a:noAutofit/>
          </a:bodyPr>
          <a:lstStyle/>
          <a:p>
            <a:pPr>
              <a:defRPr/>
            </a:pPr>
            <a:fld id="{BABC11CE-E5BA-43F2-A572-84B67F19698B}" type="datetime1">
              <a:rPr lang="en-US"/>
              <a:pPr>
                <a:defRPr/>
              </a:pPr>
              <a:t>8/20/2024</a:t>
            </a:fld>
            <a:endParaRPr dirty="0"/>
          </a:p>
        </p:txBody>
      </p:sp>
      <p:sp>
        <p:nvSpPr>
          <p:cNvPr id="13316" name="Google Shape;151;p18"/>
          <p:cNvSpPr>
            <a:spLocks noGrp="1"/>
          </p:cNvSpPr>
          <p:nvPr>
            <p:ph type="sldNum" sz="quarter" idx="12"/>
          </p:nvPr>
        </p:nvSpPr>
        <p:spPr bwMode="auto">
          <a:xfrm>
            <a:off x="6705600" y="64706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8B7CF0D-D471-4EEE-8B89-0E68645FD336}" type="slidenum">
              <a:rPr lang="en-US" altLang="en-US" sz="1200" smtClean="0">
                <a:solidFill>
                  <a:srgbClr val="898989"/>
                </a:solidFill>
              </a:rPr>
              <a:pPr>
                <a:spcBef>
                  <a:spcPct val="0"/>
                </a:spcBef>
                <a:buFontTx/>
                <a:buNone/>
              </a:pPr>
              <a:t>28</a:t>
            </a:fld>
            <a:endParaRPr lang="en-US" altLang="en-US" sz="1200" smtClean="0">
              <a:solidFill>
                <a:srgbClr val="898989"/>
              </a:solidFill>
            </a:endParaRPr>
          </a:p>
        </p:txBody>
      </p:sp>
      <p:sp>
        <p:nvSpPr>
          <p:cNvPr id="16" name="Google Shape;154;p18"/>
          <p:cNvSpPr>
            <a:spLocks noGrp="1"/>
          </p:cNvSpPr>
          <p:nvPr>
            <p:ph type="ftr" sz="quarter" idx="11"/>
          </p:nvPr>
        </p:nvSpPr>
        <p:spPr>
          <a:xfrm>
            <a:off x="2438400" y="6503988"/>
            <a:ext cx="5029200" cy="363537"/>
          </a:xfrm>
        </p:spPr>
        <p:txBody>
          <a:bodyPr spcFirstLastPara="1" wrap="square" lIns="91425" tIns="45700" rIns="91425" bIns="45700" anchorCtr="0">
            <a:noAutofit/>
          </a:bodyPr>
          <a:lstStyle/>
          <a:p>
            <a:pPr>
              <a:defRPr/>
            </a:pPr>
            <a:r>
              <a:rPr lang="en-US"/>
              <a:t>ABDUL KHALID             KIT401 WD                UNIT 3</a:t>
            </a:r>
            <a:endParaRPr dirty="0"/>
          </a:p>
        </p:txBody>
      </p:sp>
      <p:sp>
        <p:nvSpPr>
          <p:cNvPr id="10" name="Title 1"/>
          <p:cNvSpPr txBox="1">
            <a:spLocks/>
          </p:cNvSpPr>
          <p:nvPr/>
        </p:nvSpPr>
        <p:spPr>
          <a:xfrm>
            <a:off x="1371600" y="0"/>
            <a:ext cx="7772400" cy="6858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anchor="ctr"/>
          <a:lstStyle>
            <a:defPPr>
              <a:defRPr lang="en-US"/>
            </a:defPPr>
            <a:lvl1pPr marL="0" marR="0" lvl="0" indent="0" algn="ctr" defTabSz="914400" latinLnBrk="0">
              <a:lnSpc>
                <a:spcPct val="100000"/>
              </a:lnSpc>
              <a:buClrTx/>
              <a:buSzTx/>
              <a:buFontTx/>
              <a:buNone/>
              <a:defRPr sz="2800" b="1">
                <a:ln>
                  <a:noFill/>
                </a:ln>
                <a:solidFill>
                  <a:srgbClr val="000000"/>
                </a:solidFill>
                <a:effectLst/>
                <a:uLnTx/>
                <a:uFillTx/>
                <a:latin typeface="Arial" panose="020B0604020202020204" pitchFamily="34" charset="0"/>
                <a:cs typeface="Arial" panose="020B0604020202020204" pitchFamily="34" charset="0"/>
              </a:defRPr>
            </a:lvl1pPr>
            <a:lvl2pPr defTabSz="914400" eaLnBrk="1" latinLnBrk="0" hangingPunct="1">
              <a:defRPr sz="1800"/>
            </a:lvl2pPr>
            <a:lvl3pPr defTabSz="914400" eaLnBrk="1" latinLnBrk="0" hangingPunct="1">
              <a:defRPr sz="1800"/>
            </a:lvl3pPr>
            <a:lvl4pPr defTabSz="914400" eaLnBrk="1" latinLnBrk="0" hangingPunct="1">
              <a:defRPr sz="1800"/>
            </a:lvl4pPr>
            <a:lvl5pPr defTabSz="914400" eaLnBrk="1" latinLnBrk="0" hangingPunct="1">
              <a:defRPr sz="1800"/>
            </a:lvl5pPr>
            <a:lvl6pPr>
              <a:defRPr sz="1800"/>
            </a:lvl6pPr>
            <a:lvl7pPr>
              <a:defRPr sz="1800"/>
            </a:lvl7pPr>
            <a:lvl8pPr>
              <a:defRPr sz="1800"/>
            </a:lvl8pPr>
            <a:lvl9pPr>
              <a:defRPr sz="1800"/>
            </a:lvl9pPr>
          </a:lstStyle>
          <a:p>
            <a:pPr>
              <a:defRPr/>
            </a:pPr>
            <a:r>
              <a:rPr lang="en-US" dirty="0"/>
              <a:t>The Box Model</a:t>
            </a:r>
          </a:p>
        </p:txBody>
      </p:sp>
      <p:pic>
        <p:nvPicPr>
          <p:cNvPr id="13319"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293813"/>
            <a:ext cx="9144000" cy="427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0" name="Picture 8" descr="A black and red logo&#10;&#10;Description automatically generated"/>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3813" y="-52388"/>
            <a:ext cx="22098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0960766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txBox="1">
            <a:spLocks/>
          </p:cNvSpPr>
          <p:nvPr/>
        </p:nvSpPr>
        <p:spPr bwMode="auto">
          <a:xfrm>
            <a:off x="17463" y="752475"/>
            <a:ext cx="9144000" cy="579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marL="4572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914400" indent="-3429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371600" indent="-3429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828800" indent="-3429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286000" indent="-3429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743200" indent="-3429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3200400" indent="-3429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657600" indent="-3429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4114800" indent="-3429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Clr>
                <a:srgbClr val="000000"/>
              </a:buClr>
            </a:pPr>
            <a:endParaRPr lang="en-US" altLang="en-US" sz="2200">
              <a:solidFill>
                <a:srgbClr val="000000"/>
              </a:solidFill>
              <a:latin typeface="Times New Roman" panose="02020603050405020304" pitchFamily="18" charset="0"/>
              <a:ea typeface="Calibri" panose="020F0502020204030204" pitchFamily="34" charset="0"/>
              <a:cs typeface="Times New Roman" panose="02020603050405020304" pitchFamily="18" charset="0"/>
              <a:sym typeface="Arial" panose="020B0604020202020204" pitchFamily="34" charset="0"/>
            </a:endParaRPr>
          </a:p>
        </p:txBody>
      </p:sp>
      <p:sp>
        <p:nvSpPr>
          <p:cNvPr id="14" name="Google Shape;150;p18"/>
          <p:cNvSpPr>
            <a:spLocks noGrp="1"/>
          </p:cNvSpPr>
          <p:nvPr>
            <p:ph type="dt" sz="quarter" idx="10"/>
          </p:nvPr>
        </p:nvSpPr>
        <p:spPr>
          <a:xfrm>
            <a:off x="381000" y="6483350"/>
            <a:ext cx="2133600" cy="365125"/>
          </a:xfrm>
        </p:spPr>
        <p:txBody>
          <a:bodyPr spcFirstLastPara="1" wrap="square" lIns="91425" tIns="45700" rIns="91425" bIns="45700" anchorCtr="0">
            <a:noAutofit/>
          </a:bodyPr>
          <a:lstStyle/>
          <a:p>
            <a:pPr>
              <a:defRPr/>
            </a:pPr>
            <a:fld id="{BABC11CE-E5BA-43F2-A572-84B67F19698B}" type="datetime1">
              <a:rPr lang="en-US"/>
              <a:pPr>
                <a:defRPr/>
              </a:pPr>
              <a:t>8/20/2024</a:t>
            </a:fld>
            <a:endParaRPr dirty="0"/>
          </a:p>
        </p:txBody>
      </p:sp>
      <p:sp>
        <p:nvSpPr>
          <p:cNvPr id="15364" name="Google Shape;151;p18"/>
          <p:cNvSpPr>
            <a:spLocks noGrp="1"/>
          </p:cNvSpPr>
          <p:nvPr>
            <p:ph type="sldNum" sz="quarter" idx="12"/>
          </p:nvPr>
        </p:nvSpPr>
        <p:spPr bwMode="auto">
          <a:xfrm>
            <a:off x="6705600" y="64706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BBA7483-11E5-47E8-AAA1-985C9CFC32FB}" type="slidenum">
              <a:rPr lang="en-US" altLang="en-US" sz="1200" smtClean="0">
                <a:solidFill>
                  <a:srgbClr val="898989"/>
                </a:solidFill>
              </a:rPr>
              <a:pPr>
                <a:spcBef>
                  <a:spcPct val="0"/>
                </a:spcBef>
                <a:buFontTx/>
                <a:buNone/>
              </a:pPr>
              <a:t>29</a:t>
            </a:fld>
            <a:endParaRPr lang="en-US" altLang="en-US" sz="1200" smtClean="0">
              <a:solidFill>
                <a:srgbClr val="898989"/>
              </a:solidFill>
            </a:endParaRPr>
          </a:p>
        </p:txBody>
      </p:sp>
      <p:sp>
        <p:nvSpPr>
          <p:cNvPr id="16" name="Google Shape;154;p18"/>
          <p:cNvSpPr>
            <a:spLocks noGrp="1"/>
          </p:cNvSpPr>
          <p:nvPr>
            <p:ph type="ftr" sz="quarter" idx="11"/>
          </p:nvPr>
        </p:nvSpPr>
        <p:spPr>
          <a:xfrm>
            <a:off x="2438400" y="6503988"/>
            <a:ext cx="5029200" cy="363537"/>
          </a:xfrm>
        </p:spPr>
        <p:txBody>
          <a:bodyPr spcFirstLastPara="1" wrap="square" lIns="91425" tIns="45700" rIns="91425" bIns="45700" anchorCtr="0">
            <a:noAutofit/>
          </a:bodyPr>
          <a:lstStyle/>
          <a:p>
            <a:pPr>
              <a:defRPr/>
            </a:pPr>
            <a:r>
              <a:rPr lang="en-US"/>
              <a:t>ABDUL KHALID             KIT401 WD                UNIT 3</a:t>
            </a:r>
            <a:endParaRPr dirty="0"/>
          </a:p>
        </p:txBody>
      </p:sp>
      <p:sp>
        <p:nvSpPr>
          <p:cNvPr id="10" name="Title 1"/>
          <p:cNvSpPr txBox="1">
            <a:spLocks/>
          </p:cNvSpPr>
          <p:nvPr/>
        </p:nvSpPr>
        <p:spPr>
          <a:xfrm>
            <a:off x="1371600" y="0"/>
            <a:ext cx="7772400" cy="6858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anchor="ctr"/>
          <a:lstStyle>
            <a:defPPr>
              <a:defRPr lang="en-US"/>
            </a:defPPr>
            <a:lvl1pPr marL="0" marR="0" lvl="0" indent="0" algn="ctr" defTabSz="914400" latinLnBrk="0">
              <a:lnSpc>
                <a:spcPct val="100000"/>
              </a:lnSpc>
              <a:buClrTx/>
              <a:buSzTx/>
              <a:buFontTx/>
              <a:buNone/>
              <a:defRPr sz="2800" b="1">
                <a:ln>
                  <a:noFill/>
                </a:ln>
                <a:solidFill>
                  <a:srgbClr val="000000"/>
                </a:solidFill>
                <a:effectLst/>
                <a:uLnTx/>
                <a:uFillTx/>
                <a:latin typeface="Arial" panose="020B0604020202020204" pitchFamily="34" charset="0"/>
                <a:cs typeface="Arial" panose="020B0604020202020204" pitchFamily="34" charset="0"/>
              </a:defRPr>
            </a:lvl1pPr>
            <a:lvl2pPr defTabSz="914400" eaLnBrk="1" latinLnBrk="0" hangingPunct="1">
              <a:defRPr sz="1800"/>
            </a:lvl2pPr>
            <a:lvl3pPr defTabSz="914400" eaLnBrk="1" latinLnBrk="0" hangingPunct="1">
              <a:defRPr sz="1800"/>
            </a:lvl3pPr>
            <a:lvl4pPr defTabSz="914400" eaLnBrk="1" latinLnBrk="0" hangingPunct="1">
              <a:defRPr sz="1800"/>
            </a:lvl4pPr>
            <a:lvl5pPr defTabSz="914400" eaLnBrk="1" latinLnBrk="0" hangingPunct="1">
              <a:defRPr sz="1800"/>
            </a:lvl5pPr>
            <a:lvl6pPr>
              <a:defRPr sz="1800"/>
            </a:lvl6pPr>
            <a:lvl7pPr>
              <a:defRPr sz="1800"/>
            </a:lvl7pPr>
            <a:lvl8pPr>
              <a:defRPr sz="1800"/>
            </a:lvl8pPr>
            <a:lvl9pPr>
              <a:defRPr sz="1800"/>
            </a:lvl9pPr>
          </a:lstStyle>
          <a:p>
            <a:pPr>
              <a:defRPr/>
            </a:pPr>
            <a:r>
              <a:rPr lang="en-US" dirty="0"/>
              <a:t>The Box Model</a:t>
            </a:r>
          </a:p>
        </p:txBody>
      </p:sp>
      <p:pic>
        <p:nvPicPr>
          <p:cNvPr id="15367"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157413"/>
            <a:ext cx="9144000"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8" name="Picture 8" descr="A black and red logo&#10;&#10;Description automatically generated"/>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3813" y="-52388"/>
            <a:ext cx="22098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772549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B6AE988-D100-4B4B-8329-29BDC24F8EAC}" type="datetime3">
              <a:rPr lang="en-US" smtClean="0"/>
              <a:t>20 August 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Rajat Kumar               WT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a:p>
        </p:txBody>
      </p:sp>
      <p:sp>
        <p:nvSpPr>
          <p:cNvPr id="7" name="Title 1"/>
          <p:cNvSpPr txBox="1">
            <a:spLocks/>
          </p:cNvSpPr>
          <p:nvPr/>
        </p:nvSpPr>
        <p:spPr>
          <a:xfrm>
            <a:off x="1287780" y="60222"/>
            <a:ext cx="7772400" cy="6858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eaLnBrk="0" fontAlgn="base" hangingPunct="0">
              <a:lnSpc>
                <a:spcPct val="100000"/>
              </a:lnSpc>
              <a:spcBef>
                <a:spcPct val="0"/>
              </a:spcBef>
              <a:spcAft>
                <a:spcPct val="0"/>
              </a:spcAft>
              <a:buClrTx/>
              <a:buSzTx/>
              <a:buFontTx/>
              <a:buNone/>
              <a:defRPr sz="2800" b="1">
                <a:ln>
                  <a:noFill/>
                </a:ln>
                <a:solidFill>
                  <a:srgbClr val="000000"/>
                </a:solidFill>
                <a:effectLst/>
                <a:uLnTx/>
                <a:uFillTx/>
                <a:latin typeface="Arial" panose="020B0604020202020204" pitchFamily="34" charset="0"/>
                <a:cs typeface="Arial" panose="020B0604020202020204" pitchFamily="34" charset="0"/>
              </a:defRPr>
            </a:lvl1pPr>
          </a:lstStyle>
          <a:p>
            <a:r>
              <a:rPr lang="en-IN" dirty="0"/>
              <a:t>Element Selector</a:t>
            </a:r>
          </a:p>
        </p:txBody>
      </p:sp>
      <p:pic>
        <p:nvPicPr>
          <p:cNvPr id="2" name="Picture 1"/>
          <p:cNvPicPr>
            <a:picLocks noChangeAspect="1"/>
          </p:cNvPicPr>
          <p:nvPr/>
        </p:nvPicPr>
        <p:blipFill>
          <a:blip r:embed="rId2"/>
          <a:stretch>
            <a:fillRect/>
          </a:stretch>
        </p:blipFill>
        <p:spPr>
          <a:xfrm>
            <a:off x="0" y="740160"/>
            <a:ext cx="7467600" cy="4744815"/>
          </a:xfrm>
          <a:prstGeom prst="rect">
            <a:avLst/>
          </a:prstGeom>
        </p:spPr>
      </p:pic>
      <p:pic>
        <p:nvPicPr>
          <p:cNvPr id="3" name="Picture 2"/>
          <p:cNvPicPr>
            <a:picLocks noChangeAspect="1"/>
          </p:cNvPicPr>
          <p:nvPr/>
        </p:nvPicPr>
        <p:blipFill>
          <a:blip r:embed="rId3"/>
          <a:stretch>
            <a:fillRect/>
          </a:stretch>
        </p:blipFill>
        <p:spPr>
          <a:xfrm>
            <a:off x="4800600" y="4419601"/>
            <a:ext cx="4259580" cy="2119312"/>
          </a:xfrm>
          <a:prstGeom prst="rect">
            <a:avLst/>
          </a:prstGeom>
        </p:spPr>
      </p:pic>
      <p:pic>
        <p:nvPicPr>
          <p:cNvPr id="10" name="Picture 9" descr="A black and red logo&#10;&#10;Description automatically genera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446" y="-52534"/>
            <a:ext cx="2209800" cy="770289"/>
          </a:xfrm>
          <a:prstGeom prst="rect">
            <a:avLst/>
          </a:prstGeom>
        </p:spPr>
      </p:pic>
      <p:sp>
        <p:nvSpPr>
          <p:cNvPr id="8" name="Rectangle 7"/>
          <p:cNvSpPr/>
          <p:nvPr/>
        </p:nvSpPr>
        <p:spPr>
          <a:xfrm>
            <a:off x="3757246" y="964295"/>
            <a:ext cx="4572000" cy="1426544"/>
          </a:xfrm>
          <a:prstGeom prst="rect">
            <a:avLst/>
          </a:prstGeom>
        </p:spPr>
        <p:txBody>
          <a:bodyPr>
            <a:spAutoFit/>
          </a:bodyPr>
          <a:lstStyle/>
          <a:p>
            <a:pPr>
              <a:lnSpc>
                <a:spcPct val="150000"/>
              </a:lnSpc>
            </a:pPr>
            <a:r>
              <a:rPr lang="en-US" sz="2000" b="1" dirty="0">
                <a:solidFill>
                  <a:srgbClr val="000000"/>
                </a:solidFill>
                <a:latin typeface="Verdana" panose="020B0604030504040204" pitchFamily="34" charset="0"/>
              </a:rPr>
              <a:t>The element selector selects HTML elements based on the element name.</a:t>
            </a:r>
          </a:p>
        </p:txBody>
      </p:sp>
    </p:spTree>
    <p:extLst>
      <p:ext uri="{BB962C8B-B14F-4D97-AF65-F5344CB8AC3E}">
        <p14:creationId xmlns:p14="http://schemas.microsoft.com/office/powerpoint/2010/main" val="14736079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txBox="1">
            <a:spLocks/>
          </p:cNvSpPr>
          <p:nvPr/>
        </p:nvSpPr>
        <p:spPr bwMode="auto">
          <a:xfrm>
            <a:off x="0" y="706438"/>
            <a:ext cx="9144000" cy="579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marL="1143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Clr>
                <a:srgbClr val="000000"/>
              </a:buClr>
              <a:buFont typeface="Arial" panose="020B0604020202020204" pitchFamily="34" charset="0"/>
              <a:buNone/>
            </a:pPr>
            <a:r>
              <a:rPr lang="en-US" altLang="en-US" sz="2200">
                <a:solidFill>
                  <a:srgbClr val="000000"/>
                </a:solidFill>
                <a:latin typeface="Times New Roman" panose="02020603050405020304" pitchFamily="18" charset="0"/>
                <a:ea typeface="Calibri" panose="020F0502020204030204" pitchFamily="34" charset="0"/>
                <a:cs typeface="Times New Roman" panose="02020603050405020304" pitchFamily="18" charset="0"/>
                <a:sym typeface="Arial" panose="020B0604020202020204" pitchFamily="34" charset="0"/>
              </a:rPr>
              <a:t>Header</a:t>
            </a:r>
          </a:p>
          <a:p>
            <a:pPr algn="just" eaLnBrk="1" hangingPunct="1">
              <a:spcBef>
                <a:spcPct val="0"/>
              </a:spcBef>
              <a:buClr>
                <a:srgbClr val="000000"/>
              </a:buClr>
              <a:buFont typeface="Arial" panose="020B0604020202020204" pitchFamily="34" charset="0"/>
              <a:buNone/>
            </a:pPr>
            <a:endParaRPr lang="en-US" altLang="en-US" sz="2200">
              <a:solidFill>
                <a:srgbClr val="000000"/>
              </a:solidFill>
              <a:latin typeface="Times New Roman" panose="02020603050405020304" pitchFamily="18" charset="0"/>
              <a:ea typeface="Calibri" panose="020F0502020204030204" pitchFamily="34" charset="0"/>
              <a:cs typeface="Times New Roman" panose="02020603050405020304" pitchFamily="18" charset="0"/>
              <a:sym typeface="Arial" panose="020B0604020202020204" pitchFamily="34" charset="0"/>
            </a:endParaRPr>
          </a:p>
          <a:p>
            <a:pPr algn="just" eaLnBrk="1" hangingPunct="1">
              <a:spcBef>
                <a:spcPct val="0"/>
              </a:spcBef>
              <a:buClr>
                <a:srgbClr val="000000"/>
              </a:buClr>
              <a:buFont typeface="Arial" panose="020B0604020202020204" pitchFamily="34" charset="0"/>
              <a:buNone/>
            </a:pPr>
            <a:r>
              <a:rPr lang="en-US" altLang="en-US" sz="2200">
                <a:solidFill>
                  <a:srgbClr val="000000"/>
                </a:solidFill>
                <a:latin typeface="Times New Roman" panose="02020603050405020304" pitchFamily="18" charset="0"/>
                <a:ea typeface="Calibri" panose="020F0502020204030204" pitchFamily="34" charset="0"/>
                <a:cs typeface="Times New Roman" panose="02020603050405020304" pitchFamily="18" charset="0"/>
                <a:sym typeface="Arial" panose="020B0604020202020204" pitchFamily="34" charset="0"/>
              </a:rPr>
              <a:t>Navigation</a:t>
            </a:r>
          </a:p>
          <a:p>
            <a:pPr algn="just" eaLnBrk="1" hangingPunct="1">
              <a:spcBef>
                <a:spcPct val="0"/>
              </a:spcBef>
              <a:buClr>
                <a:srgbClr val="000000"/>
              </a:buClr>
              <a:buFont typeface="Arial" panose="020B0604020202020204" pitchFamily="34" charset="0"/>
              <a:buNone/>
            </a:pPr>
            <a:endParaRPr lang="en-US" altLang="en-US" sz="2200">
              <a:solidFill>
                <a:srgbClr val="000000"/>
              </a:solidFill>
              <a:latin typeface="Times New Roman" panose="02020603050405020304" pitchFamily="18" charset="0"/>
              <a:ea typeface="Calibri" panose="020F0502020204030204" pitchFamily="34" charset="0"/>
              <a:cs typeface="Times New Roman" panose="02020603050405020304" pitchFamily="18" charset="0"/>
              <a:sym typeface="Arial" panose="020B0604020202020204" pitchFamily="34" charset="0"/>
            </a:endParaRPr>
          </a:p>
          <a:p>
            <a:pPr algn="just" eaLnBrk="1" hangingPunct="1">
              <a:spcBef>
                <a:spcPct val="0"/>
              </a:spcBef>
              <a:buClr>
                <a:srgbClr val="000000"/>
              </a:buClr>
              <a:buFont typeface="Arial" panose="020B0604020202020204" pitchFamily="34" charset="0"/>
              <a:buNone/>
            </a:pPr>
            <a:endParaRPr lang="en-US" altLang="en-US" sz="2200">
              <a:solidFill>
                <a:srgbClr val="000000"/>
              </a:solidFill>
              <a:latin typeface="Times New Roman" panose="02020603050405020304" pitchFamily="18" charset="0"/>
              <a:ea typeface="Calibri" panose="020F0502020204030204" pitchFamily="34" charset="0"/>
              <a:cs typeface="Times New Roman" panose="02020603050405020304" pitchFamily="18" charset="0"/>
              <a:sym typeface="Arial" panose="020B0604020202020204" pitchFamily="34" charset="0"/>
            </a:endParaRPr>
          </a:p>
          <a:p>
            <a:pPr algn="just" eaLnBrk="1" hangingPunct="1">
              <a:spcBef>
                <a:spcPct val="0"/>
              </a:spcBef>
              <a:buClr>
                <a:srgbClr val="000000"/>
              </a:buClr>
              <a:buFont typeface="Arial" panose="020B0604020202020204" pitchFamily="34" charset="0"/>
              <a:buNone/>
            </a:pPr>
            <a:endParaRPr lang="en-US" altLang="en-US" sz="2200">
              <a:solidFill>
                <a:srgbClr val="000000"/>
              </a:solidFill>
              <a:latin typeface="Times New Roman" panose="02020603050405020304" pitchFamily="18" charset="0"/>
              <a:ea typeface="Calibri" panose="020F0502020204030204" pitchFamily="34" charset="0"/>
              <a:cs typeface="Times New Roman" panose="02020603050405020304" pitchFamily="18" charset="0"/>
              <a:sym typeface="Arial" panose="020B0604020202020204" pitchFamily="34" charset="0"/>
            </a:endParaRPr>
          </a:p>
          <a:p>
            <a:pPr algn="just" eaLnBrk="1" hangingPunct="1">
              <a:spcBef>
                <a:spcPct val="0"/>
              </a:spcBef>
              <a:buClr>
                <a:srgbClr val="000000"/>
              </a:buClr>
              <a:buFont typeface="Arial" panose="020B0604020202020204" pitchFamily="34" charset="0"/>
              <a:buNone/>
            </a:pPr>
            <a:endParaRPr lang="en-US" altLang="en-US" sz="2200">
              <a:solidFill>
                <a:srgbClr val="000000"/>
              </a:solidFill>
              <a:latin typeface="Times New Roman" panose="02020603050405020304" pitchFamily="18" charset="0"/>
              <a:ea typeface="Calibri" panose="020F0502020204030204" pitchFamily="34" charset="0"/>
              <a:cs typeface="Times New Roman" panose="02020603050405020304" pitchFamily="18" charset="0"/>
              <a:sym typeface="Arial" panose="020B0604020202020204" pitchFamily="34" charset="0"/>
            </a:endParaRPr>
          </a:p>
          <a:p>
            <a:pPr algn="just" eaLnBrk="1" hangingPunct="1">
              <a:spcBef>
                <a:spcPct val="0"/>
              </a:spcBef>
              <a:buClr>
                <a:srgbClr val="000000"/>
              </a:buClr>
              <a:buFont typeface="Arial" panose="020B0604020202020204" pitchFamily="34" charset="0"/>
              <a:buNone/>
            </a:pPr>
            <a:r>
              <a:rPr lang="en-US" altLang="en-US" sz="2200">
                <a:solidFill>
                  <a:srgbClr val="000000"/>
                </a:solidFill>
                <a:latin typeface="Times New Roman" panose="02020603050405020304" pitchFamily="18" charset="0"/>
                <a:ea typeface="Calibri" panose="020F0502020204030204" pitchFamily="34" charset="0"/>
                <a:cs typeface="Times New Roman" panose="02020603050405020304" pitchFamily="18" charset="0"/>
                <a:sym typeface="Arial" panose="020B0604020202020204" pitchFamily="34" charset="0"/>
              </a:rPr>
              <a:t>Content</a:t>
            </a:r>
          </a:p>
          <a:p>
            <a:pPr algn="just" eaLnBrk="1" hangingPunct="1">
              <a:spcBef>
                <a:spcPct val="0"/>
              </a:spcBef>
              <a:buClr>
                <a:srgbClr val="000000"/>
              </a:buClr>
              <a:buFont typeface="Arial" panose="020B0604020202020204" pitchFamily="34" charset="0"/>
              <a:buNone/>
            </a:pPr>
            <a:endParaRPr lang="en-US" altLang="en-US" sz="2200">
              <a:solidFill>
                <a:srgbClr val="000000"/>
              </a:solidFill>
              <a:latin typeface="Times New Roman" panose="02020603050405020304" pitchFamily="18" charset="0"/>
              <a:ea typeface="Calibri" panose="020F0502020204030204" pitchFamily="34" charset="0"/>
              <a:cs typeface="Times New Roman" panose="02020603050405020304" pitchFamily="18" charset="0"/>
              <a:sym typeface="Arial" panose="020B0604020202020204" pitchFamily="34" charset="0"/>
            </a:endParaRPr>
          </a:p>
          <a:p>
            <a:pPr algn="just" eaLnBrk="1" hangingPunct="1">
              <a:spcBef>
                <a:spcPct val="0"/>
              </a:spcBef>
              <a:buClr>
                <a:srgbClr val="000000"/>
              </a:buClr>
              <a:buFont typeface="Arial" panose="020B0604020202020204" pitchFamily="34" charset="0"/>
              <a:buNone/>
            </a:pPr>
            <a:endParaRPr lang="en-US" altLang="en-US" sz="2200">
              <a:solidFill>
                <a:srgbClr val="000000"/>
              </a:solidFill>
              <a:latin typeface="Times New Roman" panose="02020603050405020304" pitchFamily="18" charset="0"/>
              <a:ea typeface="Calibri" panose="020F0502020204030204" pitchFamily="34" charset="0"/>
              <a:cs typeface="Times New Roman" panose="02020603050405020304" pitchFamily="18" charset="0"/>
              <a:sym typeface="Arial" panose="020B0604020202020204" pitchFamily="34" charset="0"/>
            </a:endParaRPr>
          </a:p>
          <a:p>
            <a:pPr algn="just" eaLnBrk="1" hangingPunct="1">
              <a:spcBef>
                <a:spcPct val="0"/>
              </a:spcBef>
              <a:buClr>
                <a:srgbClr val="000000"/>
              </a:buClr>
              <a:buFont typeface="Arial" panose="020B0604020202020204" pitchFamily="34" charset="0"/>
              <a:buNone/>
            </a:pPr>
            <a:endParaRPr lang="en-US" altLang="en-US" sz="2200">
              <a:solidFill>
                <a:srgbClr val="000000"/>
              </a:solidFill>
              <a:latin typeface="Times New Roman" panose="02020603050405020304" pitchFamily="18" charset="0"/>
              <a:ea typeface="Calibri" panose="020F0502020204030204" pitchFamily="34" charset="0"/>
              <a:cs typeface="Times New Roman" panose="02020603050405020304" pitchFamily="18" charset="0"/>
              <a:sym typeface="Arial" panose="020B0604020202020204" pitchFamily="34" charset="0"/>
            </a:endParaRPr>
          </a:p>
          <a:p>
            <a:pPr algn="just" eaLnBrk="1" hangingPunct="1">
              <a:spcBef>
                <a:spcPct val="0"/>
              </a:spcBef>
              <a:buClr>
                <a:srgbClr val="000000"/>
              </a:buClr>
              <a:buFont typeface="Arial" panose="020B0604020202020204" pitchFamily="34" charset="0"/>
              <a:buNone/>
            </a:pPr>
            <a:endParaRPr lang="en-US" altLang="en-US" sz="2200">
              <a:solidFill>
                <a:srgbClr val="000000"/>
              </a:solidFill>
              <a:latin typeface="Times New Roman" panose="02020603050405020304" pitchFamily="18" charset="0"/>
              <a:ea typeface="Calibri" panose="020F0502020204030204" pitchFamily="34" charset="0"/>
              <a:cs typeface="Times New Roman" panose="02020603050405020304" pitchFamily="18" charset="0"/>
              <a:sym typeface="Arial" panose="020B0604020202020204" pitchFamily="34" charset="0"/>
            </a:endParaRPr>
          </a:p>
          <a:p>
            <a:pPr algn="just" eaLnBrk="1" hangingPunct="1">
              <a:spcBef>
                <a:spcPct val="0"/>
              </a:spcBef>
              <a:buClr>
                <a:srgbClr val="000000"/>
              </a:buClr>
              <a:buFont typeface="Arial" panose="020B0604020202020204" pitchFamily="34" charset="0"/>
              <a:buNone/>
            </a:pPr>
            <a:endParaRPr lang="en-US" altLang="en-US" sz="2200">
              <a:solidFill>
                <a:srgbClr val="000000"/>
              </a:solidFill>
              <a:latin typeface="Times New Roman" panose="02020603050405020304" pitchFamily="18" charset="0"/>
              <a:ea typeface="Calibri" panose="020F0502020204030204" pitchFamily="34" charset="0"/>
              <a:cs typeface="Times New Roman" panose="02020603050405020304" pitchFamily="18" charset="0"/>
              <a:sym typeface="Arial" panose="020B0604020202020204" pitchFamily="34" charset="0"/>
            </a:endParaRPr>
          </a:p>
          <a:p>
            <a:pPr algn="just" eaLnBrk="1" hangingPunct="1">
              <a:spcBef>
                <a:spcPct val="0"/>
              </a:spcBef>
              <a:buClr>
                <a:srgbClr val="000000"/>
              </a:buClr>
              <a:buFont typeface="Arial" panose="020B0604020202020204" pitchFamily="34" charset="0"/>
              <a:buNone/>
            </a:pPr>
            <a:endParaRPr lang="en-US" altLang="en-US" sz="2200">
              <a:solidFill>
                <a:srgbClr val="000000"/>
              </a:solidFill>
              <a:latin typeface="Times New Roman" panose="02020603050405020304" pitchFamily="18" charset="0"/>
              <a:ea typeface="Calibri" panose="020F0502020204030204" pitchFamily="34" charset="0"/>
              <a:cs typeface="Times New Roman" panose="02020603050405020304" pitchFamily="18" charset="0"/>
              <a:sym typeface="Arial" panose="020B0604020202020204" pitchFamily="34" charset="0"/>
            </a:endParaRPr>
          </a:p>
          <a:p>
            <a:pPr algn="just" eaLnBrk="1" hangingPunct="1">
              <a:spcBef>
                <a:spcPct val="0"/>
              </a:spcBef>
              <a:buClr>
                <a:srgbClr val="000000"/>
              </a:buClr>
              <a:buFont typeface="Arial" panose="020B0604020202020204" pitchFamily="34" charset="0"/>
              <a:buNone/>
            </a:pPr>
            <a:endParaRPr lang="en-US" altLang="en-US" sz="2200">
              <a:solidFill>
                <a:srgbClr val="000000"/>
              </a:solidFill>
              <a:latin typeface="Times New Roman" panose="02020603050405020304" pitchFamily="18" charset="0"/>
              <a:ea typeface="Calibri" panose="020F0502020204030204" pitchFamily="34" charset="0"/>
              <a:cs typeface="Times New Roman" panose="02020603050405020304" pitchFamily="18" charset="0"/>
              <a:sym typeface="Arial" panose="020B0604020202020204" pitchFamily="34" charset="0"/>
            </a:endParaRPr>
          </a:p>
          <a:p>
            <a:pPr algn="just" eaLnBrk="1" hangingPunct="1">
              <a:spcBef>
                <a:spcPct val="0"/>
              </a:spcBef>
              <a:buClr>
                <a:srgbClr val="000000"/>
              </a:buClr>
              <a:buFont typeface="Arial" panose="020B0604020202020204" pitchFamily="34" charset="0"/>
              <a:buNone/>
            </a:pPr>
            <a:r>
              <a:rPr lang="en-US" altLang="en-US" sz="2200">
                <a:solidFill>
                  <a:srgbClr val="000000"/>
                </a:solidFill>
                <a:latin typeface="Times New Roman" panose="02020603050405020304" pitchFamily="18" charset="0"/>
                <a:ea typeface="Calibri" panose="020F0502020204030204" pitchFamily="34" charset="0"/>
                <a:cs typeface="Times New Roman" panose="02020603050405020304" pitchFamily="18" charset="0"/>
                <a:sym typeface="Arial" panose="020B0604020202020204" pitchFamily="34" charset="0"/>
              </a:rPr>
              <a:t>Footer </a:t>
            </a:r>
            <a:endParaRPr lang="en-US" altLang="en-US" sz="2200">
              <a:solidFill>
                <a:srgbClr val="000000"/>
              </a:solidFill>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p:txBody>
      </p:sp>
      <p:sp>
        <p:nvSpPr>
          <p:cNvPr id="14" name="Google Shape;150;p18"/>
          <p:cNvSpPr>
            <a:spLocks noGrp="1"/>
          </p:cNvSpPr>
          <p:nvPr>
            <p:ph type="dt" sz="quarter" idx="10"/>
          </p:nvPr>
        </p:nvSpPr>
        <p:spPr>
          <a:xfrm>
            <a:off x="381000" y="6483350"/>
            <a:ext cx="2133600" cy="365125"/>
          </a:xfrm>
        </p:spPr>
        <p:txBody>
          <a:bodyPr spcFirstLastPara="1" wrap="square" lIns="91425" tIns="45700" rIns="91425" bIns="45700" anchorCtr="0">
            <a:noAutofit/>
          </a:bodyPr>
          <a:lstStyle/>
          <a:p>
            <a:pPr>
              <a:defRPr/>
            </a:pPr>
            <a:fld id="{C219A809-EADB-4FA5-92D7-C8714608CE9B}" type="datetime1">
              <a:rPr lang="en-US"/>
              <a:pPr>
                <a:defRPr/>
              </a:pPr>
              <a:t>8/20/2024</a:t>
            </a:fld>
            <a:endParaRPr dirty="0"/>
          </a:p>
        </p:txBody>
      </p:sp>
      <p:sp>
        <p:nvSpPr>
          <p:cNvPr id="17412" name="Google Shape;151;p18"/>
          <p:cNvSpPr>
            <a:spLocks noGrp="1"/>
          </p:cNvSpPr>
          <p:nvPr>
            <p:ph type="sldNum" sz="quarter" idx="12"/>
          </p:nvPr>
        </p:nvSpPr>
        <p:spPr bwMode="auto">
          <a:xfrm>
            <a:off x="7010400" y="6503988"/>
            <a:ext cx="2133600" cy="3635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4086328-0EDB-4437-BA38-D8F6692ADB91}" type="slidenum">
              <a:rPr lang="en-US" altLang="en-US" sz="1200" smtClean="0">
                <a:solidFill>
                  <a:srgbClr val="898989"/>
                </a:solidFill>
              </a:rPr>
              <a:pPr>
                <a:spcBef>
                  <a:spcPct val="0"/>
                </a:spcBef>
                <a:buFontTx/>
                <a:buNone/>
              </a:pPr>
              <a:t>30</a:t>
            </a:fld>
            <a:endParaRPr lang="en-US" altLang="en-US" sz="1200" smtClean="0">
              <a:solidFill>
                <a:srgbClr val="898989"/>
              </a:solidFill>
            </a:endParaRPr>
          </a:p>
        </p:txBody>
      </p:sp>
      <p:sp>
        <p:nvSpPr>
          <p:cNvPr id="16" name="Google Shape;154;p18"/>
          <p:cNvSpPr>
            <a:spLocks noGrp="1"/>
          </p:cNvSpPr>
          <p:nvPr>
            <p:ph type="ftr" sz="quarter" idx="11"/>
          </p:nvPr>
        </p:nvSpPr>
        <p:spPr>
          <a:xfrm>
            <a:off x="2438400" y="6503988"/>
            <a:ext cx="5029200" cy="363537"/>
          </a:xfrm>
        </p:spPr>
        <p:txBody>
          <a:bodyPr spcFirstLastPara="1" wrap="square" lIns="91425" tIns="45700" rIns="91425" bIns="45700" anchorCtr="0">
            <a:noAutofit/>
          </a:bodyPr>
          <a:lstStyle/>
          <a:p>
            <a:pPr>
              <a:defRPr/>
            </a:pPr>
            <a:r>
              <a:rPr lang="en-US"/>
              <a:t>ABDUL KHALID             KIT401 WD                UNIT 3</a:t>
            </a:r>
            <a:endParaRPr dirty="0"/>
          </a:p>
        </p:txBody>
      </p:sp>
      <p:sp>
        <p:nvSpPr>
          <p:cNvPr id="10" name="Title 1"/>
          <p:cNvSpPr txBox="1">
            <a:spLocks/>
          </p:cNvSpPr>
          <p:nvPr/>
        </p:nvSpPr>
        <p:spPr>
          <a:xfrm>
            <a:off x="1371600" y="0"/>
            <a:ext cx="7772400" cy="6858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anchor="ctr"/>
          <a:lstStyle>
            <a:defPPr>
              <a:defRPr lang="en-US"/>
            </a:defPPr>
            <a:lvl1pPr marL="0" marR="0" lvl="0" indent="0" algn="ctr" defTabSz="914400" latinLnBrk="0">
              <a:lnSpc>
                <a:spcPct val="100000"/>
              </a:lnSpc>
              <a:buClrTx/>
              <a:buSzTx/>
              <a:buFontTx/>
              <a:buNone/>
              <a:defRPr sz="2800" b="1">
                <a:ln>
                  <a:noFill/>
                </a:ln>
                <a:solidFill>
                  <a:srgbClr val="000000"/>
                </a:solidFill>
                <a:effectLst/>
                <a:uLnTx/>
                <a:uFillTx/>
                <a:latin typeface="Arial" panose="020B0604020202020204" pitchFamily="34" charset="0"/>
                <a:cs typeface="Arial" panose="020B0604020202020204" pitchFamily="34" charset="0"/>
              </a:defRPr>
            </a:lvl1pPr>
            <a:lvl2pPr defTabSz="914400" eaLnBrk="1" latinLnBrk="0" hangingPunct="1">
              <a:defRPr sz="1800"/>
            </a:lvl2pPr>
            <a:lvl3pPr defTabSz="914400" eaLnBrk="1" latinLnBrk="0" hangingPunct="1">
              <a:defRPr sz="1800"/>
            </a:lvl3pPr>
            <a:lvl4pPr defTabSz="914400" eaLnBrk="1" latinLnBrk="0" hangingPunct="1">
              <a:defRPr sz="1800"/>
            </a:lvl4pPr>
            <a:lvl5pPr defTabSz="914400" eaLnBrk="1" latinLnBrk="0" hangingPunct="1">
              <a:defRPr sz="1800"/>
            </a:lvl5pPr>
            <a:lvl6pPr>
              <a:defRPr sz="1800"/>
            </a:lvl6pPr>
            <a:lvl7pPr>
              <a:defRPr sz="1800"/>
            </a:lvl7pPr>
            <a:lvl8pPr>
              <a:defRPr sz="1800"/>
            </a:lvl8pPr>
            <a:lvl9pPr>
              <a:defRPr sz="1800"/>
            </a:lvl9pPr>
          </a:lstStyle>
          <a:p>
            <a:pPr>
              <a:defRPr/>
            </a:pPr>
            <a:r>
              <a:rPr lang="en-US" dirty="0"/>
              <a:t>The Box Model</a:t>
            </a:r>
          </a:p>
          <a:p>
            <a:pPr>
              <a:defRPr/>
            </a:pPr>
            <a:r>
              <a:rPr lang="en-US" dirty="0"/>
              <a:t>(CO 3 )</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685800"/>
            <a:ext cx="7696200" cy="581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6" name="Picture 8" descr="A black and red logo&#10;&#10;Description automatically generated"/>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3813" y="-52388"/>
            <a:ext cx="22098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7062951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1" presetClass="entr" presetSubtype="1" fill="hold" nodeType="clickEffect">
                                  <p:stCondLst>
                                    <p:cond delay="0"/>
                                  </p:stCondLst>
                                  <p:childTnLst>
                                    <p:set>
                                      <p:cBhvr>
                                        <p:cTn id="12" dur="1" fill="hold">
                                          <p:stCondLst>
                                            <p:cond delay="0"/>
                                          </p:stCondLst>
                                        </p:cTn>
                                        <p:tgtEl>
                                          <p:spTgt spid="2050"/>
                                        </p:tgtEl>
                                        <p:attrNameLst>
                                          <p:attrName>style.visibility</p:attrName>
                                        </p:attrNameLst>
                                      </p:cBhvr>
                                      <p:to>
                                        <p:strVal val="visible"/>
                                      </p:to>
                                    </p:set>
                                    <p:animEffect transition="in" filter="wheel(1)">
                                      <p:cBhvr>
                                        <p:cTn id="13" dur="2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a:latin typeface="Times New Roman" panose="02020603050405020304" pitchFamily="18" charset="0"/>
                <a:cs typeface="Times New Roman" panose="02020603050405020304" pitchFamily="18" charset="0"/>
                <a:sym typeface="+mn-ea"/>
              </a:rPr>
              <a:t>Every rendered element occupies a box:</a:t>
            </a:r>
            <a:endParaRPr lang="en-US" dirty="0">
              <a:latin typeface="Times New Roman" panose="02020603050405020304" pitchFamily="18" charset="0"/>
              <a:cs typeface="Times New Roman" panose="02020603050405020304" pitchFamily="18" charset="0"/>
            </a:endParaRPr>
          </a:p>
          <a:p>
            <a:endParaRPr lang="en-US"/>
          </a:p>
          <a:p>
            <a:pPr marL="0" indent="0">
              <a:buNone/>
            </a:pPr>
            <a:r>
              <a:rPr lang="en-IN" altLang="en-US"/>
              <a:t> </a:t>
            </a:r>
          </a:p>
        </p:txBody>
      </p:sp>
      <p:sp>
        <p:nvSpPr>
          <p:cNvPr id="4" name="Date Placeholder 3"/>
          <p:cNvSpPr>
            <a:spLocks noGrp="1"/>
          </p:cNvSpPr>
          <p:nvPr>
            <p:ph type="dt" sz="half" idx="10"/>
          </p:nvPr>
        </p:nvSpPr>
        <p:spPr/>
        <p:txBody>
          <a:bodyPr/>
          <a:lstStyle/>
          <a:p>
            <a:r>
              <a:rPr lang="en-IN" altLang="en-US" smtClean="0"/>
              <a:t>7</a:t>
            </a:r>
            <a:r>
              <a:rPr lang="en-US" smtClean="0"/>
              <a:t>/</a:t>
            </a:r>
            <a:r>
              <a:rPr lang="en-IN" altLang="en-US" smtClean="0"/>
              <a:t>23</a:t>
            </a:r>
            <a:r>
              <a:rPr lang="en-US" smtClean="0"/>
              <a:t>/2023</a:t>
            </a:r>
            <a:endParaRPr lang="en-US"/>
          </a:p>
        </p:txBody>
      </p:sp>
      <p:sp>
        <p:nvSpPr>
          <p:cNvPr id="5" name="Footer Placeholder 4"/>
          <p:cNvSpPr>
            <a:spLocks noGrp="1"/>
          </p:cNvSpPr>
          <p:nvPr>
            <p:ph type="ftr" sz="quarter" idx="11"/>
          </p:nvPr>
        </p:nvSpPr>
        <p:spPr/>
        <p:txBody>
          <a:bodyPr/>
          <a:lstStyle/>
          <a:p>
            <a:r>
              <a:rPr lang="en-US" altLang="en-US" smtClean="0">
                <a:solidFill>
                  <a:srgbClr val="888888"/>
                </a:solidFill>
                <a:latin typeface="Calibri" panose="020F0502020204030204" pitchFamily="34" charset="0"/>
                <a:sym typeface="Calibri" panose="020F0502020204030204" pitchFamily="34" charset="0"/>
              </a:rPr>
              <a:t>Deepshikha</a:t>
            </a:r>
            <a:r>
              <a:rPr lang="en-US" smtClean="0"/>
              <a:t>               WT                      unit- </a:t>
            </a:r>
            <a:r>
              <a:rPr lang="en-IN" altLang="en-US" smtClean="0"/>
              <a:t>3</a:t>
            </a:r>
            <a:r>
              <a:rPr lang="en-US" smtClean="0"/>
              <a:t>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31</a:t>
            </a:fld>
            <a:endParaRPr lang="en-US"/>
          </a:p>
        </p:txBody>
      </p:sp>
      <p:sp>
        <p:nvSpPr>
          <p:cNvPr id="10" name="Title 1"/>
          <p:cNvSpPr txBox="1"/>
          <p:nvPr/>
        </p:nvSpPr>
        <p:spPr>
          <a:xfrm>
            <a:off x="1642745" y="53975"/>
            <a:ext cx="7432040" cy="55562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eaLnBrk="0" fontAlgn="base" hangingPunct="0">
              <a:lnSpc>
                <a:spcPct val="100000"/>
              </a:lnSpc>
              <a:spcBef>
                <a:spcPct val="0"/>
              </a:spcBef>
              <a:spcAft>
                <a:spcPct val="0"/>
              </a:spcAft>
              <a:buClrTx/>
              <a:buSzTx/>
              <a:buFontTx/>
              <a:buNone/>
              <a:defRPr sz="2800" b="1">
                <a:ln>
                  <a:noFill/>
                </a:ln>
                <a:solidFill>
                  <a:srgbClr val="000000"/>
                </a:solidFill>
                <a:effectLst/>
                <a:uLnTx/>
                <a:uFillTx/>
                <a:latin typeface="Arial" panose="020B0604020202020204" pitchFamily="34" charset="0"/>
                <a:cs typeface="Arial" panose="020B0604020202020204" pitchFamily="34" charset="0"/>
              </a:defRPr>
            </a:lvl1pPr>
          </a:lstStyle>
          <a:p>
            <a:endParaRPr lang="en-IN" dirty="0" smtClean="0"/>
          </a:p>
          <a:p>
            <a:r>
              <a:rPr lang="en-IN" dirty="0" smtClean="0"/>
              <a:t>Concept </a:t>
            </a:r>
            <a:r>
              <a:rPr lang="en-IN" dirty="0"/>
              <a:t>of CSS 3:CSS Box Model</a:t>
            </a:r>
            <a:endParaRPr lang="en-US" dirty="0"/>
          </a:p>
          <a:p>
            <a:endParaRPr lang="en-US" dirty="0"/>
          </a:p>
        </p:txBody>
      </p:sp>
      <p:pic>
        <p:nvPicPr>
          <p:cNvPr id="60421" name="Picture 4" descr="BoxModel"/>
          <p:cNvPicPr>
            <a:picLocks noChangeAspect="1" noChangeArrowheads="1"/>
          </p:cNvPicPr>
          <p:nvPr/>
        </p:nvPicPr>
        <p:blipFill>
          <a:blip r:embed="rId2"/>
          <a:srcRect/>
          <a:stretch>
            <a:fillRect/>
          </a:stretch>
        </p:blipFill>
        <p:spPr bwMode="auto">
          <a:xfrm>
            <a:off x="1752600" y="2279015"/>
            <a:ext cx="5562600" cy="3973830"/>
          </a:xfrm>
          <a:prstGeom prst="rect">
            <a:avLst/>
          </a:prstGeom>
          <a:noFill/>
          <a:ln w="9525">
            <a:noFill/>
            <a:miter lim="800000"/>
            <a:headEnd/>
            <a:tailEnd/>
          </a:ln>
        </p:spPr>
      </p:pic>
      <p:pic>
        <p:nvPicPr>
          <p:cNvPr id="12" name="Picture 11" descr="A black and red 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446" y="-52534"/>
            <a:ext cx="2209800" cy="770289"/>
          </a:xfrm>
          <a:prstGeom prst="rect">
            <a:avLst/>
          </a:prstGeom>
        </p:spPr>
      </p:pic>
    </p:spTree>
    <p:extLst>
      <p:ext uri="{BB962C8B-B14F-4D97-AF65-F5344CB8AC3E}">
        <p14:creationId xmlns:p14="http://schemas.microsoft.com/office/powerpoint/2010/main" val="31326349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IN" altLang="en-US" smtClean="0"/>
              <a:t>7</a:t>
            </a:r>
            <a:r>
              <a:rPr lang="en-US" smtClean="0"/>
              <a:t>/</a:t>
            </a:r>
            <a:r>
              <a:rPr lang="en-IN" altLang="en-US" smtClean="0"/>
              <a:t>23</a:t>
            </a:r>
            <a:r>
              <a:rPr lang="en-US" smtClean="0"/>
              <a:t>/2023</a:t>
            </a:r>
            <a:endParaRPr lang="en-US"/>
          </a:p>
        </p:txBody>
      </p:sp>
      <p:sp>
        <p:nvSpPr>
          <p:cNvPr id="5" name="Footer Placeholder 4"/>
          <p:cNvSpPr>
            <a:spLocks noGrp="1"/>
          </p:cNvSpPr>
          <p:nvPr>
            <p:ph type="ftr" sz="quarter" idx="11"/>
          </p:nvPr>
        </p:nvSpPr>
        <p:spPr/>
        <p:txBody>
          <a:bodyPr/>
          <a:lstStyle/>
          <a:p>
            <a:r>
              <a:rPr lang="en-US" altLang="en-US" smtClean="0">
                <a:solidFill>
                  <a:srgbClr val="888888"/>
                </a:solidFill>
                <a:latin typeface="Calibri" panose="020F0502020204030204" pitchFamily="34" charset="0"/>
                <a:sym typeface="Calibri" panose="020F0502020204030204" pitchFamily="34" charset="0"/>
              </a:rPr>
              <a:t>Deepshikha</a:t>
            </a:r>
            <a:r>
              <a:rPr lang="en-US" smtClean="0"/>
              <a:t>               WT                      unit- </a:t>
            </a:r>
            <a:r>
              <a:rPr lang="en-IN" altLang="en-US" smtClean="0"/>
              <a:t>3</a:t>
            </a:r>
            <a:r>
              <a:rPr lang="en-US" smtClean="0"/>
              <a:t>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32</a:t>
            </a:fld>
            <a:endParaRPr lang="en-US"/>
          </a:p>
        </p:txBody>
      </p:sp>
      <p:sp>
        <p:nvSpPr>
          <p:cNvPr id="10" name="Title 1"/>
          <p:cNvSpPr txBox="1"/>
          <p:nvPr/>
        </p:nvSpPr>
        <p:spPr>
          <a:xfrm>
            <a:off x="1642745" y="0"/>
            <a:ext cx="7501255" cy="6096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eaLnBrk="0" fontAlgn="base" hangingPunct="0">
              <a:lnSpc>
                <a:spcPct val="100000"/>
              </a:lnSpc>
              <a:spcBef>
                <a:spcPct val="0"/>
              </a:spcBef>
              <a:spcAft>
                <a:spcPct val="0"/>
              </a:spcAft>
              <a:buClrTx/>
              <a:buSzTx/>
              <a:buFontTx/>
              <a:buNone/>
              <a:defRPr sz="2800" b="1">
                <a:ln>
                  <a:noFill/>
                </a:ln>
                <a:solidFill>
                  <a:srgbClr val="000000"/>
                </a:solidFill>
                <a:effectLst/>
                <a:uLnTx/>
                <a:uFillTx/>
                <a:latin typeface="Arial" panose="020B0604020202020204" pitchFamily="34" charset="0"/>
                <a:cs typeface="Arial" panose="020B0604020202020204" pitchFamily="34" charset="0"/>
              </a:defRPr>
            </a:lvl1pPr>
          </a:lstStyle>
          <a:p>
            <a:endParaRPr lang="en-IN" dirty="0"/>
          </a:p>
          <a:p>
            <a:r>
              <a:rPr lang="en-IN" dirty="0"/>
              <a:t>Concept of CSS 3:CSS Box Model</a:t>
            </a:r>
            <a:endParaRPr lang="en-US" dirty="0"/>
          </a:p>
          <a:p>
            <a:endParaRPr lang="en-US" dirty="0"/>
          </a:p>
        </p:txBody>
      </p:sp>
      <p:pic>
        <p:nvPicPr>
          <p:cNvPr id="8" name="Picture 4" descr="BoxModel2"/>
          <p:cNvPicPr>
            <a:picLocks noGrp="1" noChangeAspect="1" noChangeArrowheads="1"/>
          </p:cNvPicPr>
          <p:nvPr>
            <p:ph idx="1"/>
          </p:nvPr>
        </p:nvPicPr>
        <p:blipFill>
          <a:blip r:embed="rId2"/>
          <a:srcRect/>
          <a:stretch>
            <a:fillRect/>
          </a:stretch>
        </p:blipFill>
        <p:spPr bwMode="auto">
          <a:xfrm>
            <a:off x="72097" y="615462"/>
            <a:ext cx="9005386" cy="4870938"/>
          </a:xfrm>
          <a:prstGeom prst="rect">
            <a:avLst/>
          </a:prstGeom>
          <a:noFill/>
          <a:ln w="9525">
            <a:noFill/>
            <a:miter lim="800000"/>
            <a:headEnd/>
            <a:tailEnd/>
          </a:ln>
        </p:spPr>
      </p:pic>
      <p:pic>
        <p:nvPicPr>
          <p:cNvPr id="11" name="Picture 10" descr="A black and red 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446" y="-52534"/>
            <a:ext cx="2209800" cy="770289"/>
          </a:xfrm>
          <a:prstGeom prst="rect">
            <a:avLst/>
          </a:prstGeom>
        </p:spPr>
      </p:pic>
    </p:spTree>
    <p:extLst>
      <p:ext uri="{BB962C8B-B14F-4D97-AF65-F5344CB8AC3E}">
        <p14:creationId xmlns:p14="http://schemas.microsoft.com/office/powerpoint/2010/main" val="37783973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IN" altLang="en-US" smtClean="0"/>
              <a:t>7</a:t>
            </a:r>
            <a:r>
              <a:rPr lang="en-US" smtClean="0"/>
              <a:t>/</a:t>
            </a:r>
            <a:r>
              <a:rPr lang="en-IN" altLang="en-US" smtClean="0"/>
              <a:t>23</a:t>
            </a:r>
            <a:r>
              <a:rPr lang="en-US" smtClean="0"/>
              <a:t>/2023</a:t>
            </a:r>
            <a:endParaRPr lang="en-US"/>
          </a:p>
        </p:txBody>
      </p:sp>
      <p:sp>
        <p:nvSpPr>
          <p:cNvPr id="5" name="Footer Placeholder 4"/>
          <p:cNvSpPr>
            <a:spLocks noGrp="1"/>
          </p:cNvSpPr>
          <p:nvPr>
            <p:ph type="ftr" sz="quarter" idx="11"/>
          </p:nvPr>
        </p:nvSpPr>
        <p:spPr/>
        <p:txBody>
          <a:bodyPr/>
          <a:lstStyle/>
          <a:p>
            <a:r>
              <a:rPr lang="en-US" altLang="en-US" smtClean="0">
                <a:solidFill>
                  <a:srgbClr val="888888"/>
                </a:solidFill>
                <a:latin typeface="Calibri" panose="020F0502020204030204" pitchFamily="34" charset="0"/>
                <a:sym typeface="Calibri" panose="020F0502020204030204" pitchFamily="34" charset="0"/>
              </a:rPr>
              <a:t>Deepshikha</a:t>
            </a:r>
            <a:r>
              <a:rPr lang="en-US" smtClean="0"/>
              <a:t>               WT                      unit- </a:t>
            </a:r>
            <a:r>
              <a:rPr lang="en-IN" altLang="en-US" smtClean="0"/>
              <a:t>3</a:t>
            </a:r>
            <a:r>
              <a:rPr lang="en-US" smtClean="0"/>
              <a:t>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33</a:t>
            </a:fld>
            <a:endParaRPr lang="en-US"/>
          </a:p>
        </p:txBody>
      </p:sp>
      <p:sp>
        <p:nvSpPr>
          <p:cNvPr id="10" name="Title 1"/>
          <p:cNvSpPr txBox="1"/>
          <p:nvPr/>
        </p:nvSpPr>
        <p:spPr>
          <a:xfrm>
            <a:off x="1642745" y="74295"/>
            <a:ext cx="7501255" cy="61150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eaLnBrk="0" fontAlgn="base" hangingPunct="0">
              <a:lnSpc>
                <a:spcPct val="100000"/>
              </a:lnSpc>
              <a:spcBef>
                <a:spcPct val="0"/>
              </a:spcBef>
              <a:spcAft>
                <a:spcPct val="0"/>
              </a:spcAft>
              <a:buClrTx/>
              <a:buSzTx/>
              <a:buFontTx/>
              <a:buNone/>
              <a:defRPr sz="2800" b="1">
                <a:ln>
                  <a:noFill/>
                </a:ln>
                <a:solidFill>
                  <a:srgbClr val="000000"/>
                </a:solidFill>
                <a:effectLst/>
                <a:uLnTx/>
                <a:uFillTx/>
                <a:latin typeface="Arial" panose="020B0604020202020204" pitchFamily="34" charset="0"/>
                <a:cs typeface="Arial" panose="020B0604020202020204" pitchFamily="34" charset="0"/>
              </a:defRPr>
            </a:lvl1pPr>
          </a:lstStyle>
          <a:p>
            <a:endParaRPr lang="en-IN" dirty="0"/>
          </a:p>
          <a:p>
            <a:r>
              <a:rPr lang="en-IN" dirty="0"/>
              <a:t>Concept of CSS 3:CSS Box Model</a:t>
            </a:r>
            <a:endParaRPr lang="en-US" dirty="0"/>
          </a:p>
          <a:p>
            <a:endParaRPr lang="en-US" dirty="0"/>
          </a:p>
        </p:txBody>
      </p:sp>
      <p:pic>
        <p:nvPicPr>
          <p:cNvPr id="62468" name="Picture 5"/>
          <p:cNvPicPr>
            <a:picLocks noGrp="1" noChangeAspect="1" noChangeArrowheads="1"/>
          </p:cNvPicPr>
          <p:nvPr>
            <p:ph idx="1"/>
          </p:nvPr>
        </p:nvPicPr>
        <p:blipFill>
          <a:blip r:embed="rId2"/>
          <a:srcRect/>
          <a:stretch>
            <a:fillRect/>
          </a:stretch>
        </p:blipFill>
        <p:spPr bwMode="auto">
          <a:xfrm>
            <a:off x="83820" y="668215"/>
            <a:ext cx="5208270" cy="1139190"/>
          </a:xfrm>
          <a:prstGeom prst="rect">
            <a:avLst/>
          </a:prstGeom>
          <a:noFill/>
          <a:ln w="9525">
            <a:noFill/>
            <a:miter lim="800000"/>
            <a:headEnd/>
            <a:tailEnd/>
          </a:ln>
        </p:spPr>
      </p:pic>
      <p:pic>
        <p:nvPicPr>
          <p:cNvPr id="62469" name="Picture 6"/>
          <p:cNvPicPr>
            <a:picLocks noChangeAspect="1" noChangeArrowheads="1"/>
          </p:cNvPicPr>
          <p:nvPr/>
        </p:nvPicPr>
        <p:blipFill>
          <a:blip r:embed="rId3"/>
          <a:srcRect/>
          <a:stretch>
            <a:fillRect/>
          </a:stretch>
        </p:blipFill>
        <p:spPr bwMode="auto">
          <a:xfrm>
            <a:off x="1625160" y="1977390"/>
            <a:ext cx="5080440" cy="2632686"/>
          </a:xfrm>
          <a:prstGeom prst="rect">
            <a:avLst/>
          </a:prstGeom>
          <a:noFill/>
          <a:ln w="9525">
            <a:noFill/>
            <a:miter lim="800000"/>
            <a:headEnd/>
            <a:tailEnd/>
          </a:ln>
        </p:spPr>
      </p:pic>
      <p:pic>
        <p:nvPicPr>
          <p:cNvPr id="62470" name="Picture 7" descr="SpanBoxStyle"/>
          <p:cNvPicPr>
            <a:picLocks noChangeAspect="1" noChangeArrowheads="1"/>
          </p:cNvPicPr>
          <p:nvPr/>
        </p:nvPicPr>
        <p:blipFill>
          <a:blip r:embed="rId4"/>
          <a:srcRect/>
          <a:stretch>
            <a:fillRect/>
          </a:stretch>
        </p:blipFill>
        <p:spPr bwMode="auto">
          <a:xfrm>
            <a:off x="827712" y="4740275"/>
            <a:ext cx="6553200" cy="1927225"/>
          </a:xfrm>
          <a:prstGeom prst="rect">
            <a:avLst/>
          </a:prstGeom>
          <a:noFill/>
          <a:ln w="9525">
            <a:noFill/>
            <a:miter lim="800000"/>
            <a:headEnd/>
            <a:tailEnd/>
          </a:ln>
        </p:spPr>
      </p:pic>
      <p:pic>
        <p:nvPicPr>
          <p:cNvPr id="11" name="Picture 10" descr="A black and red logo&#10;&#10;Description automatically generated"/>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446" y="-52534"/>
            <a:ext cx="2209800" cy="770289"/>
          </a:xfrm>
          <a:prstGeom prst="rect">
            <a:avLst/>
          </a:prstGeom>
        </p:spPr>
      </p:pic>
    </p:spTree>
    <p:extLst>
      <p:ext uri="{BB962C8B-B14F-4D97-AF65-F5344CB8AC3E}">
        <p14:creationId xmlns:p14="http://schemas.microsoft.com/office/powerpoint/2010/main" val="20224181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IN" altLang="en-US" smtClean="0"/>
              <a:t>7</a:t>
            </a:r>
            <a:r>
              <a:rPr lang="en-US" smtClean="0"/>
              <a:t>/</a:t>
            </a:r>
            <a:r>
              <a:rPr lang="en-IN" altLang="en-US" smtClean="0"/>
              <a:t>23</a:t>
            </a:r>
            <a:r>
              <a:rPr lang="en-US" smtClean="0"/>
              <a:t>/2023</a:t>
            </a:r>
            <a:endParaRPr lang="en-US"/>
          </a:p>
        </p:txBody>
      </p:sp>
      <p:sp>
        <p:nvSpPr>
          <p:cNvPr id="5" name="Footer Placeholder 4"/>
          <p:cNvSpPr>
            <a:spLocks noGrp="1"/>
          </p:cNvSpPr>
          <p:nvPr>
            <p:ph type="ftr" sz="quarter" idx="11"/>
          </p:nvPr>
        </p:nvSpPr>
        <p:spPr/>
        <p:txBody>
          <a:bodyPr/>
          <a:lstStyle/>
          <a:p>
            <a:r>
              <a:rPr lang="en-US" altLang="en-US" smtClean="0">
                <a:solidFill>
                  <a:srgbClr val="888888"/>
                </a:solidFill>
                <a:latin typeface="Calibri" panose="020F0502020204030204" pitchFamily="34" charset="0"/>
                <a:sym typeface="Calibri" panose="020F0502020204030204" pitchFamily="34" charset="0"/>
              </a:rPr>
              <a:t>Deepshikha</a:t>
            </a:r>
            <a:r>
              <a:rPr lang="en-US" smtClean="0"/>
              <a:t>               WT                      unit- </a:t>
            </a:r>
            <a:r>
              <a:rPr lang="en-IN" altLang="en-US" smtClean="0"/>
              <a:t>3</a:t>
            </a:r>
            <a:r>
              <a:rPr lang="en-US" smtClean="0"/>
              <a:t>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34</a:t>
            </a:fld>
            <a:endParaRPr lang="en-US"/>
          </a:p>
        </p:txBody>
      </p:sp>
      <p:sp>
        <p:nvSpPr>
          <p:cNvPr id="14" name="Title 1"/>
          <p:cNvSpPr txBox="1"/>
          <p:nvPr/>
        </p:nvSpPr>
        <p:spPr>
          <a:xfrm>
            <a:off x="1642745" y="74295"/>
            <a:ext cx="7501255" cy="53530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eaLnBrk="0" fontAlgn="base" hangingPunct="0">
              <a:lnSpc>
                <a:spcPct val="100000"/>
              </a:lnSpc>
              <a:spcBef>
                <a:spcPct val="0"/>
              </a:spcBef>
              <a:spcAft>
                <a:spcPct val="0"/>
              </a:spcAft>
              <a:buClrTx/>
              <a:buSzTx/>
              <a:buFontTx/>
              <a:buNone/>
              <a:defRPr sz="2800" b="1">
                <a:ln>
                  <a:noFill/>
                </a:ln>
                <a:solidFill>
                  <a:srgbClr val="000000"/>
                </a:solidFill>
                <a:effectLst/>
                <a:uLnTx/>
                <a:uFillTx/>
                <a:latin typeface="Arial" panose="020B0604020202020204" pitchFamily="34" charset="0"/>
                <a:cs typeface="Arial" panose="020B0604020202020204" pitchFamily="34" charset="0"/>
              </a:defRPr>
            </a:lvl1pPr>
          </a:lstStyle>
          <a:p>
            <a:endParaRPr lang="en-IN" dirty="0"/>
          </a:p>
          <a:p>
            <a:r>
              <a:rPr lang="en-IN" dirty="0"/>
              <a:t>Concept of CSS 3:CSS Box Model</a:t>
            </a:r>
            <a:endParaRPr lang="en-US" dirty="0"/>
          </a:p>
          <a:p>
            <a:endParaRPr lang="en-US" dirty="0"/>
          </a:p>
        </p:txBody>
      </p:sp>
      <p:pic>
        <p:nvPicPr>
          <p:cNvPr id="3" name="Picture 2"/>
          <p:cNvPicPr>
            <a:picLocks noChangeAspect="1"/>
          </p:cNvPicPr>
          <p:nvPr/>
        </p:nvPicPr>
        <p:blipFill>
          <a:blip r:embed="rId2"/>
          <a:stretch>
            <a:fillRect/>
          </a:stretch>
        </p:blipFill>
        <p:spPr>
          <a:xfrm>
            <a:off x="208739" y="712202"/>
            <a:ext cx="8514064" cy="1116598"/>
          </a:xfrm>
          <a:prstGeom prst="rect">
            <a:avLst/>
          </a:prstGeom>
        </p:spPr>
      </p:pic>
      <p:pic>
        <p:nvPicPr>
          <p:cNvPr id="7" name="Picture 6"/>
          <p:cNvPicPr>
            <a:picLocks noChangeAspect="1"/>
          </p:cNvPicPr>
          <p:nvPr/>
        </p:nvPicPr>
        <p:blipFill>
          <a:blip r:embed="rId3"/>
          <a:stretch>
            <a:fillRect/>
          </a:stretch>
        </p:blipFill>
        <p:spPr>
          <a:xfrm>
            <a:off x="30049" y="2286000"/>
            <a:ext cx="9031704" cy="3352800"/>
          </a:xfrm>
          <a:prstGeom prst="rect">
            <a:avLst/>
          </a:prstGeom>
        </p:spPr>
      </p:pic>
      <p:pic>
        <p:nvPicPr>
          <p:cNvPr id="9" name="Picture 8" descr="A black and red logo&#10;&#10;Description automatically genera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446" y="-52534"/>
            <a:ext cx="2209800" cy="770289"/>
          </a:xfrm>
          <a:prstGeom prst="rect">
            <a:avLst/>
          </a:prstGeom>
        </p:spPr>
      </p:pic>
    </p:spTree>
    <p:extLst>
      <p:ext uri="{BB962C8B-B14F-4D97-AF65-F5344CB8AC3E}">
        <p14:creationId xmlns:p14="http://schemas.microsoft.com/office/powerpoint/2010/main" val="37285873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IN" altLang="en-US" smtClean="0"/>
              <a:t>7</a:t>
            </a:r>
            <a:r>
              <a:rPr lang="en-US" smtClean="0"/>
              <a:t>/</a:t>
            </a:r>
            <a:r>
              <a:rPr lang="en-IN" altLang="en-US" smtClean="0"/>
              <a:t>23</a:t>
            </a:r>
            <a:r>
              <a:rPr lang="en-US" smtClean="0"/>
              <a:t>/2023</a:t>
            </a:r>
            <a:endParaRPr lang="en-US"/>
          </a:p>
        </p:txBody>
      </p:sp>
      <p:sp>
        <p:nvSpPr>
          <p:cNvPr id="5" name="Footer Placeholder 4"/>
          <p:cNvSpPr>
            <a:spLocks noGrp="1"/>
          </p:cNvSpPr>
          <p:nvPr>
            <p:ph type="ftr" sz="quarter" idx="11"/>
          </p:nvPr>
        </p:nvSpPr>
        <p:spPr/>
        <p:txBody>
          <a:bodyPr/>
          <a:lstStyle/>
          <a:p>
            <a:r>
              <a:rPr lang="en-US" altLang="en-US" smtClean="0">
                <a:solidFill>
                  <a:srgbClr val="888888"/>
                </a:solidFill>
                <a:latin typeface="Calibri" panose="020F0502020204030204" pitchFamily="34" charset="0"/>
                <a:sym typeface="Calibri" panose="020F0502020204030204" pitchFamily="34" charset="0"/>
              </a:rPr>
              <a:t>Deepshikha</a:t>
            </a:r>
            <a:r>
              <a:rPr lang="en-US" smtClean="0"/>
              <a:t>               WT                      unit- </a:t>
            </a:r>
            <a:r>
              <a:rPr lang="en-IN" altLang="en-US" smtClean="0"/>
              <a:t>3</a:t>
            </a:r>
            <a:r>
              <a:rPr lang="en-US" smtClean="0"/>
              <a:t>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35</a:t>
            </a:fld>
            <a:endParaRPr lang="en-US"/>
          </a:p>
        </p:txBody>
      </p:sp>
      <p:sp>
        <p:nvSpPr>
          <p:cNvPr id="10" name="Title 1"/>
          <p:cNvSpPr txBox="1"/>
          <p:nvPr/>
        </p:nvSpPr>
        <p:spPr>
          <a:xfrm>
            <a:off x="1642745" y="74295"/>
            <a:ext cx="7501255" cy="61150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eaLnBrk="0" fontAlgn="base" hangingPunct="0">
              <a:lnSpc>
                <a:spcPct val="100000"/>
              </a:lnSpc>
              <a:spcBef>
                <a:spcPct val="0"/>
              </a:spcBef>
              <a:spcAft>
                <a:spcPct val="0"/>
              </a:spcAft>
              <a:buClrTx/>
              <a:buSzTx/>
              <a:buFontTx/>
              <a:buNone/>
              <a:defRPr sz="2800" b="1">
                <a:ln>
                  <a:noFill/>
                </a:ln>
                <a:solidFill>
                  <a:srgbClr val="000000"/>
                </a:solidFill>
                <a:effectLst/>
                <a:uLnTx/>
                <a:uFillTx/>
                <a:latin typeface="Arial" panose="020B0604020202020204" pitchFamily="34" charset="0"/>
                <a:cs typeface="Arial" panose="020B0604020202020204" pitchFamily="34" charset="0"/>
              </a:defRPr>
            </a:lvl1pPr>
          </a:lstStyle>
          <a:p>
            <a:endParaRPr lang="en-IN" dirty="0"/>
          </a:p>
          <a:p>
            <a:r>
              <a:rPr lang="en-IN" dirty="0"/>
              <a:t>Concept of CSS 3:CSS Box Model</a:t>
            </a:r>
            <a:endParaRPr lang="en-US" dirty="0"/>
          </a:p>
          <a:p>
            <a:endParaRPr lang="en-US" dirty="0"/>
          </a:p>
        </p:txBody>
      </p:sp>
      <p:pic>
        <p:nvPicPr>
          <p:cNvPr id="66564" name="Picture 5"/>
          <p:cNvPicPr>
            <a:picLocks noChangeAspect="1" noChangeArrowheads="1"/>
          </p:cNvPicPr>
          <p:nvPr/>
        </p:nvPicPr>
        <p:blipFill>
          <a:blip r:embed="rId2"/>
          <a:srcRect/>
          <a:stretch>
            <a:fillRect/>
          </a:stretch>
        </p:blipFill>
        <p:spPr bwMode="auto">
          <a:xfrm>
            <a:off x="-58615" y="1219200"/>
            <a:ext cx="9202615" cy="2286000"/>
          </a:xfrm>
          <a:prstGeom prst="rect">
            <a:avLst/>
          </a:prstGeom>
          <a:noFill/>
          <a:ln w="9525">
            <a:noFill/>
            <a:miter lim="800000"/>
            <a:headEnd/>
            <a:tailEnd/>
          </a:ln>
        </p:spPr>
      </p:pic>
      <p:pic>
        <p:nvPicPr>
          <p:cNvPr id="8" name="Picture 7" descr="A black and red 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446" y="-52534"/>
            <a:ext cx="2209800" cy="770289"/>
          </a:xfrm>
          <a:prstGeom prst="rect">
            <a:avLst/>
          </a:prstGeom>
        </p:spPr>
      </p:pic>
    </p:spTree>
    <p:extLst>
      <p:ext uri="{BB962C8B-B14F-4D97-AF65-F5344CB8AC3E}">
        <p14:creationId xmlns:p14="http://schemas.microsoft.com/office/powerpoint/2010/main" val="19389405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85495"/>
            <a:ext cx="8305800" cy="5415305"/>
          </a:xfrm>
        </p:spPr>
        <p:txBody>
          <a:bodyPr>
            <a:normAutofit/>
          </a:bodyPr>
          <a:lstStyle/>
          <a:p>
            <a:pPr marL="0" indent="0">
              <a:buNone/>
            </a:pPr>
            <a:r>
              <a:rPr lang="en-US" b="1" dirty="0" smtClean="0">
                <a:latin typeface="Times New Roman" panose="02020603050405020304" pitchFamily="18" charset="0"/>
                <a:cs typeface="Times New Roman" panose="02020603050405020304" pitchFamily="18" charset="0"/>
              </a:rPr>
              <a:t>    </a:t>
            </a:r>
          </a:p>
          <a:p>
            <a:pPr marL="0" indent="0">
              <a:buFont typeface="Wingdings" panose="05000000000000000000" pitchFamily="2" charset="2"/>
              <a:buNone/>
            </a:pPr>
            <a:endParaRPr lang="en-US" sz="2400"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endParaRPr lang="en-US" sz="2400"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endParaRPr lang="en-US" sz="2400"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r>
              <a:rPr lang="en-US" sz="2400" dirty="0">
                <a:latin typeface="Times New Roman" panose="02020603050405020304" pitchFamily="18" charset="0"/>
                <a:cs typeface="Times New Roman" panose="02020603050405020304" pitchFamily="18" charset="0"/>
              </a:rPr>
              <a:t> </a:t>
            </a:r>
            <a:r>
              <a:rPr lang="en-IN" altLang="en-US"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endParaRPr 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IN" altLang="en-US" smtClean="0"/>
              <a:t>7</a:t>
            </a:r>
            <a:r>
              <a:rPr lang="en-US" smtClean="0"/>
              <a:t>/</a:t>
            </a:r>
            <a:r>
              <a:rPr lang="en-IN" altLang="en-US" smtClean="0"/>
              <a:t>23</a:t>
            </a:r>
            <a:r>
              <a:rPr lang="en-US" smtClean="0"/>
              <a:t>/2023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36</a:t>
            </a:fld>
            <a:endParaRPr lang="en-US"/>
          </a:p>
        </p:txBody>
      </p:sp>
      <p:sp>
        <p:nvSpPr>
          <p:cNvPr id="7" name="Title 1"/>
          <p:cNvSpPr txBox="1"/>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eaLnBrk="0" fontAlgn="base" hangingPunct="0">
              <a:lnSpc>
                <a:spcPct val="100000"/>
              </a:lnSpc>
              <a:spcBef>
                <a:spcPct val="0"/>
              </a:spcBef>
              <a:spcAft>
                <a:spcPct val="0"/>
              </a:spcAft>
              <a:buClrTx/>
              <a:buSzTx/>
              <a:buFontTx/>
              <a:buNone/>
              <a:defRPr sz="2800" b="1">
                <a:ln>
                  <a:noFill/>
                </a:ln>
                <a:solidFill>
                  <a:srgbClr val="000000"/>
                </a:solidFill>
                <a:effectLst/>
                <a:uLnTx/>
                <a:uFillTx/>
                <a:latin typeface="Arial" panose="020B0604020202020204" pitchFamily="34" charset="0"/>
                <a:cs typeface="Arial" panose="020B0604020202020204" pitchFamily="34" charset="0"/>
              </a:defRPr>
            </a:lvl1pPr>
          </a:lstStyle>
          <a:p>
            <a:endParaRPr lang="en-US" dirty="0"/>
          </a:p>
          <a:p>
            <a:r>
              <a:rPr lang="en-US" dirty="0"/>
              <a:t>                   </a:t>
            </a:r>
            <a:r>
              <a:rPr lang="en-IN" dirty="0">
                <a:sym typeface="+mn-ea"/>
              </a:rPr>
              <a:t>Concept of CSS </a:t>
            </a:r>
            <a:r>
              <a:rPr lang="en-US" dirty="0">
                <a:sym typeface="+mn-ea"/>
              </a:rPr>
              <a:t>:Font</a:t>
            </a:r>
            <a:endParaRPr lang="en-US" dirty="0"/>
          </a:p>
          <a:p>
            <a:endParaRPr lang="en-US" dirty="0"/>
          </a:p>
        </p:txBody>
      </p:sp>
      <p:sp>
        <p:nvSpPr>
          <p:cNvPr id="12" name="Footer Placeholder 4"/>
          <p:cNvSpPr txBox="1"/>
          <p:nvPr/>
        </p:nvSpPr>
        <p:spPr>
          <a:xfrm>
            <a:off x="1828800" y="6445340"/>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tLang="en-US" dirty="0" smtClean="0"/>
              <a:t>Deepshikha</a:t>
            </a:r>
            <a:r>
              <a:rPr lang="en-US" dirty="0" smtClean="0"/>
              <a:t>                   WT               </a:t>
            </a:r>
            <a:r>
              <a:rPr lang="en-US" dirty="0"/>
              <a:t>Unit-</a:t>
            </a:r>
            <a:r>
              <a:rPr lang="en-IN" altLang="en-US" dirty="0"/>
              <a:t>3</a:t>
            </a:r>
          </a:p>
        </p:txBody>
      </p:sp>
      <p:pic>
        <p:nvPicPr>
          <p:cNvPr id="38916" name="Picture 4" descr="LineOType"/>
          <p:cNvPicPr>
            <a:picLocks noChangeAspect="1" noChangeArrowheads="1"/>
          </p:cNvPicPr>
          <p:nvPr/>
        </p:nvPicPr>
        <p:blipFill>
          <a:blip r:embed="rId2"/>
          <a:srcRect/>
          <a:stretch>
            <a:fillRect/>
          </a:stretch>
        </p:blipFill>
        <p:spPr bwMode="auto">
          <a:xfrm>
            <a:off x="480646" y="1676400"/>
            <a:ext cx="7620000" cy="2663840"/>
          </a:xfrm>
          <a:prstGeom prst="rect">
            <a:avLst/>
          </a:prstGeom>
          <a:noFill/>
          <a:ln w="9525">
            <a:noFill/>
            <a:miter lim="800000"/>
            <a:headEnd/>
            <a:tailEnd/>
          </a:ln>
        </p:spPr>
      </p:pic>
      <p:pic>
        <p:nvPicPr>
          <p:cNvPr id="10" name="Picture 9" descr="A black and red 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446" y="-52534"/>
            <a:ext cx="2209800" cy="770289"/>
          </a:xfrm>
          <a:prstGeom prst="rect">
            <a:avLst/>
          </a:prstGeom>
        </p:spPr>
      </p:pic>
    </p:spTree>
    <p:extLst>
      <p:ext uri="{BB962C8B-B14F-4D97-AF65-F5344CB8AC3E}">
        <p14:creationId xmlns:p14="http://schemas.microsoft.com/office/powerpoint/2010/main" val="400612554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14400"/>
            <a:ext cx="9144000" cy="5415305"/>
          </a:xfrm>
        </p:spPr>
        <p:txBody>
          <a:bodyPr>
            <a:normAutofit fontScale="32500" lnSpcReduction="20000"/>
          </a:bodyPr>
          <a:lstStyle/>
          <a:p>
            <a:pPr marL="0" indent="0">
              <a:buNone/>
            </a:pPr>
            <a:r>
              <a:rPr lang="en-US" b="1" dirty="0">
                <a:latin typeface="Times New Roman" panose="02020603050405020304" pitchFamily="18" charset="0"/>
                <a:cs typeface="Times New Roman" panose="02020603050405020304" pitchFamily="18" charset="0"/>
              </a:rPr>
              <a:t>     </a:t>
            </a:r>
            <a:endParaRPr lang="en-US" b="1" dirty="0" smtClean="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
            </a:pPr>
            <a:r>
              <a:rPr lang="en-US" sz="11200" dirty="0">
                <a:latin typeface="Times New Roman" panose="02020603050405020304" pitchFamily="18" charset="0"/>
                <a:cs typeface="Times New Roman" panose="02020603050405020304" pitchFamily="18" charset="0"/>
                <a:sym typeface="+mn-ea"/>
              </a:rPr>
              <a:t>A </a:t>
            </a:r>
            <a:r>
              <a:rPr lang="en-US" sz="11200" dirty="0">
                <a:solidFill>
                  <a:schemeClr val="hlink"/>
                </a:solidFill>
                <a:latin typeface="Times New Roman" panose="02020603050405020304" pitchFamily="18" charset="0"/>
                <a:cs typeface="Times New Roman" panose="02020603050405020304" pitchFamily="18" charset="0"/>
                <a:sym typeface="+mn-ea"/>
              </a:rPr>
              <a:t>font family</a:t>
            </a:r>
            <a:r>
              <a:rPr lang="en-US" sz="11200" dirty="0">
                <a:latin typeface="Times New Roman" panose="02020603050405020304" pitchFamily="18" charset="0"/>
                <a:cs typeface="Times New Roman" panose="02020603050405020304" pitchFamily="18" charset="0"/>
                <a:sym typeface="+mn-ea"/>
              </a:rPr>
              <a:t> is a collection of related fonts (typically differ </a:t>
            </a:r>
            <a:r>
              <a:rPr lang="en-US" sz="11200" dirty="0" smtClean="0">
                <a:latin typeface="Times New Roman" panose="02020603050405020304" pitchFamily="18" charset="0"/>
                <a:cs typeface="Times New Roman" panose="02020603050405020304" pitchFamily="18" charset="0"/>
                <a:sym typeface="+mn-ea"/>
              </a:rPr>
              <a:t>in  </a:t>
            </a:r>
            <a:r>
              <a:rPr lang="en-US" sz="11200" dirty="0">
                <a:latin typeface="Times New Roman" panose="02020603050405020304" pitchFamily="18" charset="0"/>
                <a:cs typeface="Times New Roman" panose="02020603050405020304" pitchFamily="18" charset="0"/>
                <a:sym typeface="+mn-ea"/>
              </a:rPr>
              <a:t>size, weight, etc.)</a:t>
            </a:r>
          </a:p>
          <a:p>
            <a:pPr marL="0" indent="0">
              <a:lnSpc>
                <a:spcPct val="150000"/>
              </a:lnSpc>
              <a:buFont typeface="Wingdings" panose="05000000000000000000" pitchFamily="2" charset="2"/>
              <a:buNone/>
            </a:pPr>
            <a:endParaRPr lang="en-US" sz="8000" dirty="0" smtClean="0">
              <a:latin typeface="Times New Roman" panose="02020603050405020304" pitchFamily="18" charset="0"/>
              <a:cs typeface="Times New Roman" panose="02020603050405020304" pitchFamily="18" charset="0"/>
              <a:sym typeface="+mn-ea"/>
            </a:endParaRPr>
          </a:p>
          <a:p>
            <a:pPr marL="0" indent="0">
              <a:lnSpc>
                <a:spcPct val="150000"/>
              </a:lnSpc>
              <a:buFont typeface="Wingdings" panose="05000000000000000000" pitchFamily="2" charset="2"/>
              <a:buNone/>
            </a:pPr>
            <a:r>
              <a:rPr lang="en-IN" altLang="en-US" sz="8000" dirty="0" smtClean="0">
                <a:latin typeface="Times New Roman" panose="02020603050405020304" pitchFamily="18" charset="0"/>
                <a:cs typeface="Times New Roman" panose="02020603050405020304" pitchFamily="18" charset="0"/>
              </a:rPr>
              <a:t> </a:t>
            </a:r>
            <a:r>
              <a:rPr lang="en-US" sz="12800" dirty="0">
                <a:latin typeface="Times New Roman" panose="02020603050405020304" pitchFamily="18" charset="0"/>
                <a:cs typeface="Times New Roman" panose="02020603050405020304" pitchFamily="18" charset="0"/>
                <a:sym typeface="+mn-ea"/>
              </a:rPr>
              <a:t>font-family property can accept a list of families, including </a:t>
            </a:r>
            <a:r>
              <a:rPr lang="en-US" sz="12800" dirty="0">
                <a:solidFill>
                  <a:schemeClr val="hlink"/>
                </a:solidFill>
                <a:latin typeface="Times New Roman" panose="02020603050405020304" pitchFamily="18" charset="0"/>
                <a:cs typeface="Times New Roman" panose="02020603050405020304" pitchFamily="18" charset="0"/>
                <a:sym typeface="+mn-ea"/>
              </a:rPr>
              <a:t>generic</a:t>
            </a:r>
            <a:r>
              <a:rPr lang="en-US" sz="12800" dirty="0">
                <a:latin typeface="Times New Roman" panose="02020603050405020304" pitchFamily="18" charset="0"/>
                <a:cs typeface="Times New Roman" panose="02020603050405020304" pitchFamily="18" charset="0"/>
                <a:sym typeface="+mn-ea"/>
              </a:rPr>
              <a:t> font families</a:t>
            </a:r>
          </a:p>
          <a:p>
            <a:pPr marL="0" indent="0">
              <a:lnSpc>
                <a:spcPct val="150000"/>
              </a:lnSpc>
              <a:buFont typeface="Wingdings" panose="05000000000000000000" pitchFamily="2" charset="2"/>
              <a:buNone/>
            </a:pPr>
            <a:endParaRPr lang="en-US" sz="2400" dirty="0">
              <a:latin typeface="Times New Roman" panose="02020603050405020304" pitchFamily="18" charset="0"/>
              <a:cs typeface="Times New Roman" panose="02020603050405020304" pitchFamily="18" charset="0"/>
              <a:sym typeface="+mn-ea"/>
            </a:endParaRPr>
          </a:p>
          <a:p>
            <a:pPr marL="0" indent="0">
              <a:lnSpc>
                <a:spcPct val="150000"/>
              </a:lnSpc>
              <a:buFont typeface="Wingdings" panose="05000000000000000000" pitchFamily="2" charset="2"/>
              <a:buNone/>
            </a:pPr>
            <a:endParaRPr lang="en-US" sz="2400" dirty="0">
              <a:latin typeface="Times New Roman" panose="02020603050405020304" pitchFamily="18" charset="0"/>
              <a:cs typeface="Times New Roman" panose="02020603050405020304" pitchFamily="18" charset="0"/>
              <a:sym typeface="+mn-ea"/>
            </a:endParaRPr>
          </a:p>
          <a:p>
            <a:pPr marL="0" indent="0">
              <a:buFont typeface="Wingdings" panose="05000000000000000000" pitchFamily="2" charset="2"/>
              <a:buNone/>
            </a:pPr>
            <a:endParaRPr lang="en-US" sz="2400" dirty="0">
              <a:latin typeface="Times New Roman" panose="02020603050405020304" pitchFamily="18" charset="0"/>
              <a:cs typeface="Times New Roman" panose="02020603050405020304" pitchFamily="18" charset="0"/>
              <a:sym typeface="+mn-ea"/>
            </a:endParaRPr>
          </a:p>
          <a:p>
            <a:pPr marL="0" indent="0">
              <a:buFont typeface="Wingdings" panose="05000000000000000000" pitchFamily="2" charset="2"/>
              <a:buNone/>
            </a:pP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IN" altLang="en-US" smtClean="0"/>
              <a:t>7</a:t>
            </a:r>
            <a:r>
              <a:rPr lang="en-US" smtClean="0"/>
              <a:t>/</a:t>
            </a:r>
            <a:r>
              <a:rPr lang="en-IN" altLang="en-US" smtClean="0"/>
              <a:t>2</a:t>
            </a:r>
            <a:r>
              <a:rPr lang="en-US" smtClean="0"/>
              <a:t>/2023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37</a:t>
            </a:fld>
            <a:endParaRPr lang="en-US"/>
          </a:p>
        </p:txBody>
      </p:sp>
      <p:sp>
        <p:nvSpPr>
          <p:cNvPr id="7" name="Title 1"/>
          <p:cNvSpPr txBox="1"/>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eaLnBrk="0" fontAlgn="base" hangingPunct="0">
              <a:lnSpc>
                <a:spcPct val="100000"/>
              </a:lnSpc>
              <a:spcBef>
                <a:spcPct val="0"/>
              </a:spcBef>
              <a:spcAft>
                <a:spcPct val="0"/>
              </a:spcAft>
              <a:buClrTx/>
              <a:buSzTx/>
              <a:buFontTx/>
              <a:buNone/>
              <a:defRPr sz="2800" b="1">
                <a:ln>
                  <a:noFill/>
                </a:ln>
                <a:solidFill>
                  <a:srgbClr val="000000"/>
                </a:solidFill>
                <a:effectLst/>
                <a:uLnTx/>
                <a:uFillTx/>
                <a:latin typeface="Arial" panose="020B0604020202020204" pitchFamily="34" charset="0"/>
                <a:cs typeface="Arial" panose="020B0604020202020204" pitchFamily="34" charset="0"/>
              </a:defRPr>
            </a:lvl1pPr>
          </a:lstStyle>
          <a:p>
            <a:endParaRPr lang="en-US" dirty="0"/>
          </a:p>
          <a:p>
            <a:r>
              <a:rPr lang="en-US" dirty="0"/>
              <a:t>             </a:t>
            </a:r>
          </a:p>
          <a:p>
            <a:r>
              <a:rPr lang="en-IN" dirty="0">
                <a:sym typeface="+mn-ea"/>
              </a:rPr>
              <a:t>Concept of CSS </a:t>
            </a:r>
            <a:r>
              <a:rPr lang="en-US" dirty="0">
                <a:sym typeface="+mn-ea"/>
              </a:rPr>
              <a:t>:Font</a:t>
            </a:r>
            <a:endParaRPr lang="en-US" dirty="0"/>
          </a:p>
          <a:p>
            <a:endParaRPr lang="en-US" dirty="0"/>
          </a:p>
          <a:p>
            <a:endParaRPr lang="en-US" dirty="0"/>
          </a:p>
        </p:txBody>
      </p:sp>
      <p:sp>
        <p:nvSpPr>
          <p:cNvPr id="12" name="Footer Placeholder 4"/>
          <p:cNvSpPr txBox="1"/>
          <p:nvPr/>
        </p:nvSpPr>
        <p:spPr>
          <a:xfrm>
            <a:off x="1828800" y="6445340"/>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tLang="en-US" dirty="0" smtClean="0"/>
              <a:t>Deepshikha</a:t>
            </a:r>
            <a:r>
              <a:rPr lang="en-US" dirty="0" smtClean="0"/>
              <a:t>                  WT               </a:t>
            </a:r>
            <a:r>
              <a:rPr lang="en-US" dirty="0"/>
              <a:t>Unit-</a:t>
            </a:r>
            <a:r>
              <a:rPr lang="en-IN" altLang="en-US" dirty="0"/>
              <a:t>3</a:t>
            </a:r>
          </a:p>
        </p:txBody>
      </p:sp>
      <p:pic>
        <p:nvPicPr>
          <p:cNvPr id="40965" name="Picture 4"/>
          <p:cNvPicPr>
            <a:picLocks noChangeAspect="1" noChangeArrowheads="1"/>
          </p:cNvPicPr>
          <p:nvPr/>
        </p:nvPicPr>
        <p:blipFill>
          <a:blip r:embed="rId2"/>
          <a:srcRect/>
          <a:stretch>
            <a:fillRect/>
          </a:stretch>
        </p:blipFill>
        <p:spPr bwMode="auto">
          <a:xfrm>
            <a:off x="914400" y="2744912"/>
            <a:ext cx="7468256" cy="760287"/>
          </a:xfrm>
          <a:prstGeom prst="rect">
            <a:avLst/>
          </a:prstGeom>
          <a:noFill/>
          <a:ln w="9525">
            <a:noFill/>
            <a:miter lim="800000"/>
            <a:headEnd/>
            <a:tailEnd/>
          </a:ln>
        </p:spPr>
      </p:pic>
      <p:pic>
        <p:nvPicPr>
          <p:cNvPr id="40966" name="Picture 5"/>
          <p:cNvPicPr>
            <a:picLocks noChangeAspect="1" noChangeArrowheads="1"/>
          </p:cNvPicPr>
          <p:nvPr/>
        </p:nvPicPr>
        <p:blipFill>
          <a:blip r:embed="rId3"/>
          <a:srcRect/>
          <a:stretch>
            <a:fillRect/>
          </a:stretch>
        </p:blipFill>
        <p:spPr bwMode="auto">
          <a:xfrm>
            <a:off x="29308" y="5181600"/>
            <a:ext cx="8999293" cy="591587"/>
          </a:xfrm>
          <a:prstGeom prst="rect">
            <a:avLst/>
          </a:prstGeom>
          <a:noFill/>
          <a:ln w="9525">
            <a:noFill/>
            <a:miter lim="800000"/>
            <a:headEnd/>
            <a:tailEnd/>
          </a:ln>
        </p:spPr>
      </p:pic>
      <p:pic>
        <p:nvPicPr>
          <p:cNvPr id="10" name="Picture 9" descr="A black and red logo&#10;&#10;Description automatically genera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446" y="-52534"/>
            <a:ext cx="2209800" cy="770289"/>
          </a:xfrm>
          <a:prstGeom prst="rect">
            <a:avLst/>
          </a:prstGeom>
        </p:spPr>
      </p:pic>
    </p:spTree>
    <p:extLst>
      <p:ext uri="{BB962C8B-B14F-4D97-AF65-F5344CB8AC3E}">
        <p14:creationId xmlns:p14="http://schemas.microsoft.com/office/powerpoint/2010/main" val="189846697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9430" y="768927"/>
            <a:ext cx="8229600" cy="4525963"/>
          </a:xfrm>
        </p:spPr>
        <p:txBody>
          <a:bodyPr>
            <a:normAutofit/>
          </a:bodyPr>
          <a:lstStyle/>
          <a:p>
            <a:pPr marL="0" indent="0">
              <a:buNone/>
            </a:pPr>
            <a:endParaRPr lang="en-US" dirty="0"/>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r>
              <a:rPr lang="en-IN" altLang="en-US" smtClean="0"/>
              <a:t>7</a:t>
            </a:r>
            <a:r>
              <a:rPr lang="en-US" smtClean="0"/>
              <a:t>/</a:t>
            </a:r>
            <a:r>
              <a:rPr lang="en-IN" altLang="en-US" smtClean="0"/>
              <a:t>23</a:t>
            </a:r>
            <a:r>
              <a:rPr lang="en-US" smtClean="0"/>
              <a:t>/2023</a:t>
            </a:r>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ltLang="en-US" smtClean="0">
                <a:solidFill>
                  <a:srgbClr val="888888"/>
                </a:solidFill>
                <a:latin typeface="Calibri" panose="020F0502020204030204" pitchFamily="34" charset="0"/>
                <a:sym typeface="Calibri" panose="020F0502020204030204" pitchFamily="34" charset="0"/>
              </a:rPr>
              <a:t>Deepshikha</a:t>
            </a:r>
            <a:r>
              <a:rPr lang="en-US" smtClean="0"/>
              <a:t>               WT                      unit- </a:t>
            </a:r>
            <a:r>
              <a:rPr lang="en-IN" altLang="en-US" smtClean="0"/>
              <a:t>3</a:t>
            </a:r>
            <a:r>
              <a:rPr lang="en-US" smtClean="0"/>
              <a:t>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38</a:t>
            </a:fld>
            <a:endParaRPr lang="en-US"/>
          </a:p>
        </p:txBody>
      </p:sp>
      <p:sp>
        <p:nvSpPr>
          <p:cNvPr id="7" name="Title 1"/>
          <p:cNvSpPr txBox="1"/>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eaLnBrk="0" fontAlgn="base" hangingPunct="0">
              <a:lnSpc>
                <a:spcPct val="100000"/>
              </a:lnSpc>
              <a:spcBef>
                <a:spcPct val="0"/>
              </a:spcBef>
              <a:spcAft>
                <a:spcPct val="0"/>
              </a:spcAft>
              <a:buClrTx/>
              <a:buSzTx/>
              <a:buFontTx/>
              <a:buNone/>
              <a:defRPr sz="2800" b="1">
                <a:ln>
                  <a:noFill/>
                </a:ln>
                <a:solidFill>
                  <a:srgbClr val="000000"/>
                </a:solidFill>
                <a:effectLst/>
                <a:uLnTx/>
                <a:uFillTx/>
                <a:latin typeface="Arial" panose="020B0604020202020204" pitchFamily="34" charset="0"/>
                <a:cs typeface="Arial" panose="020B0604020202020204" pitchFamily="34" charset="0"/>
              </a:defRPr>
            </a:lvl1pPr>
          </a:lstStyle>
          <a:p>
            <a:r>
              <a:rPr lang="en-IN" dirty="0">
                <a:sym typeface="+mn-ea"/>
              </a:rPr>
              <a:t>Concept of CSS :Font size</a:t>
            </a:r>
            <a:endParaRPr lang="en-US" dirty="0"/>
          </a:p>
        </p:txBody>
      </p:sp>
      <p:pic>
        <p:nvPicPr>
          <p:cNvPr id="8" name="Picture 7"/>
          <p:cNvPicPr>
            <a:picLocks noChangeAspect="1"/>
          </p:cNvPicPr>
          <p:nvPr/>
        </p:nvPicPr>
        <p:blipFill>
          <a:blip r:embed="rId2"/>
          <a:stretch>
            <a:fillRect/>
          </a:stretch>
        </p:blipFill>
        <p:spPr>
          <a:xfrm>
            <a:off x="-185800" y="746990"/>
            <a:ext cx="9312215" cy="4711611"/>
          </a:xfrm>
          <a:prstGeom prst="rect">
            <a:avLst/>
          </a:prstGeom>
        </p:spPr>
      </p:pic>
      <p:pic>
        <p:nvPicPr>
          <p:cNvPr id="10" name="Picture 9" descr="A black and red 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446" y="-52534"/>
            <a:ext cx="2209800" cy="770289"/>
          </a:xfrm>
          <a:prstGeom prst="rect">
            <a:avLst/>
          </a:prstGeom>
        </p:spPr>
      </p:pic>
    </p:spTree>
    <p:extLst>
      <p:ext uri="{BB962C8B-B14F-4D97-AF65-F5344CB8AC3E}">
        <p14:creationId xmlns:p14="http://schemas.microsoft.com/office/powerpoint/2010/main" val="41782898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534400" cy="4953000"/>
          </a:xfrm>
        </p:spPr>
        <p:txBody>
          <a:bodyPr>
            <a:normAutofit/>
          </a:bodyPr>
          <a:lstStyle/>
          <a:p>
            <a:pPr marL="0" indent="0">
              <a:buNone/>
            </a:pPr>
            <a:r>
              <a:rPr lang="en-US" sz="1900" dirty="0">
                <a:latin typeface="+mj-lt"/>
              </a:rPr>
              <a:t> </a:t>
            </a:r>
            <a:endParaRPr lang="en-US" dirty="0"/>
          </a:p>
        </p:txBody>
      </p:sp>
      <p:sp>
        <p:nvSpPr>
          <p:cNvPr id="4" name="Date Placeholder 3"/>
          <p:cNvSpPr>
            <a:spLocks noGrp="1"/>
          </p:cNvSpPr>
          <p:nvPr>
            <p:ph type="dt" sz="half" idx="10"/>
          </p:nvPr>
        </p:nvSpPr>
        <p:spPr/>
        <p:txBody>
          <a:bodyPr/>
          <a:lstStyle/>
          <a:p>
            <a:r>
              <a:rPr lang="en-IN" altLang="en-US" smtClean="0"/>
              <a:t>7/23</a:t>
            </a:r>
            <a:r>
              <a:rPr lang="en-US" smtClean="0"/>
              <a:t>7/2023</a:t>
            </a:r>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ltLang="en-US" smtClean="0">
                <a:solidFill>
                  <a:srgbClr val="888888"/>
                </a:solidFill>
                <a:latin typeface="Calibri" panose="020F0502020204030204" pitchFamily="34" charset="0"/>
                <a:sym typeface="Calibri" panose="020F0502020204030204" pitchFamily="34" charset="0"/>
              </a:rPr>
              <a:t>Deepshikha</a:t>
            </a:r>
            <a:r>
              <a:rPr lang="en-US" smtClean="0"/>
              <a:t>              WT                      unit- </a:t>
            </a:r>
            <a:r>
              <a:rPr lang="en-IN" altLang="en-US" smtClean="0"/>
              <a:t>3</a:t>
            </a:r>
            <a:r>
              <a:rPr lang="en-US" smtClean="0"/>
              <a:t>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39</a:t>
            </a:fld>
            <a:endParaRPr lang="en-US"/>
          </a:p>
        </p:txBody>
      </p:sp>
      <p:sp>
        <p:nvSpPr>
          <p:cNvPr id="7" name="Title 1"/>
          <p:cNvSpPr txBox="1"/>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eaLnBrk="0" fontAlgn="base" hangingPunct="0">
              <a:lnSpc>
                <a:spcPct val="100000"/>
              </a:lnSpc>
              <a:spcBef>
                <a:spcPct val="0"/>
              </a:spcBef>
              <a:spcAft>
                <a:spcPct val="0"/>
              </a:spcAft>
              <a:buClrTx/>
              <a:buSzTx/>
              <a:buFontTx/>
              <a:buNone/>
              <a:defRPr sz="2800" b="1">
                <a:ln>
                  <a:noFill/>
                </a:ln>
                <a:solidFill>
                  <a:srgbClr val="000000"/>
                </a:solidFill>
                <a:effectLst/>
                <a:uLnTx/>
                <a:uFillTx/>
                <a:latin typeface="Arial" panose="020B0604020202020204" pitchFamily="34" charset="0"/>
                <a:cs typeface="Arial" panose="020B0604020202020204" pitchFamily="34" charset="0"/>
              </a:defRPr>
            </a:lvl1pPr>
          </a:lstStyle>
          <a:p>
            <a:endParaRPr lang="en-IN" dirty="0">
              <a:sym typeface="+mn-ea"/>
            </a:endParaRPr>
          </a:p>
          <a:p>
            <a:r>
              <a:rPr lang="en-IN" dirty="0">
                <a:sym typeface="+mn-ea"/>
              </a:rPr>
              <a:t>Concept of CSS: </a:t>
            </a:r>
            <a:r>
              <a:rPr lang="en-US" dirty="0">
                <a:sym typeface="+mn-ea"/>
              </a:rPr>
              <a:t>Font</a:t>
            </a:r>
            <a:endParaRPr lang="en-US" dirty="0"/>
          </a:p>
          <a:p>
            <a:endParaRPr lang="en-US" dirty="0"/>
          </a:p>
        </p:txBody>
      </p:sp>
      <p:pic>
        <p:nvPicPr>
          <p:cNvPr id="47108" name="Picture 4" descr="FontQuantities"/>
          <p:cNvPicPr>
            <a:picLocks noChangeAspect="1" noChangeArrowheads="1"/>
          </p:cNvPicPr>
          <p:nvPr/>
        </p:nvPicPr>
        <p:blipFill>
          <a:blip r:embed="rId2"/>
          <a:srcRect/>
          <a:stretch>
            <a:fillRect/>
          </a:stretch>
        </p:blipFill>
        <p:spPr bwMode="auto">
          <a:xfrm>
            <a:off x="83820" y="882650"/>
            <a:ext cx="7459980" cy="5314165"/>
          </a:xfrm>
          <a:prstGeom prst="rect">
            <a:avLst/>
          </a:prstGeom>
          <a:noFill/>
          <a:ln w="9525">
            <a:noFill/>
            <a:miter lim="800000"/>
            <a:headEnd/>
            <a:tailEnd/>
          </a:ln>
        </p:spPr>
      </p:pic>
      <p:pic>
        <p:nvPicPr>
          <p:cNvPr id="10" name="Picture 9" descr="A black and red 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446" y="-52534"/>
            <a:ext cx="2209800" cy="770289"/>
          </a:xfrm>
          <a:prstGeom prst="rect">
            <a:avLst/>
          </a:prstGeom>
        </p:spPr>
      </p:pic>
    </p:spTree>
    <p:extLst>
      <p:ext uri="{BB962C8B-B14F-4D97-AF65-F5344CB8AC3E}">
        <p14:creationId xmlns:p14="http://schemas.microsoft.com/office/powerpoint/2010/main" val="2433620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903C359-F189-4E2F-9B68-88D2E0DCA42C}" type="datetime3">
              <a:rPr lang="en-US" smtClean="0"/>
              <a:t>20 August 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Rajat Kumar               WT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a:p>
        </p:txBody>
      </p:sp>
      <p:sp>
        <p:nvSpPr>
          <p:cNvPr id="7" name="Title 1"/>
          <p:cNvSpPr txBox="1">
            <a:spLocks/>
          </p:cNvSpPr>
          <p:nvPr/>
        </p:nvSpPr>
        <p:spPr>
          <a:xfrm>
            <a:off x="1287780" y="-19665"/>
            <a:ext cx="7772400" cy="6858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eaLnBrk="0" fontAlgn="base" hangingPunct="0">
              <a:lnSpc>
                <a:spcPct val="100000"/>
              </a:lnSpc>
              <a:spcBef>
                <a:spcPct val="0"/>
              </a:spcBef>
              <a:spcAft>
                <a:spcPct val="0"/>
              </a:spcAft>
              <a:buClrTx/>
              <a:buSzTx/>
              <a:buFontTx/>
              <a:buNone/>
              <a:defRPr sz="2800" b="1">
                <a:ln>
                  <a:noFill/>
                </a:ln>
                <a:solidFill>
                  <a:srgbClr val="000000"/>
                </a:solidFill>
                <a:effectLst/>
                <a:uLnTx/>
                <a:uFillTx/>
                <a:latin typeface="Arial" panose="020B0604020202020204" pitchFamily="34" charset="0"/>
                <a:cs typeface="Arial" panose="020B0604020202020204" pitchFamily="34" charset="0"/>
              </a:defRPr>
            </a:lvl1pPr>
          </a:lstStyle>
          <a:p>
            <a:r>
              <a:rPr lang="en-IN" dirty="0"/>
              <a:t>Id Selector</a:t>
            </a:r>
          </a:p>
        </p:txBody>
      </p:sp>
      <p:pic>
        <p:nvPicPr>
          <p:cNvPr id="2" name="Picture 1"/>
          <p:cNvPicPr>
            <a:picLocks noChangeAspect="1"/>
          </p:cNvPicPr>
          <p:nvPr/>
        </p:nvPicPr>
        <p:blipFill>
          <a:blip r:embed="rId2"/>
          <a:stretch>
            <a:fillRect/>
          </a:stretch>
        </p:blipFill>
        <p:spPr>
          <a:xfrm>
            <a:off x="643890" y="806244"/>
            <a:ext cx="7280910" cy="5073327"/>
          </a:xfrm>
          <a:prstGeom prst="rect">
            <a:avLst/>
          </a:prstGeom>
        </p:spPr>
      </p:pic>
      <p:pic>
        <p:nvPicPr>
          <p:cNvPr id="3" name="Picture 2"/>
          <p:cNvPicPr>
            <a:picLocks noChangeAspect="1"/>
          </p:cNvPicPr>
          <p:nvPr/>
        </p:nvPicPr>
        <p:blipFill>
          <a:blip r:embed="rId3"/>
          <a:stretch>
            <a:fillRect/>
          </a:stretch>
        </p:blipFill>
        <p:spPr>
          <a:xfrm>
            <a:off x="3035319" y="5498980"/>
            <a:ext cx="4277322" cy="857370"/>
          </a:xfrm>
          <a:prstGeom prst="rect">
            <a:avLst/>
          </a:prstGeom>
        </p:spPr>
      </p:pic>
      <p:pic>
        <p:nvPicPr>
          <p:cNvPr id="10" name="Picture 9" descr="A black and red logo&#10;&#10;Description automatically genera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446" y="-52534"/>
            <a:ext cx="2209800" cy="770289"/>
          </a:xfrm>
          <a:prstGeom prst="rect">
            <a:avLst/>
          </a:prstGeom>
        </p:spPr>
      </p:pic>
      <p:sp>
        <p:nvSpPr>
          <p:cNvPr id="8" name="Rectangle 7"/>
          <p:cNvSpPr/>
          <p:nvPr/>
        </p:nvSpPr>
        <p:spPr>
          <a:xfrm>
            <a:off x="3733800" y="806244"/>
            <a:ext cx="5326380" cy="2862322"/>
          </a:xfrm>
          <a:prstGeom prst="rect">
            <a:avLst/>
          </a:prstGeom>
        </p:spPr>
        <p:txBody>
          <a:bodyPr wrap="square">
            <a:spAutoFit/>
          </a:bodyPr>
          <a:lstStyle/>
          <a:p>
            <a:pPr>
              <a:lnSpc>
                <a:spcPct val="150000"/>
              </a:lnSpc>
            </a:pPr>
            <a:r>
              <a:rPr lang="en-US" sz="2000" b="1" dirty="0">
                <a:solidFill>
                  <a:srgbClr val="000000"/>
                </a:solidFill>
                <a:latin typeface="Verdana" panose="020B0604030504040204" pitchFamily="34" charset="0"/>
              </a:rPr>
              <a:t>The id selector uses the id attribute of an HTML element to select a specific element.</a:t>
            </a:r>
          </a:p>
          <a:p>
            <a:pPr>
              <a:lnSpc>
                <a:spcPct val="150000"/>
              </a:lnSpc>
            </a:pPr>
            <a:r>
              <a:rPr lang="en-US" sz="2000" b="1" dirty="0" smtClean="0">
                <a:solidFill>
                  <a:srgbClr val="000000"/>
                </a:solidFill>
                <a:latin typeface="Verdana" panose="020B0604030504040204" pitchFamily="34" charset="0"/>
              </a:rPr>
              <a:t>To </a:t>
            </a:r>
            <a:r>
              <a:rPr lang="en-US" sz="2000" b="1" dirty="0">
                <a:solidFill>
                  <a:srgbClr val="000000"/>
                </a:solidFill>
                <a:latin typeface="Verdana" panose="020B0604030504040204" pitchFamily="34" charset="0"/>
              </a:rPr>
              <a:t>select an element with a specific id, write a hash (#) character, followed by the id of the element.</a:t>
            </a:r>
          </a:p>
        </p:txBody>
      </p:sp>
    </p:spTree>
    <p:extLst>
      <p:ext uri="{BB962C8B-B14F-4D97-AF65-F5344CB8AC3E}">
        <p14:creationId xmlns:p14="http://schemas.microsoft.com/office/powerpoint/2010/main" val="9907807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6</a:t>
            </a:r>
            <a:r>
              <a:rPr lang="en-IN" altLang="en-US" smtClean="0"/>
              <a:t>723</a:t>
            </a:r>
            <a:r>
              <a:rPr lang="en-US" smtClean="0"/>
              <a:t>/2023</a:t>
            </a:r>
            <a:endParaRPr lang="en-US"/>
          </a:p>
        </p:txBody>
      </p:sp>
      <p:sp>
        <p:nvSpPr>
          <p:cNvPr id="5" name="Footer Placeholder 4"/>
          <p:cNvSpPr>
            <a:spLocks noGrp="1"/>
          </p:cNvSpPr>
          <p:nvPr>
            <p:ph type="ftr" sz="quarter" idx="11"/>
          </p:nvPr>
        </p:nvSpPr>
        <p:spPr/>
        <p:txBody>
          <a:bodyPr/>
          <a:lstStyle/>
          <a:p>
            <a:r>
              <a:rPr lang="en-US" altLang="en-US" smtClean="0">
                <a:solidFill>
                  <a:srgbClr val="888888"/>
                </a:solidFill>
                <a:latin typeface="Calibri" panose="020F0502020204030204" pitchFamily="34" charset="0"/>
                <a:sym typeface="Calibri" panose="020F0502020204030204" pitchFamily="34" charset="0"/>
              </a:rPr>
              <a:t>Deepshikha</a:t>
            </a:r>
            <a:r>
              <a:rPr lang="en-US" smtClean="0"/>
              <a:t>               WT                      unit- </a:t>
            </a:r>
            <a:r>
              <a:rPr lang="en-IN" altLang="en-US" smtClean="0"/>
              <a:t>3</a:t>
            </a:r>
            <a:r>
              <a:rPr lang="en-US" smtClean="0"/>
              <a:t>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40</a:t>
            </a:fld>
            <a:endParaRPr lang="en-US"/>
          </a:p>
        </p:txBody>
      </p:sp>
      <p:sp>
        <p:nvSpPr>
          <p:cNvPr id="7" name="Title 1"/>
          <p:cNvSpPr txBox="1"/>
          <p:nvPr/>
        </p:nvSpPr>
        <p:spPr>
          <a:xfrm>
            <a:off x="1410970" y="19489"/>
            <a:ext cx="7733030" cy="742511"/>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eaLnBrk="0" fontAlgn="base" hangingPunct="0">
              <a:lnSpc>
                <a:spcPct val="100000"/>
              </a:lnSpc>
              <a:spcBef>
                <a:spcPct val="0"/>
              </a:spcBef>
              <a:spcAft>
                <a:spcPct val="0"/>
              </a:spcAft>
              <a:buClrTx/>
              <a:buSzTx/>
              <a:buFontTx/>
              <a:buNone/>
              <a:defRPr sz="2800" b="1">
                <a:ln>
                  <a:noFill/>
                </a:ln>
                <a:solidFill>
                  <a:srgbClr val="000000"/>
                </a:solidFill>
                <a:effectLst/>
                <a:uLnTx/>
                <a:uFillTx/>
                <a:latin typeface="Arial" panose="020B0604020202020204" pitchFamily="34" charset="0"/>
                <a:cs typeface="Arial" panose="020B0604020202020204" pitchFamily="34" charset="0"/>
              </a:defRPr>
            </a:lvl1pPr>
          </a:lstStyle>
          <a:p>
            <a:endParaRPr lang="en-IN" dirty="0">
              <a:sym typeface="+mn-ea"/>
            </a:endParaRPr>
          </a:p>
          <a:p>
            <a:r>
              <a:rPr lang="en-IN" dirty="0">
                <a:sym typeface="+mn-ea"/>
              </a:rPr>
              <a:t>Concept of CSS 3:CSS Styling</a:t>
            </a:r>
            <a:endParaRPr lang="en-US" dirty="0"/>
          </a:p>
          <a:p>
            <a:endParaRPr lang="en-US" dirty="0"/>
          </a:p>
        </p:txBody>
      </p:sp>
      <p:sp>
        <p:nvSpPr>
          <p:cNvPr id="9" name="Text Box 8"/>
          <p:cNvSpPr txBox="1"/>
          <p:nvPr/>
        </p:nvSpPr>
        <p:spPr>
          <a:xfrm>
            <a:off x="94909" y="807232"/>
            <a:ext cx="9060814" cy="1962204"/>
          </a:xfrm>
          <a:prstGeom prst="rect">
            <a:avLst/>
          </a:prstGeom>
          <a:noFill/>
        </p:spPr>
        <p:txBody>
          <a:bodyPr wrap="square" rtlCol="0" anchor="t">
            <a:spAutoFit/>
          </a:bodyPr>
          <a:lstStyle/>
          <a:p>
            <a:pPr eaLnBrk="1" hangingPunct="1">
              <a:lnSpc>
                <a:spcPct val="150000"/>
              </a:lnSpc>
            </a:pPr>
            <a:r>
              <a:rPr lang="en-US" sz="2800" dirty="0">
                <a:solidFill>
                  <a:schemeClr val="accent2"/>
                </a:solidFill>
                <a:latin typeface="Times New Roman" panose="02020603050405020304" pitchFamily="18" charset="0"/>
                <a:cs typeface="Times New Roman" panose="02020603050405020304" pitchFamily="18" charset="0"/>
                <a:sym typeface="+mn-ea"/>
              </a:rPr>
              <a:t>Reference font</a:t>
            </a:r>
            <a:r>
              <a:rPr lang="en-US" sz="2800" dirty="0">
                <a:latin typeface="Times New Roman" panose="02020603050405020304" pitchFamily="18" charset="0"/>
                <a:cs typeface="Times New Roman" panose="02020603050405020304" pitchFamily="18" charset="0"/>
                <a:sym typeface="+mn-ea"/>
              </a:rPr>
              <a:t> defines </a:t>
            </a:r>
            <a:r>
              <a:rPr lang="en-US" sz="2800" dirty="0" err="1">
                <a:latin typeface="Times New Roman" panose="02020603050405020304" pitchFamily="18" charset="0"/>
                <a:cs typeface="Times New Roman" panose="02020603050405020304" pitchFamily="18" charset="0"/>
                <a:sym typeface="+mn-ea"/>
              </a:rPr>
              <a:t>em</a:t>
            </a:r>
            <a:r>
              <a:rPr lang="en-US" sz="2800" dirty="0">
                <a:latin typeface="Times New Roman" panose="02020603050405020304" pitchFamily="18" charset="0"/>
                <a:cs typeface="Times New Roman" panose="02020603050405020304" pitchFamily="18" charset="0"/>
                <a:sym typeface="+mn-ea"/>
              </a:rPr>
              <a:t> and ex </a:t>
            </a:r>
            <a:r>
              <a:rPr lang="en-US" sz="2800" dirty="0" smtClean="0">
                <a:latin typeface="Times New Roman" panose="02020603050405020304" pitchFamily="18" charset="0"/>
                <a:cs typeface="Times New Roman" panose="02020603050405020304" pitchFamily="18" charset="0"/>
                <a:sym typeface="+mn-ea"/>
              </a:rPr>
              <a:t>units Normally</a:t>
            </a:r>
            <a:r>
              <a:rPr lang="en-US" sz="2800" dirty="0">
                <a:latin typeface="Times New Roman" panose="02020603050405020304" pitchFamily="18" charset="0"/>
                <a:cs typeface="Times New Roman" panose="02020603050405020304" pitchFamily="18" charset="0"/>
                <a:sym typeface="+mn-ea"/>
              </a:rPr>
              <a:t>, reference font is the font of the element being styled</a:t>
            </a:r>
            <a:endParaRPr lang="en-US" sz="2800" dirty="0">
              <a:latin typeface="Times New Roman" panose="02020603050405020304" pitchFamily="18" charset="0"/>
              <a:cs typeface="Times New Roman" panose="02020603050405020304" pitchFamily="18" charset="0"/>
            </a:endParaRPr>
          </a:p>
          <a:p>
            <a:pPr lvl="1" eaLnBrk="1" hangingPunct="1">
              <a:lnSpc>
                <a:spcPct val="150000"/>
              </a:lnSpc>
            </a:pPr>
            <a:r>
              <a:rPr lang="en-US" sz="2800" dirty="0">
                <a:latin typeface="Times New Roman" panose="02020603050405020304" pitchFamily="18" charset="0"/>
                <a:cs typeface="Times New Roman" panose="02020603050405020304" pitchFamily="18" charset="0"/>
                <a:sym typeface="+mn-ea"/>
              </a:rPr>
              <a:t>Exception: Using </a:t>
            </a:r>
            <a:r>
              <a:rPr lang="en-US" sz="2800" dirty="0" err="1">
                <a:latin typeface="Times New Roman" panose="02020603050405020304" pitchFamily="18" charset="0"/>
                <a:cs typeface="Times New Roman" panose="02020603050405020304" pitchFamily="18" charset="0"/>
                <a:sym typeface="+mn-ea"/>
              </a:rPr>
              <a:t>em</a:t>
            </a:r>
            <a:r>
              <a:rPr lang="en-US" sz="2800" dirty="0">
                <a:latin typeface="Times New Roman" panose="02020603050405020304" pitchFamily="18" charset="0"/>
                <a:cs typeface="Times New Roman" panose="02020603050405020304" pitchFamily="18" charset="0"/>
                <a:sym typeface="+mn-ea"/>
              </a:rPr>
              <a:t>/ex to specify value for </a:t>
            </a:r>
            <a:r>
              <a:rPr lang="en-US" sz="2800" dirty="0" smtClean="0">
                <a:latin typeface="Times New Roman" panose="02020603050405020304" pitchFamily="18" charset="0"/>
                <a:cs typeface="Times New Roman" panose="02020603050405020304" pitchFamily="18" charset="0"/>
                <a:sym typeface="+mn-ea"/>
              </a:rPr>
              <a:t>font-size</a:t>
            </a:r>
            <a:endParaRPr lang="en-US" dirty="0"/>
          </a:p>
        </p:txBody>
      </p:sp>
      <p:pic>
        <p:nvPicPr>
          <p:cNvPr id="48133" name="Picture 4"/>
          <p:cNvPicPr>
            <a:picLocks noChangeAspect="1" noChangeArrowheads="1"/>
          </p:cNvPicPr>
          <p:nvPr/>
        </p:nvPicPr>
        <p:blipFill>
          <a:blip r:embed="rId2"/>
          <a:srcRect/>
          <a:stretch>
            <a:fillRect/>
          </a:stretch>
        </p:blipFill>
        <p:spPr bwMode="auto">
          <a:xfrm>
            <a:off x="228600" y="4304761"/>
            <a:ext cx="6899910" cy="1334477"/>
          </a:xfrm>
          <a:prstGeom prst="rect">
            <a:avLst/>
          </a:prstGeom>
          <a:noFill/>
          <a:ln w="9525">
            <a:noFill/>
            <a:miter lim="800000"/>
            <a:headEnd/>
            <a:tailEnd/>
          </a:ln>
        </p:spPr>
      </p:pic>
      <p:pic>
        <p:nvPicPr>
          <p:cNvPr id="10" name="Picture 9" descr="A black and red 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446" y="-52534"/>
            <a:ext cx="2209800" cy="770289"/>
          </a:xfrm>
          <a:prstGeom prst="rect">
            <a:avLst/>
          </a:prstGeom>
        </p:spPr>
      </p:pic>
    </p:spTree>
    <p:extLst>
      <p:ext uri="{BB962C8B-B14F-4D97-AF65-F5344CB8AC3E}">
        <p14:creationId xmlns:p14="http://schemas.microsoft.com/office/powerpoint/2010/main" val="2321315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185" y="1110616"/>
            <a:ext cx="8603615" cy="5015548"/>
          </a:xfrm>
        </p:spPr>
        <p:txBody>
          <a:bodyPr>
            <a:normAutofit lnSpcReduction="10000"/>
          </a:bodyPr>
          <a:lstStyle/>
          <a:p>
            <a:pPr eaLnBrk="1" hangingPunct="1">
              <a:lnSpc>
                <a:spcPct val="90000"/>
              </a:lnSpc>
            </a:pPr>
            <a:r>
              <a:rPr lang="en-US" sz="2800" dirty="0">
                <a:latin typeface="Times New Roman" panose="02020603050405020304" pitchFamily="18" charset="0"/>
                <a:cs typeface="Times New Roman" panose="02020603050405020304" pitchFamily="18" charset="0"/>
                <a:sym typeface="+mn-ea"/>
              </a:rPr>
              <a:t>Other ways to specify value for </a:t>
            </a:r>
            <a:r>
              <a:rPr lang="en-US" sz="2800" dirty="0" smtClean="0">
                <a:latin typeface="Times New Roman" panose="02020603050405020304" pitchFamily="18" charset="0"/>
                <a:cs typeface="Times New Roman" panose="02020603050405020304" pitchFamily="18" charset="0"/>
                <a:sym typeface="+mn-ea"/>
              </a:rPr>
              <a:t>font-size</a:t>
            </a:r>
            <a:r>
              <a:rPr lang="en-US" sz="2800" dirty="0">
                <a:latin typeface="Times New Roman" panose="02020603050405020304" pitchFamily="18" charset="0"/>
                <a:cs typeface="Times New Roman" panose="02020603050405020304" pitchFamily="18" charset="0"/>
                <a:sym typeface="+mn-ea"/>
              </a:rPr>
              <a:t>:</a:t>
            </a:r>
            <a:endParaRPr lang="en-US" sz="2800" dirty="0">
              <a:latin typeface="Times New Roman" panose="02020603050405020304" pitchFamily="18" charset="0"/>
              <a:cs typeface="Times New Roman" panose="02020603050405020304" pitchFamily="18" charset="0"/>
            </a:endParaRPr>
          </a:p>
          <a:p>
            <a:pPr lvl="1" eaLnBrk="1" hangingPunct="1">
              <a:lnSpc>
                <a:spcPct val="90000"/>
              </a:lnSpc>
            </a:pPr>
            <a:r>
              <a:rPr lang="en-US" dirty="0">
                <a:solidFill>
                  <a:schemeClr val="hlink"/>
                </a:solidFill>
                <a:latin typeface="Times New Roman" panose="02020603050405020304" pitchFamily="18" charset="0"/>
                <a:cs typeface="Times New Roman" panose="02020603050405020304" pitchFamily="18" charset="0"/>
                <a:sym typeface="+mn-ea"/>
              </a:rPr>
              <a:t>Percentage</a:t>
            </a:r>
            <a:r>
              <a:rPr lang="en-US" dirty="0">
                <a:latin typeface="Times New Roman" panose="02020603050405020304" pitchFamily="18" charset="0"/>
                <a:cs typeface="Times New Roman" panose="02020603050405020304" pitchFamily="18" charset="0"/>
                <a:sym typeface="+mn-ea"/>
              </a:rPr>
              <a:t> (of parent font-size</a:t>
            </a:r>
            <a:r>
              <a:rPr lang="en-US" dirty="0" smtClean="0">
                <a:latin typeface="Times New Roman" panose="02020603050405020304" pitchFamily="18" charset="0"/>
                <a:cs typeface="Times New Roman" panose="02020603050405020304" pitchFamily="18" charset="0"/>
                <a:sym typeface="+mn-ea"/>
              </a:rPr>
              <a:t>)</a:t>
            </a:r>
          </a:p>
          <a:p>
            <a:pPr lvl="1" eaLnBrk="1" hangingPunct="1">
              <a:lnSpc>
                <a:spcPct val="90000"/>
              </a:lnSpc>
            </a:pPr>
            <a:endParaRPr lang="en-US" sz="2000" dirty="0" smtClean="0">
              <a:solidFill>
                <a:schemeClr val="hlink"/>
              </a:solidFill>
              <a:latin typeface="Times New Roman" panose="02020603050405020304" pitchFamily="18" charset="0"/>
              <a:cs typeface="Times New Roman" panose="02020603050405020304" pitchFamily="18" charset="0"/>
              <a:sym typeface="+mn-ea"/>
            </a:endParaRPr>
          </a:p>
          <a:p>
            <a:pPr lvl="1" eaLnBrk="1" hangingPunct="1">
              <a:lnSpc>
                <a:spcPct val="90000"/>
              </a:lnSpc>
            </a:pPr>
            <a:endParaRPr lang="en-US" sz="2000" dirty="0">
              <a:solidFill>
                <a:schemeClr val="hlink"/>
              </a:solidFill>
              <a:latin typeface="Times New Roman" panose="02020603050405020304" pitchFamily="18" charset="0"/>
              <a:cs typeface="Times New Roman" panose="02020603050405020304" pitchFamily="18" charset="0"/>
              <a:sym typeface="+mn-ea"/>
            </a:endParaRPr>
          </a:p>
          <a:p>
            <a:pPr lvl="1" eaLnBrk="1" hangingPunct="1">
              <a:lnSpc>
                <a:spcPct val="90000"/>
              </a:lnSpc>
            </a:pPr>
            <a:endParaRPr lang="en-US" sz="2000" dirty="0" smtClean="0">
              <a:solidFill>
                <a:schemeClr val="hlink"/>
              </a:solidFill>
              <a:latin typeface="Times New Roman" panose="02020603050405020304" pitchFamily="18" charset="0"/>
              <a:cs typeface="Times New Roman" panose="02020603050405020304" pitchFamily="18" charset="0"/>
              <a:sym typeface="+mn-ea"/>
            </a:endParaRPr>
          </a:p>
          <a:p>
            <a:pPr lvl="1" eaLnBrk="1" hangingPunct="1">
              <a:lnSpc>
                <a:spcPct val="170000"/>
              </a:lnSpc>
            </a:pPr>
            <a:r>
              <a:rPr lang="en-US" dirty="0" smtClean="0">
                <a:solidFill>
                  <a:schemeClr val="hlink"/>
                </a:solidFill>
                <a:latin typeface="Times New Roman" panose="02020603050405020304" pitchFamily="18" charset="0"/>
                <a:cs typeface="Times New Roman" panose="02020603050405020304" pitchFamily="18" charset="0"/>
                <a:sym typeface="+mn-ea"/>
              </a:rPr>
              <a:t>Absolute </a:t>
            </a:r>
            <a:r>
              <a:rPr lang="en-US" dirty="0">
                <a:solidFill>
                  <a:schemeClr val="hlink"/>
                </a:solidFill>
                <a:latin typeface="Times New Roman" panose="02020603050405020304" pitchFamily="18" charset="0"/>
                <a:cs typeface="Times New Roman" panose="02020603050405020304" pitchFamily="18" charset="0"/>
                <a:sym typeface="+mn-ea"/>
              </a:rPr>
              <a:t>size</a:t>
            </a:r>
            <a:r>
              <a:rPr lang="en-US" dirty="0">
                <a:latin typeface="Times New Roman" panose="02020603050405020304" pitchFamily="18" charset="0"/>
                <a:cs typeface="Times New Roman" panose="02020603050405020304" pitchFamily="18" charset="0"/>
                <a:sym typeface="+mn-ea"/>
              </a:rPr>
              <a:t> keyword: xx-small, x-small, small, medium (initial value), large, </a:t>
            </a:r>
            <a:r>
              <a:rPr lang="en-US" dirty="0" smtClean="0">
                <a:latin typeface="Times New Roman" panose="02020603050405020304" pitchFamily="18" charset="0"/>
                <a:cs typeface="Times New Roman" panose="02020603050405020304" pitchFamily="18" charset="0"/>
                <a:sym typeface="+mn-ea"/>
              </a:rPr>
              <a:t>x-large</a:t>
            </a:r>
            <a:r>
              <a:rPr lang="en-US" dirty="0">
                <a:latin typeface="Times New Roman" panose="02020603050405020304" pitchFamily="18" charset="0"/>
                <a:cs typeface="Times New Roman" panose="02020603050405020304" pitchFamily="18" charset="0"/>
                <a:sym typeface="+mn-ea"/>
              </a:rPr>
              <a:t>, xx-large</a:t>
            </a:r>
          </a:p>
          <a:p>
            <a:pPr lvl="1" eaLnBrk="1" hangingPunct="1">
              <a:lnSpc>
                <a:spcPct val="170000"/>
              </a:lnSpc>
            </a:pPr>
            <a:r>
              <a:rPr lang="en-US" sz="3000" dirty="0" smtClean="0">
                <a:solidFill>
                  <a:schemeClr val="hlink"/>
                </a:solidFill>
                <a:latin typeface="Times New Roman" panose="02020603050405020304" pitchFamily="18" charset="0"/>
                <a:cs typeface="Times New Roman" panose="02020603050405020304" pitchFamily="18" charset="0"/>
                <a:sym typeface="+mn-ea"/>
              </a:rPr>
              <a:t>Relative </a:t>
            </a:r>
            <a:r>
              <a:rPr lang="en-US" sz="3000" dirty="0">
                <a:solidFill>
                  <a:schemeClr val="hlink"/>
                </a:solidFill>
                <a:latin typeface="Times New Roman" panose="02020603050405020304" pitchFamily="18" charset="0"/>
                <a:cs typeface="Times New Roman" panose="02020603050405020304" pitchFamily="18" charset="0"/>
                <a:sym typeface="+mn-ea"/>
              </a:rPr>
              <a:t>size</a:t>
            </a:r>
            <a:r>
              <a:rPr lang="en-US" sz="3000" dirty="0">
                <a:latin typeface="Times New Roman" panose="02020603050405020304" pitchFamily="18" charset="0"/>
                <a:cs typeface="Times New Roman" panose="02020603050405020304" pitchFamily="18" charset="0"/>
                <a:sym typeface="+mn-ea"/>
              </a:rPr>
              <a:t> keyword: smaller, larger</a:t>
            </a:r>
            <a:endParaRPr lang="en-US" sz="3000" dirty="0">
              <a:latin typeface="Times New Roman" panose="02020603050405020304" pitchFamily="18" charset="0"/>
              <a:cs typeface="Times New Roman" panose="02020603050405020304" pitchFamily="18" charset="0"/>
            </a:endParaRPr>
          </a:p>
          <a:p>
            <a:pPr lvl="2" eaLnBrk="1" hangingPunct="1">
              <a:lnSpc>
                <a:spcPct val="170000"/>
              </a:lnSpc>
            </a:pPr>
            <a:r>
              <a:rPr lang="en-US" sz="3000" dirty="0">
                <a:latin typeface="Times New Roman" panose="02020603050405020304" pitchFamily="18" charset="0"/>
                <a:cs typeface="Times New Roman" panose="02020603050405020304" pitchFamily="18" charset="0"/>
                <a:sym typeface="+mn-ea"/>
              </a:rPr>
              <a:t>Relative to parent element’s font</a:t>
            </a:r>
            <a:endParaRPr lang="en-US" sz="4300" dirty="0">
              <a:latin typeface="Times New Roman" panose="02020603050405020304" pitchFamily="18" charset="0"/>
              <a:cs typeface="Times New Roman" panose="02020603050405020304" pitchFamily="18" charset="0"/>
            </a:endParaRPr>
          </a:p>
          <a:p>
            <a:endParaRPr lang="en-US" dirty="0"/>
          </a:p>
        </p:txBody>
      </p:sp>
      <p:sp>
        <p:nvSpPr>
          <p:cNvPr id="4" name="Date Placeholder 3"/>
          <p:cNvSpPr>
            <a:spLocks noGrp="1"/>
          </p:cNvSpPr>
          <p:nvPr>
            <p:ph type="dt" sz="half" idx="10"/>
          </p:nvPr>
        </p:nvSpPr>
        <p:spPr/>
        <p:txBody>
          <a:bodyPr/>
          <a:lstStyle/>
          <a:p>
            <a:r>
              <a:rPr lang="en-IN" altLang="en-US" smtClean="0"/>
              <a:t>7</a:t>
            </a:r>
            <a:r>
              <a:rPr lang="en-US" smtClean="0"/>
              <a:t>/</a:t>
            </a:r>
            <a:r>
              <a:rPr lang="en-IN" altLang="en-US" smtClean="0"/>
              <a:t>23</a:t>
            </a:r>
            <a:r>
              <a:rPr lang="en-US" smtClean="0"/>
              <a:t>/2023</a:t>
            </a:r>
            <a:endParaRPr lang="en-US"/>
          </a:p>
        </p:txBody>
      </p:sp>
      <p:sp>
        <p:nvSpPr>
          <p:cNvPr id="5" name="Footer Placeholder 4"/>
          <p:cNvSpPr>
            <a:spLocks noGrp="1"/>
          </p:cNvSpPr>
          <p:nvPr>
            <p:ph type="ftr" sz="quarter" idx="11"/>
          </p:nvPr>
        </p:nvSpPr>
        <p:spPr/>
        <p:txBody>
          <a:bodyPr/>
          <a:lstStyle/>
          <a:p>
            <a:r>
              <a:rPr lang="en-US" altLang="en-US" smtClean="0">
                <a:solidFill>
                  <a:srgbClr val="888888"/>
                </a:solidFill>
                <a:latin typeface="Calibri" panose="020F0502020204030204" pitchFamily="34" charset="0"/>
                <a:sym typeface="Calibri" panose="020F0502020204030204" pitchFamily="34" charset="0"/>
              </a:rPr>
              <a:t>Deepshikha</a:t>
            </a:r>
            <a:r>
              <a:rPr lang="en-US" smtClean="0"/>
              <a:t>               WT                      unit- </a:t>
            </a:r>
            <a:r>
              <a:rPr lang="en-IN" altLang="en-US" smtClean="0"/>
              <a:t>3</a:t>
            </a:r>
            <a:r>
              <a:rPr lang="en-US" smtClean="0"/>
              <a:t>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41</a:t>
            </a:fld>
            <a:endParaRPr lang="en-US"/>
          </a:p>
        </p:txBody>
      </p:sp>
      <p:sp>
        <p:nvSpPr>
          <p:cNvPr id="7" name="Title 1"/>
          <p:cNvSpPr txBox="1"/>
          <p:nvPr/>
        </p:nvSpPr>
        <p:spPr>
          <a:xfrm>
            <a:off x="1371600" y="80011"/>
            <a:ext cx="7772400" cy="60579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eaLnBrk="0" fontAlgn="base" hangingPunct="0">
              <a:lnSpc>
                <a:spcPct val="100000"/>
              </a:lnSpc>
              <a:spcBef>
                <a:spcPct val="0"/>
              </a:spcBef>
              <a:spcAft>
                <a:spcPct val="0"/>
              </a:spcAft>
              <a:buClrTx/>
              <a:buSzTx/>
              <a:buFontTx/>
              <a:buNone/>
              <a:defRPr sz="2800" b="1">
                <a:ln>
                  <a:noFill/>
                </a:ln>
                <a:solidFill>
                  <a:srgbClr val="000000"/>
                </a:solidFill>
                <a:effectLst/>
                <a:uLnTx/>
                <a:uFillTx/>
                <a:latin typeface="Arial" panose="020B0604020202020204" pitchFamily="34" charset="0"/>
                <a:cs typeface="Arial" panose="020B0604020202020204" pitchFamily="34" charset="0"/>
              </a:defRPr>
            </a:lvl1pPr>
          </a:lstStyle>
          <a:p>
            <a:endParaRPr lang="en-IN" dirty="0">
              <a:sym typeface="+mn-ea"/>
            </a:endParaRPr>
          </a:p>
          <a:p>
            <a:r>
              <a:rPr lang="en-IN" dirty="0">
                <a:sym typeface="+mn-ea"/>
              </a:rPr>
              <a:t>Concept of CSS 3:CSS Styling</a:t>
            </a:r>
            <a:endParaRPr lang="en-US" dirty="0"/>
          </a:p>
          <a:p>
            <a:endParaRPr lang="en-US" dirty="0"/>
          </a:p>
        </p:txBody>
      </p:sp>
      <p:pic>
        <p:nvPicPr>
          <p:cNvPr id="49157" name="Picture 4"/>
          <p:cNvPicPr>
            <a:picLocks noChangeAspect="1" noChangeArrowheads="1"/>
          </p:cNvPicPr>
          <p:nvPr/>
        </p:nvPicPr>
        <p:blipFill>
          <a:blip r:embed="rId2"/>
          <a:srcRect/>
          <a:stretch>
            <a:fillRect/>
          </a:stretch>
        </p:blipFill>
        <p:spPr bwMode="auto">
          <a:xfrm>
            <a:off x="1591629" y="1981200"/>
            <a:ext cx="3065141" cy="533400"/>
          </a:xfrm>
          <a:prstGeom prst="rect">
            <a:avLst/>
          </a:prstGeom>
          <a:noFill/>
          <a:ln w="9525">
            <a:noFill/>
            <a:miter lim="800000"/>
            <a:headEnd/>
            <a:tailEnd/>
          </a:ln>
        </p:spPr>
      </p:pic>
      <p:pic>
        <p:nvPicPr>
          <p:cNvPr id="9" name="Picture 8" descr="A black and red 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446" y="-52534"/>
            <a:ext cx="2209800" cy="770289"/>
          </a:xfrm>
          <a:prstGeom prst="rect">
            <a:avLst/>
          </a:prstGeom>
        </p:spPr>
      </p:pic>
    </p:spTree>
    <p:extLst>
      <p:ext uri="{BB962C8B-B14F-4D97-AF65-F5344CB8AC3E}">
        <p14:creationId xmlns:p14="http://schemas.microsoft.com/office/powerpoint/2010/main" val="35274185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416675"/>
            <a:ext cx="2133600" cy="365125"/>
          </a:xfrm>
        </p:spPr>
        <p:txBody>
          <a:bodyPr/>
          <a:lstStyle/>
          <a:p>
            <a:r>
              <a:rPr lang="en-IN" altLang="en-US" smtClean="0"/>
              <a:t>7</a:t>
            </a:r>
            <a:r>
              <a:rPr lang="en-US" smtClean="0"/>
              <a:t>/</a:t>
            </a:r>
            <a:r>
              <a:rPr lang="en-IN" altLang="en-US" smtClean="0"/>
              <a:t>23</a:t>
            </a:r>
            <a:r>
              <a:rPr lang="en-US" smtClean="0"/>
              <a:t>/2023</a:t>
            </a:r>
            <a:endParaRPr lang="en-US"/>
          </a:p>
        </p:txBody>
      </p:sp>
      <p:sp>
        <p:nvSpPr>
          <p:cNvPr id="5" name="Footer Placeholder 4"/>
          <p:cNvSpPr>
            <a:spLocks noGrp="1"/>
          </p:cNvSpPr>
          <p:nvPr>
            <p:ph type="ftr" sz="quarter" idx="11"/>
          </p:nvPr>
        </p:nvSpPr>
        <p:spPr/>
        <p:txBody>
          <a:bodyPr/>
          <a:lstStyle/>
          <a:p>
            <a:r>
              <a:rPr lang="en-US" altLang="en-US" smtClean="0">
                <a:solidFill>
                  <a:srgbClr val="888888"/>
                </a:solidFill>
                <a:latin typeface="Calibri" panose="020F0502020204030204" pitchFamily="34" charset="0"/>
                <a:sym typeface="Calibri" panose="020F0502020204030204" pitchFamily="34" charset="0"/>
              </a:rPr>
              <a:t>Deepshikha</a:t>
            </a:r>
            <a:r>
              <a:rPr lang="en-US" smtClean="0"/>
              <a:t>               WT                      unit- </a:t>
            </a:r>
            <a:r>
              <a:rPr lang="en-IN" altLang="en-US" smtClean="0"/>
              <a:t>3</a:t>
            </a:r>
            <a:r>
              <a:rPr lang="en-US" smtClean="0"/>
              <a:t>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42</a:t>
            </a:fld>
            <a:endParaRPr lang="en-US"/>
          </a:p>
        </p:txBody>
      </p:sp>
      <p:sp>
        <p:nvSpPr>
          <p:cNvPr id="7" name="Title 1"/>
          <p:cNvSpPr txBox="1"/>
          <p:nvPr/>
        </p:nvSpPr>
        <p:spPr>
          <a:xfrm>
            <a:off x="1946390" y="0"/>
            <a:ext cx="7239000" cy="68199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eaLnBrk="0" fontAlgn="base" hangingPunct="0">
              <a:lnSpc>
                <a:spcPct val="100000"/>
              </a:lnSpc>
              <a:spcBef>
                <a:spcPct val="0"/>
              </a:spcBef>
              <a:spcAft>
                <a:spcPct val="0"/>
              </a:spcAft>
              <a:buClrTx/>
              <a:buSzTx/>
              <a:buFontTx/>
              <a:buNone/>
              <a:defRPr sz="2800" b="1">
                <a:ln>
                  <a:noFill/>
                </a:ln>
                <a:solidFill>
                  <a:srgbClr val="000000"/>
                </a:solidFill>
                <a:effectLst/>
                <a:uLnTx/>
                <a:uFillTx/>
                <a:latin typeface="Arial" panose="020B0604020202020204" pitchFamily="34" charset="0"/>
                <a:cs typeface="Arial" panose="020B0604020202020204" pitchFamily="34" charset="0"/>
              </a:defRPr>
            </a:lvl1pPr>
          </a:lstStyle>
          <a:p>
            <a:endParaRPr lang="en-IN" dirty="0">
              <a:sym typeface="+mn-ea"/>
            </a:endParaRPr>
          </a:p>
          <a:p>
            <a:r>
              <a:rPr lang="en-IN" dirty="0">
                <a:sym typeface="+mn-ea"/>
              </a:rPr>
              <a:t>Concept of CSS : Font</a:t>
            </a:r>
            <a:endParaRPr lang="en-US" dirty="0"/>
          </a:p>
          <a:p>
            <a:endParaRPr lang="en-US" dirty="0"/>
          </a:p>
        </p:txBody>
      </p:sp>
      <p:pic>
        <p:nvPicPr>
          <p:cNvPr id="8" name="Picture 7"/>
          <p:cNvPicPr>
            <a:picLocks noChangeAspect="1"/>
          </p:cNvPicPr>
          <p:nvPr/>
        </p:nvPicPr>
        <p:blipFill>
          <a:blip r:embed="rId2"/>
          <a:stretch>
            <a:fillRect/>
          </a:stretch>
        </p:blipFill>
        <p:spPr>
          <a:xfrm>
            <a:off x="106631" y="1066165"/>
            <a:ext cx="9061174" cy="4496435"/>
          </a:xfrm>
          <a:prstGeom prst="rect">
            <a:avLst/>
          </a:prstGeom>
        </p:spPr>
      </p:pic>
      <p:pic>
        <p:nvPicPr>
          <p:cNvPr id="9" name="Picture 8" descr="A black and red 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446" y="-52534"/>
            <a:ext cx="2209800" cy="770289"/>
          </a:xfrm>
          <a:prstGeom prst="rect">
            <a:avLst/>
          </a:prstGeom>
        </p:spPr>
      </p:pic>
    </p:spTree>
    <p:extLst>
      <p:ext uri="{BB962C8B-B14F-4D97-AF65-F5344CB8AC3E}">
        <p14:creationId xmlns:p14="http://schemas.microsoft.com/office/powerpoint/2010/main" val="15574863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85" y="586154"/>
            <a:ext cx="8229600" cy="4525963"/>
          </a:xfrm>
        </p:spPr>
        <p:txBody>
          <a:bodyPr/>
          <a:lstStyle/>
          <a:p>
            <a:r>
              <a:rPr lang="en-US" sz="2800" dirty="0">
                <a:latin typeface="Times New Roman" panose="02020603050405020304" pitchFamily="18" charset="0"/>
                <a:cs typeface="Times New Roman" panose="02020603050405020304" pitchFamily="18" charset="0"/>
                <a:sym typeface="+mn-ea"/>
              </a:rPr>
              <a:t>Text is rendered using line boxes</a:t>
            </a:r>
          </a:p>
          <a:p>
            <a:endParaRPr lang="en-US" sz="2000" dirty="0">
              <a:latin typeface="Times New Roman" panose="02020603050405020304" pitchFamily="18" charset="0"/>
              <a:cs typeface="Times New Roman" panose="02020603050405020304" pitchFamily="18" charset="0"/>
              <a:sym typeface="+mn-ea"/>
            </a:endParaRPr>
          </a:p>
          <a:p>
            <a:endParaRPr lang="en-US" sz="2000" dirty="0">
              <a:latin typeface="Times New Roman" panose="02020603050405020304" pitchFamily="18" charset="0"/>
              <a:cs typeface="Times New Roman" panose="02020603050405020304" pitchFamily="18" charset="0"/>
              <a:sym typeface="+mn-ea"/>
            </a:endParaRPr>
          </a:p>
          <a:p>
            <a:pPr marL="0" indent="0">
              <a:buNone/>
            </a:pPr>
            <a:endParaRPr lang="en-US" sz="2000" dirty="0" smtClean="0">
              <a:latin typeface="Times New Roman" panose="02020603050405020304" pitchFamily="18" charset="0"/>
              <a:cs typeface="Times New Roman" panose="02020603050405020304" pitchFamily="18" charset="0"/>
              <a:sym typeface="+mn-ea"/>
            </a:endParaRPr>
          </a:p>
          <a:p>
            <a:pPr marL="0" indent="0">
              <a:buNone/>
            </a:pPr>
            <a:endParaRPr lang="en-US" sz="2000" dirty="0">
              <a:latin typeface="Times New Roman" panose="02020603050405020304" pitchFamily="18" charset="0"/>
              <a:cs typeface="Times New Roman" panose="02020603050405020304" pitchFamily="18" charset="0"/>
              <a:sym typeface="+mn-ea"/>
            </a:endParaRPr>
          </a:p>
          <a:p>
            <a:pPr marL="0" indent="0">
              <a:buNone/>
            </a:pPr>
            <a:endParaRPr lang="en-US" sz="2000" dirty="0">
              <a:latin typeface="Times New Roman" panose="02020603050405020304" pitchFamily="18" charset="0"/>
              <a:cs typeface="Times New Roman" panose="02020603050405020304" pitchFamily="18" charset="0"/>
              <a:sym typeface="+mn-ea"/>
            </a:endParaRPr>
          </a:p>
          <a:p>
            <a:pPr eaLnBrk="1" hangingPunct="1">
              <a:lnSpc>
                <a:spcPct val="90000"/>
              </a:lnSpc>
            </a:pPr>
            <a:r>
              <a:rPr lang="en-US" sz="2800" dirty="0">
                <a:latin typeface="Times New Roman" panose="02020603050405020304" pitchFamily="18" charset="0"/>
                <a:cs typeface="Times New Roman" panose="02020603050405020304" pitchFamily="18" charset="0"/>
                <a:sym typeface="+mn-ea"/>
              </a:rPr>
              <a:t>Height of line box given by </a:t>
            </a:r>
            <a:r>
              <a:rPr lang="en-US" sz="2800" dirty="0">
                <a:solidFill>
                  <a:schemeClr val="accent2"/>
                </a:solidFill>
                <a:latin typeface="Times New Roman" panose="02020603050405020304" pitchFamily="18" charset="0"/>
                <a:cs typeface="Times New Roman" panose="02020603050405020304" pitchFamily="18" charset="0"/>
                <a:sym typeface="+mn-ea"/>
              </a:rPr>
              <a:t>line-height</a:t>
            </a:r>
            <a:endParaRPr lang="en-US" sz="2800" dirty="0">
              <a:solidFill>
                <a:schemeClr val="accent2"/>
              </a:solidFill>
              <a:latin typeface="Times New Roman" panose="02020603050405020304" pitchFamily="18" charset="0"/>
              <a:cs typeface="Times New Roman" panose="02020603050405020304" pitchFamily="18" charset="0"/>
            </a:endParaRPr>
          </a:p>
          <a:p>
            <a:pPr lvl="1" eaLnBrk="1" hangingPunct="1">
              <a:lnSpc>
                <a:spcPct val="90000"/>
              </a:lnSpc>
            </a:pPr>
            <a:r>
              <a:rPr lang="en-US" dirty="0">
                <a:latin typeface="Times New Roman" panose="02020603050405020304" pitchFamily="18" charset="0"/>
                <a:cs typeface="Times New Roman" panose="02020603050405020304" pitchFamily="18" charset="0"/>
                <a:sym typeface="+mn-ea"/>
              </a:rPr>
              <a:t>Initial value: normal (</a:t>
            </a:r>
            <a:r>
              <a:rPr lang="en-US" i="1" dirty="0">
                <a:latin typeface="Times New Roman" panose="02020603050405020304" pitchFamily="18" charset="0"/>
                <a:cs typeface="Times New Roman" panose="02020603050405020304" pitchFamily="18" charset="0"/>
                <a:sym typeface="+mn-ea"/>
              </a:rPr>
              <a:t>i.e.</a:t>
            </a:r>
            <a:r>
              <a:rPr lang="en-US" dirty="0">
                <a:latin typeface="Times New Roman" panose="02020603050405020304" pitchFamily="18" charset="0"/>
                <a:cs typeface="Times New Roman" panose="02020603050405020304" pitchFamily="18" charset="0"/>
                <a:sym typeface="+mn-ea"/>
              </a:rPr>
              <a:t>, cell height; relationship with </a:t>
            </a:r>
            <a:r>
              <a:rPr lang="en-US" dirty="0" err="1">
                <a:latin typeface="Times New Roman" panose="02020603050405020304" pitchFamily="18" charset="0"/>
                <a:cs typeface="Times New Roman" panose="02020603050405020304" pitchFamily="18" charset="0"/>
                <a:sym typeface="+mn-ea"/>
              </a:rPr>
              <a:t>em</a:t>
            </a:r>
            <a:r>
              <a:rPr lang="en-US" dirty="0">
                <a:latin typeface="Times New Roman" panose="02020603050405020304" pitchFamily="18" charset="0"/>
                <a:cs typeface="Times New Roman" panose="02020603050405020304" pitchFamily="18" charset="0"/>
                <a:sym typeface="+mn-ea"/>
              </a:rPr>
              <a:t> height is font-specific)</a:t>
            </a:r>
            <a:endParaRPr lang="en-US" dirty="0">
              <a:latin typeface="Times New Roman" panose="02020603050405020304" pitchFamily="18" charset="0"/>
              <a:cs typeface="Times New Roman" panose="02020603050405020304" pitchFamily="18" charset="0"/>
            </a:endParaRPr>
          </a:p>
          <a:p>
            <a:pPr lvl="1" eaLnBrk="1" hangingPunct="1">
              <a:lnSpc>
                <a:spcPct val="90000"/>
              </a:lnSpc>
            </a:pPr>
            <a:r>
              <a:rPr lang="en-US" dirty="0">
                <a:latin typeface="Times New Roman" panose="02020603050405020304" pitchFamily="18" charset="0"/>
                <a:cs typeface="Times New Roman" panose="02020603050405020304" pitchFamily="18" charset="0"/>
                <a:sym typeface="+mn-ea"/>
              </a:rPr>
              <a:t>Other values (following are equivalent):</a:t>
            </a:r>
          </a:p>
          <a:p>
            <a:pPr marL="457200" lvl="1" indent="0" eaLnBrk="1" hangingPunct="1">
              <a:lnSpc>
                <a:spcPct val="90000"/>
              </a:lnSpc>
              <a:buNone/>
            </a:pPr>
            <a:endParaRPr lang="en-US" sz="2000" dirty="0">
              <a:latin typeface="Times New Roman" panose="02020603050405020304" pitchFamily="18" charset="0"/>
              <a:cs typeface="Times New Roman" panose="02020603050405020304" pitchFamily="18" charset="0"/>
              <a:sym typeface="+mn-ea"/>
            </a:endParaRPr>
          </a:p>
        </p:txBody>
      </p:sp>
      <p:sp>
        <p:nvSpPr>
          <p:cNvPr id="4" name="Date Placeholder 3"/>
          <p:cNvSpPr>
            <a:spLocks noGrp="1"/>
          </p:cNvSpPr>
          <p:nvPr>
            <p:ph type="dt" sz="half" idx="10"/>
          </p:nvPr>
        </p:nvSpPr>
        <p:spPr/>
        <p:txBody>
          <a:bodyPr/>
          <a:lstStyle/>
          <a:p>
            <a:r>
              <a:rPr lang="en-IN" altLang="en-US" smtClean="0"/>
              <a:t>7</a:t>
            </a:r>
            <a:r>
              <a:rPr lang="en-US" smtClean="0"/>
              <a:t>/</a:t>
            </a:r>
            <a:r>
              <a:rPr lang="en-IN" altLang="en-US" smtClean="0"/>
              <a:t>23</a:t>
            </a:r>
            <a:r>
              <a:rPr lang="en-US" smtClean="0"/>
              <a:t>/2023</a:t>
            </a:r>
            <a:endParaRPr lang="en-US"/>
          </a:p>
        </p:txBody>
      </p:sp>
      <p:sp>
        <p:nvSpPr>
          <p:cNvPr id="5" name="Footer Placeholder 4"/>
          <p:cNvSpPr>
            <a:spLocks noGrp="1"/>
          </p:cNvSpPr>
          <p:nvPr>
            <p:ph type="ftr" sz="quarter" idx="11"/>
          </p:nvPr>
        </p:nvSpPr>
        <p:spPr/>
        <p:txBody>
          <a:bodyPr/>
          <a:lstStyle/>
          <a:p>
            <a:r>
              <a:rPr lang="en-US" altLang="en-US" smtClean="0">
                <a:solidFill>
                  <a:srgbClr val="888888"/>
                </a:solidFill>
                <a:latin typeface="Calibri" panose="020F0502020204030204" pitchFamily="34" charset="0"/>
                <a:sym typeface="Calibri" panose="020F0502020204030204" pitchFamily="34" charset="0"/>
              </a:rPr>
              <a:t>Deepshikha</a:t>
            </a:r>
            <a:r>
              <a:rPr lang="en-US" smtClean="0"/>
              <a:t>               WT                      unit- </a:t>
            </a:r>
            <a:r>
              <a:rPr lang="en-IN" altLang="en-US" smtClean="0"/>
              <a:t>3</a:t>
            </a:r>
            <a:r>
              <a:rPr lang="en-US" smtClean="0"/>
              <a:t>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43</a:t>
            </a:fld>
            <a:endParaRPr lang="en-US"/>
          </a:p>
        </p:txBody>
      </p:sp>
      <p:sp>
        <p:nvSpPr>
          <p:cNvPr id="7" name="Title 1"/>
          <p:cNvSpPr txBox="1"/>
          <p:nvPr/>
        </p:nvSpPr>
        <p:spPr>
          <a:xfrm>
            <a:off x="1287145" y="73877"/>
            <a:ext cx="7772400" cy="45339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eaLnBrk="0" fontAlgn="base" hangingPunct="0">
              <a:lnSpc>
                <a:spcPct val="100000"/>
              </a:lnSpc>
              <a:spcBef>
                <a:spcPct val="0"/>
              </a:spcBef>
              <a:spcAft>
                <a:spcPct val="0"/>
              </a:spcAft>
              <a:buClrTx/>
              <a:buSzTx/>
              <a:buFontTx/>
              <a:buNone/>
              <a:defRPr sz="2800" b="1">
                <a:ln>
                  <a:noFill/>
                </a:ln>
                <a:solidFill>
                  <a:srgbClr val="000000"/>
                </a:solidFill>
                <a:effectLst/>
                <a:uLnTx/>
                <a:uFillTx/>
                <a:latin typeface="Arial" panose="020B0604020202020204" pitchFamily="34" charset="0"/>
                <a:cs typeface="Arial" panose="020B0604020202020204" pitchFamily="34" charset="0"/>
              </a:defRPr>
            </a:lvl1pPr>
          </a:lstStyle>
          <a:p>
            <a:endParaRPr lang="en-IN" dirty="0">
              <a:sym typeface="+mn-ea"/>
            </a:endParaRPr>
          </a:p>
          <a:p>
            <a:r>
              <a:rPr lang="en-IN" dirty="0">
                <a:sym typeface="+mn-ea"/>
              </a:rPr>
              <a:t>Concept of CSS </a:t>
            </a:r>
            <a:r>
              <a:rPr lang="en-US" dirty="0">
                <a:sym typeface="+mn-ea"/>
              </a:rPr>
              <a:t>:Text</a:t>
            </a:r>
            <a:endParaRPr lang="en-US" dirty="0"/>
          </a:p>
          <a:p>
            <a:endParaRPr lang="en-US" dirty="0"/>
          </a:p>
        </p:txBody>
      </p:sp>
      <p:pic>
        <p:nvPicPr>
          <p:cNvPr id="51205" name="Picture 4" descr="LineBoxAndCells"/>
          <p:cNvPicPr>
            <a:picLocks noChangeAspect="1" noChangeArrowheads="1"/>
          </p:cNvPicPr>
          <p:nvPr/>
        </p:nvPicPr>
        <p:blipFill>
          <a:blip r:embed="rId2"/>
          <a:srcRect/>
          <a:stretch>
            <a:fillRect/>
          </a:stretch>
        </p:blipFill>
        <p:spPr bwMode="auto">
          <a:xfrm>
            <a:off x="1025036" y="1452195"/>
            <a:ext cx="5832964" cy="1358877"/>
          </a:xfrm>
          <a:prstGeom prst="rect">
            <a:avLst/>
          </a:prstGeom>
          <a:noFill/>
          <a:ln w="9525">
            <a:noFill/>
            <a:miter lim="800000"/>
            <a:headEnd/>
            <a:tailEnd/>
          </a:ln>
        </p:spPr>
      </p:pic>
      <p:pic>
        <p:nvPicPr>
          <p:cNvPr id="51206" name="Picture 5"/>
          <p:cNvPicPr>
            <a:picLocks noChangeAspect="1" noChangeArrowheads="1"/>
          </p:cNvPicPr>
          <p:nvPr/>
        </p:nvPicPr>
        <p:blipFill>
          <a:blip r:embed="rId3"/>
          <a:srcRect/>
          <a:stretch>
            <a:fillRect/>
          </a:stretch>
        </p:blipFill>
        <p:spPr bwMode="auto">
          <a:xfrm>
            <a:off x="1025036" y="4860523"/>
            <a:ext cx="4461363" cy="1361763"/>
          </a:xfrm>
          <a:prstGeom prst="rect">
            <a:avLst/>
          </a:prstGeom>
          <a:noFill/>
          <a:ln w="9525">
            <a:noFill/>
            <a:miter lim="800000"/>
            <a:headEnd/>
            <a:tailEnd/>
          </a:ln>
        </p:spPr>
      </p:pic>
      <p:pic>
        <p:nvPicPr>
          <p:cNvPr id="10" name="Picture 9" descr="A black and red logo&#10;&#10;Description automatically genera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446" y="-52534"/>
            <a:ext cx="2209800" cy="770289"/>
          </a:xfrm>
          <a:prstGeom prst="rect">
            <a:avLst/>
          </a:prstGeom>
        </p:spPr>
      </p:pic>
    </p:spTree>
    <p:extLst>
      <p:ext uri="{BB962C8B-B14F-4D97-AF65-F5344CB8AC3E}">
        <p14:creationId xmlns:p14="http://schemas.microsoft.com/office/powerpoint/2010/main" val="3670136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88293"/>
            <a:ext cx="8229600" cy="4525963"/>
          </a:xfrm>
        </p:spPr>
        <p:txBody>
          <a:bodyPr/>
          <a:lstStyle/>
          <a:p>
            <a:r>
              <a:rPr lang="en-US" sz="2800" b="1" dirty="0">
                <a:latin typeface="Times New Roman" panose="02020603050405020304" pitchFamily="18" charset="0"/>
                <a:cs typeface="Times New Roman" panose="02020603050405020304" pitchFamily="18" charset="0"/>
                <a:sym typeface="+mn-ea"/>
              </a:rPr>
              <a:t>font </a:t>
            </a:r>
            <a:r>
              <a:rPr lang="en-US" sz="2800" b="1" dirty="0">
                <a:solidFill>
                  <a:schemeClr val="hlink"/>
                </a:solidFill>
                <a:latin typeface="Times New Roman" panose="02020603050405020304" pitchFamily="18" charset="0"/>
                <a:cs typeface="Times New Roman" panose="02020603050405020304" pitchFamily="18" charset="0"/>
                <a:sym typeface="+mn-ea"/>
              </a:rPr>
              <a:t>shortcut property</a:t>
            </a:r>
            <a:r>
              <a:rPr lang="en-US" sz="2800" b="1" dirty="0">
                <a:latin typeface="Times New Roman" panose="02020603050405020304" pitchFamily="18" charset="0"/>
                <a:cs typeface="Times New Roman" panose="02020603050405020304" pitchFamily="18" charset="0"/>
                <a:sym typeface="+mn-ea"/>
              </a:rPr>
              <a:t>:</a:t>
            </a:r>
          </a:p>
          <a:p>
            <a:endParaRPr lang="en-US" sz="2000" dirty="0"/>
          </a:p>
          <a:p>
            <a:pPr marL="0" indent="0">
              <a:buNone/>
            </a:pPr>
            <a:endParaRPr lang="en-US" sz="2000" dirty="0"/>
          </a:p>
        </p:txBody>
      </p:sp>
      <p:sp>
        <p:nvSpPr>
          <p:cNvPr id="4" name="Date Placeholder 3"/>
          <p:cNvSpPr>
            <a:spLocks noGrp="1"/>
          </p:cNvSpPr>
          <p:nvPr>
            <p:ph type="dt" sz="half" idx="10"/>
          </p:nvPr>
        </p:nvSpPr>
        <p:spPr/>
        <p:txBody>
          <a:bodyPr/>
          <a:lstStyle/>
          <a:p>
            <a:r>
              <a:rPr lang="en-IN" altLang="en-US" smtClean="0"/>
              <a:t>7</a:t>
            </a:r>
            <a:r>
              <a:rPr lang="en-US" smtClean="0"/>
              <a:t>/</a:t>
            </a:r>
            <a:r>
              <a:rPr lang="en-IN" altLang="en-US" smtClean="0"/>
              <a:t>23</a:t>
            </a:r>
            <a:r>
              <a:rPr lang="en-US" smtClean="0"/>
              <a:t>/2023</a:t>
            </a:r>
            <a:endParaRPr lang="en-US"/>
          </a:p>
        </p:txBody>
      </p:sp>
      <p:sp>
        <p:nvSpPr>
          <p:cNvPr id="5" name="Footer Placeholder 4"/>
          <p:cNvSpPr>
            <a:spLocks noGrp="1"/>
          </p:cNvSpPr>
          <p:nvPr>
            <p:ph type="ftr" sz="quarter" idx="11"/>
          </p:nvPr>
        </p:nvSpPr>
        <p:spPr/>
        <p:txBody>
          <a:bodyPr/>
          <a:lstStyle/>
          <a:p>
            <a:r>
              <a:rPr lang="en-US" altLang="en-US" smtClean="0">
                <a:solidFill>
                  <a:srgbClr val="888888"/>
                </a:solidFill>
                <a:latin typeface="Calibri" panose="020F0502020204030204" pitchFamily="34" charset="0"/>
                <a:sym typeface="Calibri" panose="020F0502020204030204" pitchFamily="34" charset="0"/>
              </a:rPr>
              <a:t>Deepshikha</a:t>
            </a:r>
            <a:r>
              <a:rPr lang="en-US" smtClean="0"/>
              <a:t>              WT                      unit- </a:t>
            </a:r>
            <a:r>
              <a:rPr lang="en-IN" altLang="en-US" smtClean="0"/>
              <a:t>3</a:t>
            </a:r>
            <a:r>
              <a:rPr lang="en-US" smtClean="0"/>
              <a:t>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44</a:t>
            </a:fld>
            <a:endParaRPr lang="en-US"/>
          </a:p>
        </p:txBody>
      </p:sp>
      <p:sp>
        <p:nvSpPr>
          <p:cNvPr id="7" name="Title 1"/>
          <p:cNvSpPr txBox="1"/>
          <p:nvPr/>
        </p:nvSpPr>
        <p:spPr>
          <a:xfrm>
            <a:off x="1371600" y="-41714"/>
            <a:ext cx="7772400" cy="68199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eaLnBrk="0" fontAlgn="base" hangingPunct="0">
              <a:lnSpc>
                <a:spcPct val="100000"/>
              </a:lnSpc>
              <a:spcBef>
                <a:spcPct val="0"/>
              </a:spcBef>
              <a:spcAft>
                <a:spcPct val="0"/>
              </a:spcAft>
              <a:buClrTx/>
              <a:buSzTx/>
              <a:buFontTx/>
              <a:buNone/>
              <a:defRPr sz="2800" b="1">
                <a:ln>
                  <a:noFill/>
                </a:ln>
                <a:solidFill>
                  <a:srgbClr val="000000"/>
                </a:solidFill>
                <a:effectLst/>
                <a:uLnTx/>
                <a:uFillTx/>
                <a:latin typeface="Arial" panose="020B0604020202020204" pitchFamily="34" charset="0"/>
                <a:cs typeface="Arial" panose="020B0604020202020204" pitchFamily="34" charset="0"/>
              </a:defRPr>
            </a:lvl1pPr>
          </a:lstStyle>
          <a:p>
            <a:endParaRPr lang="en-IN" dirty="0">
              <a:sym typeface="+mn-ea"/>
            </a:endParaRPr>
          </a:p>
          <a:p>
            <a:r>
              <a:rPr lang="en-IN" dirty="0">
                <a:sym typeface="+mn-ea"/>
              </a:rPr>
              <a:t>Concept of CSS </a:t>
            </a:r>
            <a:r>
              <a:rPr lang="en-US" dirty="0">
                <a:sym typeface="+mn-ea"/>
              </a:rPr>
              <a:t>: Font</a:t>
            </a:r>
            <a:endParaRPr lang="en-US" dirty="0"/>
          </a:p>
          <a:p>
            <a:endParaRPr lang="en-US" dirty="0"/>
          </a:p>
        </p:txBody>
      </p:sp>
      <p:pic>
        <p:nvPicPr>
          <p:cNvPr id="53253" name="Picture 4"/>
          <p:cNvPicPr>
            <a:picLocks noChangeAspect="1" noChangeArrowheads="1"/>
          </p:cNvPicPr>
          <p:nvPr/>
        </p:nvPicPr>
        <p:blipFill>
          <a:blip r:embed="rId2"/>
          <a:srcRect/>
          <a:stretch>
            <a:fillRect/>
          </a:stretch>
        </p:blipFill>
        <p:spPr bwMode="auto">
          <a:xfrm>
            <a:off x="392723" y="1808259"/>
            <a:ext cx="8153400" cy="625292"/>
          </a:xfrm>
          <a:prstGeom prst="rect">
            <a:avLst/>
          </a:prstGeom>
          <a:noFill/>
          <a:ln w="9525">
            <a:noFill/>
            <a:miter lim="800000"/>
            <a:headEnd/>
            <a:tailEnd/>
          </a:ln>
        </p:spPr>
      </p:pic>
      <p:pic>
        <p:nvPicPr>
          <p:cNvPr id="53254" name="Picture 5"/>
          <p:cNvPicPr>
            <a:picLocks noChangeAspect="1" noChangeArrowheads="1"/>
          </p:cNvPicPr>
          <p:nvPr/>
        </p:nvPicPr>
        <p:blipFill>
          <a:blip r:embed="rId3"/>
          <a:srcRect/>
          <a:stretch>
            <a:fillRect/>
          </a:stretch>
        </p:blipFill>
        <p:spPr bwMode="auto">
          <a:xfrm>
            <a:off x="427892" y="3222563"/>
            <a:ext cx="7601306" cy="2883695"/>
          </a:xfrm>
          <a:prstGeom prst="rect">
            <a:avLst/>
          </a:prstGeom>
          <a:noFill/>
          <a:ln w="9525">
            <a:noFill/>
            <a:miter lim="800000"/>
            <a:headEnd/>
            <a:tailEnd/>
          </a:ln>
        </p:spPr>
      </p:pic>
      <p:pic>
        <p:nvPicPr>
          <p:cNvPr id="10" name="Picture 9" descr="A black and red logo&#10;&#10;Description automatically genera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446" y="-52534"/>
            <a:ext cx="2209800" cy="770289"/>
          </a:xfrm>
          <a:prstGeom prst="rect">
            <a:avLst/>
          </a:prstGeom>
        </p:spPr>
      </p:pic>
    </p:spTree>
    <p:extLst>
      <p:ext uri="{BB962C8B-B14F-4D97-AF65-F5344CB8AC3E}">
        <p14:creationId xmlns:p14="http://schemas.microsoft.com/office/powerpoint/2010/main" val="37790037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IN" altLang="en-US" smtClean="0"/>
              <a:t>7</a:t>
            </a:r>
            <a:r>
              <a:rPr lang="en-US" smtClean="0"/>
              <a:t>/</a:t>
            </a:r>
            <a:r>
              <a:rPr lang="en-IN" altLang="en-US" smtClean="0"/>
              <a:t>23</a:t>
            </a:r>
            <a:r>
              <a:rPr lang="en-US" smtClean="0"/>
              <a:t>/2023</a:t>
            </a:r>
            <a:endParaRPr lang="en-US"/>
          </a:p>
        </p:txBody>
      </p:sp>
      <p:sp>
        <p:nvSpPr>
          <p:cNvPr id="5" name="Footer Placeholder 4"/>
          <p:cNvSpPr>
            <a:spLocks noGrp="1"/>
          </p:cNvSpPr>
          <p:nvPr>
            <p:ph type="ftr" sz="quarter" idx="11"/>
          </p:nvPr>
        </p:nvSpPr>
        <p:spPr/>
        <p:txBody>
          <a:bodyPr/>
          <a:lstStyle/>
          <a:p>
            <a:r>
              <a:rPr lang="en-US" altLang="en-US" smtClean="0">
                <a:solidFill>
                  <a:srgbClr val="888888"/>
                </a:solidFill>
                <a:latin typeface="Calibri" panose="020F0502020204030204" pitchFamily="34" charset="0"/>
                <a:sym typeface="Calibri" panose="020F0502020204030204" pitchFamily="34" charset="0"/>
              </a:rPr>
              <a:t>Deepshikha</a:t>
            </a:r>
            <a:r>
              <a:rPr lang="en-US" smtClean="0"/>
              <a:t>               WT                      unit- </a:t>
            </a:r>
            <a:r>
              <a:rPr lang="en-IN" altLang="en-US" smtClean="0"/>
              <a:t>3</a:t>
            </a:r>
            <a:r>
              <a:rPr lang="en-US" smtClean="0"/>
              <a:t>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45</a:t>
            </a:fld>
            <a:endParaRPr lang="en-US"/>
          </a:p>
        </p:txBody>
      </p:sp>
      <p:sp>
        <p:nvSpPr>
          <p:cNvPr id="17" name="Title 1"/>
          <p:cNvSpPr txBox="1"/>
          <p:nvPr/>
        </p:nvSpPr>
        <p:spPr>
          <a:xfrm>
            <a:off x="1642745" y="0"/>
            <a:ext cx="7501255" cy="5334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eaLnBrk="0" fontAlgn="base" hangingPunct="0">
              <a:lnSpc>
                <a:spcPct val="100000"/>
              </a:lnSpc>
              <a:spcBef>
                <a:spcPct val="0"/>
              </a:spcBef>
              <a:spcAft>
                <a:spcPct val="0"/>
              </a:spcAft>
              <a:buClrTx/>
              <a:buSzTx/>
              <a:buFontTx/>
              <a:buNone/>
              <a:defRPr sz="2800" b="1">
                <a:ln>
                  <a:noFill/>
                </a:ln>
                <a:solidFill>
                  <a:srgbClr val="000000"/>
                </a:solidFill>
                <a:effectLst/>
                <a:uLnTx/>
                <a:uFillTx/>
                <a:latin typeface="Arial" panose="020B0604020202020204" pitchFamily="34" charset="0"/>
                <a:cs typeface="Arial" panose="020B0604020202020204" pitchFamily="34" charset="0"/>
              </a:defRPr>
            </a:lvl1pPr>
          </a:lstStyle>
          <a:p>
            <a:endParaRPr lang="en-IN" dirty="0"/>
          </a:p>
          <a:p>
            <a:r>
              <a:rPr lang="en-IN" dirty="0"/>
              <a:t>Concept of CSS </a:t>
            </a:r>
            <a:r>
              <a:rPr lang="en-US" dirty="0"/>
              <a:t>:Text</a:t>
            </a:r>
          </a:p>
          <a:p>
            <a:endParaRPr lang="en-US" dirty="0"/>
          </a:p>
        </p:txBody>
      </p:sp>
      <p:pic>
        <p:nvPicPr>
          <p:cNvPr id="3" name="Picture 2"/>
          <p:cNvPicPr>
            <a:picLocks noChangeAspect="1"/>
          </p:cNvPicPr>
          <p:nvPr/>
        </p:nvPicPr>
        <p:blipFill>
          <a:blip r:embed="rId2"/>
          <a:stretch>
            <a:fillRect/>
          </a:stretch>
        </p:blipFill>
        <p:spPr>
          <a:xfrm>
            <a:off x="41031" y="609600"/>
            <a:ext cx="9071143" cy="5410200"/>
          </a:xfrm>
          <a:prstGeom prst="rect">
            <a:avLst/>
          </a:prstGeom>
        </p:spPr>
      </p:pic>
      <p:pic>
        <p:nvPicPr>
          <p:cNvPr id="8" name="Picture 7" descr="A black and red 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446" y="-52534"/>
            <a:ext cx="2209800" cy="770289"/>
          </a:xfrm>
          <a:prstGeom prst="rect">
            <a:avLst/>
          </a:prstGeom>
        </p:spPr>
      </p:pic>
    </p:spTree>
    <p:extLst>
      <p:ext uri="{BB962C8B-B14F-4D97-AF65-F5344CB8AC3E}">
        <p14:creationId xmlns:p14="http://schemas.microsoft.com/office/powerpoint/2010/main" val="26349491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4525963"/>
          </a:xfrm>
        </p:spPr>
        <p:txBody>
          <a:bodyPr/>
          <a:lstStyle/>
          <a:p>
            <a:pPr eaLnBrk="1" hangingPunct="1">
              <a:lnSpc>
                <a:spcPct val="150000"/>
              </a:lnSpc>
            </a:pPr>
            <a:r>
              <a:rPr lang="en-US" sz="2800" dirty="0">
                <a:latin typeface="Times New Roman" panose="02020603050405020304" pitchFamily="18" charset="0"/>
                <a:cs typeface="Times New Roman" panose="02020603050405020304" pitchFamily="18" charset="0"/>
                <a:sym typeface="+mn-ea"/>
              </a:rPr>
              <a:t>Font color specified by color property</a:t>
            </a:r>
            <a:endParaRPr lang="en-US" sz="2800" dirty="0">
              <a:latin typeface="Times New Roman" panose="02020603050405020304" pitchFamily="18" charset="0"/>
              <a:cs typeface="Times New Roman" panose="02020603050405020304" pitchFamily="18" charset="0"/>
            </a:endParaRPr>
          </a:p>
          <a:p>
            <a:pPr marL="457200" lvl="1" indent="-457200">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sym typeface="+mn-ea"/>
              </a:rPr>
              <a:t>Color </a:t>
            </a:r>
            <a:r>
              <a:rPr lang="en-US" dirty="0">
                <a:latin typeface="Times New Roman" panose="02020603050405020304" pitchFamily="18" charset="0"/>
                <a:cs typeface="Times New Roman" panose="02020603050405020304" pitchFamily="18" charset="0"/>
                <a:sym typeface="+mn-ea"/>
              </a:rPr>
              <a:t>name: black, gray, silver, white, red, lime, blue, yellow, aqua, fuchsia, maroon, green, navy, olive, teal, purple, </a:t>
            </a:r>
            <a:endParaRPr lang="en-US" dirty="0" smtClean="0">
              <a:latin typeface="Times New Roman" panose="02020603050405020304" pitchFamily="18" charset="0"/>
              <a:cs typeface="Times New Roman" panose="02020603050405020304" pitchFamily="18" charset="0"/>
              <a:sym typeface="+mn-ea"/>
            </a:endParaRPr>
          </a:p>
          <a:p>
            <a:pPr marL="57150" indent="-457200">
              <a:lnSpc>
                <a:spcPct val="150000"/>
              </a:lnSpc>
            </a:pPr>
            <a:r>
              <a:rPr lang="en-US" dirty="0" smtClean="0">
                <a:latin typeface="Times New Roman" panose="02020603050405020304" pitchFamily="18" charset="0"/>
                <a:cs typeface="Times New Roman" panose="02020603050405020304" pitchFamily="18" charset="0"/>
                <a:sym typeface="+mn-ea"/>
              </a:rPr>
              <a:t>full </a:t>
            </a:r>
            <a:r>
              <a:rPr lang="en-US" dirty="0">
                <a:latin typeface="Times New Roman" panose="02020603050405020304" pitchFamily="18" charset="0"/>
                <a:cs typeface="Times New Roman" panose="02020603050405020304" pitchFamily="18" charset="0"/>
                <a:sym typeface="+mn-ea"/>
              </a:rPr>
              <a:t>list </a:t>
            </a:r>
            <a:r>
              <a:rPr lang="en-US" dirty="0" smtClean="0">
                <a:latin typeface="Times New Roman" panose="02020603050405020304" pitchFamily="18" charset="0"/>
                <a:cs typeface="Times New Roman" panose="02020603050405020304" pitchFamily="18" charset="0"/>
                <a:sym typeface="+mn-ea"/>
              </a:rPr>
              <a:t>at </a:t>
            </a:r>
            <a:r>
              <a:rPr lang="en-US" sz="4000" dirty="0" smtClean="0">
                <a:latin typeface="Times New Roman" panose="02020603050405020304" pitchFamily="18" charset="0"/>
                <a:cs typeface="Times New Roman" panose="02020603050405020304" pitchFamily="18" charset="0"/>
                <a:sym typeface="+mn-ea"/>
              </a:rPr>
              <a:t>red/green/blue </a:t>
            </a:r>
            <a:r>
              <a:rPr lang="en-US" sz="4000" dirty="0">
                <a:latin typeface="Times New Roman" panose="02020603050405020304" pitchFamily="18" charset="0"/>
                <a:cs typeface="Times New Roman" panose="02020603050405020304" pitchFamily="18" charset="0"/>
                <a:sym typeface="+mn-ea"/>
              </a:rPr>
              <a:t>(RGB) values</a:t>
            </a:r>
            <a:endParaRPr lang="en-US" sz="4000" dirty="0">
              <a:latin typeface="Times New Roman" panose="02020603050405020304" pitchFamily="18" charset="0"/>
              <a:cs typeface="Times New Roman" panose="02020603050405020304" pitchFamily="18" charset="0"/>
            </a:endParaRPr>
          </a:p>
          <a:p>
            <a:pPr marL="457200" lvl="1" indent="0" eaLnBrk="1" hangingPunct="1">
              <a:buNone/>
            </a:pPr>
            <a:endParaRPr lang="en-US" dirty="0"/>
          </a:p>
        </p:txBody>
      </p:sp>
      <p:sp>
        <p:nvSpPr>
          <p:cNvPr id="4" name="Date Placeholder 3"/>
          <p:cNvSpPr>
            <a:spLocks noGrp="1"/>
          </p:cNvSpPr>
          <p:nvPr>
            <p:ph type="dt" sz="half" idx="10"/>
          </p:nvPr>
        </p:nvSpPr>
        <p:spPr/>
        <p:txBody>
          <a:bodyPr/>
          <a:lstStyle/>
          <a:p>
            <a:r>
              <a:rPr lang="en-IN" altLang="en-US" smtClean="0"/>
              <a:t>7</a:t>
            </a:r>
            <a:r>
              <a:rPr lang="en-US" smtClean="0"/>
              <a:t>/</a:t>
            </a:r>
            <a:r>
              <a:rPr lang="en-IN" altLang="en-US" smtClean="0"/>
              <a:t>23</a:t>
            </a:r>
            <a:r>
              <a:rPr lang="en-US" smtClean="0"/>
              <a:t>/2023</a:t>
            </a:r>
            <a:endParaRPr lang="en-US"/>
          </a:p>
        </p:txBody>
      </p:sp>
      <p:sp>
        <p:nvSpPr>
          <p:cNvPr id="5" name="Footer Placeholder 4"/>
          <p:cNvSpPr>
            <a:spLocks noGrp="1"/>
          </p:cNvSpPr>
          <p:nvPr>
            <p:ph type="ftr" sz="quarter" idx="11"/>
          </p:nvPr>
        </p:nvSpPr>
        <p:spPr/>
        <p:txBody>
          <a:bodyPr/>
          <a:lstStyle/>
          <a:p>
            <a:r>
              <a:rPr lang="en-US" altLang="en-US" smtClean="0">
                <a:solidFill>
                  <a:srgbClr val="888888"/>
                </a:solidFill>
                <a:latin typeface="Calibri" panose="020F0502020204030204" pitchFamily="34" charset="0"/>
                <a:sym typeface="Calibri" panose="020F0502020204030204" pitchFamily="34" charset="0"/>
              </a:rPr>
              <a:t>Deepshikha</a:t>
            </a:r>
            <a:r>
              <a:rPr lang="en-US" smtClean="0"/>
              <a:t>               WT                      unit- </a:t>
            </a:r>
            <a:r>
              <a:rPr lang="en-IN" altLang="en-US" smtClean="0"/>
              <a:t>3</a:t>
            </a:r>
            <a:r>
              <a:rPr lang="en-US" smtClean="0"/>
              <a:t>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46</a:t>
            </a:fld>
            <a:endParaRPr lang="en-US"/>
          </a:p>
        </p:txBody>
      </p:sp>
      <p:sp>
        <p:nvSpPr>
          <p:cNvPr id="7" name="Title 1"/>
          <p:cNvSpPr txBox="1"/>
          <p:nvPr/>
        </p:nvSpPr>
        <p:spPr>
          <a:xfrm>
            <a:off x="1642745" y="28575"/>
            <a:ext cx="7381240" cy="65722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eaLnBrk="0" fontAlgn="base" hangingPunct="0">
              <a:lnSpc>
                <a:spcPct val="100000"/>
              </a:lnSpc>
              <a:spcBef>
                <a:spcPct val="0"/>
              </a:spcBef>
              <a:spcAft>
                <a:spcPct val="0"/>
              </a:spcAft>
              <a:buClrTx/>
              <a:buSzTx/>
              <a:buFontTx/>
              <a:buNone/>
              <a:defRPr sz="2800" b="1">
                <a:ln>
                  <a:noFill/>
                </a:ln>
                <a:solidFill>
                  <a:srgbClr val="000000"/>
                </a:solidFill>
                <a:effectLst/>
                <a:uLnTx/>
                <a:uFillTx/>
                <a:latin typeface="Arial" panose="020B0604020202020204" pitchFamily="34" charset="0"/>
                <a:cs typeface="Arial" panose="020B0604020202020204" pitchFamily="34" charset="0"/>
              </a:defRPr>
            </a:lvl1pPr>
          </a:lstStyle>
          <a:p>
            <a:endParaRPr lang="en-IN" dirty="0"/>
          </a:p>
          <a:p>
            <a:r>
              <a:rPr lang="en-IN" dirty="0"/>
              <a:t>Concept of CSS </a:t>
            </a:r>
            <a:r>
              <a:rPr lang="en-US" dirty="0"/>
              <a:t>: Font Color</a:t>
            </a:r>
          </a:p>
          <a:p>
            <a:endParaRPr lang="en-US" dirty="0"/>
          </a:p>
        </p:txBody>
      </p:sp>
      <p:pic>
        <p:nvPicPr>
          <p:cNvPr id="9" name="Picture 8"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446" y="-52534"/>
            <a:ext cx="2209800" cy="770289"/>
          </a:xfrm>
          <a:prstGeom prst="rect">
            <a:avLst/>
          </a:prstGeom>
        </p:spPr>
      </p:pic>
    </p:spTree>
    <p:extLst>
      <p:ext uri="{BB962C8B-B14F-4D97-AF65-F5344CB8AC3E}">
        <p14:creationId xmlns:p14="http://schemas.microsoft.com/office/powerpoint/2010/main" val="9481437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IN" altLang="en-US" smtClean="0"/>
              <a:t>7</a:t>
            </a:r>
            <a:r>
              <a:rPr lang="en-US" smtClean="0"/>
              <a:t>/</a:t>
            </a:r>
            <a:r>
              <a:rPr lang="en-IN" altLang="en-US" smtClean="0"/>
              <a:t>23</a:t>
            </a:r>
            <a:r>
              <a:rPr lang="en-US" smtClean="0"/>
              <a:t>/2023</a:t>
            </a:r>
            <a:endParaRPr lang="en-US"/>
          </a:p>
        </p:txBody>
      </p:sp>
      <p:sp>
        <p:nvSpPr>
          <p:cNvPr id="5" name="Footer Placeholder 4"/>
          <p:cNvSpPr>
            <a:spLocks noGrp="1"/>
          </p:cNvSpPr>
          <p:nvPr>
            <p:ph type="ftr" sz="quarter" idx="11"/>
          </p:nvPr>
        </p:nvSpPr>
        <p:spPr/>
        <p:txBody>
          <a:bodyPr/>
          <a:lstStyle/>
          <a:p>
            <a:r>
              <a:rPr lang="en-US" altLang="en-US" smtClean="0">
                <a:solidFill>
                  <a:srgbClr val="888888"/>
                </a:solidFill>
                <a:latin typeface="Calibri" panose="020F0502020204030204" pitchFamily="34" charset="0"/>
                <a:sym typeface="Calibri" panose="020F0502020204030204" pitchFamily="34" charset="0"/>
              </a:rPr>
              <a:t>Deepshikha</a:t>
            </a:r>
            <a:r>
              <a:rPr lang="en-US" smtClean="0"/>
              <a:t>               WT                      unit- </a:t>
            </a:r>
            <a:r>
              <a:rPr lang="en-IN" altLang="en-US" smtClean="0"/>
              <a:t>3</a:t>
            </a:r>
            <a:r>
              <a:rPr lang="en-US" smtClean="0"/>
              <a:t>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47</a:t>
            </a:fld>
            <a:endParaRPr lang="en-US"/>
          </a:p>
        </p:txBody>
      </p:sp>
      <p:sp>
        <p:nvSpPr>
          <p:cNvPr id="7" name="Title 1"/>
          <p:cNvSpPr txBox="1"/>
          <p:nvPr/>
        </p:nvSpPr>
        <p:spPr>
          <a:xfrm>
            <a:off x="1642745" y="28575"/>
            <a:ext cx="7381240" cy="65722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eaLnBrk="0" fontAlgn="base" hangingPunct="0">
              <a:lnSpc>
                <a:spcPct val="100000"/>
              </a:lnSpc>
              <a:spcBef>
                <a:spcPct val="0"/>
              </a:spcBef>
              <a:spcAft>
                <a:spcPct val="0"/>
              </a:spcAft>
              <a:buClrTx/>
              <a:buSzTx/>
              <a:buFontTx/>
              <a:buNone/>
              <a:defRPr sz="2800" b="1">
                <a:ln>
                  <a:noFill/>
                </a:ln>
                <a:solidFill>
                  <a:srgbClr val="000000"/>
                </a:solidFill>
                <a:effectLst/>
                <a:uLnTx/>
                <a:uFillTx/>
                <a:latin typeface="Arial" panose="020B0604020202020204" pitchFamily="34" charset="0"/>
                <a:cs typeface="Arial" panose="020B0604020202020204" pitchFamily="34" charset="0"/>
              </a:defRPr>
            </a:lvl1pPr>
          </a:lstStyle>
          <a:p>
            <a:endParaRPr lang="en-IN" dirty="0"/>
          </a:p>
          <a:p>
            <a:r>
              <a:rPr lang="en-IN" dirty="0"/>
              <a:t>Concept of CSS </a:t>
            </a:r>
            <a:r>
              <a:rPr lang="en-US" dirty="0"/>
              <a:t>: Font Color</a:t>
            </a:r>
          </a:p>
          <a:p>
            <a:endParaRPr lang="en-US" dirty="0"/>
          </a:p>
        </p:txBody>
      </p:sp>
      <p:pic>
        <p:nvPicPr>
          <p:cNvPr id="9" name="Picture 8"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446" y="-52534"/>
            <a:ext cx="2209800" cy="770289"/>
          </a:xfrm>
          <a:prstGeom prst="rect">
            <a:avLst/>
          </a:prstGeom>
        </p:spPr>
      </p:pic>
      <p:pic>
        <p:nvPicPr>
          <p:cNvPr id="8" name="Picture 7"/>
          <p:cNvPicPr>
            <a:picLocks noChangeAspect="1"/>
          </p:cNvPicPr>
          <p:nvPr/>
        </p:nvPicPr>
        <p:blipFill>
          <a:blip r:embed="rId3"/>
          <a:stretch>
            <a:fillRect/>
          </a:stretch>
        </p:blipFill>
        <p:spPr>
          <a:xfrm>
            <a:off x="46892" y="798864"/>
            <a:ext cx="9097108" cy="5781560"/>
          </a:xfrm>
          <a:prstGeom prst="rect">
            <a:avLst/>
          </a:prstGeom>
        </p:spPr>
      </p:pic>
    </p:spTree>
    <p:extLst>
      <p:ext uri="{BB962C8B-B14F-4D97-AF65-F5344CB8AC3E}">
        <p14:creationId xmlns:p14="http://schemas.microsoft.com/office/powerpoint/2010/main" val="24885637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IN" altLang="en-US" smtClean="0"/>
              <a:t>7</a:t>
            </a:r>
            <a:r>
              <a:rPr lang="en-US" smtClean="0"/>
              <a:t>/</a:t>
            </a:r>
            <a:r>
              <a:rPr lang="en-IN" altLang="en-US" smtClean="0"/>
              <a:t>23</a:t>
            </a:r>
            <a:r>
              <a:rPr lang="en-US" smtClean="0"/>
              <a:t>/2023</a:t>
            </a:r>
            <a:endParaRPr lang="en-US"/>
          </a:p>
        </p:txBody>
      </p:sp>
      <p:sp>
        <p:nvSpPr>
          <p:cNvPr id="5" name="Footer Placeholder 4"/>
          <p:cNvSpPr>
            <a:spLocks noGrp="1"/>
          </p:cNvSpPr>
          <p:nvPr>
            <p:ph type="ftr" sz="quarter" idx="11"/>
          </p:nvPr>
        </p:nvSpPr>
        <p:spPr/>
        <p:txBody>
          <a:bodyPr/>
          <a:lstStyle/>
          <a:p>
            <a:r>
              <a:rPr lang="en-US" altLang="en-US" smtClean="0">
                <a:solidFill>
                  <a:srgbClr val="888888"/>
                </a:solidFill>
                <a:latin typeface="Calibri" panose="020F0502020204030204" pitchFamily="34" charset="0"/>
                <a:sym typeface="Calibri" panose="020F0502020204030204" pitchFamily="34" charset="0"/>
              </a:rPr>
              <a:t>Deepshikha</a:t>
            </a:r>
            <a:r>
              <a:rPr lang="en-US" smtClean="0"/>
              <a:t>               WT                      unit- </a:t>
            </a:r>
            <a:r>
              <a:rPr lang="en-IN" altLang="en-US" smtClean="0"/>
              <a:t>3</a:t>
            </a:r>
            <a:r>
              <a:rPr lang="en-US" smtClean="0"/>
              <a:t>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48</a:t>
            </a:fld>
            <a:endParaRPr lang="en-US"/>
          </a:p>
        </p:txBody>
      </p:sp>
      <p:sp>
        <p:nvSpPr>
          <p:cNvPr id="7" name="Title 1"/>
          <p:cNvSpPr txBox="1"/>
          <p:nvPr/>
        </p:nvSpPr>
        <p:spPr>
          <a:xfrm>
            <a:off x="1642745" y="28575"/>
            <a:ext cx="7381240" cy="65722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eaLnBrk="0" fontAlgn="base" hangingPunct="0">
              <a:lnSpc>
                <a:spcPct val="100000"/>
              </a:lnSpc>
              <a:spcBef>
                <a:spcPct val="0"/>
              </a:spcBef>
              <a:spcAft>
                <a:spcPct val="0"/>
              </a:spcAft>
              <a:buClrTx/>
              <a:buSzTx/>
              <a:buFontTx/>
              <a:buNone/>
              <a:defRPr sz="2800" b="1">
                <a:ln>
                  <a:noFill/>
                </a:ln>
                <a:solidFill>
                  <a:srgbClr val="000000"/>
                </a:solidFill>
                <a:effectLst/>
                <a:uLnTx/>
                <a:uFillTx/>
                <a:latin typeface="Arial" panose="020B0604020202020204" pitchFamily="34" charset="0"/>
                <a:cs typeface="Arial" panose="020B0604020202020204" pitchFamily="34" charset="0"/>
              </a:defRPr>
            </a:lvl1pPr>
          </a:lstStyle>
          <a:p>
            <a:endParaRPr lang="en-IN" dirty="0"/>
          </a:p>
          <a:p>
            <a:r>
              <a:rPr lang="en-IN" dirty="0"/>
              <a:t>Concept of CSS </a:t>
            </a:r>
            <a:r>
              <a:rPr lang="en-US" dirty="0"/>
              <a:t>: Font Color</a:t>
            </a:r>
          </a:p>
          <a:p>
            <a:endParaRPr lang="en-US" dirty="0"/>
          </a:p>
        </p:txBody>
      </p:sp>
      <p:pic>
        <p:nvPicPr>
          <p:cNvPr id="9" name="Picture 8"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446" y="-52534"/>
            <a:ext cx="2209800" cy="770289"/>
          </a:xfrm>
          <a:prstGeom prst="rect">
            <a:avLst/>
          </a:prstGeom>
        </p:spPr>
      </p:pic>
      <p:sp>
        <p:nvSpPr>
          <p:cNvPr id="8" name="Rectangle 7"/>
          <p:cNvSpPr/>
          <p:nvPr/>
        </p:nvSpPr>
        <p:spPr>
          <a:xfrm>
            <a:off x="609600" y="766909"/>
            <a:ext cx="4612032" cy="523220"/>
          </a:xfrm>
          <a:prstGeom prst="rect">
            <a:avLst/>
          </a:prstGeom>
        </p:spPr>
        <p:txBody>
          <a:bodyPr wrap="none">
            <a:spAutoFit/>
          </a:bodyPr>
          <a:lstStyle/>
          <a:p>
            <a:pPr algn="just">
              <a:spcBef>
                <a:spcPct val="0"/>
              </a:spcBef>
              <a:buClr>
                <a:srgbClr val="000000"/>
              </a:buClr>
            </a:pPr>
            <a:r>
              <a:rPr lang="en-US" altLang="en-US" sz="2800" b="1" dirty="0" err="1">
                <a:solidFill>
                  <a:srgbClr val="000000"/>
                </a:solidFill>
                <a:cs typeface="Calibri" panose="020F0502020204030204" pitchFamily="34" charset="0"/>
                <a:sym typeface="Calibri" panose="020F0502020204030204" pitchFamily="34" charset="0"/>
              </a:rPr>
              <a:t>hsl</a:t>
            </a:r>
            <a:r>
              <a:rPr lang="en-US" altLang="en-US" sz="2800" b="1" dirty="0">
                <a:solidFill>
                  <a:srgbClr val="000000"/>
                </a:solidFill>
                <a:cs typeface="Calibri" panose="020F0502020204030204" pitchFamily="34" charset="0"/>
                <a:sym typeface="Calibri" panose="020F0502020204030204" pitchFamily="34" charset="0"/>
              </a:rPr>
              <a:t>(</a:t>
            </a:r>
            <a:r>
              <a:rPr lang="en-US" altLang="en-US" sz="2800" b="1" i="1" dirty="0">
                <a:solidFill>
                  <a:srgbClr val="000000"/>
                </a:solidFill>
                <a:cs typeface="Calibri" panose="020F0502020204030204" pitchFamily="34" charset="0"/>
                <a:sym typeface="Calibri" panose="020F0502020204030204" pitchFamily="34" charset="0"/>
              </a:rPr>
              <a:t>hue</a:t>
            </a:r>
            <a:r>
              <a:rPr lang="en-US" altLang="en-US" sz="2800" b="1" dirty="0">
                <a:solidFill>
                  <a:srgbClr val="000000"/>
                </a:solidFill>
                <a:cs typeface="Calibri" panose="020F0502020204030204" pitchFamily="34" charset="0"/>
                <a:sym typeface="Calibri" panose="020F0502020204030204" pitchFamily="34" charset="0"/>
              </a:rPr>
              <a:t>, </a:t>
            </a:r>
            <a:r>
              <a:rPr lang="en-US" altLang="en-US" sz="2800" b="1" i="1" dirty="0">
                <a:solidFill>
                  <a:srgbClr val="000000"/>
                </a:solidFill>
                <a:cs typeface="Calibri" panose="020F0502020204030204" pitchFamily="34" charset="0"/>
                <a:sym typeface="Calibri" panose="020F0502020204030204" pitchFamily="34" charset="0"/>
              </a:rPr>
              <a:t>saturation</a:t>
            </a:r>
            <a:r>
              <a:rPr lang="en-US" altLang="en-US" sz="2800" b="1" dirty="0">
                <a:solidFill>
                  <a:srgbClr val="000000"/>
                </a:solidFill>
                <a:cs typeface="Calibri" panose="020F0502020204030204" pitchFamily="34" charset="0"/>
                <a:sym typeface="Calibri" panose="020F0502020204030204" pitchFamily="34" charset="0"/>
              </a:rPr>
              <a:t>, </a:t>
            </a:r>
            <a:r>
              <a:rPr lang="en-US" altLang="en-US" sz="2800" b="1" i="1" dirty="0">
                <a:solidFill>
                  <a:srgbClr val="000000"/>
                </a:solidFill>
                <a:cs typeface="Calibri" panose="020F0502020204030204" pitchFamily="34" charset="0"/>
                <a:sym typeface="Calibri" panose="020F0502020204030204" pitchFamily="34" charset="0"/>
              </a:rPr>
              <a:t>lightness</a:t>
            </a:r>
            <a:r>
              <a:rPr lang="en-US" altLang="en-US" sz="2800" b="1" dirty="0">
                <a:solidFill>
                  <a:srgbClr val="000000"/>
                </a:solidFill>
                <a:cs typeface="Calibri" panose="020F0502020204030204" pitchFamily="34" charset="0"/>
                <a:sym typeface="Calibri" panose="020F0502020204030204" pitchFamily="34" charset="0"/>
              </a:rPr>
              <a:t>)</a:t>
            </a:r>
            <a:endParaRPr lang="en-US" altLang="en-US" sz="4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sym typeface="Arial" panose="020B0604020202020204" pitchFamily="34" charset="0"/>
            </a:endParaRPr>
          </a:p>
        </p:txBody>
      </p:sp>
      <p:pic>
        <p:nvPicPr>
          <p:cNvPr id="10"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675" y="2286000"/>
            <a:ext cx="9105900" cy="324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608265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IN" altLang="en-US" smtClean="0"/>
              <a:t>7</a:t>
            </a:r>
            <a:r>
              <a:rPr lang="en-US" smtClean="0"/>
              <a:t>/</a:t>
            </a:r>
            <a:r>
              <a:rPr lang="en-IN" altLang="en-US" smtClean="0"/>
              <a:t>23</a:t>
            </a:r>
            <a:r>
              <a:rPr lang="en-US" smtClean="0"/>
              <a:t>/2023</a:t>
            </a:r>
            <a:endParaRPr lang="en-US"/>
          </a:p>
        </p:txBody>
      </p:sp>
      <p:sp>
        <p:nvSpPr>
          <p:cNvPr id="5" name="Footer Placeholder 4"/>
          <p:cNvSpPr>
            <a:spLocks noGrp="1"/>
          </p:cNvSpPr>
          <p:nvPr>
            <p:ph type="ftr" sz="quarter" idx="11"/>
          </p:nvPr>
        </p:nvSpPr>
        <p:spPr/>
        <p:txBody>
          <a:bodyPr/>
          <a:lstStyle/>
          <a:p>
            <a:r>
              <a:rPr lang="en-US" altLang="en-US" smtClean="0">
                <a:solidFill>
                  <a:srgbClr val="888888"/>
                </a:solidFill>
                <a:latin typeface="Calibri" panose="020F0502020204030204" pitchFamily="34" charset="0"/>
                <a:sym typeface="Calibri" panose="020F0502020204030204" pitchFamily="34" charset="0"/>
              </a:rPr>
              <a:t>Deepshikha</a:t>
            </a:r>
            <a:r>
              <a:rPr lang="en-US" smtClean="0"/>
              <a:t>               WT                      unit- </a:t>
            </a:r>
            <a:r>
              <a:rPr lang="en-IN" altLang="en-US" smtClean="0"/>
              <a:t>3</a:t>
            </a:r>
            <a:r>
              <a:rPr lang="en-US" smtClean="0"/>
              <a:t>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49</a:t>
            </a:fld>
            <a:endParaRPr lang="en-US"/>
          </a:p>
        </p:txBody>
      </p:sp>
      <p:sp>
        <p:nvSpPr>
          <p:cNvPr id="7" name="Title 1"/>
          <p:cNvSpPr txBox="1"/>
          <p:nvPr/>
        </p:nvSpPr>
        <p:spPr>
          <a:xfrm>
            <a:off x="1642745" y="104775"/>
            <a:ext cx="7381240" cy="50482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eaLnBrk="0" fontAlgn="base" hangingPunct="0">
              <a:lnSpc>
                <a:spcPct val="100000"/>
              </a:lnSpc>
              <a:spcBef>
                <a:spcPct val="0"/>
              </a:spcBef>
              <a:spcAft>
                <a:spcPct val="0"/>
              </a:spcAft>
              <a:buClrTx/>
              <a:buSzTx/>
              <a:buFontTx/>
              <a:buNone/>
              <a:defRPr sz="2800" b="1">
                <a:ln>
                  <a:noFill/>
                </a:ln>
                <a:solidFill>
                  <a:srgbClr val="000000"/>
                </a:solidFill>
                <a:effectLst/>
                <a:uLnTx/>
                <a:uFillTx/>
                <a:latin typeface="Arial" panose="020B0604020202020204" pitchFamily="34" charset="0"/>
                <a:cs typeface="Arial" panose="020B0604020202020204" pitchFamily="34" charset="0"/>
              </a:defRPr>
            </a:lvl1pPr>
          </a:lstStyle>
          <a:p>
            <a:endParaRPr lang="en-IN" dirty="0"/>
          </a:p>
          <a:p>
            <a:r>
              <a:rPr lang="en-IN" dirty="0"/>
              <a:t>Concept of CSS </a:t>
            </a:r>
            <a:r>
              <a:rPr lang="en-US" dirty="0"/>
              <a:t>:Font Color</a:t>
            </a:r>
          </a:p>
          <a:p>
            <a:endParaRPr lang="en-US" dirty="0"/>
          </a:p>
        </p:txBody>
      </p:sp>
      <p:pic>
        <p:nvPicPr>
          <p:cNvPr id="3" name="Picture 2"/>
          <p:cNvPicPr>
            <a:picLocks noChangeAspect="1"/>
          </p:cNvPicPr>
          <p:nvPr/>
        </p:nvPicPr>
        <p:blipFill>
          <a:blip r:embed="rId2"/>
          <a:stretch>
            <a:fillRect/>
          </a:stretch>
        </p:blipFill>
        <p:spPr>
          <a:xfrm>
            <a:off x="-29308" y="756138"/>
            <a:ext cx="9128191" cy="5339862"/>
          </a:xfrm>
          <a:prstGeom prst="rect">
            <a:avLst/>
          </a:prstGeom>
        </p:spPr>
      </p:pic>
      <p:pic>
        <p:nvPicPr>
          <p:cNvPr id="8" name="Picture 7" descr="A black and red 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446" y="-52534"/>
            <a:ext cx="2209800" cy="770289"/>
          </a:xfrm>
          <a:prstGeom prst="rect">
            <a:avLst/>
          </a:prstGeom>
        </p:spPr>
      </p:pic>
    </p:spTree>
    <p:extLst>
      <p:ext uri="{BB962C8B-B14F-4D97-AF65-F5344CB8AC3E}">
        <p14:creationId xmlns:p14="http://schemas.microsoft.com/office/powerpoint/2010/main" val="7873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903C359-F189-4E2F-9B68-88D2E0DCA42C}" type="datetime3">
              <a:rPr lang="en-US" smtClean="0"/>
              <a:t>20 August 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Rajat Kumar               WT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sp>
        <p:nvSpPr>
          <p:cNvPr id="7" name="Title 1"/>
          <p:cNvSpPr txBox="1">
            <a:spLocks/>
          </p:cNvSpPr>
          <p:nvPr/>
        </p:nvSpPr>
        <p:spPr>
          <a:xfrm>
            <a:off x="1287780" y="-19665"/>
            <a:ext cx="7772400" cy="6858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eaLnBrk="0" fontAlgn="base" hangingPunct="0">
              <a:lnSpc>
                <a:spcPct val="100000"/>
              </a:lnSpc>
              <a:spcBef>
                <a:spcPct val="0"/>
              </a:spcBef>
              <a:spcAft>
                <a:spcPct val="0"/>
              </a:spcAft>
              <a:buClrTx/>
              <a:buSzTx/>
              <a:buFontTx/>
              <a:buNone/>
              <a:defRPr sz="2800" b="1">
                <a:ln>
                  <a:noFill/>
                </a:ln>
                <a:solidFill>
                  <a:srgbClr val="000000"/>
                </a:solidFill>
                <a:effectLst/>
                <a:uLnTx/>
                <a:uFillTx/>
                <a:latin typeface="Arial" panose="020B0604020202020204" pitchFamily="34" charset="0"/>
                <a:cs typeface="Arial" panose="020B0604020202020204" pitchFamily="34" charset="0"/>
              </a:defRPr>
            </a:lvl1pPr>
          </a:lstStyle>
          <a:p>
            <a:r>
              <a:rPr lang="en-IN" dirty="0"/>
              <a:t>Class Selector</a:t>
            </a:r>
          </a:p>
        </p:txBody>
      </p:sp>
      <p:pic>
        <p:nvPicPr>
          <p:cNvPr id="2" name="Picture 1"/>
          <p:cNvPicPr>
            <a:picLocks noChangeAspect="1"/>
          </p:cNvPicPr>
          <p:nvPr/>
        </p:nvPicPr>
        <p:blipFill>
          <a:blip r:embed="rId2"/>
          <a:stretch>
            <a:fillRect/>
          </a:stretch>
        </p:blipFill>
        <p:spPr>
          <a:xfrm>
            <a:off x="838200" y="666135"/>
            <a:ext cx="6705600" cy="4591221"/>
          </a:xfrm>
          <a:prstGeom prst="rect">
            <a:avLst/>
          </a:prstGeom>
        </p:spPr>
      </p:pic>
      <p:pic>
        <p:nvPicPr>
          <p:cNvPr id="3" name="Picture 2"/>
          <p:cNvPicPr>
            <a:picLocks noChangeAspect="1"/>
          </p:cNvPicPr>
          <p:nvPr/>
        </p:nvPicPr>
        <p:blipFill>
          <a:blip r:embed="rId3"/>
          <a:stretch>
            <a:fillRect/>
          </a:stretch>
        </p:blipFill>
        <p:spPr>
          <a:xfrm>
            <a:off x="1524000" y="5279875"/>
            <a:ext cx="6277851" cy="1076475"/>
          </a:xfrm>
          <a:prstGeom prst="rect">
            <a:avLst/>
          </a:prstGeom>
        </p:spPr>
      </p:pic>
      <p:pic>
        <p:nvPicPr>
          <p:cNvPr id="10" name="Picture 9" descr="A black and red logo&#10;&#10;Description automatically genera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446" y="-52534"/>
            <a:ext cx="2209800" cy="770289"/>
          </a:xfrm>
          <a:prstGeom prst="rect">
            <a:avLst/>
          </a:prstGeom>
        </p:spPr>
      </p:pic>
      <p:sp>
        <p:nvSpPr>
          <p:cNvPr id="8" name="Rectangle 7"/>
          <p:cNvSpPr/>
          <p:nvPr/>
        </p:nvSpPr>
        <p:spPr>
          <a:xfrm>
            <a:off x="3792416" y="879753"/>
            <a:ext cx="4572000" cy="2338397"/>
          </a:xfrm>
          <a:prstGeom prst="rect">
            <a:avLst/>
          </a:prstGeom>
        </p:spPr>
        <p:txBody>
          <a:bodyPr>
            <a:spAutoFit/>
          </a:bodyPr>
          <a:lstStyle/>
          <a:p>
            <a:pPr>
              <a:lnSpc>
                <a:spcPct val="150000"/>
              </a:lnSpc>
            </a:pPr>
            <a:r>
              <a:rPr lang="en-US" sz="2000" b="1" dirty="0">
                <a:solidFill>
                  <a:srgbClr val="000000"/>
                </a:solidFill>
                <a:latin typeface="Verdana" panose="020B0604030504040204" pitchFamily="34" charset="0"/>
              </a:rPr>
              <a:t>The class selector selects HTML elements with a specific class </a:t>
            </a:r>
            <a:r>
              <a:rPr lang="en-US" sz="2000" b="1" dirty="0" smtClean="0">
                <a:solidFill>
                  <a:srgbClr val="000000"/>
                </a:solidFill>
                <a:latin typeface="Verdana" panose="020B0604030504040204" pitchFamily="34" charset="0"/>
              </a:rPr>
              <a:t>attribute by  </a:t>
            </a:r>
            <a:r>
              <a:rPr lang="en-US" sz="2000" b="1" dirty="0">
                <a:solidFill>
                  <a:srgbClr val="000000"/>
                </a:solidFill>
                <a:latin typeface="Verdana" panose="020B0604030504040204" pitchFamily="34" charset="0"/>
              </a:rPr>
              <a:t>write a period (.) character, followed by the class name.</a:t>
            </a:r>
            <a:endParaRPr lang="en-US" sz="2000" b="1"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37571632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p:cNvSpPr>
            <a:spLocks noGrp="1"/>
          </p:cNvSpPr>
          <p:nvPr>
            <p:ph type="ftr" sz="quarter" idx="12"/>
          </p:nvPr>
        </p:nvSpPr>
        <p:spPr>
          <a:xfrm>
            <a:off x="2514600" y="6356350"/>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smtClean="0">
                <a:solidFill>
                  <a:srgbClr val="888888"/>
                </a:solidFill>
                <a:latin typeface="Calibri" panose="020F0502020204030204" pitchFamily="34" charset="0"/>
                <a:sym typeface="Calibri" panose="020F0502020204030204" pitchFamily="34" charset="0"/>
              </a:rPr>
              <a:t>Deepshikha               WT                      unit- </a:t>
            </a:r>
            <a:r>
              <a:rPr lang="en-IN" altLang="en-US" sz="1200" smtClean="0">
                <a:solidFill>
                  <a:srgbClr val="888888"/>
                </a:solidFill>
                <a:latin typeface="Calibri" panose="020F0502020204030204" pitchFamily="34" charset="0"/>
                <a:sym typeface="Calibri" panose="020F0502020204030204" pitchFamily="34" charset="0"/>
              </a:rPr>
              <a:t>3</a:t>
            </a:r>
            <a:r>
              <a:rPr lang="en-US" altLang="en-US" sz="1200" smtClean="0">
                <a:solidFill>
                  <a:srgbClr val="888888"/>
                </a:solidFill>
                <a:latin typeface="Calibri" panose="020F0502020204030204" pitchFamily="34" charset="0"/>
                <a:sym typeface="Calibri" panose="020F0502020204030204" pitchFamily="34" charset="0"/>
              </a:rPr>
              <a:t>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p:cNvSpPr>
            <a:spLocks noGrp="1"/>
          </p:cNvSpPr>
          <p:nvPr>
            <p:ph type="sldNum" sz="quarter" idx="4294967295"/>
          </p:nvPr>
        </p:nvSpPr>
        <p:spPr bwMode="auto">
          <a:xfrm>
            <a:off x="6553200" y="6356350"/>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50</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p:cNvSpPr txBox="1"/>
          <p:nvPr/>
        </p:nvSpPr>
        <p:spPr>
          <a:xfrm>
            <a:off x="1371600" y="-33338"/>
            <a:ext cx="7772400" cy="685801"/>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eaLnBrk="0" fontAlgn="base" hangingPunct="0">
              <a:lnSpc>
                <a:spcPct val="100000"/>
              </a:lnSpc>
              <a:spcBef>
                <a:spcPct val="0"/>
              </a:spcBef>
              <a:spcAft>
                <a:spcPct val="0"/>
              </a:spcAft>
              <a:buClrTx/>
              <a:buSzTx/>
              <a:buFontTx/>
              <a:buNone/>
              <a:defRPr sz="2800" b="1">
                <a:ln>
                  <a:noFill/>
                </a:ln>
                <a:solidFill>
                  <a:srgbClr val="000000"/>
                </a:solidFill>
                <a:effectLst/>
                <a:uLnTx/>
                <a:uFillTx/>
                <a:latin typeface="Arial" panose="020B0604020202020204" pitchFamily="34" charset="0"/>
                <a:cs typeface="Arial" panose="020B0604020202020204" pitchFamily="34" charset="0"/>
              </a:defRPr>
            </a:lvl1pPr>
          </a:lstStyle>
          <a:p>
            <a:r>
              <a:rPr lang="en-IN" dirty="0">
                <a:sym typeface="+mn-ea"/>
              </a:rPr>
              <a:t>Concept of CSS 3:Bootstrap</a:t>
            </a:r>
            <a:endParaRPr lang="en-IN" dirty="0"/>
          </a:p>
        </p:txBody>
      </p:sp>
      <p:sp>
        <p:nvSpPr>
          <p:cNvPr id="392199" name="Text Placeholder 8"/>
          <p:cNvSpPr txBox="1">
            <a:spLocks noGrp="1"/>
          </p:cNvSpPr>
          <p:nvPr>
            <p:ph type="body" idx="1"/>
          </p:nvPr>
        </p:nvSpPr>
        <p:spPr>
          <a:xfrm>
            <a:off x="-46892" y="634878"/>
            <a:ext cx="9190892" cy="4913313"/>
          </a:xfrm>
        </p:spPr>
        <p:txBody>
          <a:bodyPr>
            <a:noAutofit/>
          </a:bodyPr>
          <a:lstStyle/>
          <a:p>
            <a:r>
              <a:rPr lang="en-IN" sz="2400" b="0" i="0" dirty="0">
                <a:effectLst/>
                <a:latin typeface="+mj-lt"/>
              </a:rPr>
              <a:t> </a:t>
            </a:r>
            <a:r>
              <a:rPr lang="en-US" sz="2400" dirty="0">
                <a:latin typeface="Times New Roman" panose="02020603050405020304" pitchFamily="18" charset="0"/>
                <a:cs typeface="Times New Roman" panose="02020603050405020304" pitchFamily="18" charset="0"/>
                <a:sym typeface="+mn-ea"/>
              </a:rPr>
              <a:t>Bootstrap is the most popular HTML, CSS, and JavaScript framework for developing responsive, mobile-first web sites.</a:t>
            </a:r>
            <a:endParaRPr lang="en-US"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sym typeface="+mn-ea"/>
              </a:rPr>
              <a:t>Advantages of Boot Strapping-</a:t>
            </a:r>
            <a:endParaRPr lang="en-IN" sz="2400"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sym typeface="+mn-ea"/>
              </a:rPr>
              <a:t>Easy to use: </a:t>
            </a:r>
            <a:r>
              <a:rPr lang="en-IN" sz="2400" dirty="0">
                <a:latin typeface="Times New Roman" panose="02020603050405020304" pitchFamily="18" charset="0"/>
                <a:cs typeface="Times New Roman" panose="02020603050405020304" pitchFamily="18" charset="0"/>
                <a:sym typeface="+mn-ea"/>
              </a:rPr>
              <a:t>Anybody with just basic Knowledge of HTML and CSS can start using Bootstrap.</a:t>
            </a:r>
            <a:endParaRPr lang="en-IN" sz="2400" dirty="0">
              <a:latin typeface="Times New Roman" panose="02020603050405020304" pitchFamily="18" charset="0"/>
              <a:cs typeface="Times New Roman" panose="02020603050405020304" pitchFamily="18" charset="0"/>
            </a:endParaRPr>
          </a:p>
          <a:p>
            <a:endParaRPr lang="en-IN" sz="2400" b="1"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sym typeface="+mn-ea"/>
              </a:rPr>
              <a:t>Responsive features: </a:t>
            </a:r>
            <a:r>
              <a:rPr lang="en-IN" sz="2400" dirty="0">
                <a:latin typeface="Times New Roman" panose="02020603050405020304" pitchFamily="18" charset="0"/>
                <a:cs typeface="Times New Roman" panose="02020603050405020304" pitchFamily="18" charset="0"/>
                <a:sym typeface="+mn-ea"/>
              </a:rPr>
              <a:t>Bootstrap’s responsive CSS adjusts to phones, tablets, and desktops.</a:t>
            </a:r>
            <a:endParaRPr lang="en-IN" sz="2400" dirty="0">
              <a:latin typeface="Times New Roman" panose="02020603050405020304" pitchFamily="18" charset="0"/>
              <a:cs typeface="Times New Roman" panose="02020603050405020304" pitchFamily="18" charset="0"/>
            </a:endParaRPr>
          </a:p>
          <a:p>
            <a:endParaRPr lang="en-IN" sz="2400" b="1"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sym typeface="+mn-ea"/>
              </a:rPr>
              <a:t>Mobile –First approach: </a:t>
            </a:r>
            <a:r>
              <a:rPr lang="en-IN" sz="2400" dirty="0">
                <a:latin typeface="Times New Roman" panose="02020603050405020304" pitchFamily="18" charset="0"/>
                <a:cs typeface="Times New Roman" panose="02020603050405020304" pitchFamily="18" charset="0"/>
                <a:sym typeface="+mn-ea"/>
              </a:rPr>
              <a:t>In Bootstrap 3, mobile first styles are part of the core framework.</a:t>
            </a:r>
            <a:endParaRPr lang="en-IN" sz="2400" dirty="0">
              <a:latin typeface="Times New Roman" panose="02020603050405020304" pitchFamily="18" charset="0"/>
              <a:cs typeface="Times New Roman" panose="02020603050405020304" pitchFamily="18" charset="0"/>
            </a:endParaRPr>
          </a:p>
          <a:p>
            <a:pPr>
              <a:buNone/>
            </a:pPr>
            <a:endParaRPr lang="en-US" altLang="en-US" sz="2400" dirty="0">
              <a:latin typeface="+mj-lt"/>
            </a:endParaRPr>
          </a:p>
        </p:txBody>
      </p:sp>
      <p:sp>
        <p:nvSpPr>
          <p:cNvPr id="2" name="Date Placeholder 1"/>
          <p:cNvSpPr>
            <a:spLocks noGrp="1"/>
          </p:cNvSpPr>
          <p:nvPr>
            <p:ph type="dt" sz="half" idx="10"/>
          </p:nvPr>
        </p:nvSpPr>
        <p:spPr/>
        <p:txBody>
          <a:bodyPr/>
          <a:lstStyle/>
          <a:p>
            <a:r>
              <a:rPr lang="en-IN" altLang="en-US" smtClean="0"/>
              <a:t>7</a:t>
            </a:r>
            <a:r>
              <a:rPr lang="en-US" smtClean="0"/>
              <a:t>/</a:t>
            </a:r>
            <a:r>
              <a:rPr lang="en-IN" altLang="en-US" smtClean="0"/>
              <a:t>23</a:t>
            </a:r>
            <a:r>
              <a:rPr lang="en-US" smtClean="0"/>
              <a:t>/2023</a:t>
            </a:r>
            <a:endParaRPr lang="en-US"/>
          </a:p>
        </p:txBody>
      </p:sp>
      <p:pic>
        <p:nvPicPr>
          <p:cNvPr id="8" name="Picture 7"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446" y="-52534"/>
            <a:ext cx="2209800" cy="770289"/>
          </a:xfrm>
          <a:prstGeom prst="rect">
            <a:avLst/>
          </a:prstGeom>
        </p:spPr>
      </p:pic>
    </p:spTree>
    <p:extLst>
      <p:ext uri="{BB962C8B-B14F-4D97-AF65-F5344CB8AC3E}">
        <p14:creationId xmlns:p14="http://schemas.microsoft.com/office/powerpoint/2010/main" val="2748517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p:cNvSpPr>
            <a:spLocks noGrp="1"/>
          </p:cNvSpPr>
          <p:nvPr>
            <p:ph type="ftr" sz="quarter" idx="12"/>
          </p:nvPr>
        </p:nvSpPr>
        <p:spPr>
          <a:xfrm>
            <a:off x="2514600" y="6356350"/>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dirty="0" err="1" smtClean="0">
                <a:solidFill>
                  <a:srgbClr val="888888"/>
                </a:solidFill>
                <a:latin typeface="Calibri" panose="020F0502020204030204" pitchFamily="34" charset="0"/>
                <a:sym typeface="Calibri" panose="020F0502020204030204" pitchFamily="34" charset="0"/>
              </a:rPr>
              <a:t>Deepshikha</a:t>
            </a:r>
            <a:r>
              <a:rPr lang="en-US" altLang="en-US" sz="1200" dirty="0" smtClean="0">
                <a:solidFill>
                  <a:srgbClr val="888888"/>
                </a:solidFill>
                <a:latin typeface="Calibri" panose="020F0502020204030204" pitchFamily="34" charset="0"/>
                <a:sym typeface="Calibri" panose="020F0502020204030204" pitchFamily="34" charset="0"/>
              </a:rPr>
              <a:t>              WT                      unit- </a:t>
            </a:r>
            <a:r>
              <a:rPr lang="en-IN" altLang="en-US" sz="1200" dirty="0" smtClean="0">
                <a:solidFill>
                  <a:srgbClr val="888888"/>
                </a:solidFill>
                <a:latin typeface="Calibri" panose="020F0502020204030204" pitchFamily="34" charset="0"/>
                <a:sym typeface="Calibri" panose="020F0502020204030204" pitchFamily="34" charset="0"/>
              </a:rPr>
              <a:t>3</a:t>
            </a:r>
            <a:r>
              <a:rPr lang="en-US" altLang="en-US" sz="1200" dirty="0" smtClean="0">
                <a:solidFill>
                  <a:srgbClr val="888888"/>
                </a:solidFill>
                <a:latin typeface="Calibri" panose="020F0502020204030204" pitchFamily="34" charset="0"/>
                <a:sym typeface="Calibri" panose="020F0502020204030204" pitchFamily="34" charset="0"/>
              </a:rPr>
              <a:t>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p:cNvSpPr>
            <a:spLocks noGrp="1"/>
          </p:cNvSpPr>
          <p:nvPr>
            <p:ph type="sldNum" sz="quarter" idx="4294967295"/>
          </p:nvPr>
        </p:nvSpPr>
        <p:spPr bwMode="auto">
          <a:xfrm>
            <a:off x="6553200" y="6356350"/>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51</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p:cNvSpPr txBox="1"/>
          <p:nvPr/>
        </p:nvSpPr>
        <p:spPr>
          <a:xfrm>
            <a:off x="1371600" y="-33338"/>
            <a:ext cx="7772400" cy="685801"/>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eaLnBrk="0" fontAlgn="base" hangingPunct="0">
              <a:lnSpc>
                <a:spcPct val="100000"/>
              </a:lnSpc>
              <a:spcBef>
                <a:spcPct val="0"/>
              </a:spcBef>
              <a:spcAft>
                <a:spcPct val="0"/>
              </a:spcAft>
              <a:buClrTx/>
              <a:buSzTx/>
              <a:buFontTx/>
              <a:buNone/>
              <a:defRPr sz="2800" b="1">
                <a:ln>
                  <a:noFill/>
                </a:ln>
                <a:solidFill>
                  <a:srgbClr val="000000"/>
                </a:solidFill>
                <a:effectLst/>
                <a:uLnTx/>
                <a:uFillTx/>
                <a:latin typeface="Arial" panose="020B0604020202020204" pitchFamily="34" charset="0"/>
                <a:cs typeface="Arial" panose="020B0604020202020204" pitchFamily="34" charset="0"/>
              </a:defRPr>
            </a:lvl1pPr>
          </a:lstStyle>
          <a:p>
            <a:r>
              <a:rPr lang="en-IN" dirty="0">
                <a:sym typeface="+mn-ea"/>
              </a:rPr>
              <a:t>Concept of CSS 3:Bootstrap</a:t>
            </a:r>
            <a:endParaRPr lang="en-IN" dirty="0"/>
          </a:p>
        </p:txBody>
      </p:sp>
      <p:sp>
        <p:nvSpPr>
          <p:cNvPr id="392199" name="Text Placeholder 8"/>
          <p:cNvSpPr txBox="1">
            <a:spLocks noGrp="1"/>
          </p:cNvSpPr>
          <p:nvPr>
            <p:ph type="body" idx="1"/>
          </p:nvPr>
        </p:nvSpPr>
        <p:spPr>
          <a:xfrm>
            <a:off x="0" y="838200"/>
            <a:ext cx="9143999" cy="5883275"/>
          </a:xfrm>
        </p:spPr>
        <p:txBody>
          <a:bodyPr>
            <a:normAutofit fontScale="85000" lnSpcReduction="20000"/>
          </a:bodyPr>
          <a:lstStyle/>
          <a:p>
            <a:pPr algn="just">
              <a:lnSpc>
                <a:spcPct val="150000"/>
              </a:lnSpc>
            </a:pPr>
            <a:r>
              <a:rPr lang="en-IN" sz="3100" dirty="0">
                <a:latin typeface="Times New Roman" panose="02020603050405020304" pitchFamily="18" charset="0"/>
                <a:cs typeface="Times New Roman" panose="02020603050405020304" pitchFamily="18" charset="0"/>
                <a:sym typeface="+mn-ea"/>
              </a:rPr>
              <a:t>This is the strongest part of bootstrap framework. Bootstrap offers a 12 column grid system. The grid system is responsive, that it adjust itself depending upon the device resolution of the client. These grids have further classes that have been defined in sync with the device resolution that they are represent.</a:t>
            </a:r>
            <a:endParaRPr lang="en-IN" sz="3100" dirty="0">
              <a:latin typeface="Times New Roman" panose="02020603050405020304" pitchFamily="18" charset="0"/>
              <a:cs typeface="Times New Roman" panose="02020603050405020304" pitchFamily="18" charset="0"/>
            </a:endParaRPr>
          </a:p>
          <a:p>
            <a:pPr algn="just">
              <a:lnSpc>
                <a:spcPct val="150000"/>
              </a:lnSpc>
            </a:pPr>
            <a:r>
              <a:rPr lang="en-IN" sz="3100" dirty="0">
                <a:latin typeface="Times New Roman" panose="02020603050405020304" pitchFamily="18" charset="0"/>
                <a:cs typeface="Times New Roman" panose="02020603050405020304" pitchFamily="18" charset="0"/>
                <a:sym typeface="+mn-ea"/>
              </a:rPr>
              <a:t>These grids have classes </a:t>
            </a:r>
            <a:r>
              <a:rPr lang="en-IN" sz="3100" dirty="0" err="1">
                <a:latin typeface="Times New Roman" panose="02020603050405020304" pitchFamily="18" charset="0"/>
                <a:cs typeface="Times New Roman" panose="02020603050405020304" pitchFamily="18" charset="0"/>
                <a:sym typeface="+mn-ea"/>
              </a:rPr>
              <a:t>xs</a:t>
            </a:r>
            <a:r>
              <a:rPr lang="en-IN" sz="3100" dirty="0">
                <a:latin typeface="Times New Roman" panose="02020603050405020304" pitchFamily="18" charset="0"/>
                <a:cs typeface="Times New Roman" panose="02020603050405020304" pitchFamily="18" charset="0"/>
                <a:sym typeface="+mn-ea"/>
              </a:rPr>
              <a:t>, </a:t>
            </a:r>
            <a:r>
              <a:rPr lang="en-IN" sz="3100" dirty="0" err="1">
                <a:latin typeface="Times New Roman" panose="02020603050405020304" pitchFamily="18" charset="0"/>
                <a:cs typeface="Times New Roman" panose="02020603050405020304" pitchFamily="18" charset="0"/>
                <a:sym typeface="+mn-ea"/>
              </a:rPr>
              <a:t>sm</a:t>
            </a:r>
            <a:r>
              <a:rPr lang="en-IN" sz="3100" dirty="0">
                <a:latin typeface="Times New Roman" panose="02020603050405020304" pitchFamily="18" charset="0"/>
                <a:cs typeface="Times New Roman" panose="02020603050405020304" pitchFamily="18" charset="0"/>
                <a:sym typeface="+mn-ea"/>
              </a:rPr>
              <a:t>, </a:t>
            </a:r>
            <a:r>
              <a:rPr lang="en-IN" sz="3100" dirty="0" err="1">
                <a:latin typeface="Times New Roman" panose="02020603050405020304" pitchFamily="18" charset="0"/>
                <a:cs typeface="Times New Roman" panose="02020603050405020304" pitchFamily="18" charset="0"/>
                <a:sym typeface="+mn-ea"/>
              </a:rPr>
              <a:t>md</a:t>
            </a:r>
            <a:r>
              <a:rPr lang="en-IN" sz="3100" dirty="0">
                <a:latin typeface="Times New Roman" panose="02020603050405020304" pitchFamily="18" charset="0"/>
                <a:cs typeface="Times New Roman" panose="02020603050405020304" pitchFamily="18" charset="0"/>
                <a:sym typeface="+mn-ea"/>
              </a:rPr>
              <a:t> and </a:t>
            </a:r>
            <a:r>
              <a:rPr lang="en-IN" sz="3100" dirty="0" err="1">
                <a:latin typeface="Times New Roman" panose="02020603050405020304" pitchFamily="18" charset="0"/>
                <a:cs typeface="Times New Roman" panose="02020603050405020304" pitchFamily="18" charset="0"/>
                <a:sym typeface="+mn-ea"/>
              </a:rPr>
              <a:t>lg</a:t>
            </a:r>
            <a:r>
              <a:rPr lang="en-IN" sz="3100" dirty="0">
                <a:latin typeface="Times New Roman" panose="02020603050405020304" pitchFamily="18" charset="0"/>
                <a:cs typeface="Times New Roman" panose="02020603050405020304" pitchFamily="18" charset="0"/>
                <a:sym typeface="+mn-ea"/>
              </a:rPr>
              <a:t> each representing a device resolution. All the developer needs to do is include these classes while defining the visibility of element in the mark-up  and hence come up  with a responsive website. The responsive grid makes developing responsive websites really easy using bootstrap.</a:t>
            </a:r>
            <a:endParaRPr lang="en-US" sz="3100" dirty="0">
              <a:latin typeface="Times New Roman" panose="02020603050405020304" pitchFamily="18" charset="0"/>
              <a:cs typeface="Times New Roman" panose="02020603050405020304" pitchFamily="18" charset="0"/>
            </a:endParaRPr>
          </a:p>
          <a:p>
            <a:pPr algn="just">
              <a:lnSpc>
                <a:spcPct val="150000"/>
              </a:lnSpc>
            </a:pPr>
            <a:endParaRPr lang="en-US" altLang="en-US" sz="2400" dirty="0">
              <a:latin typeface="+mj-lt"/>
            </a:endParaRPr>
          </a:p>
        </p:txBody>
      </p:sp>
      <p:sp>
        <p:nvSpPr>
          <p:cNvPr id="2" name="Date Placeholder 1"/>
          <p:cNvSpPr>
            <a:spLocks noGrp="1"/>
          </p:cNvSpPr>
          <p:nvPr>
            <p:ph type="dt" sz="half" idx="10"/>
          </p:nvPr>
        </p:nvSpPr>
        <p:spPr/>
        <p:txBody>
          <a:bodyPr/>
          <a:lstStyle/>
          <a:p>
            <a:r>
              <a:rPr lang="en-IN" altLang="en-US" smtClean="0"/>
              <a:t>7</a:t>
            </a:r>
            <a:r>
              <a:rPr lang="en-US" smtClean="0"/>
              <a:t>/</a:t>
            </a:r>
            <a:r>
              <a:rPr lang="en-IN" altLang="en-US" smtClean="0"/>
              <a:t>23</a:t>
            </a:r>
            <a:r>
              <a:rPr lang="en-US" smtClean="0"/>
              <a:t>/2023</a:t>
            </a:r>
            <a:endParaRPr lang="en-US"/>
          </a:p>
        </p:txBody>
      </p:sp>
      <p:pic>
        <p:nvPicPr>
          <p:cNvPr id="8" name="Picture 7"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446" y="-52534"/>
            <a:ext cx="2209800" cy="770289"/>
          </a:xfrm>
          <a:prstGeom prst="rect">
            <a:avLst/>
          </a:prstGeom>
        </p:spPr>
      </p:pic>
    </p:spTree>
    <p:extLst>
      <p:ext uri="{BB962C8B-B14F-4D97-AF65-F5344CB8AC3E}">
        <p14:creationId xmlns:p14="http://schemas.microsoft.com/office/powerpoint/2010/main" val="3616989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p:cNvSpPr>
            <a:spLocks noGrp="1"/>
          </p:cNvSpPr>
          <p:nvPr>
            <p:ph type="ftr" sz="quarter" idx="12"/>
          </p:nvPr>
        </p:nvSpPr>
        <p:spPr>
          <a:xfrm>
            <a:off x="2514600" y="6356350"/>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smtClean="0">
                <a:solidFill>
                  <a:srgbClr val="888888"/>
                </a:solidFill>
                <a:latin typeface="Calibri" panose="020F0502020204030204" pitchFamily="34" charset="0"/>
                <a:sym typeface="Calibri" panose="020F0502020204030204" pitchFamily="34" charset="0"/>
              </a:rPr>
              <a:t>Deepshikha               WT                      unit- </a:t>
            </a:r>
            <a:r>
              <a:rPr lang="en-IN" altLang="en-US" sz="1200" smtClean="0">
                <a:solidFill>
                  <a:srgbClr val="888888"/>
                </a:solidFill>
                <a:latin typeface="Calibri" panose="020F0502020204030204" pitchFamily="34" charset="0"/>
                <a:sym typeface="Calibri" panose="020F0502020204030204" pitchFamily="34" charset="0"/>
              </a:rPr>
              <a:t>3</a:t>
            </a:r>
            <a:r>
              <a:rPr lang="en-US" altLang="en-US" sz="1200" smtClean="0">
                <a:solidFill>
                  <a:srgbClr val="888888"/>
                </a:solidFill>
                <a:latin typeface="Calibri" panose="020F0502020204030204" pitchFamily="34" charset="0"/>
                <a:sym typeface="Calibri" panose="020F0502020204030204" pitchFamily="34" charset="0"/>
              </a:rPr>
              <a:t>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p:cNvSpPr>
            <a:spLocks noGrp="1"/>
          </p:cNvSpPr>
          <p:nvPr>
            <p:ph type="sldNum" sz="quarter" idx="4294967295"/>
          </p:nvPr>
        </p:nvSpPr>
        <p:spPr bwMode="auto">
          <a:xfrm>
            <a:off x="6553200" y="6356350"/>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52</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p:cNvSpPr txBox="1"/>
          <p:nvPr/>
        </p:nvSpPr>
        <p:spPr>
          <a:xfrm>
            <a:off x="1371600" y="-33338"/>
            <a:ext cx="7772400" cy="685801"/>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eaLnBrk="0" fontAlgn="base" hangingPunct="0">
              <a:lnSpc>
                <a:spcPct val="100000"/>
              </a:lnSpc>
              <a:spcBef>
                <a:spcPct val="0"/>
              </a:spcBef>
              <a:spcAft>
                <a:spcPct val="0"/>
              </a:spcAft>
              <a:buClrTx/>
              <a:buSzTx/>
              <a:buFontTx/>
              <a:buNone/>
              <a:defRPr sz="2800" b="1">
                <a:ln>
                  <a:noFill/>
                </a:ln>
                <a:solidFill>
                  <a:srgbClr val="000000"/>
                </a:solidFill>
                <a:effectLst/>
                <a:uLnTx/>
                <a:uFillTx/>
                <a:latin typeface="Arial" panose="020B0604020202020204" pitchFamily="34" charset="0"/>
                <a:cs typeface="Arial" panose="020B0604020202020204" pitchFamily="34" charset="0"/>
              </a:defRPr>
            </a:lvl1pPr>
          </a:lstStyle>
          <a:p>
            <a:endParaRPr lang="en-IN" dirty="0">
              <a:sym typeface="+mn-ea"/>
            </a:endParaRPr>
          </a:p>
          <a:p>
            <a:r>
              <a:rPr lang="en-IN" dirty="0">
                <a:sym typeface="+mn-ea"/>
              </a:rPr>
              <a:t>Concept of CSS 3:Bootstrap</a:t>
            </a:r>
            <a:endParaRPr lang="en-US" dirty="0"/>
          </a:p>
          <a:p>
            <a:endParaRPr lang="en-IN" dirty="0"/>
          </a:p>
        </p:txBody>
      </p:sp>
      <p:sp>
        <p:nvSpPr>
          <p:cNvPr id="392199" name="Text Placeholder 8"/>
          <p:cNvSpPr txBox="1">
            <a:spLocks noGrp="1"/>
          </p:cNvSpPr>
          <p:nvPr>
            <p:ph type="body" idx="1"/>
          </p:nvPr>
        </p:nvSpPr>
        <p:spPr>
          <a:xfrm>
            <a:off x="1" y="838200"/>
            <a:ext cx="9144000" cy="5334000"/>
          </a:xfrm>
        </p:spPr>
        <p:txBody>
          <a:bodyPr>
            <a:normAutofit/>
          </a:bodyPr>
          <a:lstStyle/>
          <a:p>
            <a:pPr algn="l">
              <a:buFont typeface="Wingdings" panose="05000000000000000000" pitchFamily="2" charset="2"/>
              <a:buChar char="Ø"/>
            </a:pPr>
            <a:r>
              <a:rPr lang="en-IN" sz="2400" dirty="0">
                <a:solidFill>
                  <a:srgbClr val="212121"/>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sym typeface="+mn-ea"/>
              </a:rPr>
              <a:t>Bootstrap Components</a:t>
            </a:r>
            <a:endParaRPr lang="en-US" sz="2400" dirty="0">
              <a:latin typeface="Times New Roman" panose="02020603050405020304" pitchFamily="18" charset="0"/>
              <a:cs typeface="Times New Roman" panose="02020603050405020304" pitchFamily="18" charset="0"/>
            </a:endParaRPr>
          </a:p>
          <a:p>
            <a:pPr>
              <a:buNone/>
            </a:pPr>
            <a:r>
              <a:rPr lang="en-US" sz="2400" b="1" dirty="0">
                <a:latin typeface="Times New Roman" panose="02020603050405020304" pitchFamily="18" charset="0"/>
                <a:cs typeface="Times New Roman" panose="02020603050405020304" pitchFamily="18" charset="0"/>
                <a:sym typeface="+mn-ea"/>
              </a:rPr>
              <a:t> Bootstrap.css</a:t>
            </a:r>
            <a:r>
              <a:rPr lang="en-US" sz="2400" dirty="0">
                <a:latin typeface="Times New Roman" panose="02020603050405020304" pitchFamily="18" charset="0"/>
                <a:cs typeface="Times New Roman" panose="02020603050405020304" pitchFamily="18" charset="0"/>
                <a:sym typeface="+mn-ea"/>
              </a:rPr>
              <a:t>  </a:t>
            </a:r>
            <a:endParaRPr lang="en-US" sz="2400"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sym typeface="+mn-ea"/>
              </a:rPr>
              <a:t>This is the basic Bootstrap package that you will need to download. CSS is a style sheet language for static information.</a:t>
            </a:r>
            <a:endParaRPr lang="en-US" sz="2400" dirty="0">
              <a:latin typeface="Times New Roman" panose="02020603050405020304" pitchFamily="18" charset="0"/>
              <a:cs typeface="Times New Roman" panose="02020603050405020304" pitchFamily="18" charset="0"/>
            </a:endParaRPr>
          </a:p>
          <a:p>
            <a:pPr>
              <a:buNone/>
            </a:pPr>
            <a:r>
              <a:rPr lang="en-US" sz="2400" b="1" dirty="0">
                <a:latin typeface="Times New Roman" panose="02020603050405020304" pitchFamily="18" charset="0"/>
                <a:cs typeface="Times New Roman" panose="02020603050405020304" pitchFamily="18" charset="0"/>
                <a:sym typeface="+mn-ea"/>
              </a:rPr>
              <a:t>Bootstrap.js</a:t>
            </a:r>
            <a:endParaRPr lang="en-US" sz="2400" b="1"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sym typeface="+mn-ea"/>
              </a:rPr>
              <a:t>A JavaScript/</a:t>
            </a:r>
            <a:r>
              <a:rPr lang="en-US" sz="2400" dirty="0" err="1">
                <a:latin typeface="Times New Roman" panose="02020603050405020304" pitchFamily="18" charset="0"/>
                <a:cs typeface="Times New Roman" panose="02020603050405020304" pitchFamily="18" charset="0"/>
                <a:sym typeface="+mn-ea"/>
              </a:rPr>
              <a:t>JQuery</a:t>
            </a:r>
            <a:r>
              <a:rPr lang="en-US" sz="2400" dirty="0">
                <a:latin typeface="Times New Roman" panose="02020603050405020304" pitchFamily="18" charset="0"/>
                <a:cs typeface="Times New Roman" panose="02020603050405020304" pitchFamily="18" charset="0"/>
                <a:sym typeface="+mn-ea"/>
              </a:rPr>
              <a:t> library that powers up certain components of Bootstrap such as animation, scrolling, and interactivity.</a:t>
            </a:r>
            <a:endParaRPr lang="en-US" sz="2400" dirty="0">
              <a:latin typeface="Times New Roman" panose="02020603050405020304" pitchFamily="18" charset="0"/>
              <a:cs typeface="Times New Roman" panose="02020603050405020304" pitchFamily="18" charset="0"/>
            </a:endParaRPr>
          </a:p>
          <a:p>
            <a:pPr>
              <a:buNone/>
            </a:pPr>
            <a:r>
              <a:rPr lang="en-US" sz="2400" b="1" dirty="0" err="1">
                <a:latin typeface="Times New Roman" panose="02020603050405020304" pitchFamily="18" charset="0"/>
                <a:cs typeface="Times New Roman" panose="02020603050405020304" pitchFamily="18" charset="0"/>
                <a:sym typeface="+mn-ea"/>
              </a:rPr>
              <a:t>Glyphicons</a:t>
            </a:r>
            <a:endParaRPr lang="en-US" sz="2400" b="1"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sym typeface="+mn-ea"/>
              </a:rPr>
              <a:t>Glyphs are elemental symbols with typography, such as the English Pound symbol (£). Bootstrap has a huge list of embedded glyph icons that are available for free.</a:t>
            </a:r>
            <a:endParaRPr lang="en-US" altLang="en-US" sz="2400"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r>
              <a:rPr lang="en-IN" altLang="en-US" smtClean="0"/>
              <a:t>7</a:t>
            </a:r>
            <a:r>
              <a:rPr lang="en-US" smtClean="0"/>
              <a:t>/</a:t>
            </a:r>
            <a:r>
              <a:rPr lang="en-IN" altLang="en-US" smtClean="0"/>
              <a:t>23</a:t>
            </a:r>
            <a:r>
              <a:rPr lang="en-US" smtClean="0"/>
              <a:t>/2023</a:t>
            </a:r>
            <a:endParaRPr lang="en-US"/>
          </a:p>
        </p:txBody>
      </p:sp>
      <p:pic>
        <p:nvPicPr>
          <p:cNvPr id="8" name="Picture 7"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446" y="-52534"/>
            <a:ext cx="2209800" cy="770289"/>
          </a:xfrm>
          <a:prstGeom prst="rect">
            <a:avLst/>
          </a:prstGeom>
        </p:spPr>
      </p:pic>
    </p:spTree>
    <p:extLst>
      <p:ext uri="{BB962C8B-B14F-4D97-AF65-F5344CB8AC3E}">
        <p14:creationId xmlns:p14="http://schemas.microsoft.com/office/powerpoint/2010/main" val="731762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p:cNvSpPr>
            <a:spLocks noGrp="1"/>
          </p:cNvSpPr>
          <p:nvPr>
            <p:ph type="ftr" sz="quarter" idx="12"/>
          </p:nvPr>
        </p:nvSpPr>
        <p:spPr>
          <a:xfrm>
            <a:off x="2514600" y="6356350"/>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smtClean="0">
                <a:solidFill>
                  <a:srgbClr val="888888"/>
                </a:solidFill>
                <a:latin typeface="Calibri" panose="020F0502020204030204" pitchFamily="34" charset="0"/>
                <a:sym typeface="Calibri" panose="020F0502020204030204" pitchFamily="34" charset="0"/>
              </a:rPr>
              <a:t>Deepshikha               WT                      unit- </a:t>
            </a:r>
            <a:r>
              <a:rPr lang="en-IN" altLang="en-US" sz="1200" smtClean="0">
                <a:solidFill>
                  <a:srgbClr val="888888"/>
                </a:solidFill>
                <a:latin typeface="Calibri" panose="020F0502020204030204" pitchFamily="34" charset="0"/>
                <a:sym typeface="Calibri" panose="020F0502020204030204" pitchFamily="34" charset="0"/>
              </a:rPr>
              <a:t>3</a:t>
            </a:r>
            <a:r>
              <a:rPr lang="en-US" altLang="en-US" sz="1200" smtClean="0">
                <a:solidFill>
                  <a:srgbClr val="888888"/>
                </a:solidFill>
                <a:latin typeface="Calibri" panose="020F0502020204030204" pitchFamily="34" charset="0"/>
                <a:sym typeface="Calibri" panose="020F0502020204030204" pitchFamily="34" charset="0"/>
              </a:rPr>
              <a:t>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p:cNvSpPr>
            <a:spLocks noGrp="1"/>
          </p:cNvSpPr>
          <p:nvPr>
            <p:ph type="sldNum" sz="quarter" idx="4294967295"/>
          </p:nvPr>
        </p:nvSpPr>
        <p:spPr bwMode="auto">
          <a:xfrm>
            <a:off x="6553200" y="6356350"/>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53</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p:cNvSpPr txBox="1"/>
          <p:nvPr/>
        </p:nvSpPr>
        <p:spPr>
          <a:xfrm>
            <a:off x="1371600" y="-33338"/>
            <a:ext cx="7772400" cy="685801"/>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eaLnBrk="0" fontAlgn="base" hangingPunct="0">
              <a:lnSpc>
                <a:spcPct val="100000"/>
              </a:lnSpc>
              <a:spcBef>
                <a:spcPct val="0"/>
              </a:spcBef>
              <a:spcAft>
                <a:spcPct val="0"/>
              </a:spcAft>
              <a:buClrTx/>
              <a:buSzTx/>
              <a:buFontTx/>
              <a:buNone/>
              <a:defRPr sz="2800" b="1">
                <a:ln>
                  <a:noFill/>
                </a:ln>
                <a:solidFill>
                  <a:srgbClr val="000000"/>
                </a:solidFill>
                <a:effectLst/>
                <a:uLnTx/>
                <a:uFillTx/>
                <a:latin typeface="Arial" panose="020B0604020202020204" pitchFamily="34" charset="0"/>
                <a:cs typeface="Arial" panose="020B0604020202020204" pitchFamily="34" charset="0"/>
              </a:defRPr>
            </a:lvl1pPr>
          </a:lstStyle>
          <a:p>
            <a:endParaRPr lang="en-IN" dirty="0">
              <a:sym typeface="+mn-ea"/>
            </a:endParaRPr>
          </a:p>
          <a:p>
            <a:endParaRPr lang="en-IN" dirty="0">
              <a:sym typeface="+mn-ea"/>
            </a:endParaRPr>
          </a:p>
          <a:p>
            <a:r>
              <a:rPr lang="en-IN" dirty="0">
                <a:sym typeface="+mn-ea"/>
              </a:rPr>
              <a:t>Concept of CSS 3:Bootstrap</a:t>
            </a:r>
            <a:endParaRPr lang="en-US" dirty="0"/>
          </a:p>
          <a:p>
            <a:endParaRPr lang="en-US" dirty="0"/>
          </a:p>
          <a:p>
            <a:endParaRPr lang="en-IN" dirty="0"/>
          </a:p>
        </p:txBody>
      </p:sp>
      <p:sp>
        <p:nvSpPr>
          <p:cNvPr id="392199" name="Text Placeholder 8"/>
          <p:cNvSpPr txBox="1">
            <a:spLocks noGrp="1"/>
          </p:cNvSpPr>
          <p:nvPr>
            <p:ph type="body" idx="1"/>
          </p:nvPr>
        </p:nvSpPr>
        <p:spPr>
          <a:xfrm>
            <a:off x="0" y="838200"/>
            <a:ext cx="9143999" cy="5334000"/>
          </a:xfrm>
        </p:spPr>
        <p:txBody>
          <a:bodyPr>
            <a:normAutofit/>
          </a:bodyPr>
          <a:lstStyle/>
          <a:p>
            <a:pPr algn="l">
              <a:buFont typeface="Wingdings" panose="05000000000000000000" pitchFamily="2" charset="2"/>
              <a:buChar char="Ø"/>
            </a:pPr>
            <a:r>
              <a:rPr lang="en-IN" sz="2400" dirty="0">
                <a:solidFill>
                  <a:srgbClr val="212121"/>
                </a:solidFill>
                <a:latin typeface="+mj-lt"/>
              </a:rPr>
              <a:t> </a:t>
            </a:r>
            <a:r>
              <a:rPr lang="en-US" sz="2400" dirty="0">
                <a:latin typeface="Times New Roman" panose="02020603050405020304" pitchFamily="18" charset="0"/>
                <a:cs typeface="Times New Roman" panose="02020603050405020304" pitchFamily="18" charset="0"/>
                <a:sym typeface="+mn-ea"/>
              </a:rPr>
              <a:t>Bootstrap source code elements</a:t>
            </a:r>
            <a:endParaRPr lang="en-US" sz="2400"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sym typeface="+mn-ea"/>
              </a:rPr>
              <a:t> Bootstrap Screen Sizes The Bootstrap source code download includes the precompiled CSS, JavaScript, and font assets, along with source Less, JavaScript, and documentation.</a:t>
            </a:r>
            <a:endParaRPr lang="en-US" sz="2400"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sym typeface="+mn-ea"/>
              </a:rPr>
              <a:t> less/ - a preprocessor style sheet for CSS that eliminate repetitive coding tasks </a:t>
            </a:r>
            <a:endParaRPr lang="en-US" sz="2400"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sym typeface="+mn-ea"/>
              </a:rPr>
              <a:t>sass/ - a newer version of the preprocessor that is more popular </a:t>
            </a:r>
            <a:endParaRPr lang="en-US" sz="2400"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sz="2400" dirty="0" err="1">
                <a:latin typeface="Times New Roman" panose="02020603050405020304" pitchFamily="18" charset="0"/>
                <a:cs typeface="Times New Roman" panose="02020603050405020304" pitchFamily="18" charset="0"/>
                <a:sym typeface="+mn-ea"/>
              </a:rPr>
              <a:t>js</a:t>
            </a:r>
            <a:r>
              <a:rPr lang="en-US" sz="2400" dirty="0">
                <a:latin typeface="Times New Roman" panose="02020603050405020304" pitchFamily="18" charset="0"/>
                <a:cs typeface="Times New Roman" panose="02020603050405020304" pitchFamily="18" charset="0"/>
                <a:sym typeface="+mn-ea"/>
              </a:rPr>
              <a:t>/ - simply refers to the source code JavaScript, which allows Bootstrap components to work </a:t>
            </a:r>
            <a:endParaRPr lang="en-US" sz="2400"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sym typeface="+mn-ea"/>
              </a:rPr>
              <a:t>fonts/ - these are icon fonts that come with the download</a:t>
            </a:r>
            <a:endParaRPr lang="en-US" sz="2400"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sym typeface="+mn-ea"/>
              </a:rPr>
              <a:t> dist/ - a folder that contains precompiled files for drop-in use in website development</a:t>
            </a:r>
            <a:endParaRPr lang="en-US" altLang="en-US" sz="2400" dirty="0">
              <a:latin typeface="+mj-lt"/>
            </a:endParaRPr>
          </a:p>
        </p:txBody>
      </p:sp>
      <p:sp>
        <p:nvSpPr>
          <p:cNvPr id="2" name="Date Placeholder 1"/>
          <p:cNvSpPr>
            <a:spLocks noGrp="1"/>
          </p:cNvSpPr>
          <p:nvPr>
            <p:ph type="dt" sz="half" idx="10"/>
          </p:nvPr>
        </p:nvSpPr>
        <p:spPr/>
        <p:txBody>
          <a:bodyPr/>
          <a:lstStyle/>
          <a:p>
            <a:r>
              <a:rPr lang="en-IN" altLang="en-US" smtClean="0"/>
              <a:t>7</a:t>
            </a:r>
            <a:r>
              <a:rPr lang="en-US" smtClean="0"/>
              <a:t>/</a:t>
            </a:r>
            <a:r>
              <a:rPr lang="en-IN" altLang="en-US" smtClean="0"/>
              <a:t>23</a:t>
            </a:r>
            <a:r>
              <a:rPr lang="en-US" smtClean="0"/>
              <a:t>/2023</a:t>
            </a:r>
            <a:endParaRPr lang="en-US"/>
          </a:p>
        </p:txBody>
      </p:sp>
      <p:pic>
        <p:nvPicPr>
          <p:cNvPr id="8" name="Picture 7"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446" y="-52534"/>
            <a:ext cx="2209800" cy="770289"/>
          </a:xfrm>
          <a:prstGeom prst="rect">
            <a:avLst/>
          </a:prstGeom>
        </p:spPr>
      </p:pic>
    </p:spTree>
    <p:extLst>
      <p:ext uri="{BB962C8B-B14F-4D97-AF65-F5344CB8AC3E}">
        <p14:creationId xmlns:p14="http://schemas.microsoft.com/office/powerpoint/2010/main" val="480142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p:cNvSpPr>
            <a:spLocks noGrp="1"/>
          </p:cNvSpPr>
          <p:nvPr>
            <p:ph type="ftr" sz="quarter" idx="12"/>
          </p:nvPr>
        </p:nvSpPr>
        <p:spPr>
          <a:xfrm>
            <a:off x="2514600" y="6356350"/>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smtClean="0">
                <a:solidFill>
                  <a:srgbClr val="888888"/>
                </a:solidFill>
                <a:latin typeface="Calibri" panose="020F0502020204030204" pitchFamily="34" charset="0"/>
                <a:sym typeface="Calibri" panose="020F0502020204030204" pitchFamily="34" charset="0"/>
              </a:rPr>
              <a:t>Deepshikha               WT                      unit- </a:t>
            </a:r>
            <a:r>
              <a:rPr lang="en-IN" altLang="en-US" sz="1200" smtClean="0">
                <a:solidFill>
                  <a:srgbClr val="888888"/>
                </a:solidFill>
                <a:latin typeface="Calibri" panose="020F0502020204030204" pitchFamily="34" charset="0"/>
                <a:sym typeface="Calibri" panose="020F0502020204030204" pitchFamily="34" charset="0"/>
              </a:rPr>
              <a:t>3</a:t>
            </a:r>
            <a:r>
              <a:rPr lang="en-US" altLang="en-US" sz="1200" smtClean="0">
                <a:solidFill>
                  <a:srgbClr val="888888"/>
                </a:solidFill>
                <a:latin typeface="Calibri" panose="020F0502020204030204" pitchFamily="34" charset="0"/>
                <a:sym typeface="Calibri" panose="020F0502020204030204" pitchFamily="34" charset="0"/>
              </a:rPr>
              <a:t>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p:cNvSpPr>
            <a:spLocks noGrp="1"/>
          </p:cNvSpPr>
          <p:nvPr>
            <p:ph type="sldNum" sz="quarter" idx="4294967295"/>
          </p:nvPr>
        </p:nvSpPr>
        <p:spPr bwMode="auto">
          <a:xfrm>
            <a:off x="6553200" y="6356350"/>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54</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p:cNvSpPr txBox="1"/>
          <p:nvPr/>
        </p:nvSpPr>
        <p:spPr>
          <a:xfrm>
            <a:off x="1371600" y="-33338"/>
            <a:ext cx="7772400" cy="685801"/>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eaLnBrk="0" fontAlgn="base" hangingPunct="0">
              <a:lnSpc>
                <a:spcPct val="100000"/>
              </a:lnSpc>
              <a:spcBef>
                <a:spcPct val="0"/>
              </a:spcBef>
              <a:spcAft>
                <a:spcPct val="0"/>
              </a:spcAft>
              <a:buClrTx/>
              <a:buSzTx/>
              <a:buFontTx/>
              <a:buNone/>
              <a:defRPr sz="2800" b="1">
                <a:ln>
                  <a:noFill/>
                </a:ln>
                <a:solidFill>
                  <a:srgbClr val="000000"/>
                </a:solidFill>
                <a:effectLst/>
                <a:uLnTx/>
                <a:uFillTx/>
                <a:latin typeface="Arial" panose="020B0604020202020204" pitchFamily="34" charset="0"/>
                <a:cs typeface="Arial" panose="020B0604020202020204" pitchFamily="34" charset="0"/>
              </a:defRPr>
            </a:lvl1pPr>
          </a:lstStyle>
          <a:p>
            <a:r>
              <a:rPr lang="en-US" dirty="0" err="1"/>
              <a:t>BootStrap</a:t>
            </a:r>
            <a:r>
              <a:rPr lang="en-US" dirty="0"/>
              <a:t> Plugins</a:t>
            </a:r>
            <a:endParaRPr lang="en-IN" dirty="0"/>
          </a:p>
        </p:txBody>
      </p:sp>
      <p:sp>
        <p:nvSpPr>
          <p:cNvPr id="2" name="Date Placeholder 1"/>
          <p:cNvSpPr>
            <a:spLocks noGrp="1"/>
          </p:cNvSpPr>
          <p:nvPr>
            <p:ph type="dt" sz="half" idx="10"/>
          </p:nvPr>
        </p:nvSpPr>
        <p:spPr/>
        <p:txBody>
          <a:bodyPr/>
          <a:lstStyle/>
          <a:p>
            <a:r>
              <a:rPr lang="en-IN" altLang="en-US" smtClean="0"/>
              <a:t>7</a:t>
            </a:r>
            <a:r>
              <a:rPr lang="en-US" smtClean="0"/>
              <a:t>/</a:t>
            </a:r>
            <a:r>
              <a:rPr lang="en-IN" altLang="en-US" smtClean="0"/>
              <a:t>23</a:t>
            </a:r>
            <a:r>
              <a:rPr lang="en-US" smtClean="0"/>
              <a:t>/2023</a:t>
            </a:r>
            <a:endParaRPr lang="en-US"/>
          </a:p>
        </p:txBody>
      </p:sp>
      <p:sp>
        <p:nvSpPr>
          <p:cNvPr id="392199" name="Text Placeholder 8"/>
          <p:cNvSpPr txBox="1">
            <a:spLocks noGrp="1"/>
          </p:cNvSpPr>
          <p:nvPr>
            <p:ph type="body" idx="1"/>
          </p:nvPr>
        </p:nvSpPr>
        <p:spPr>
          <a:xfrm>
            <a:off x="838200" y="838200"/>
            <a:ext cx="8569325" cy="5334000"/>
          </a:xfrm>
        </p:spPr>
        <p:txBody>
          <a:bodyPr>
            <a:noAutofit/>
          </a:bodyPr>
          <a:lstStyle/>
          <a:p>
            <a:pPr marL="0" indent="0">
              <a:buNone/>
            </a:pPr>
            <a:r>
              <a:rPr lang="en-US" altLang="en-US" sz="2400" dirty="0"/>
              <a:t> </a:t>
            </a:r>
          </a:p>
        </p:txBody>
      </p:sp>
      <p:sp>
        <p:nvSpPr>
          <p:cNvPr id="3" name="Rectangle 2"/>
          <p:cNvSpPr/>
          <p:nvPr/>
        </p:nvSpPr>
        <p:spPr>
          <a:xfrm>
            <a:off x="0" y="652463"/>
            <a:ext cx="9143999" cy="7109639"/>
          </a:xfrm>
          <a:prstGeom prst="rect">
            <a:avLst/>
          </a:prstGeom>
        </p:spPr>
        <p:txBody>
          <a:bodyPr wrap="square">
            <a:spAutoFit/>
          </a:bodyPr>
          <a:lstStyle/>
          <a:p>
            <a:pPr>
              <a:lnSpc>
                <a:spcPct val="150000"/>
              </a:lnSpc>
            </a:pPr>
            <a:r>
              <a:rPr lang="en-US" sz="2400" dirty="0"/>
              <a:t>Bootstrap provides custom events for most plugin's unique actions. Generally, these events come in two forms − Infinitive form − This is triggered at the start of an event. E.g. show. Infinitive events provide </a:t>
            </a:r>
            <a:r>
              <a:rPr lang="en-US" sz="2400" dirty="0" err="1"/>
              <a:t>preventDefault</a:t>
            </a:r>
            <a:r>
              <a:rPr lang="en-US" sz="2400" dirty="0"/>
              <a:t> functionality.</a:t>
            </a:r>
            <a:endParaRPr lang="en-US" sz="3200" dirty="0"/>
          </a:p>
          <a:p>
            <a:pPr>
              <a:lnSpc>
                <a:spcPct val="150000"/>
              </a:lnSpc>
            </a:pPr>
            <a:r>
              <a:rPr lang="en-US" sz="3200" b="1" dirty="0" smtClean="0"/>
              <a:t>Form Plugins:</a:t>
            </a:r>
          </a:p>
          <a:p>
            <a:pPr>
              <a:lnSpc>
                <a:spcPct val="150000"/>
              </a:lnSpc>
            </a:pPr>
            <a:r>
              <a:rPr lang="fr-FR" sz="2400" dirty="0"/>
              <a:t>Table Plugins</a:t>
            </a:r>
          </a:p>
          <a:p>
            <a:pPr>
              <a:lnSpc>
                <a:spcPct val="150000"/>
              </a:lnSpc>
            </a:pPr>
            <a:r>
              <a:rPr lang="fr-FR" sz="2400" dirty="0"/>
              <a:t>Menu &amp; Navigation Plugins</a:t>
            </a:r>
          </a:p>
          <a:p>
            <a:pPr>
              <a:lnSpc>
                <a:spcPct val="150000"/>
              </a:lnSpc>
            </a:pPr>
            <a:r>
              <a:rPr lang="fr-FR" sz="2400" dirty="0"/>
              <a:t>Notification Plugins</a:t>
            </a:r>
          </a:p>
          <a:p>
            <a:pPr>
              <a:lnSpc>
                <a:spcPct val="150000"/>
              </a:lnSpc>
            </a:pPr>
            <a:r>
              <a:rPr lang="fr-FR" sz="2400" dirty="0"/>
              <a:t>Modal Plugins</a:t>
            </a:r>
          </a:p>
          <a:p>
            <a:pPr>
              <a:lnSpc>
                <a:spcPct val="150000"/>
              </a:lnSpc>
            </a:pPr>
            <a:r>
              <a:rPr lang="fr-FR" sz="2400" dirty="0" err="1"/>
              <a:t>Button</a:t>
            </a:r>
            <a:r>
              <a:rPr lang="fr-FR" sz="2400" dirty="0"/>
              <a:t> Plugins</a:t>
            </a:r>
          </a:p>
          <a:p>
            <a:pPr>
              <a:lnSpc>
                <a:spcPct val="150000"/>
              </a:lnSpc>
            </a:pPr>
            <a:r>
              <a:rPr lang="fr-FR" sz="2400" dirty="0" err="1"/>
              <a:t>Other</a:t>
            </a:r>
            <a:r>
              <a:rPr lang="fr-FR" sz="2400" dirty="0"/>
              <a:t> Plugins</a:t>
            </a:r>
          </a:p>
          <a:p>
            <a:pPr>
              <a:lnSpc>
                <a:spcPct val="150000"/>
              </a:lnSpc>
            </a:pPr>
            <a:endParaRPr lang="en-US" sz="3200" b="1" dirty="0" smtClean="0"/>
          </a:p>
        </p:txBody>
      </p:sp>
      <p:pic>
        <p:nvPicPr>
          <p:cNvPr id="9" name="Picture 8"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446" y="-52534"/>
            <a:ext cx="2209800" cy="770289"/>
          </a:xfrm>
          <a:prstGeom prst="rect">
            <a:avLst/>
          </a:prstGeom>
        </p:spPr>
      </p:pic>
    </p:spTree>
    <p:extLst>
      <p:ext uri="{BB962C8B-B14F-4D97-AF65-F5344CB8AC3E}">
        <p14:creationId xmlns:p14="http://schemas.microsoft.com/office/powerpoint/2010/main" val="3737235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87A9351-86C1-453D-8D7A-5C1A46F222E7}" type="datetime3">
              <a:rPr lang="en-US" smtClean="0">
                <a:latin typeface="Times New Roman" panose="02020603050405020304" pitchFamily="18" charset="0"/>
                <a:cs typeface="Times New Roman" panose="02020603050405020304" pitchFamily="18" charset="0"/>
              </a:rPr>
              <a:t>20 August 2024</a:t>
            </a:fld>
            <a:endParaRPr lang="en-US">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2514600" y="6356350"/>
            <a:ext cx="5029200" cy="365125"/>
          </a:xfrm>
        </p:spPr>
        <p:txBody>
          <a:bodyPr/>
          <a:lstStyle/>
          <a:p>
            <a:r>
              <a:rPr lang="fi-FI">
                <a:latin typeface="Times New Roman" panose="02020603050405020304" pitchFamily="18" charset="0"/>
                <a:cs typeface="Times New Roman" panose="02020603050405020304" pitchFamily="18" charset="0"/>
              </a:rPr>
              <a:t>Rajat Kumar               WT               UNIT 2</a:t>
            </a:r>
            <a:endParaRPr lang="en-US"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latin typeface="Times New Roman" panose="02020603050405020304" pitchFamily="18" charset="0"/>
                <a:cs typeface="Times New Roman" panose="02020603050405020304" pitchFamily="18" charset="0"/>
              </a:rPr>
              <a:pPr/>
              <a:t>6</a:t>
            </a:fld>
            <a:endParaRPr lang="en-US">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287780" y="60222"/>
            <a:ext cx="7772400" cy="6858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eaLnBrk="0" fontAlgn="base" hangingPunct="0">
              <a:lnSpc>
                <a:spcPct val="100000"/>
              </a:lnSpc>
              <a:spcBef>
                <a:spcPct val="0"/>
              </a:spcBef>
              <a:spcAft>
                <a:spcPct val="0"/>
              </a:spcAft>
              <a:buClrTx/>
              <a:buSzTx/>
              <a:buFontTx/>
              <a:buNone/>
              <a:defRPr sz="2800" b="1">
                <a:ln>
                  <a:noFill/>
                </a:ln>
                <a:solidFill>
                  <a:srgbClr val="000000"/>
                </a:solidFill>
                <a:effectLst/>
                <a:uLnTx/>
                <a:uFillTx/>
                <a:latin typeface="Arial" panose="020B0604020202020204" pitchFamily="34" charset="0"/>
                <a:cs typeface="Arial" panose="020B0604020202020204" pitchFamily="34" charset="0"/>
              </a:defRPr>
            </a:lvl1pPr>
          </a:lstStyle>
          <a:p>
            <a:r>
              <a:rPr lang="en-US" dirty="0"/>
              <a:t>Universal Selector</a:t>
            </a:r>
            <a:endParaRPr lang="en-IN" dirty="0"/>
          </a:p>
        </p:txBody>
      </p:sp>
      <p:pic>
        <p:nvPicPr>
          <p:cNvPr id="3" name="Picture 2"/>
          <p:cNvPicPr>
            <a:picLocks noChangeAspect="1"/>
          </p:cNvPicPr>
          <p:nvPr/>
        </p:nvPicPr>
        <p:blipFill>
          <a:blip r:embed="rId2"/>
          <a:stretch>
            <a:fillRect/>
          </a:stretch>
        </p:blipFill>
        <p:spPr>
          <a:xfrm>
            <a:off x="-29308" y="858778"/>
            <a:ext cx="6134956" cy="4239217"/>
          </a:xfrm>
          <a:prstGeom prst="rect">
            <a:avLst/>
          </a:prstGeom>
        </p:spPr>
      </p:pic>
      <p:pic>
        <p:nvPicPr>
          <p:cNvPr id="8" name="Picture 7"/>
          <p:cNvPicPr>
            <a:picLocks noChangeAspect="1"/>
          </p:cNvPicPr>
          <p:nvPr/>
        </p:nvPicPr>
        <p:blipFill>
          <a:blip r:embed="rId3"/>
          <a:stretch>
            <a:fillRect/>
          </a:stretch>
        </p:blipFill>
        <p:spPr>
          <a:xfrm>
            <a:off x="3234690" y="4336768"/>
            <a:ext cx="5382376" cy="2019582"/>
          </a:xfrm>
          <a:prstGeom prst="rect">
            <a:avLst/>
          </a:prstGeom>
        </p:spPr>
      </p:pic>
      <p:pic>
        <p:nvPicPr>
          <p:cNvPr id="10" name="Picture 9" descr="A black and red logo&#10;&#10;Description automatically genera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446" y="-52534"/>
            <a:ext cx="2209800" cy="770289"/>
          </a:xfrm>
          <a:prstGeom prst="rect">
            <a:avLst/>
          </a:prstGeom>
        </p:spPr>
      </p:pic>
      <p:sp>
        <p:nvSpPr>
          <p:cNvPr id="2" name="Rectangle 1"/>
          <p:cNvSpPr/>
          <p:nvPr/>
        </p:nvSpPr>
        <p:spPr>
          <a:xfrm>
            <a:off x="3962400" y="887045"/>
            <a:ext cx="5181600" cy="1015663"/>
          </a:xfrm>
          <a:prstGeom prst="rect">
            <a:avLst/>
          </a:prstGeom>
        </p:spPr>
        <p:txBody>
          <a:bodyPr wrap="square">
            <a:spAutoFit/>
          </a:bodyPr>
          <a:lstStyle/>
          <a:p>
            <a:pPr>
              <a:lnSpc>
                <a:spcPct val="150000"/>
              </a:lnSpc>
            </a:pPr>
            <a:r>
              <a:rPr lang="en-US" sz="2000" b="1" dirty="0">
                <a:solidFill>
                  <a:srgbClr val="000000"/>
                </a:solidFill>
                <a:latin typeface="Verdana" panose="020B0604030504040204" pitchFamily="34" charset="0"/>
              </a:rPr>
              <a:t>The universal selector (*) selects all HTML elements on the page.</a:t>
            </a:r>
            <a:endParaRPr lang="en-US" sz="2000" b="1" dirty="0"/>
          </a:p>
        </p:txBody>
      </p:sp>
    </p:spTree>
    <p:extLst>
      <p:ext uri="{BB962C8B-B14F-4D97-AF65-F5344CB8AC3E}">
        <p14:creationId xmlns:p14="http://schemas.microsoft.com/office/powerpoint/2010/main" val="981962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903C359-F189-4E2F-9B68-88D2E0DCA42C}" type="datetime3">
              <a:rPr lang="en-US" smtClean="0"/>
              <a:t>20 August 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Rajat Kumar               WT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sp>
        <p:nvSpPr>
          <p:cNvPr id="7" name="Title 1"/>
          <p:cNvSpPr txBox="1">
            <a:spLocks/>
          </p:cNvSpPr>
          <p:nvPr/>
        </p:nvSpPr>
        <p:spPr>
          <a:xfrm>
            <a:off x="1287780" y="-19665"/>
            <a:ext cx="7772400" cy="6858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eaLnBrk="0" fontAlgn="base" hangingPunct="0">
              <a:lnSpc>
                <a:spcPct val="100000"/>
              </a:lnSpc>
              <a:spcBef>
                <a:spcPct val="0"/>
              </a:spcBef>
              <a:spcAft>
                <a:spcPct val="0"/>
              </a:spcAft>
              <a:buClrTx/>
              <a:buSzTx/>
              <a:buFontTx/>
              <a:buNone/>
              <a:defRPr sz="2800" b="1">
                <a:ln>
                  <a:noFill/>
                </a:ln>
                <a:solidFill>
                  <a:srgbClr val="000000"/>
                </a:solidFill>
                <a:effectLst/>
                <a:uLnTx/>
                <a:uFillTx/>
                <a:latin typeface="Arial" panose="020B0604020202020204" pitchFamily="34" charset="0"/>
                <a:cs typeface="Arial" panose="020B0604020202020204" pitchFamily="34" charset="0"/>
              </a:defRPr>
            </a:lvl1pPr>
          </a:lstStyle>
          <a:p>
            <a:r>
              <a:rPr lang="en-IN" dirty="0"/>
              <a:t>Grouping Selector</a:t>
            </a:r>
          </a:p>
        </p:txBody>
      </p:sp>
      <p:pic>
        <p:nvPicPr>
          <p:cNvPr id="2" name="Picture 1"/>
          <p:cNvPicPr>
            <a:picLocks noChangeAspect="1"/>
          </p:cNvPicPr>
          <p:nvPr/>
        </p:nvPicPr>
        <p:blipFill>
          <a:blip r:embed="rId2"/>
          <a:stretch>
            <a:fillRect/>
          </a:stretch>
        </p:blipFill>
        <p:spPr>
          <a:xfrm>
            <a:off x="152208" y="831772"/>
            <a:ext cx="4114992" cy="5743842"/>
          </a:xfrm>
          <a:prstGeom prst="rect">
            <a:avLst/>
          </a:prstGeom>
        </p:spPr>
      </p:pic>
      <p:pic>
        <p:nvPicPr>
          <p:cNvPr id="3" name="Picture 2"/>
          <p:cNvPicPr>
            <a:picLocks noChangeAspect="1"/>
          </p:cNvPicPr>
          <p:nvPr/>
        </p:nvPicPr>
        <p:blipFill>
          <a:blip r:embed="rId3"/>
          <a:stretch>
            <a:fillRect/>
          </a:stretch>
        </p:blipFill>
        <p:spPr>
          <a:xfrm>
            <a:off x="5791200" y="3124200"/>
            <a:ext cx="2648320" cy="1848108"/>
          </a:xfrm>
          <a:prstGeom prst="rect">
            <a:avLst/>
          </a:prstGeom>
        </p:spPr>
      </p:pic>
      <p:pic>
        <p:nvPicPr>
          <p:cNvPr id="10" name="Picture 9" descr="A black and red logo&#10;&#10;Description automatically genera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446" y="-52534"/>
            <a:ext cx="2209800" cy="770289"/>
          </a:xfrm>
          <a:prstGeom prst="rect">
            <a:avLst/>
          </a:prstGeom>
        </p:spPr>
      </p:pic>
      <p:sp>
        <p:nvSpPr>
          <p:cNvPr id="8" name="Rectangle 7"/>
          <p:cNvSpPr/>
          <p:nvPr/>
        </p:nvSpPr>
        <p:spPr>
          <a:xfrm>
            <a:off x="4149969" y="816828"/>
            <a:ext cx="4572000" cy="1426544"/>
          </a:xfrm>
          <a:prstGeom prst="rect">
            <a:avLst/>
          </a:prstGeom>
        </p:spPr>
        <p:txBody>
          <a:bodyPr>
            <a:spAutoFit/>
          </a:bodyPr>
          <a:lstStyle/>
          <a:p>
            <a:pPr>
              <a:lnSpc>
                <a:spcPct val="150000"/>
              </a:lnSpc>
            </a:pPr>
            <a:r>
              <a:rPr lang="en-US" sz="2000" b="1" dirty="0">
                <a:solidFill>
                  <a:srgbClr val="000000"/>
                </a:solidFill>
                <a:latin typeface="Verdana" panose="020B0604030504040204" pitchFamily="34" charset="0"/>
              </a:rPr>
              <a:t>The grouping selector selects all the HTML elements with the same style definitions.</a:t>
            </a:r>
            <a:endParaRPr lang="en-US" sz="2000" b="1" dirty="0"/>
          </a:p>
        </p:txBody>
      </p:sp>
    </p:spTree>
    <p:extLst>
      <p:ext uri="{BB962C8B-B14F-4D97-AF65-F5344CB8AC3E}">
        <p14:creationId xmlns:p14="http://schemas.microsoft.com/office/powerpoint/2010/main" val="1276009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903C359-F189-4E2F-9B68-88D2E0DCA42C}" type="datetime3">
              <a:rPr lang="en-US" smtClean="0"/>
              <a:t>20 August 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Rajat Kumar               WT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sp>
        <p:nvSpPr>
          <p:cNvPr id="7" name="Title 1"/>
          <p:cNvSpPr txBox="1">
            <a:spLocks/>
          </p:cNvSpPr>
          <p:nvPr/>
        </p:nvSpPr>
        <p:spPr>
          <a:xfrm>
            <a:off x="1287780" y="-19665"/>
            <a:ext cx="7772400" cy="6858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eaLnBrk="0" fontAlgn="base" hangingPunct="0">
              <a:lnSpc>
                <a:spcPct val="100000"/>
              </a:lnSpc>
              <a:spcBef>
                <a:spcPct val="0"/>
              </a:spcBef>
              <a:spcAft>
                <a:spcPct val="0"/>
              </a:spcAft>
              <a:buClrTx/>
              <a:buSzTx/>
              <a:buFontTx/>
              <a:buNone/>
              <a:defRPr sz="2800" b="1">
                <a:ln>
                  <a:noFill/>
                </a:ln>
                <a:solidFill>
                  <a:srgbClr val="000000"/>
                </a:solidFill>
                <a:effectLst/>
                <a:uLnTx/>
                <a:uFillTx/>
                <a:latin typeface="Arial" panose="020B0604020202020204" pitchFamily="34" charset="0"/>
                <a:cs typeface="Arial" panose="020B0604020202020204" pitchFamily="34" charset="0"/>
              </a:defRPr>
            </a:lvl1pPr>
          </a:lstStyle>
          <a:p>
            <a:r>
              <a:rPr lang="en-IN" dirty="0" err="1"/>
              <a:t>Combinator</a:t>
            </a:r>
            <a:r>
              <a:rPr lang="en-IN" dirty="0"/>
              <a:t> </a:t>
            </a:r>
            <a:r>
              <a:rPr lang="en-IN" dirty="0" smtClean="0"/>
              <a:t>Selector(CS)</a:t>
            </a:r>
            <a:endParaRPr lang="en-IN" dirty="0"/>
          </a:p>
        </p:txBody>
      </p:sp>
      <p:pic>
        <p:nvPicPr>
          <p:cNvPr id="2" name="Picture 1"/>
          <p:cNvPicPr>
            <a:picLocks noChangeAspect="1"/>
          </p:cNvPicPr>
          <p:nvPr/>
        </p:nvPicPr>
        <p:blipFill>
          <a:blip r:embed="rId2"/>
          <a:stretch>
            <a:fillRect/>
          </a:stretch>
        </p:blipFill>
        <p:spPr>
          <a:xfrm>
            <a:off x="152400" y="3048000"/>
            <a:ext cx="7776594" cy="3003756"/>
          </a:xfrm>
          <a:prstGeom prst="rect">
            <a:avLst/>
          </a:prstGeom>
        </p:spPr>
      </p:pic>
      <p:pic>
        <p:nvPicPr>
          <p:cNvPr id="8" name="Picture 7" descr="A black and red 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446" y="-52534"/>
            <a:ext cx="2209800" cy="770289"/>
          </a:xfrm>
          <a:prstGeom prst="rect">
            <a:avLst/>
          </a:prstGeom>
        </p:spPr>
      </p:pic>
      <p:sp>
        <p:nvSpPr>
          <p:cNvPr id="3" name="Rectangle 2"/>
          <p:cNvSpPr/>
          <p:nvPr/>
        </p:nvSpPr>
        <p:spPr>
          <a:xfrm>
            <a:off x="304800" y="1033784"/>
            <a:ext cx="8755380" cy="1143070"/>
          </a:xfrm>
          <a:prstGeom prst="rect">
            <a:avLst/>
          </a:prstGeom>
        </p:spPr>
        <p:txBody>
          <a:bodyPr wrap="square">
            <a:spAutoFit/>
          </a:bodyPr>
          <a:lstStyle/>
          <a:p>
            <a:pPr marL="342900" indent="-342900">
              <a:lnSpc>
                <a:spcPct val="150000"/>
              </a:lnSpc>
              <a:buFont typeface="Arial" panose="020B0604020202020204" pitchFamily="34" charset="0"/>
              <a:buChar char="•"/>
            </a:pPr>
            <a:r>
              <a:rPr lang="en-US" sz="2400" b="1" dirty="0"/>
              <a:t>A </a:t>
            </a:r>
            <a:r>
              <a:rPr lang="en-US" sz="2400" b="1" dirty="0" err="1"/>
              <a:t>combinator</a:t>
            </a:r>
            <a:r>
              <a:rPr lang="en-US" sz="2400" b="1" dirty="0"/>
              <a:t> is something that explains the relationship between the selectors.</a:t>
            </a:r>
          </a:p>
        </p:txBody>
      </p:sp>
    </p:spTree>
    <p:extLst>
      <p:ext uri="{BB962C8B-B14F-4D97-AF65-F5344CB8AC3E}">
        <p14:creationId xmlns:p14="http://schemas.microsoft.com/office/powerpoint/2010/main" val="2897334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903C359-F189-4E2F-9B68-88D2E0DCA42C}" type="datetime3">
              <a:rPr lang="en-US" smtClean="0"/>
              <a:t>20 August 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Rajat Kumar               WT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
        <p:nvSpPr>
          <p:cNvPr id="7" name="Title 1"/>
          <p:cNvSpPr txBox="1">
            <a:spLocks/>
          </p:cNvSpPr>
          <p:nvPr/>
        </p:nvSpPr>
        <p:spPr>
          <a:xfrm>
            <a:off x="1287780" y="-19665"/>
            <a:ext cx="7772400" cy="6858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eaLnBrk="0" fontAlgn="base" hangingPunct="0">
              <a:lnSpc>
                <a:spcPct val="100000"/>
              </a:lnSpc>
              <a:spcBef>
                <a:spcPct val="0"/>
              </a:spcBef>
              <a:spcAft>
                <a:spcPct val="0"/>
              </a:spcAft>
              <a:buClrTx/>
              <a:buSzTx/>
              <a:buFontTx/>
              <a:buNone/>
              <a:defRPr sz="2800" b="1">
                <a:ln>
                  <a:noFill/>
                </a:ln>
                <a:solidFill>
                  <a:srgbClr val="000000"/>
                </a:solidFill>
                <a:effectLst/>
                <a:uLnTx/>
                <a:uFillTx/>
                <a:latin typeface="Arial" panose="020B0604020202020204" pitchFamily="34" charset="0"/>
                <a:cs typeface="Arial" panose="020B0604020202020204" pitchFamily="34" charset="0"/>
              </a:defRPr>
            </a:lvl1pPr>
          </a:lstStyle>
          <a:p>
            <a:r>
              <a:rPr lang="en-IN" dirty="0" smtClean="0"/>
              <a:t>CS-</a:t>
            </a:r>
            <a:r>
              <a:rPr lang="en-US" dirty="0">
                <a:latin typeface="Verdana" panose="020B0604030504040204" pitchFamily="34" charset="0"/>
              </a:rPr>
              <a:t>D</a:t>
            </a:r>
            <a:r>
              <a:rPr lang="en-US" dirty="0" smtClean="0">
                <a:latin typeface="Verdana" panose="020B0604030504040204" pitchFamily="34" charset="0"/>
              </a:rPr>
              <a:t>escendant Selector </a:t>
            </a:r>
            <a:endParaRPr lang="en-IN" dirty="0"/>
          </a:p>
        </p:txBody>
      </p:sp>
      <p:pic>
        <p:nvPicPr>
          <p:cNvPr id="2" name="Picture 1"/>
          <p:cNvPicPr>
            <a:picLocks noChangeAspect="1"/>
          </p:cNvPicPr>
          <p:nvPr/>
        </p:nvPicPr>
        <p:blipFill>
          <a:blip r:embed="rId2"/>
          <a:stretch>
            <a:fillRect/>
          </a:stretch>
        </p:blipFill>
        <p:spPr>
          <a:xfrm>
            <a:off x="41031" y="778971"/>
            <a:ext cx="8229600" cy="5464542"/>
          </a:xfrm>
          <a:prstGeom prst="rect">
            <a:avLst/>
          </a:prstGeom>
        </p:spPr>
      </p:pic>
      <p:pic>
        <p:nvPicPr>
          <p:cNvPr id="8" name="Picture 7" descr="A black and red 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446" y="-52534"/>
            <a:ext cx="2209800" cy="770289"/>
          </a:xfrm>
          <a:prstGeom prst="rect">
            <a:avLst/>
          </a:prstGeom>
        </p:spPr>
      </p:pic>
      <p:sp>
        <p:nvSpPr>
          <p:cNvPr id="3" name="Rectangle 2"/>
          <p:cNvSpPr/>
          <p:nvPr/>
        </p:nvSpPr>
        <p:spPr>
          <a:xfrm>
            <a:off x="3505200" y="735340"/>
            <a:ext cx="5554980" cy="1477328"/>
          </a:xfrm>
          <a:prstGeom prst="rect">
            <a:avLst/>
          </a:prstGeom>
        </p:spPr>
        <p:txBody>
          <a:bodyPr>
            <a:spAutoFit/>
          </a:bodyPr>
          <a:lstStyle/>
          <a:p>
            <a:pPr>
              <a:lnSpc>
                <a:spcPct val="150000"/>
              </a:lnSpc>
            </a:pPr>
            <a:r>
              <a:rPr lang="en-US" sz="2000" b="1" dirty="0">
                <a:solidFill>
                  <a:srgbClr val="000000"/>
                </a:solidFill>
                <a:latin typeface="Verdana" panose="020B0604030504040204" pitchFamily="34" charset="0"/>
              </a:rPr>
              <a:t>The descendant selector matches all elements that are descendants of a specified element.</a:t>
            </a:r>
          </a:p>
        </p:txBody>
      </p:sp>
    </p:spTree>
    <p:extLst>
      <p:ext uri="{BB962C8B-B14F-4D97-AF65-F5344CB8AC3E}">
        <p14:creationId xmlns:p14="http://schemas.microsoft.com/office/powerpoint/2010/main" val="10157303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4262</TotalTime>
  <Words>1523</Words>
  <Application>Microsoft Office PowerPoint</Application>
  <PresentationFormat>On-screen Show (4:3)</PresentationFormat>
  <Paragraphs>361</Paragraphs>
  <Slides>54</Slides>
  <Notes>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54</vt:i4>
      </vt:variant>
    </vt:vector>
  </HeadingPairs>
  <TitlesOfParts>
    <vt:vector size="62" baseType="lpstr">
      <vt:lpstr>Arial</vt:lpstr>
      <vt:lpstr>Calibri</vt:lpstr>
      <vt:lpstr>Calibri Light</vt:lpstr>
      <vt:lpstr>Times New Roman</vt:lpstr>
      <vt:lpstr>Verdana</vt:lpstr>
      <vt:lpstr>Wingdings</vt: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Microsoft account</cp:lastModifiedBy>
  <cp:revision>464</cp:revision>
  <dcterms:created xsi:type="dcterms:W3CDTF">2006-08-16T00:00:00Z</dcterms:created>
  <dcterms:modified xsi:type="dcterms:W3CDTF">2024-08-19T19:42:23Z</dcterms:modified>
</cp:coreProperties>
</file>