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0"/>
  </p:notesMasterIdLst>
  <p:handoutMasterIdLst>
    <p:handoutMasterId r:id="rId71"/>
  </p:handoutMasterIdLst>
  <p:sldIdLst>
    <p:sldId id="298" r:id="rId3"/>
    <p:sldId id="300" r:id="rId4"/>
    <p:sldId id="288" r:id="rId5"/>
    <p:sldId id="299" r:id="rId6"/>
    <p:sldId id="301" r:id="rId7"/>
    <p:sldId id="302" r:id="rId8"/>
    <p:sldId id="303" r:id="rId9"/>
    <p:sldId id="304" r:id="rId10"/>
    <p:sldId id="318" r:id="rId11"/>
    <p:sldId id="283" r:id="rId12"/>
    <p:sldId id="284" r:id="rId13"/>
    <p:sldId id="319" r:id="rId14"/>
    <p:sldId id="320" r:id="rId15"/>
    <p:sldId id="321" r:id="rId16"/>
    <p:sldId id="331" r:id="rId17"/>
    <p:sldId id="332" r:id="rId18"/>
    <p:sldId id="410" r:id="rId19"/>
    <p:sldId id="405" r:id="rId20"/>
    <p:sldId id="420" r:id="rId21"/>
    <p:sldId id="403" r:id="rId22"/>
    <p:sldId id="406" r:id="rId23"/>
    <p:sldId id="408" r:id="rId24"/>
    <p:sldId id="407" r:id="rId25"/>
    <p:sldId id="421" r:id="rId26"/>
    <p:sldId id="402" r:id="rId27"/>
    <p:sldId id="404" r:id="rId28"/>
    <p:sldId id="437" r:id="rId29"/>
    <p:sldId id="411" r:id="rId30"/>
    <p:sldId id="412" r:id="rId31"/>
    <p:sldId id="413" r:id="rId32"/>
    <p:sldId id="422" r:id="rId33"/>
    <p:sldId id="336" r:id="rId34"/>
    <p:sldId id="414" r:id="rId35"/>
    <p:sldId id="415" r:id="rId36"/>
    <p:sldId id="416" r:id="rId37"/>
    <p:sldId id="342" r:id="rId38"/>
    <p:sldId id="418" r:id="rId39"/>
    <p:sldId id="346" r:id="rId40"/>
    <p:sldId id="347" r:id="rId41"/>
    <p:sldId id="348" r:id="rId42"/>
    <p:sldId id="361" r:id="rId43"/>
    <p:sldId id="364" r:id="rId44"/>
    <p:sldId id="423" r:id="rId45"/>
    <p:sldId id="438" r:id="rId46"/>
    <p:sldId id="424" r:id="rId47"/>
    <p:sldId id="439" r:id="rId48"/>
    <p:sldId id="443" r:id="rId49"/>
    <p:sldId id="440" r:id="rId50"/>
    <p:sldId id="442" r:id="rId51"/>
    <p:sldId id="441" r:id="rId52"/>
    <p:sldId id="444" r:id="rId53"/>
    <p:sldId id="445" r:id="rId54"/>
    <p:sldId id="446" r:id="rId55"/>
    <p:sldId id="447" r:id="rId56"/>
    <p:sldId id="448" r:id="rId57"/>
    <p:sldId id="449" r:id="rId58"/>
    <p:sldId id="450" r:id="rId59"/>
    <p:sldId id="451" r:id="rId60"/>
    <p:sldId id="452" r:id="rId61"/>
    <p:sldId id="453" r:id="rId62"/>
    <p:sldId id="458" r:id="rId63"/>
    <p:sldId id="454" r:id="rId64"/>
    <p:sldId id="455" r:id="rId65"/>
    <p:sldId id="456" r:id="rId66"/>
    <p:sldId id="457" r:id="rId67"/>
    <p:sldId id="459" r:id="rId68"/>
    <p:sldId id="401"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60"/>
  </p:normalViewPr>
  <p:slideViewPr>
    <p:cSldViewPr showGuides="1">
      <p:cViewPr varScale="1">
        <p:scale>
          <a:sx n="65" d="100"/>
          <a:sy n="65" d="100"/>
        </p:scale>
        <p:origin x="686" y="53"/>
      </p:cViewPr>
      <p:guideLst>
        <p:guide orient="horz" pos="2160"/>
        <p:guide pos="3832"/>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8/11/2024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8/11/2024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extLst>
      <p:ext uri="{BB962C8B-B14F-4D97-AF65-F5344CB8AC3E}">
        <p14:creationId xmlns:p14="http://schemas.microsoft.com/office/powerpoint/2010/main" val="303299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CEC35C-B9C7-4A5B-BD73-A9264F83F408}"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BD88CB-C56F-4151-9790-1DDA216994AD}"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D203C-5B0B-4484-87A3-1CE6FAD4710F}"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941954-B1F8-4020-BC94-34728C0F2373}"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AE837-37FC-46D9-A6FE-B51F8E18FA45}"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C5123-3518-4D52-869F-04A4B23FE81E}"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1290A1-2D55-4FC2-B53C-451CC93642FA}" type="datetime1">
              <a:rPr lang="en-US" smtClean="0"/>
              <a:t>8/11/2024</a:t>
            </a:fld>
            <a:endParaRPr lang="en-US"/>
          </a:p>
        </p:txBody>
      </p:sp>
      <p:sp>
        <p:nvSpPr>
          <p:cNvPr id="6" name="Footer Placeholder 5"/>
          <p:cNvSpPr>
            <a:spLocks noGrp="1"/>
          </p:cNvSpPr>
          <p:nvPr>
            <p:ph type="ftr" sz="quarter" idx="11"/>
          </p:nvPr>
        </p:nvSpPr>
        <p:spPr/>
        <p:txBody>
          <a:bodyPr/>
          <a:lstStyle/>
          <a:p>
            <a:r>
              <a:rPr lang="en-US"/>
              <a:t>Ram Kumar Sharma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4EDA97-D7D5-41F7-AFDF-8E698E611B16}" type="datetime1">
              <a:rPr lang="en-US" smtClean="0"/>
              <a:t>8/11/2024</a:t>
            </a:fld>
            <a:endParaRPr lang="en-US"/>
          </a:p>
        </p:txBody>
      </p:sp>
      <p:sp>
        <p:nvSpPr>
          <p:cNvPr id="8" name="Footer Placeholder 7"/>
          <p:cNvSpPr>
            <a:spLocks noGrp="1"/>
          </p:cNvSpPr>
          <p:nvPr>
            <p:ph type="ftr" sz="quarter" idx="11"/>
          </p:nvPr>
        </p:nvSpPr>
        <p:spPr/>
        <p:txBody>
          <a:bodyPr/>
          <a:lstStyle/>
          <a:p>
            <a:r>
              <a:rPr lang="en-US"/>
              <a:t>Ram Kumar Sharma          WT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0022D3-8CC5-4496-81B7-BDD9E79D73AA}" type="datetime1">
              <a:rPr lang="en-US" smtClean="0"/>
              <a:t>8/11/2024</a:t>
            </a:fld>
            <a:endParaRPr lang="en-US"/>
          </a:p>
        </p:txBody>
      </p:sp>
      <p:sp>
        <p:nvSpPr>
          <p:cNvPr id="4" name="Footer Placeholder 3"/>
          <p:cNvSpPr>
            <a:spLocks noGrp="1"/>
          </p:cNvSpPr>
          <p:nvPr>
            <p:ph type="ftr" sz="quarter" idx="11"/>
          </p:nvPr>
        </p:nvSpPr>
        <p:spPr/>
        <p:txBody>
          <a:bodyPr/>
          <a:lstStyle/>
          <a:p>
            <a:r>
              <a:rPr lang="en-US"/>
              <a:t>Ram Kumar Sharma          WT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F6B72-DE3F-4379-97CA-D16ECF1161BA}" type="datetime1">
              <a:rPr lang="en-US" smtClean="0"/>
              <a:t>8/11/2024</a:t>
            </a:fld>
            <a:endParaRPr lang="en-US"/>
          </a:p>
        </p:txBody>
      </p:sp>
      <p:sp>
        <p:nvSpPr>
          <p:cNvPr id="3" name="Footer Placeholder 2"/>
          <p:cNvSpPr>
            <a:spLocks noGrp="1"/>
          </p:cNvSpPr>
          <p:nvPr>
            <p:ph type="ftr" sz="quarter" idx="11"/>
          </p:nvPr>
        </p:nvSpPr>
        <p:spPr/>
        <p:txBody>
          <a:bodyPr/>
          <a:lstStyle/>
          <a:p>
            <a:r>
              <a:rPr lang="en-US"/>
              <a:t>Ram Kumar Sharma          WT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6247C-314C-4CE3-8726-64D9D98663BC}" type="datetime1">
              <a:rPr lang="en-US" smtClean="0"/>
              <a:t>8/11/2024</a:t>
            </a:fld>
            <a:endParaRPr lang="en-US"/>
          </a:p>
        </p:txBody>
      </p:sp>
      <p:sp>
        <p:nvSpPr>
          <p:cNvPr id="6" name="Footer Placeholder 5"/>
          <p:cNvSpPr>
            <a:spLocks noGrp="1"/>
          </p:cNvSpPr>
          <p:nvPr>
            <p:ph type="ftr" sz="quarter" idx="11"/>
          </p:nvPr>
        </p:nvSpPr>
        <p:spPr/>
        <p:txBody>
          <a:bodyPr/>
          <a:lstStyle/>
          <a:p>
            <a:r>
              <a:rPr lang="en-US"/>
              <a:t>Ram Kumar Sharma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329868-5975-479A-86BB-484AD4B21F30}"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9F37BC-8DC4-4DEE-BBBB-3C5EF144751E}" type="datetime1">
              <a:rPr lang="en-US" smtClean="0"/>
              <a:t>8/11/2024</a:t>
            </a:fld>
            <a:endParaRPr lang="en-US"/>
          </a:p>
        </p:txBody>
      </p:sp>
      <p:sp>
        <p:nvSpPr>
          <p:cNvPr id="6" name="Footer Placeholder 5"/>
          <p:cNvSpPr>
            <a:spLocks noGrp="1"/>
          </p:cNvSpPr>
          <p:nvPr>
            <p:ph type="ftr" sz="quarter" idx="11"/>
          </p:nvPr>
        </p:nvSpPr>
        <p:spPr/>
        <p:txBody>
          <a:bodyPr/>
          <a:lstStyle/>
          <a:p>
            <a:r>
              <a:rPr lang="en-US"/>
              <a:t>Ram Kumar Sharma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97251-2ADE-4BC0-BA35-6370211B9D74}"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11B7ED-0395-401B-997D-11056EDBF5E6}"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1E1B-E11B-4A34-A9F2-F0ADC63B884D}"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8D88F2-EC89-46C0-BF95-B528F932CA5B}" type="datetime1">
              <a:rPr lang="en-US" smtClean="0"/>
              <a:t>8/11/2024</a:t>
            </a:fld>
            <a:endParaRPr lang="en-US"/>
          </a:p>
        </p:txBody>
      </p:sp>
      <p:sp>
        <p:nvSpPr>
          <p:cNvPr id="6" name="Footer Placeholder 5"/>
          <p:cNvSpPr>
            <a:spLocks noGrp="1"/>
          </p:cNvSpPr>
          <p:nvPr>
            <p:ph type="ftr" sz="quarter" idx="11"/>
          </p:nvPr>
        </p:nvSpPr>
        <p:spPr/>
        <p:txBody>
          <a:bodyPr/>
          <a:lstStyle/>
          <a:p>
            <a:r>
              <a:rPr lang="en-US"/>
              <a:t>Ram Kumar Sharma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8462C0-F4FB-43AB-A2E6-0FC033D6DED5}" type="datetime1">
              <a:rPr lang="en-US" smtClean="0"/>
              <a:t>8/11/2024</a:t>
            </a:fld>
            <a:endParaRPr lang="en-US"/>
          </a:p>
        </p:txBody>
      </p:sp>
      <p:sp>
        <p:nvSpPr>
          <p:cNvPr id="8" name="Footer Placeholder 7"/>
          <p:cNvSpPr>
            <a:spLocks noGrp="1"/>
          </p:cNvSpPr>
          <p:nvPr>
            <p:ph type="ftr" sz="quarter" idx="11"/>
          </p:nvPr>
        </p:nvSpPr>
        <p:spPr/>
        <p:txBody>
          <a:bodyPr/>
          <a:lstStyle/>
          <a:p>
            <a:r>
              <a:rPr lang="en-US"/>
              <a:t>Ram Kumar Sharma          WT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71D691-C84B-4CFD-8679-D3B31BBDBCF7}" type="datetime1">
              <a:rPr lang="en-US" smtClean="0"/>
              <a:t>8/11/2024</a:t>
            </a:fld>
            <a:endParaRPr lang="en-US"/>
          </a:p>
        </p:txBody>
      </p:sp>
      <p:sp>
        <p:nvSpPr>
          <p:cNvPr id="4" name="Footer Placeholder 3"/>
          <p:cNvSpPr>
            <a:spLocks noGrp="1"/>
          </p:cNvSpPr>
          <p:nvPr>
            <p:ph type="ftr" sz="quarter" idx="11"/>
          </p:nvPr>
        </p:nvSpPr>
        <p:spPr/>
        <p:txBody>
          <a:bodyPr/>
          <a:lstStyle/>
          <a:p>
            <a:r>
              <a:rPr lang="en-US"/>
              <a:t>Ram Kumar Sharma          WT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A4515-F295-492A-8012-6DC2AAFC1D46}" type="datetime1">
              <a:rPr lang="en-US" smtClean="0"/>
              <a:t>8/11/2024</a:t>
            </a:fld>
            <a:endParaRPr lang="en-US"/>
          </a:p>
        </p:txBody>
      </p:sp>
      <p:sp>
        <p:nvSpPr>
          <p:cNvPr id="3" name="Footer Placeholder 2"/>
          <p:cNvSpPr>
            <a:spLocks noGrp="1"/>
          </p:cNvSpPr>
          <p:nvPr>
            <p:ph type="ftr" sz="quarter" idx="11"/>
          </p:nvPr>
        </p:nvSpPr>
        <p:spPr/>
        <p:txBody>
          <a:bodyPr/>
          <a:lstStyle/>
          <a:p>
            <a:r>
              <a:rPr lang="en-US"/>
              <a:t>Ram Kumar Sharma          WT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5ED3AE-2859-4450-B934-46D81A044FFD}" type="datetime1">
              <a:rPr lang="en-US" smtClean="0"/>
              <a:t>8/11/2024</a:t>
            </a:fld>
            <a:endParaRPr lang="en-US"/>
          </a:p>
        </p:txBody>
      </p:sp>
      <p:sp>
        <p:nvSpPr>
          <p:cNvPr id="6" name="Footer Placeholder 5"/>
          <p:cNvSpPr>
            <a:spLocks noGrp="1"/>
          </p:cNvSpPr>
          <p:nvPr>
            <p:ph type="ftr" sz="quarter" idx="11"/>
          </p:nvPr>
        </p:nvSpPr>
        <p:spPr/>
        <p:txBody>
          <a:bodyPr/>
          <a:lstStyle/>
          <a:p>
            <a:r>
              <a:rPr lang="en-US"/>
              <a:t>Ram Kumar Sharma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67129-2429-42F2-AE53-7537CB949459}" type="datetime1">
              <a:rPr lang="en-US" smtClean="0"/>
              <a:t>8/11/2024</a:t>
            </a:fld>
            <a:endParaRPr lang="en-US"/>
          </a:p>
        </p:txBody>
      </p:sp>
      <p:sp>
        <p:nvSpPr>
          <p:cNvPr id="6" name="Footer Placeholder 5"/>
          <p:cNvSpPr>
            <a:spLocks noGrp="1"/>
          </p:cNvSpPr>
          <p:nvPr>
            <p:ph type="ftr" sz="quarter" idx="11"/>
          </p:nvPr>
        </p:nvSpPr>
        <p:spPr/>
        <p:txBody>
          <a:bodyPr/>
          <a:lstStyle/>
          <a:p>
            <a:r>
              <a:rPr lang="en-US"/>
              <a:t>Ram Kumar Sharma          WT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7BA8B-FA11-4136-AEC3-4C59C1C5941F}" type="datetime1">
              <a:rPr lang="en-US" smtClean="0"/>
              <a:t>8/11/2024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Ram Kumar Sharma          WT                 UNIT 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1FEC7-9742-4D12-9BEA-E4B90A9BFDDF}" type="datetime1">
              <a:rPr lang="en-US" smtClean="0"/>
              <a:t>8/11/2024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Ram Kumar Sharma          WT                 UNIT 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hyperlink" Target="http://info.cern.ch/hypertext/WWW/TheProject.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plesk.com/wiki/data-center/"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usability.gov/how-to-and-tools/methods/running-usability-tests.html"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www.usability.gov/how-to-and-tools/methods/reporting-usability-test-results.html" TargetMode="External"/><Relationship Id="rId5" Type="http://schemas.openxmlformats.org/officeDocument/2006/relationships/hyperlink" Target="https://www.usability.gov/how-to-and-tools/methods/recruiting-usability-test-participants.html" TargetMode="External"/><Relationship Id="rId4" Type="http://schemas.openxmlformats.org/officeDocument/2006/relationships/hyperlink" Target="https://www.usability.gov/how-to-and-tools/methods/planning-usability-testing.html"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6537DB-482D-4FC6-BEE6-8D8174CD4D17}" type="datetime1">
              <a:rPr lang="en-US" smtClean="0"/>
              <a:t>8/11/2024</a:t>
            </a:fld>
            <a:endParaRPr lang="en-US"/>
          </a:p>
        </p:txBody>
      </p:sp>
      <p:sp>
        <p:nvSpPr>
          <p:cNvPr id="5" name="Footer Placeholder 4"/>
          <p:cNvSpPr>
            <a:spLocks noGrp="1"/>
          </p:cNvSpPr>
          <p:nvPr>
            <p:ph type="ftr" sz="quarter" idx="11"/>
          </p:nvPr>
        </p:nvSpPr>
        <p:spPr/>
        <p:txBody>
          <a:bodyPr/>
          <a:lstStyle/>
          <a:p>
            <a:r>
              <a:rPr lang="en-US"/>
              <a:t>Ram Kumar Sharma          WT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t>1</a:t>
            </a:fld>
            <a:endParaRPr lang="en-US"/>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rPr>
              <a:t>Evaluation Scheme</a:t>
            </a:r>
            <a:endParaRPr lang="en-US" dirty="0"/>
          </a:p>
        </p:txBody>
      </p:sp>
      <p:pic>
        <p:nvPicPr>
          <p:cNvPr id="11" name="Picture 10" descr="A black and red logo&#10;&#10;Description automatically generated"/>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9" name="Picture 8">
            <a:extLst>
              <a:ext uri="{FF2B5EF4-FFF2-40B4-BE49-F238E27FC236}">
                <a16:creationId xmlns:a16="http://schemas.microsoft.com/office/drawing/2014/main" xmlns="" id="{FABE4384-D511-4BE2-9619-BC6D33191603}"/>
              </a:ext>
            </a:extLst>
          </p:cNvPr>
          <p:cNvPicPr>
            <a:picLocks noChangeAspect="1"/>
          </p:cNvPicPr>
          <p:nvPr/>
        </p:nvPicPr>
        <p:blipFill>
          <a:blip r:embed="rId5"/>
          <a:stretch>
            <a:fillRect/>
          </a:stretch>
        </p:blipFill>
        <p:spPr>
          <a:xfrm>
            <a:off x="609600" y="731836"/>
            <a:ext cx="11353800" cy="56245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4D214D-A35E-41F5-BC2B-E47554C39311}"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a:p>
        </p:txBody>
      </p:sp>
      <p:sp>
        <p:nvSpPr>
          <p:cNvPr id="7" name="Title 1"/>
          <p:cNvSpPr txBox="1"/>
          <p:nvPr/>
        </p:nvSpPr>
        <p:spPr>
          <a:xfrm>
            <a:off x="2895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b="1" dirty="0">
                <a:latin typeface="Times New Roman" panose="02020603050405020304" pitchFamily="18" charset="0"/>
                <a:cs typeface="Times New Roman" panose="02020603050405020304" pitchFamily="18" charset="0"/>
                <a:sym typeface="Calibri" panose="020F0502020204030204" charset="0"/>
              </a:rPr>
              <a:t>Unit 1 Content</a:t>
            </a:r>
            <a:endParaRPr lang="en-US" b="1" dirty="0">
              <a:latin typeface="Times New Roman" panose="02020603050405020304" pitchFamily="18" charset="0"/>
              <a:cs typeface="Times New Roman" panose="02020603050405020304" pitchFamily="18" charset="0"/>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158875"/>
            <a:ext cx="10873105" cy="5111750"/>
          </a:xfrm>
          <a:prstGeom prst="rect">
            <a:avLst/>
          </a:prstGeom>
          <a:noFill/>
        </p:spPr>
        <p:txBody>
          <a:bodyPr wrap="square" rtlCol="0" anchor="t">
            <a:noAutofit/>
          </a:bodyPr>
          <a:lstStyle/>
          <a:p>
            <a:pPr>
              <a:spcBef>
                <a:spcPts val="365"/>
              </a:spcBef>
              <a:spcAft>
                <a:spcPct val="0"/>
              </a:spcAft>
              <a:buClr>
                <a:srgbClr val="000000"/>
              </a:buClr>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a:t>
            </a:r>
          </a:p>
          <a:p>
            <a:pPr>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Web Technology</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Web and Internet</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Connecting to Internet</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 and tools</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Client-Server Computing, Protocols Governing Web</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Basic principles involved in developing a web site</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Planning process</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Websites</a:t>
            </a:r>
          </a:p>
          <a:p>
            <a:pPr lvl="1">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Standards and W3C recommendations,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1143000"/>
            <a:ext cx="10740390" cy="4800600"/>
          </a:xfrm>
        </p:spPr>
        <p:txBody>
          <a:bodyPr>
            <a:normAutofit/>
          </a:bodyPr>
          <a:lstStyle/>
          <a:p>
            <a:pPr marL="457200" lvl="1" algn="l">
              <a:spcBef>
                <a:spcPts val="365"/>
              </a:spcBef>
              <a:buClr>
                <a:srgbClr val="000000"/>
              </a:buClr>
              <a:buSzTx/>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Hosting Basics</a:t>
            </a:r>
          </a:p>
          <a:p>
            <a:pPr marL="457200" lvl="1" algn="l">
              <a:spcBef>
                <a:spcPts val="365"/>
              </a:spcBef>
              <a:buClr>
                <a:srgbClr val="000000"/>
              </a:buClr>
              <a:buSzTx/>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Hosting Packages</a:t>
            </a:r>
          </a:p>
          <a:p>
            <a:pPr marL="457200" lvl="1" algn="l">
              <a:spcBef>
                <a:spcPts val="365"/>
              </a:spcBef>
              <a:buClr>
                <a:srgbClr val="000000"/>
              </a:buClr>
              <a:buSzTx/>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web testing</a:t>
            </a:r>
          </a:p>
          <a:p>
            <a:pPr marL="457200" lvl="1" algn="l">
              <a:spcBef>
                <a:spcPts val="365"/>
              </a:spcBef>
              <a:buClr>
                <a:srgbClr val="000000"/>
              </a:buClr>
              <a:buSzTx/>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Functional Testing</a:t>
            </a:r>
          </a:p>
          <a:p>
            <a:pPr marL="457200" lvl="1" algn="l">
              <a:spcBef>
                <a:spcPts val="365"/>
              </a:spcBef>
              <a:buClr>
                <a:srgbClr val="000000"/>
              </a:buClr>
              <a:buSzTx/>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Usability &amp; Visual Testing</a:t>
            </a:r>
          </a:p>
          <a:p>
            <a:pPr marL="457200" lvl="1" algn="l">
              <a:spcBef>
                <a:spcPts val="365"/>
              </a:spcBef>
              <a:buClr>
                <a:srgbClr val="000000"/>
              </a:buClr>
              <a:buSzTx/>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Performance &amp; Load Testing</a:t>
            </a:r>
          </a:p>
          <a:p>
            <a:pPr lvl="1">
              <a:spcBef>
                <a:spcPts val="365"/>
              </a:spcBef>
              <a:spcAft>
                <a:spcPct val="0"/>
              </a:spcAft>
              <a:buClr>
                <a:srgbClr val="000000"/>
              </a:buClr>
              <a:buFont typeface="Arial" panose="020B0604020202020204" pitchFamily="34" charset="0"/>
              <a:buNone/>
            </a:pPr>
            <a:endParaRPr lang="en-US" altLang="en-US" sz="1600" dirty="0">
              <a:latin typeface="Arial" panose="020B0604020202020204"/>
              <a:ea typeface="Arial" panose="020B0604020202020204"/>
              <a:cs typeface="Arial" panose="020B0604020202020204"/>
              <a:sym typeface="Arial" panose="020B0604020202020204" pitchFamily="34" charset="0"/>
            </a:endParaRPr>
          </a:p>
          <a:p>
            <a:pPr>
              <a:buNone/>
            </a:pPr>
            <a:endParaRPr lang="en-US" sz="1600" dirty="0"/>
          </a:p>
        </p:txBody>
      </p:sp>
      <p:sp>
        <p:nvSpPr>
          <p:cNvPr id="4" name="Date Placeholder 3"/>
          <p:cNvSpPr>
            <a:spLocks noGrp="1"/>
          </p:cNvSpPr>
          <p:nvPr>
            <p:ph type="dt" sz="half" idx="10"/>
          </p:nvPr>
        </p:nvSpPr>
        <p:spPr/>
        <p:txBody>
          <a:bodyPr/>
          <a:lstStyle/>
          <a:p>
            <a:fld id="{5714DB29-0144-467C-AF89-BEA2B4FEED00}"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dirty="0">
                <a:latin typeface="Calibri" panose="020F0502020204030204" charset="0"/>
                <a:cs typeface="Calibri" panose="020F0502020204030204" charset="0"/>
                <a:sym typeface="Calibri" panose="020F0502020204030204" charset="0"/>
              </a:rPr>
              <a:t>(</a:t>
            </a:r>
            <a:r>
              <a:rPr lang="en-US" b="1" dirty="0" err="1">
                <a:latin typeface="Calibri" panose="020F0502020204030204" charset="0"/>
                <a:cs typeface="Calibri" panose="020F0502020204030204" charset="0"/>
                <a:sym typeface="Calibri" panose="020F0502020204030204" charset="0"/>
              </a:rPr>
              <a:t>C</a:t>
            </a:r>
            <a:r>
              <a:rPr b="1" dirty="0" err="1">
                <a:latin typeface="Calibri" panose="020F0502020204030204" charset="0"/>
                <a:cs typeface="Calibri" panose="020F0502020204030204" charset="0"/>
                <a:sym typeface="Calibri" panose="020F0502020204030204" charset="0"/>
              </a:rPr>
              <a:t>ont</a:t>
            </a:r>
            <a:r>
              <a:rPr lang="en-US" b="1" dirty="0">
                <a:latin typeface="Calibri" panose="020F0502020204030204" charset="0"/>
                <a:cs typeface="Calibri" panose="020F0502020204030204" charset="0"/>
                <a:sym typeface="Calibri" panose="020F0502020204030204" charset="0"/>
              </a:rPr>
              <a:t>….</a:t>
            </a:r>
            <a:r>
              <a:rPr b="1" dirty="0">
                <a:latin typeface="Calibri" panose="020F0502020204030204" charset="0"/>
                <a:cs typeface="Calibri" panose="020F0502020204030204" charset="0"/>
                <a:sym typeface="Calibri" panose="020F0502020204030204" charset="0"/>
              </a:rPr>
              <a:t>)</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94BB92-9A22-4D89-A185-85FBAE0A2463}"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Unit Objective</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050290"/>
            <a:ext cx="10812780" cy="4685030"/>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rPr>
              <a:t>Objective of Unit 1:</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endParaRP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learn about web development strategies with protocols governing web and internet services and tools.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understand the basic concepts to develop the website as per web standards and W3C recommendations.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web hosting and web hosting packages.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to register a domain and maintain web servers.</a:t>
            </a:r>
          </a:p>
          <a:p>
            <a:pPr lvl="1" algn="just" eaLnBrk="1" hangingPunct="1">
              <a:spcBef>
                <a:spcPts val="365"/>
              </a:spcBef>
              <a:spcAft>
                <a:spcPct val="0"/>
              </a:spcAft>
              <a:buClr>
                <a:srgbClr val="000000"/>
              </a:buClr>
              <a:buFont typeface="Arial" panose="020B0604020202020204" pitchFamily="34" charset="0"/>
              <a:buChar char="•"/>
            </a:pPr>
            <a:endPar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375F67-5CE1-4F84-8745-A2C428623850}"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b="1" dirty="0">
                <a:solidFill>
                  <a:srgbClr val="C00000"/>
                </a:solidFill>
                <a:latin typeface="Calibri" panose="020F0502020204030204" charset="0"/>
                <a:cs typeface="Calibri" panose="020F0502020204030204" charset="0"/>
                <a:sym typeface="Calibri" panose="020F0502020204030204" charset="0"/>
              </a:rPr>
              <a:t>Introduction to Web Technology </a:t>
            </a:r>
            <a:endParaRPr lang="en-US" b="1" dirty="0">
              <a:solidFill>
                <a:srgbClr val="C00000"/>
              </a:solidFil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87375" y="1258570"/>
            <a:ext cx="10833100" cy="422656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Technology refers to the various tools and techniques that are utilized in the process of communication between different types of devices over the internet. </a:t>
            </a: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web browser is used to access web pages.</a:t>
            </a:r>
          </a:p>
          <a:p>
            <a:pPr algn="just">
              <a:spcBef>
                <a:spcPts val="365"/>
              </a:spcBef>
              <a:spcAft>
                <a:spcPct val="0"/>
              </a:spcAft>
              <a:buClr>
                <a:srgbClr val="000000"/>
              </a:buClr>
              <a:buFont typeface="Arial" panose="020B0604020202020204" pitchFamily="34" charset="0"/>
              <a:buNone/>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browsers can be defined as programs that display text, data, pictures, animation, and video on the Internet.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smtClean="0">
                <a:solidFill>
                  <a:srgbClr val="000000"/>
                </a:solidFill>
                <a:latin typeface="Arial" panose="020B0604020202020204" pitchFamily="34" charset="0"/>
                <a:cs typeface="Arial" panose="020B0604020202020204" pitchFamily="34" charset="0"/>
                <a:sym typeface="Arial" panose="020B0604020202020204" pitchFamily="34" charset="0"/>
              </a:rPr>
              <a:t>Tools Used in </a:t>
            </a: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Web technology</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1247140"/>
            <a:ext cx="10570845" cy="454787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World Wide Web (WWW)</a:t>
            </a: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Browser</a:t>
            </a: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&amp; Application Server</a:t>
            </a: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Pages</a:t>
            </a:r>
          </a:p>
          <a:p>
            <a:pPr algn="just">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Internet</a:t>
            </a: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Development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583EC8-3BE4-4FE0-B66E-B7EE8E3E0460}"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a:p>
        </p:txBody>
      </p:sp>
      <p:sp>
        <p:nvSpPr>
          <p:cNvPr id="7" name="Title 1"/>
          <p:cNvSpPr txBox="1"/>
          <p:nvPr/>
        </p:nvSpPr>
        <p:spPr>
          <a:xfrm>
            <a:off x="2895600" y="9525"/>
            <a:ext cx="7772400" cy="676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History of Web development and Internet</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1506" name="Google Shape;126;p16"/>
          <p:cNvSpPr txBox="1">
            <a:spLocks noGrp="1"/>
          </p:cNvSpPr>
          <p:nvPr>
            <p:ph type="body" idx="1"/>
            <p:custDataLst>
              <p:tags r:id="rId1"/>
            </p:custDataLst>
          </p:nvPr>
        </p:nvSpPr>
        <p:spPr>
          <a:xfrm>
            <a:off x="629920" y="947268"/>
            <a:ext cx="10866755" cy="5409717"/>
          </a:xfrm>
        </p:spPr>
        <p:txBody>
          <a:bodyPr spcFirstLastPara="1" vert="horz" wrap="square" lIns="91425" tIns="45700" rIns="91425" bIns="45700" numCol="1" anchor="t" anchorCtr="0" compatLnSpc="1">
            <a:noAutofit/>
          </a:bodyPr>
          <a:lstStyle/>
          <a:p>
            <a:pPr marL="9525" indent="0" algn="just">
              <a:lnSpc>
                <a:spcPct val="90000"/>
              </a:lnSpc>
              <a:spcBef>
                <a:spcPts val="365"/>
              </a:spcBef>
              <a:spcAft>
                <a:spcPct val="0"/>
              </a:spcAft>
              <a:buClr>
                <a:srgbClr val="000000"/>
              </a:buClr>
              <a:buFont typeface="Arial" panose="020B0604020202020204" pitchFamily="34" charset="0"/>
              <a:buNone/>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lnSpc>
                <a:spcPct val="90000"/>
              </a:lnSpc>
              <a:spcBef>
                <a:spcPts val="365"/>
              </a:spcBef>
              <a:spcAft>
                <a:spcPct val="0"/>
              </a:spcAft>
              <a:buClr>
                <a:srgbClr val="000000"/>
              </a:buClr>
              <a:buFont typeface="Arial" panose="020B0604020202020204" pitchFamily="34" charset="0"/>
              <a:buNone/>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lnSpc>
                <a:spcPct val="90000"/>
              </a:lnSpc>
              <a:spcBef>
                <a:spcPts val="365"/>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World Wide Web</a:t>
            </a:r>
          </a:p>
          <a:p>
            <a:pPr marL="9525" indent="0" algn="just">
              <a:lnSpc>
                <a:spcPct val="90000"/>
              </a:lnSpc>
              <a:spcBef>
                <a:spcPts val="365"/>
              </a:spcBef>
              <a:spcAft>
                <a:spcPct val="0"/>
              </a:spcAft>
              <a:buClr>
                <a:srgbClr val="000000"/>
              </a:buClr>
              <a:buFont typeface="Arial" panose="020B0604020202020204" pitchFamily="34" charset="0"/>
              <a:buNone/>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ct val="90000"/>
              </a:lnSpc>
              <a:spcBef>
                <a:spcPts val="36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World Wide Web is a system of interlinked hypertext  documents accessed via the Internet. Web is a huge collection  of pages of information linked to each other around the globe.</a:t>
            </a:r>
          </a:p>
          <a:p>
            <a:pPr marL="9525" indent="0" algn="just">
              <a:spcBef>
                <a:spcPts val="290"/>
              </a:spcBef>
              <a:spcAft>
                <a:spcPct val="0"/>
              </a:spcAft>
              <a:buClr>
                <a:srgbClr val="000000"/>
              </a:buClr>
              <a:buFont typeface="Arial" panose="020B0604020202020204" pitchFamily="34" charset="0"/>
              <a:buNone/>
            </a:pPr>
            <a:endPar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290"/>
              </a:spcBef>
              <a:spcAft>
                <a:spcPct val="0"/>
              </a:spcAft>
              <a:buClr>
                <a:srgbClr val="000000"/>
              </a:buClr>
              <a:buFont typeface="Arial" panose="020B0604020202020204" pitchFamily="34" charset="0"/>
              <a:buNone/>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WWW</a:t>
            </a:r>
          </a:p>
          <a:p>
            <a:pPr marL="866775" lvl="1" indent="-342900" algn="just">
              <a:lnSpc>
                <a:spcPts val="2590"/>
              </a:lnSpc>
              <a:spcBef>
                <a:spcPts val="62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Tim Berners-Lee, a British scientist, invented the World Wide Web (WWW) in 1989, while working at CERN.</a:t>
            </a:r>
          </a:p>
          <a:p>
            <a:pPr marL="866775" lvl="1" indent="-342900" algn="just">
              <a:lnSpc>
                <a:spcPts val="2590"/>
              </a:lnSpc>
              <a:spcBef>
                <a:spcPts val="62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basic idea of the WWW was to merge the evolving technologies of computers, data networks and hypertext into a powerful and easy to use global information system.</a:t>
            </a:r>
          </a:p>
          <a:p>
            <a:pPr marL="866775" lvl="1" indent="-342900" algn="just">
              <a:lnSpc>
                <a:spcPts val="2590"/>
              </a:lnSpc>
              <a:spcBef>
                <a:spcPts val="62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first Web page address was </a:t>
            </a:r>
            <a:r>
              <a:rPr lang="en-US" altLang="en-US" sz="2200"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hlinkClick r:id="rId4"/>
              </a:rPr>
              <a:t>http://info.cern.ch/hypertext/WWW/TheProject.html</a:t>
            </a:r>
            <a:endParaRPr lang="en-US" altLang="en-US" sz="2200"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23875" lvl="1" indent="0" algn="just">
              <a:lnSpc>
                <a:spcPts val="2590"/>
              </a:lnSpc>
              <a:spcBef>
                <a:spcPts val="625"/>
              </a:spcBef>
              <a:spcAft>
                <a:spcPct val="0"/>
              </a:spcAft>
              <a:buClr>
                <a:srgbClr val="000000"/>
              </a:buClr>
              <a:buNone/>
            </a:pPr>
            <a:endParaRPr lang="en-US" altLang="en-US" sz="2200"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ts val="2740"/>
              </a:lnSpc>
              <a:spcBef>
                <a:spcPts val="25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pic>
        <p:nvPicPr>
          <p:cNvPr id="3" name="Picture 2">
            <a:extLst>
              <a:ext uri="{FF2B5EF4-FFF2-40B4-BE49-F238E27FC236}">
                <a16:creationId xmlns:a16="http://schemas.microsoft.com/office/drawing/2014/main" xmlns="" id="{5CC6DDC5-85B1-4815-BC73-12ED9D2A862E}"/>
              </a:ext>
            </a:extLst>
          </p:cNvPr>
          <p:cNvPicPr>
            <a:picLocks noChangeAspect="1"/>
          </p:cNvPicPr>
          <p:nvPr/>
        </p:nvPicPr>
        <p:blipFill>
          <a:blip r:embed="rId5"/>
          <a:stretch>
            <a:fillRect/>
          </a:stretch>
        </p:blipFill>
        <p:spPr>
          <a:xfrm>
            <a:off x="8737600" y="1219200"/>
            <a:ext cx="2171700"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 calcmode="lin" valueType="num">
                                      <p:cBhvr additive="base">
                                        <p:cTn id="7"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6">
                                            <p:txEl>
                                              <p:pRg st="4" end="4"/>
                                            </p:txEl>
                                          </p:spTgt>
                                        </p:tgtEl>
                                        <p:attrNameLst>
                                          <p:attrName>style.visibility</p:attrName>
                                        </p:attrNameLst>
                                      </p:cBhvr>
                                      <p:to>
                                        <p:strVal val="visible"/>
                                      </p:to>
                                    </p:set>
                                    <p:anim calcmode="lin" valueType="num">
                                      <p:cBhvr additive="base">
                                        <p:cTn id="11"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506">
                                            <p:txEl>
                                              <p:pRg st="6" end="6"/>
                                            </p:txEl>
                                          </p:spTgt>
                                        </p:tgtEl>
                                        <p:attrNameLst>
                                          <p:attrName>style.visibility</p:attrName>
                                        </p:attrNameLst>
                                      </p:cBhvr>
                                      <p:to>
                                        <p:strVal val="visible"/>
                                      </p:to>
                                    </p:set>
                                    <p:anim calcmode="lin" valueType="num">
                                      <p:cBhvr additive="base">
                                        <p:cTn id="17" dur="5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6">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6">
                                            <p:txEl>
                                              <p:pRg st="7" end="7"/>
                                            </p:txEl>
                                          </p:spTgt>
                                        </p:tgtEl>
                                        <p:attrNameLst>
                                          <p:attrName>style.visibility</p:attrName>
                                        </p:attrNameLst>
                                      </p:cBhvr>
                                      <p:to>
                                        <p:strVal val="visible"/>
                                      </p:to>
                                    </p:set>
                                    <p:anim calcmode="lin" valueType="num">
                                      <p:cBhvr additive="base">
                                        <p:cTn id="21" dur="5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6">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506">
                                            <p:txEl>
                                              <p:pRg st="8" end="8"/>
                                            </p:txEl>
                                          </p:spTgt>
                                        </p:tgtEl>
                                        <p:attrNameLst>
                                          <p:attrName>style.visibility</p:attrName>
                                        </p:attrNameLst>
                                      </p:cBhvr>
                                      <p:to>
                                        <p:strVal val="visible"/>
                                      </p:to>
                                    </p:set>
                                    <p:anim calcmode="lin" valueType="num">
                                      <p:cBhvr additive="base">
                                        <p:cTn id="25" dur="5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6">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506">
                                            <p:txEl>
                                              <p:pRg st="9" end="9"/>
                                            </p:txEl>
                                          </p:spTgt>
                                        </p:tgtEl>
                                        <p:attrNameLst>
                                          <p:attrName>style.visibility</p:attrName>
                                        </p:attrNameLst>
                                      </p:cBhvr>
                                      <p:to>
                                        <p:strVal val="visible"/>
                                      </p:to>
                                    </p:set>
                                    <p:anim calcmode="lin" valueType="num">
                                      <p:cBhvr additive="base">
                                        <p:cTn id="29" dur="500" fill="hold"/>
                                        <p:tgtEl>
                                          <p:spTgt spid="21506">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4A0C3B-5827-4EFA-97BB-FC948F17E2AB}"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a:latin typeface="Times New Roman" panose="02020603050405020304" pitchFamily="18" charset="0"/>
                <a:cs typeface="Times New Roman" panose="02020603050405020304" pitchFamily="18" charset="0"/>
                <a:sym typeface="Arial" panose="020B0604020202020204" pitchFamily="34" charset="0"/>
              </a:rPr>
              <a:t>Conti….</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7855" y="1146175"/>
            <a:ext cx="10801985" cy="4654550"/>
          </a:xfrm>
          <a:prstGeom prst="rect">
            <a:avLst/>
          </a:prstGeom>
          <a:noFill/>
        </p:spPr>
        <p:txBody>
          <a:bodyPr wrap="square" rtlCol="0" anchor="t">
            <a:noAutofit/>
          </a:bodyPr>
          <a:lstStyle/>
          <a:p>
            <a:pPr marL="355600" algn="just" defTabSz="914400">
              <a:spcBef>
                <a:spcPts val="11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the fall of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1991</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conference goes around the world  started hearing about the promise but sparks still  were not flying.</a:t>
            </a:r>
          </a:p>
          <a:p>
            <a:pPr marL="355600" algn="just" defTabSz="914400">
              <a:spcBef>
                <a:spcPts val="11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1993, there are only about 50 websites world  wide. </a:t>
            </a:r>
          </a:p>
          <a:p>
            <a:pPr marL="355600" algn="just" defTabSz="914400">
              <a:spcBef>
                <a:spcPts val="67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browser that allowed user to take advantage  of the web’s graphical capabilities was developed at  the </a:t>
            </a:r>
            <a:r>
              <a:rPr lang="en-US" altLang="en-US" sz="2200" b="1" dirty="0">
                <a:solidFill>
                  <a:srgbClr val="00206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National center for Super Computing application (NCSA). </a:t>
            </a:r>
          </a:p>
          <a:p>
            <a:pPr marL="355600" algn="just" defTabSz="914400">
              <a:spcBef>
                <a:spcPts val="675"/>
              </a:spcBef>
              <a:spcAft>
                <a:spcPct val="0"/>
              </a:spcAft>
              <a:buClr>
                <a:srgbClr val="000000"/>
              </a:buCl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NCSA called the browser  Mosaic.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4A0C3B-5827-4EFA-97BB-FC948F17E2AB}"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History </a:t>
            </a:r>
            <a:r>
              <a:rPr lang="en-US" b="1" dirty="0">
                <a:latin typeface="Times New Roman" panose="02020603050405020304" pitchFamily="18" charset="0"/>
                <a:cs typeface="Times New Roman" panose="02020603050405020304" pitchFamily="18" charset="0"/>
                <a:sym typeface="Arial" panose="020B0604020202020204" pitchFamily="34" charset="0"/>
              </a:rPr>
              <a:t>o</a:t>
            </a:r>
            <a:r>
              <a:rPr lang="en-US" b="1" noProof="0" dirty="0">
                <a:latin typeface="Times New Roman" panose="02020603050405020304" pitchFamily="18" charset="0"/>
                <a:cs typeface="Times New Roman" panose="02020603050405020304" pitchFamily="18" charset="0"/>
                <a:sym typeface="Arial" panose="020B0604020202020204" pitchFamily="34" charset="0"/>
              </a:rPr>
              <a:t>f Internet</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7855" y="1146175"/>
            <a:ext cx="10801985" cy="4948708"/>
          </a:xfrm>
          <a:prstGeom prst="rect">
            <a:avLst/>
          </a:prstGeom>
          <a:noFill/>
        </p:spPr>
        <p:txBody>
          <a:bodyPr wrap="square" rtlCol="0" anchor="t">
            <a:noAutofit/>
          </a:bodyPr>
          <a:lstStyle/>
          <a:p>
            <a:pPr marL="355600" algn="just">
              <a:spcBef>
                <a:spcPts val="115"/>
              </a:spcBef>
              <a:spcAft>
                <a:spcPct val="0"/>
              </a:spcAft>
              <a:buClr>
                <a:srgbClr val="000000"/>
              </a:buClr>
              <a:tabLst>
                <a:tab pos="357505" algn="l"/>
              </a:tabLst>
            </a:pPr>
            <a:r>
              <a:rPr lang="en-US" altLang="en-US" sz="24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Definition of Internet </a:t>
            </a:r>
          </a:p>
          <a:p>
            <a:pPr marL="355600" algn="just">
              <a:spcBef>
                <a:spcPts val="115"/>
              </a:spcBef>
              <a:spcAft>
                <a:spcPct val="0"/>
              </a:spcAft>
              <a:buClr>
                <a:srgbClr val="000000"/>
              </a:buClr>
              <a:tabLst>
                <a:tab pos="357505" algn="l"/>
              </a:tabLst>
            </a:pPr>
            <a:endParaRPr lang="en-US" altLang="en-US" sz="24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a:spcBef>
                <a:spcPts val="115"/>
              </a:spcBef>
              <a:spcAft>
                <a:spcPct val="0"/>
              </a:spcAft>
              <a:buClr>
                <a:srgbClr val="000000"/>
              </a:buClr>
              <a:tabLst>
                <a:tab pos="357505" algn="l"/>
              </a:tabLst>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Internet (or internet) is the global system of interconnected computer networks that uses the Internet protocol suite (TCP/IP)to communicate between networks and devices. </a:t>
            </a:r>
          </a:p>
          <a:p>
            <a:pPr marL="355600" algn="just">
              <a:spcBef>
                <a:spcPts val="115"/>
              </a:spcBef>
              <a:spcAft>
                <a:spcPct val="0"/>
              </a:spcAft>
              <a:buClr>
                <a:srgbClr val="000000"/>
              </a:buClr>
              <a:tabLst>
                <a:tab pos="357505"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a:spcBef>
                <a:spcPts val="115"/>
              </a:spcBef>
              <a:spcAft>
                <a:spcPct val="0"/>
              </a:spcAft>
              <a:buClr>
                <a:srgbClr val="000000"/>
              </a:buClr>
              <a:tabLst>
                <a:tab pos="357505"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a:spcBef>
                <a:spcPts val="115"/>
              </a:spcBef>
              <a:spcAft>
                <a:spcPct val="0"/>
              </a:spcAft>
              <a:buClr>
                <a:srgbClr val="000000"/>
              </a:buClr>
              <a:tabLst>
                <a:tab pos="357505" algn="l"/>
              </a:tabLst>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internet was first envisioned in the form of </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ARPANET by the Advanced Research Projects Agency (ARPA) of the U.S. government in 1969. </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a:spcBef>
                <a:spcPts val="115"/>
              </a:spcBef>
              <a:spcAft>
                <a:spcPct val="0"/>
              </a:spcAft>
              <a:buClr>
                <a:srgbClr val="000000"/>
              </a:buClr>
              <a:tabLst>
                <a:tab pos="357505"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58682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Conti…</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838199"/>
            <a:ext cx="10570845" cy="5518151"/>
          </a:xfrm>
          <a:prstGeom prst="rect">
            <a:avLst/>
          </a:prstGeom>
          <a:noFill/>
        </p:spPr>
        <p:txBody>
          <a:bodyPr wrap="square" rtlCol="0" anchor="t">
            <a:noAutofit/>
          </a:bodyPr>
          <a:lstStyle/>
          <a:p>
            <a:pPr algn="just">
              <a:spcBef>
                <a:spcPts val="365"/>
              </a:spcBef>
              <a:spcAft>
                <a:spcPct val="0"/>
              </a:spcAft>
              <a:buClr>
                <a:srgbClr val="000000"/>
              </a:buClr>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Browser:-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web browser is an application software to explore www (World Wide Web). It provides an interface between the server and the client and it requests to the server for web documents and services. </a:t>
            </a:r>
          </a:p>
          <a:p>
            <a:pPr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works as a compiler to render HTML which is used to design a webpage. </a:t>
            </a:r>
          </a:p>
          <a:p>
            <a:pPr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Each browser usually consists of three parts: a controller, client protocol, and interpreters.</a:t>
            </a:r>
          </a:p>
          <a:p>
            <a:pPr algn="just">
              <a:spcBef>
                <a:spcPts val="365"/>
              </a:spcBef>
              <a:spcAft>
                <a:spcPct val="0"/>
              </a:spcAft>
              <a:buClr>
                <a:srgbClr val="000000"/>
              </a:buClr>
            </a:pPr>
            <a:endPar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endPar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Google Chrome, Mozilla Firefox and Opera etc.</a:t>
            </a:r>
          </a:p>
        </p:txBody>
      </p:sp>
    </p:spTree>
    <p:extLst>
      <p:ext uri="{BB962C8B-B14F-4D97-AF65-F5344CB8AC3E}">
        <p14:creationId xmlns:p14="http://schemas.microsoft.com/office/powerpoint/2010/main" val="3007461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Conti…</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838199"/>
            <a:ext cx="10570845" cy="5518151"/>
          </a:xfrm>
          <a:prstGeom prst="rect">
            <a:avLst/>
          </a:prstGeom>
          <a:noFill/>
        </p:spPr>
        <p:txBody>
          <a:bodyPr wrap="square" rtlCol="0" anchor="t">
            <a:noAutofit/>
          </a:bodyPr>
          <a:lstStyle/>
          <a:p>
            <a:pPr algn="just">
              <a:spcBef>
                <a:spcPts val="365"/>
              </a:spcBef>
              <a:spcAft>
                <a:spcPct val="0"/>
              </a:spcAft>
              <a:buClr>
                <a:srgbClr val="000000"/>
              </a:buClr>
            </a:pPr>
            <a:endPar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Pages:-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web page (or webpage) is a document on the Web that is accessed in a web browser. A website typically consists of many web pages linked together under a common domain name. </a:t>
            </a:r>
          </a:p>
          <a:p>
            <a:pPr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Web Page </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57200" indent="-457200" algn="just">
              <a:spcBef>
                <a:spcPts val="365"/>
              </a:spcBef>
              <a:spcAft>
                <a:spcPct val="0"/>
              </a:spcAft>
              <a:buClr>
                <a:srgbClr val="000000"/>
              </a:buClr>
              <a:buAutoNum type="arabicPeriod"/>
            </a:pPr>
            <a:r>
              <a:rPr lang="en-US" altLang="en-US" sz="2200" b="1" dirty="0">
                <a:highlight>
                  <a:srgbClr val="FFFF00"/>
                </a:highlight>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Static Web Page:- </a:t>
            </a:r>
            <a:r>
              <a:rPr lang="en-US" sz="2200" dirty="0">
                <a:latin typeface="Times New Roman" panose="02020603050405020304" pitchFamily="18" charset="0"/>
                <a:cs typeface="Times New Roman" panose="02020603050405020304" pitchFamily="18" charset="0"/>
              </a:rPr>
              <a:t>Static web pages are generally written in simpler languages such as HTML, JavaScript, CSS, etc.(static web pages data do not changes until someone changes it manually and hence data is static in nature.)</a:t>
            </a:r>
          </a:p>
          <a:p>
            <a:pPr marL="457200" indent="-457200" algn="just">
              <a:spcBef>
                <a:spcPts val="365"/>
              </a:spcBef>
              <a:spcAft>
                <a:spcPct val="0"/>
              </a:spcAft>
              <a:buClr>
                <a:srgbClr val="000000"/>
              </a:buClr>
              <a:buAutoNum type="arabicPeriod"/>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57200" indent="-457200" algn="just">
              <a:spcBef>
                <a:spcPts val="365"/>
              </a:spcBef>
              <a:spcAft>
                <a:spcPct val="0"/>
              </a:spcAft>
              <a:buClr>
                <a:srgbClr val="000000"/>
              </a:buClr>
              <a:buAutoNum type="arabicPeriod"/>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57200" indent="-457200" algn="just">
              <a:spcBef>
                <a:spcPts val="365"/>
              </a:spcBef>
              <a:spcAft>
                <a:spcPct val="0"/>
              </a:spcAft>
              <a:buClr>
                <a:srgbClr val="000000"/>
              </a:buClr>
              <a:buAutoNum type="arabicPeriod"/>
            </a:pPr>
            <a:r>
              <a:rPr lang="en-US" altLang="en-US" sz="2200" dirty="0">
                <a:highlight>
                  <a:srgbClr val="FFFF00"/>
                </a:highlight>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Dynamic Web Page:-</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sz="2200" dirty="0">
                <a:latin typeface="Times New Roman" panose="02020603050405020304" pitchFamily="18" charset="0"/>
                <a:cs typeface="Times New Roman" panose="02020603050405020304" pitchFamily="18" charset="0"/>
              </a:rPr>
              <a:t>On other Dynamic web pages are written in more complex languages such as CGI, AJAX, ASP, ASP.NET, etc.</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49124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7FFFBA-66C8-484F-84C3-5F46A0126663}"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a:t>Syllabus Unit - 1</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228600" y="1544955"/>
            <a:ext cx="11052175" cy="3165475"/>
          </a:xfrm>
          <a:prstGeom prst="rect">
            <a:avLst/>
          </a:prstGeom>
          <a:noFill/>
        </p:spPr>
        <p:txBody>
          <a:bodyPr wrap="square" rtlCol="0" anchor="t">
            <a:noAutofit/>
          </a:bodyPr>
          <a:lstStyle/>
          <a:p>
            <a:pPr marL="114300" indent="0" algn="just">
              <a:lnSpc>
                <a:spcPct val="150000"/>
              </a:lnSpc>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Web and Internet, connecting to Internet, Introduction to Internet services and tools, Client-Server Computing, Protocols Governing Web, Basic principles involved in developing a web site, Planning process, Types of Websites, Web Standards and W3C recommendations, Web Hosting Basics, Types of Hosting Packages, Introduction to Web testing, Functional Testing, Usability &amp; Visual Testing, Performance &amp; Load Testing</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Conti…</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838199"/>
            <a:ext cx="10570845" cy="5518151"/>
          </a:xfrm>
          <a:prstGeom prst="rect">
            <a:avLst/>
          </a:prstGeom>
          <a:noFill/>
        </p:spPr>
        <p:txBody>
          <a:bodyPr wrap="square" rtlCol="0" anchor="t">
            <a:noAutofit/>
          </a:bodyPr>
          <a:lstStyle/>
          <a:p>
            <a:pPr algn="just">
              <a:spcBef>
                <a:spcPts val="365"/>
              </a:spcBef>
              <a:spcAft>
                <a:spcPct val="0"/>
              </a:spcAft>
              <a:buClr>
                <a:srgbClr val="000000"/>
              </a:buClr>
            </a:pPr>
            <a:r>
              <a:rPr lang="en-US" altLang="en-US" sz="24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Development:- </a:t>
            </a: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development refers to the creating, building, and maintaining of websites. It includes aspects such as web design, web publishing, web programming, and database management. It is the creation of an application that works over the internet i.e. websites.</a:t>
            </a:r>
          </a:p>
          <a:p>
            <a:pPr fontAlgn="base"/>
            <a:r>
              <a:rPr lang="en-US" sz="2400" b="1" dirty="0">
                <a:solidFill>
                  <a:srgbClr val="002060"/>
                </a:solidFill>
                <a:latin typeface="Times New Roman" panose="02020603050405020304" pitchFamily="18" charset="0"/>
                <a:cs typeface="Times New Roman" panose="02020603050405020304" pitchFamily="18" charset="0"/>
              </a:rPr>
              <a:t>Web Development can be classified into two ways:-</a:t>
            </a:r>
          </a:p>
          <a:p>
            <a:pPr marL="457200" indent="-457200" fontAlgn="base">
              <a:buAutoNum type="alphaUcPeriod"/>
            </a:pPr>
            <a:r>
              <a:rPr lang="en-US" sz="2400" b="1" dirty="0">
                <a:solidFill>
                  <a:srgbClr val="C00000"/>
                </a:solidFill>
                <a:latin typeface="Times New Roman" panose="02020603050405020304" pitchFamily="18" charset="0"/>
                <a:cs typeface="Times New Roman" panose="02020603050405020304" pitchFamily="18" charset="0"/>
              </a:rPr>
              <a:t>Frontend Development:- </a:t>
            </a:r>
            <a:r>
              <a:rPr lang="en-US" sz="2400" dirty="0">
                <a:latin typeface="Times New Roman" panose="02020603050405020304" pitchFamily="18" charset="0"/>
                <a:cs typeface="Times New Roman" panose="02020603050405020304" pitchFamily="18" charset="0"/>
              </a:rPr>
              <a:t>HTML,CSS, Java Script, Bootstrap etc.</a:t>
            </a:r>
          </a:p>
          <a:p>
            <a:pPr fontAlgn="base"/>
            <a:r>
              <a:rPr lang="en-US" sz="2400" b="1" dirty="0">
                <a:solidFill>
                  <a:srgbClr val="C00000"/>
                </a:solidFill>
                <a:latin typeface="Times New Roman" panose="02020603050405020304" pitchFamily="18" charset="0"/>
                <a:cs typeface="Times New Roman" panose="02020603050405020304" pitchFamily="18" charset="0"/>
              </a:rPr>
              <a:t>B. Backend Development:- </a:t>
            </a:r>
            <a:r>
              <a:rPr lang="en-US" sz="2400" dirty="0">
                <a:latin typeface="Times New Roman" panose="02020603050405020304" pitchFamily="18" charset="0"/>
                <a:cs typeface="Times New Roman" panose="02020603050405020304" pitchFamily="18" charset="0"/>
              </a:rPr>
              <a:t>PHP, </a:t>
            </a:r>
            <a:r>
              <a:rPr lang="en-US" sz="2400" dirty="0" err="1">
                <a:latin typeface="Times New Roman" panose="02020603050405020304" pitchFamily="18" charset="0"/>
                <a:cs typeface="Times New Roman" panose="02020603050405020304" pitchFamily="18" charset="0"/>
              </a:rPr>
              <a:t>Java,SQL</a:t>
            </a:r>
            <a:r>
              <a:rPr lang="en-US" sz="2400" dirty="0">
                <a:latin typeface="Times New Roman" panose="02020603050405020304" pitchFamily="18" charset="0"/>
                <a:cs typeface="Times New Roman" panose="02020603050405020304" pitchFamily="18" charset="0"/>
              </a:rPr>
              <a:t> etc.</a:t>
            </a:r>
          </a:p>
          <a:p>
            <a:pPr algn="just">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3" name="Picture 2">
            <a:extLst>
              <a:ext uri="{FF2B5EF4-FFF2-40B4-BE49-F238E27FC236}">
                <a16:creationId xmlns:a16="http://schemas.microsoft.com/office/drawing/2014/main" xmlns="" id="{0DDE6159-2E04-4410-AD8B-2887771BBD7B}"/>
              </a:ext>
            </a:extLst>
          </p:cNvPr>
          <p:cNvPicPr>
            <a:picLocks noChangeAspect="1"/>
          </p:cNvPicPr>
          <p:nvPr/>
        </p:nvPicPr>
        <p:blipFill>
          <a:blip r:embed="rId3"/>
          <a:stretch>
            <a:fillRect/>
          </a:stretch>
        </p:blipFill>
        <p:spPr>
          <a:xfrm>
            <a:off x="762000" y="3597274"/>
            <a:ext cx="9906000" cy="2590800"/>
          </a:xfrm>
          <a:prstGeom prst="rect">
            <a:avLst/>
          </a:prstGeom>
        </p:spPr>
      </p:pic>
    </p:spTree>
    <p:extLst>
      <p:ext uri="{BB962C8B-B14F-4D97-AF65-F5344CB8AC3E}">
        <p14:creationId xmlns:p14="http://schemas.microsoft.com/office/powerpoint/2010/main" val="109853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Conti…</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947268"/>
            <a:ext cx="10570845" cy="5409083"/>
          </a:xfrm>
          <a:prstGeom prst="rect">
            <a:avLst/>
          </a:prstGeom>
          <a:noFill/>
        </p:spPr>
        <p:txBody>
          <a:bodyPr wrap="square" rtlCol="0" anchor="t">
            <a:noAutofit/>
          </a:bodyPr>
          <a:lstStyle/>
          <a:p>
            <a:pPr algn="just"/>
            <a:r>
              <a:rPr lang="en-US" sz="2400" dirty="0">
                <a:latin typeface="Times New Roman" panose="02020603050405020304" pitchFamily="18" charset="0"/>
                <a:cs typeface="Times New Roman" panose="02020603050405020304" pitchFamily="18" charset="0"/>
              </a:rPr>
              <a:t>Web servers and application servers are the technologies that allow the exchange of data and services over the internet.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C00000"/>
                </a:solidFill>
                <a:latin typeface="Times New Roman" panose="02020603050405020304" pitchFamily="18" charset="0"/>
                <a:cs typeface="Times New Roman" panose="02020603050405020304" pitchFamily="18" charset="0"/>
              </a:rPr>
              <a:t>Web Server:-  </a:t>
            </a:r>
            <a:r>
              <a:rPr lang="en-US" sz="2400" dirty="0">
                <a:latin typeface="Times New Roman" panose="02020603050405020304" pitchFamily="18" charset="0"/>
                <a:cs typeface="Times New Roman" panose="02020603050405020304" pitchFamily="18" charset="0"/>
              </a:rPr>
              <a:t>A web server is a software component that delivers static data like images, files, and text in response to client requests.</a:t>
            </a:r>
          </a:p>
          <a:p>
            <a:pPr algn="just"/>
            <a:endParaRPr lang="en-US" sz="2400" dirty="0">
              <a:latin typeface="Times New Roman" panose="02020603050405020304" pitchFamily="18" charset="0"/>
              <a:cs typeface="Times New Roman" panose="02020603050405020304" pitchFamily="18" charset="0"/>
            </a:endParaRPr>
          </a:p>
          <a:p>
            <a:pPr fontAlgn="base"/>
            <a:r>
              <a:rPr lang="en-US" altLang="en-US" sz="2400" b="1" dirty="0">
                <a:solidFill>
                  <a:srgbClr val="00206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 </a:t>
            </a:r>
            <a:r>
              <a:rPr lang="en-US" sz="2400" dirty="0">
                <a:latin typeface="Times New Roman" panose="02020603050405020304" pitchFamily="18" charset="0"/>
                <a:cs typeface="Times New Roman" panose="02020603050405020304" pitchFamily="18" charset="0"/>
              </a:rPr>
              <a:t>Nginx, Resin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C00000"/>
                </a:solidFill>
                <a:latin typeface="Times New Roman" panose="02020603050405020304" pitchFamily="18" charset="0"/>
                <a:cs typeface="Times New Roman" panose="02020603050405020304" pitchFamily="18" charset="0"/>
              </a:rPr>
              <a:t>Application Server :- </a:t>
            </a:r>
            <a:r>
              <a:rPr lang="en-US" sz="2400" dirty="0">
                <a:latin typeface="Times New Roman" panose="02020603050405020304" pitchFamily="18" charset="0"/>
                <a:cs typeface="Times New Roman" panose="02020603050405020304" pitchFamily="18" charset="0"/>
              </a:rPr>
              <a:t>An application server adds business logic to compute the web server's response. Both terms are used synonymously, and the most popular server software solutions today are hybrid web application servers.</a:t>
            </a:r>
          </a:p>
          <a:p>
            <a:pPr algn="just"/>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pPr>
            <a:r>
              <a:rPr lang="en-US" altLang="en-US" sz="2400" b="1" dirty="0">
                <a:solidFill>
                  <a:srgbClr val="00206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 </a:t>
            </a:r>
            <a:r>
              <a:rPr lang="en-US" sz="2400" dirty="0">
                <a:latin typeface="Times New Roman" panose="02020603050405020304" pitchFamily="18" charset="0"/>
                <a:cs typeface="Times New Roman" panose="02020603050405020304" pitchFamily="18" charset="0"/>
              </a:rPr>
              <a:t>Glassfish, WebLogic Server and ColdFusion etc.</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23246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smtClean="0">
                <a:solidFill>
                  <a:srgbClr val="000000"/>
                </a:solidFill>
                <a:latin typeface="Arial" panose="020B0604020202020204" pitchFamily="34" charset="0"/>
                <a:cs typeface="Arial" panose="020B0604020202020204" pitchFamily="34" charset="0"/>
                <a:sym typeface="Arial" panose="020B0604020202020204" pitchFamily="34" charset="0"/>
              </a:rPr>
              <a:t>Layer Architecture </a:t>
            </a: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of Web technology</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947268"/>
            <a:ext cx="10570845" cy="5409083"/>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3" name="Picture 2">
            <a:extLst>
              <a:ext uri="{FF2B5EF4-FFF2-40B4-BE49-F238E27FC236}">
                <a16:creationId xmlns:a16="http://schemas.microsoft.com/office/drawing/2014/main" xmlns="" id="{601D468C-A6A2-45D7-9964-492916DB504F}"/>
              </a:ext>
            </a:extLst>
          </p:cNvPr>
          <p:cNvPicPr>
            <a:picLocks noChangeAspect="1"/>
          </p:cNvPicPr>
          <p:nvPr/>
        </p:nvPicPr>
        <p:blipFill>
          <a:blip r:embed="rId3"/>
          <a:stretch>
            <a:fillRect/>
          </a:stretch>
        </p:blipFill>
        <p:spPr>
          <a:xfrm>
            <a:off x="544195" y="1128712"/>
            <a:ext cx="10733405" cy="5119688"/>
          </a:xfrm>
          <a:prstGeom prst="rect">
            <a:avLst/>
          </a:prstGeom>
        </p:spPr>
      </p:pic>
    </p:spTree>
    <p:extLst>
      <p:ext uri="{BB962C8B-B14F-4D97-AF65-F5344CB8AC3E}">
        <p14:creationId xmlns:p14="http://schemas.microsoft.com/office/powerpoint/2010/main" val="209648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
        <p:nvSpPr>
          <p:cNvPr id="7" name="Title 1"/>
          <p:cNvSpPr txBox="1"/>
          <p:nvPr/>
        </p:nvSpPr>
        <p:spPr>
          <a:xfrm>
            <a:off x="1981199" y="1"/>
            <a:ext cx="9982199"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Difference between Web and Application Server</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1143001"/>
            <a:ext cx="10570845" cy="5213350"/>
          </a:xfrm>
          <a:prstGeom prst="rect">
            <a:avLst/>
          </a:prstGeom>
          <a:noFill/>
        </p:spPr>
        <p:txBody>
          <a:bodyPr wrap="square" rtlCol="0" anchor="t">
            <a:noAutofit/>
          </a:bodyPr>
          <a:lstStyle/>
          <a:p>
            <a:pPr algn="just">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9" name="Picture 8"/>
          <p:cNvPicPr>
            <a:picLocks noChangeAspect="1"/>
          </p:cNvPicPr>
          <p:nvPr/>
        </p:nvPicPr>
        <p:blipFill>
          <a:blip r:embed="rId3"/>
          <a:stretch>
            <a:fillRect/>
          </a:stretch>
        </p:blipFill>
        <p:spPr>
          <a:xfrm>
            <a:off x="76835" y="777876"/>
            <a:ext cx="12115166" cy="5382742"/>
          </a:xfrm>
          <a:prstGeom prst="rect">
            <a:avLst/>
          </a:prstGeom>
        </p:spPr>
      </p:pic>
    </p:spTree>
    <p:extLst>
      <p:ext uri="{BB962C8B-B14F-4D97-AF65-F5344CB8AC3E}">
        <p14:creationId xmlns:p14="http://schemas.microsoft.com/office/powerpoint/2010/main" val="542252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What is URL </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947268"/>
            <a:ext cx="10570845" cy="5409083"/>
          </a:xfrm>
          <a:prstGeom prst="rect">
            <a:avLst/>
          </a:prstGeom>
          <a:noFill/>
        </p:spPr>
        <p:txBody>
          <a:bodyPr wrap="square" rtlCol="0" anchor="t">
            <a:noAutofit/>
          </a:bodyPr>
          <a:lstStyle/>
          <a:p>
            <a:pPr algn="just"/>
            <a:r>
              <a:rPr lang="en-US" sz="2400" dirty="0">
                <a:latin typeface="Times New Roman" panose="02020603050405020304" pitchFamily="18" charset="0"/>
                <a:cs typeface="Times New Roman" panose="02020603050405020304" pitchFamily="18" charset="0"/>
              </a:rPr>
              <a:t>A URL (Uniform Resource Locator) is a unique identifier used to locate a resource on the Internet.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also referred to as a web address. URLs consist of multiple parts -- including a protocol and domain name -- that tell a web browser how and where to retrieve a resource.</a:t>
            </a:r>
          </a:p>
          <a:p>
            <a:pPr algn="just"/>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3" name="Picture 2">
            <a:extLst>
              <a:ext uri="{FF2B5EF4-FFF2-40B4-BE49-F238E27FC236}">
                <a16:creationId xmlns:a16="http://schemas.microsoft.com/office/drawing/2014/main" xmlns="" id="{5C704793-E042-46E8-B3A7-E3807653439B}"/>
              </a:ext>
            </a:extLst>
          </p:cNvPr>
          <p:cNvPicPr>
            <a:picLocks noChangeAspect="1"/>
          </p:cNvPicPr>
          <p:nvPr/>
        </p:nvPicPr>
        <p:blipFill>
          <a:blip r:embed="rId3"/>
          <a:stretch>
            <a:fillRect/>
          </a:stretch>
        </p:blipFill>
        <p:spPr>
          <a:xfrm>
            <a:off x="1076960" y="3481754"/>
            <a:ext cx="10276840" cy="2162175"/>
          </a:xfrm>
          <a:prstGeom prst="rect">
            <a:avLst/>
          </a:prstGeom>
        </p:spPr>
      </p:pic>
    </p:spTree>
    <p:extLst>
      <p:ext uri="{BB962C8B-B14F-4D97-AF65-F5344CB8AC3E}">
        <p14:creationId xmlns:p14="http://schemas.microsoft.com/office/powerpoint/2010/main" val="40035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buClr>
                <a:srgbClr val="000000"/>
              </a:buClr>
            </a:pPr>
            <a:r>
              <a:rPr lang="en-US" b="1" dirty="0"/>
              <a:t>Extra </a:t>
            </a: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1143001"/>
            <a:ext cx="10570845" cy="5213350"/>
          </a:xfrm>
          <a:prstGeom prst="rect">
            <a:avLst/>
          </a:prstGeom>
          <a:noFill/>
        </p:spPr>
        <p:txBody>
          <a:bodyPr wrap="square" rtlCol="0" anchor="t">
            <a:noAutofit/>
          </a:bodyPr>
          <a:lstStyle/>
          <a:p>
            <a:pPr algn="just"/>
            <a:r>
              <a:rPr lang="en-US" altLang="en-US" sz="24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servers and application servers have distinct independent processes. However, they’re invisible to the end user.</a:t>
            </a:r>
          </a:p>
          <a:p>
            <a:pPr algn="just"/>
            <a:endParaRPr lang="en-US" altLang="en-US" sz="24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r>
              <a:rPr lang="en-US" altLang="en-US"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Server:- </a:t>
            </a:r>
            <a:r>
              <a:rPr lang="en-US" sz="2000" dirty="0">
                <a:latin typeface="Times New Roman" panose="02020603050405020304" pitchFamily="18" charset="0"/>
                <a:cs typeface="Times New Roman" panose="02020603050405020304" pitchFamily="18" charset="0"/>
              </a:rPr>
              <a:t>A web server is technology that hosts a website’s code and data. When you enter a URL in your browser, the URL is actually the address identifier of the web server.</a:t>
            </a:r>
          </a:p>
          <a:p>
            <a:pPr algn="just"/>
            <a:r>
              <a:rPr lang="en-US" sz="2000" b="1" dirty="0">
                <a:solidFill>
                  <a:srgbClr val="C00000"/>
                </a:solidFill>
                <a:latin typeface="Times New Roman" panose="02020603050405020304" pitchFamily="18" charset="0"/>
                <a:cs typeface="Times New Roman" panose="02020603050405020304" pitchFamily="18" charset="0"/>
              </a:rPr>
              <a:t>Your browser and web server communicate as follows: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browser uses the URL to find the server’s IP address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browser sends an HTTP request for information</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web server communicates with a database server to find the relevant data</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web server returns static content such as HTML pages, images, videos, or files in an HTTP response to the browser</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browser then displays the information to you</a:t>
            </a:r>
          </a:p>
          <a:p>
            <a:pPr algn="just"/>
            <a:endParaRPr lang="en-US" sz="20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690958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12CF1A-0345-4826-B382-53C3D0146CB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000000"/>
                </a:solidFill>
                <a:latin typeface="Arial" panose="020B0604020202020204" pitchFamily="34" charset="0"/>
                <a:cs typeface="Arial" panose="020B0604020202020204" pitchFamily="34" charset="0"/>
                <a:sym typeface="Arial" panose="020B0604020202020204" pitchFamily="34" charset="0"/>
              </a:rPr>
              <a:t>Classification of Web technology</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57200" y="874394"/>
            <a:ext cx="10570845" cy="5109211"/>
          </a:xfrm>
          <a:prstGeom prst="rect">
            <a:avLst/>
          </a:prstGeom>
          <a:noFill/>
        </p:spPr>
        <p:txBody>
          <a:bodyPr wrap="square" rtlCol="0" anchor="t">
            <a:noAutofit/>
          </a:bodyPr>
          <a:lstStyle/>
          <a:p>
            <a:pPr algn="just"/>
            <a:r>
              <a:rPr lang="en-US" altLang="en-US" sz="24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Application  Server:- </a:t>
            </a:r>
            <a:r>
              <a:rPr lang="en-US" sz="2000" dirty="0">
                <a:latin typeface="Times New Roman" panose="02020603050405020304" pitchFamily="18" charset="0"/>
                <a:cs typeface="Times New Roman" panose="02020603050405020304" pitchFamily="18" charset="0"/>
              </a:rPr>
              <a:t>An application server extends the capabilities of a web server by supporting dynamic content generation, application logic, and integration with various resources. It provides a runtime environment where you can run application code and interact with other software components, like messaging systems and databases. It uses business logic to transform data more meaningfully than a web server.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When you attempt to access interactive content on a website, the process works as follows: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browser uses the URL to finds the server’s IP address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browser sends an HTTP request for information</a:t>
            </a:r>
          </a:p>
          <a:p>
            <a:pPr marL="342900" indent="-342900"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The web server transfers the request to the application server</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application server applies business logic and communicates with other servers and third-party systems to fulfill the request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application server renders a new HTML page and returns it as a response to the web server</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web server returns the response to the browser</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browser displays the information to you</a:t>
            </a:r>
          </a:p>
          <a:p>
            <a:pPr algn="just"/>
            <a:endParaRPr 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Application Server- </a:t>
            </a:r>
          </a:p>
          <a:p>
            <a:pPr algn="just">
              <a:spcBef>
                <a:spcPts val="365"/>
              </a:spcBef>
              <a:spcAft>
                <a:spcPct val="0"/>
              </a:spcAft>
              <a:buClr>
                <a:srgbClr val="000000"/>
              </a:buClr>
              <a:buFont typeface="Wingdings" panose="05000000000000000000" pitchFamily="2" charset="2"/>
              <a:buChar char="Ø"/>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Development</a:t>
            </a:r>
          </a:p>
        </p:txBody>
      </p:sp>
    </p:spTree>
    <p:extLst>
      <p:ext uri="{BB962C8B-B14F-4D97-AF65-F5344CB8AC3E}">
        <p14:creationId xmlns:p14="http://schemas.microsoft.com/office/powerpoint/2010/main" val="4161331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F58B97-35EB-43A1-A85C-9B8035387D57}"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Connecting to Internet</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Box 7"/>
          <p:cNvSpPr txBox="1"/>
          <p:nvPr/>
        </p:nvSpPr>
        <p:spPr>
          <a:xfrm>
            <a:off x="304800" y="685800"/>
            <a:ext cx="11582399" cy="5670551"/>
          </a:xfrm>
          <a:prstGeom prst="rect">
            <a:avLst/>
          </a:prstGeom>
          <a:noFill/>
        </p:spPr>
        <p:txBody>
          <a:bodyPr wrap="square" rtlCol="0" anchor="t">
            <a:noAutofit/>
          </a:bodyPr>
          <a:lstStyle/>
          <a:p>
            <a:pPr marL="342900" indent="-342900" algn="just">
              <a:spcBef>
                <a:spcPts val="365"/>
              </a:spcBef>
              <a:spcAft>
                <a:spcPct val="0"/>
              </a:spcAft>
              <a:buClr>
                <a:srgbClr val="000000"/>
              </a:buClr>
              <a:buFont typeface="Wingdings" panose="05000000000000000000" pitchFamily="2" charset="2"/>
              <a:buChar char="v"/>
            </a:pPr>
            <a:r>
              <a:rPr sz="2000" b="1" dirty="0" smtClean="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DIAL-UP</a:t>
            </a:r>
            <a:r>
              <a:rPr lang="en-US"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dial-up connection is established between your computer and the ISP server using a modem. dial-up Connection is a cheap and traditional connection that is not preferred these days as this type of connection is very slow.</a:t>
            </a:r>
          </a:p>
          <a:p>
            <a:pPr marL="342900" indent="-342900" algn="just">
              <a:spcBef>
                <a:spcPts val="365"/>
              </a:spcBef>
              <a:spcAft>
                <a:spcPct val="0"/>
              </a:spcAft>
              <a:buClr>
                <a:srgbClr val="000000"/>
              </a:buClr>
              <a:buFont typeface="Wingdings" panose="05000000000000000000" pitchFamily="2" charset="2"/>
              <a:buChar char="v"/>
            </a:pP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r>
              <a:rPr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BROADBAND</a:t>
            </a:r>
            <a:r>
              <a:rPr lang="en-US"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Broadband refers to high-speed internet access that is faster than traditional dial-up access.</a:t>
            </a:r>
          </a:p>
          <a:p>
            <a:pPr marL="342900" indent="-342900" algn="just">
              <a:spcBef>
                <a:spcPts val="365"/>
              </a:spcBef>
              <a:spcAft>
                <a:spcPct val="0"/>
              </a:spcAft>
              <a:buClr>
                <a:srgbClr val="000000"/>
              </a:buClr>
              <a:buFont typeface="Wingdings" panose="05000000000000000000" pitchFamily="2" charset="2"/>
              <a:buChar char="v"/>
            </a:pPr>
            <a:r>
              <a:rPr lang="en-US" sz="2000"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endPar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3" name="Picture 2">
            <a:extLst>
              <a:ext uri="{FF2B5EF4-FFF2-40B4-BE49-F238E27FC236}">
                <a16:creationId xmlns:a16="http://schemas.microsoft.com/office/drawing/2014/main" xmlns="" id="{1322C07B-62A5-44F7-A367-77BA01A8ACA4}"/>
              </a:ext>
            </a:extLst>
          </p:cNvPr>
          <p:cNvPicPr>
            <a:picLocks noChangeAspect="1"/>
          </p:cNvPicPr>
          <p:nvPr/>
        </p:nvPicPr>
        <p:blipFill>
          <a:blip r:embed="rId3"/>
          <a:stretch>
            <a:fillRect/>
          </a:stretch>
        </p:blipFill>
        <p:spPr>
          <a:xfrm>
            <a:off x="8382000" y="1406768"/>
            <a:ext cx="2667000" cy="20196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19231" y="3870814"/>
            <a:ext cx="3792537"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632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F58B97-35EB-43A1-A85C-9B8035387D57}"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Connecting to Internet</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Box 7"/>
          <p:cNvSpPr txBox="1"/>
          <p:nvPr/>
        </p:nvSpPr>
        <p:spPr>
          <a:xfrm>
            <a:off x="457200" y="703385"/>
            <a:ext cx="6629400" cy="2696308"/>
          </a:xfrm>
          <a:prstGeom prst="rect">
            <a:avLst/>
          </a:prstGeom>
          <a:noFill/>
        </p:spPr>
        <p:txBody>
          <a:bodyPr wrap="square" rtlCol="0" anchor="t">
            <a:noAutofit/>
          </a:bodyPr>
          <a:lstStyle/>
          <a:p>
            <a:pPr marL="342900" indent="-342900" algn="just">
              <a:lnSpc>
                <a:spcPct val="150000"/>
              </a:lnSpc>
              <a:spcBef>
                <a:spcPts val="365"/>
              </a:spcBef>
              <a:spcAft>
                <a:spcPct val="0"/>
              </a:spcAft>
              <a:buClr>
                <a:srgbClr val="000000"/>
              </a:buClr>
              <a:buFont typeface="Wingdings" panose="05000000000000000000" pitchFamily="2" charset="2"/>
              <a:buChar char="v"/>
            </a:pPr>
            <a:r>
              <a:rPr sz="2000" b="1" dirty="0" smtClean="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DSL(DIGITAL </a:t>
            </a:r>
            <a:r>
              <a:rPr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SUBSCRIBER LINE)</a:t>
            </a:r>
            <a:r>
              <a:rPr lang="en-US"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DSL stands for Digital Subscriber Line. It provides an internet connection through the telephone line(network). DSL is a form of broadband communication that is always on, there is no need to dial a phone number to connect. </a:t>
            </a:r>
            <a:endPar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703385"/>
            <a:ext cx="3659187" cy="246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4599" y="4014143"/>
            <a:ext cx="5240216" cy="228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5862" y="4324024"/>
            <a:ext cx="6096000" cy="1107996"/>
          </a:xfrm>
          <a:prstGeom prst="rect">
            <a:avLst/>
          </a:prstGeom>
        </p:spPr>
        <p:txBody>
          <a:bodyPr>
            <a:spAutoFit/>
          </a:bodyPr>
          <a:lstStyle/>
          <a:p>
            <a:pPr marL="800100" lvl="1" indent="-342900" algn="just">
              <a:spcBef>
                <a:spcPts val="365"/>
              </a:spcBef>
              <a:spcAft>
                <a:spcPct val="0"/>
              </a:spcAft>
              <a:buClr>
                <a:srgbClr val="000000"/>
              </a:buClr>
              <a:buFont typeface="Wingdings" panose="05000000000000000000" pitchFamily="2" charset="2"/>
              <a:buChar char="v"/>
            </a:pPr>
            <a:r>
              <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 </a:t>
            </a: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a form of broadband access cable modem that can provide extremely fast access to the internet.</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312287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F58B97-35EB-43A1-A85C-9B8035387D57}"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Connecting to Internet</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04801" y="1131571"/>
            <a:ext cx="7010400" cy="1916430"/>
          </a:xfrm>
          <a:prstGeom prst="rect">
            <a:avLst/>
          </a:prstGeom>
          <a:noFill/>
        </p:spPr>
        <p:txBody>
          <a:bodyPr wrap="square" rtlCol="0" anchor="t">
            <a:noAutofit/>
          </a:bodyPr>
          <a:lstStyle/>
          <a:p>
            <a:pPr marL="800100" lvl="1" indent="-342900" algn="just">
              <a:spcBef>
                <a:spcPts val="365"/>
              </a:spcBef>
              <a:spcAft>
                <a:spcPct val="0"/>
              </a:spcAft>
              <a:buClr>
                <a:srgbClr val="000000"/>
              </a:buClr>
              <a:buFont typeface="Wingdings" panose="05000000000000000000" pitchFamily="2" charset="2"/>
              <a:buChar char="v"/>
            </a:pPr>
            <a:r>
              <a:rPr sz="2200" b="1" dirty="0" smtClean="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a:t>
            </a:r>
            <a:r>
              <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This type of connection is provided mainly in rural areas where a broadband connection is not yet offered. It accesses the internet via a satellite that is in Earth’s orbit.</a:t>
            </a:r>
          </a:p>
          <a:p>
            <a:pPr marL="800100" lvl="1" indent="-342900" algn="just">
              <a:spcBef>
                <a:spcPts val="365"/>
              </a:spcBef>
              <a:spcAft>
                <a:spcPct val="0"/>
              </a:spcAft>
              <a:buClr>
                <a:srgbClr val="000000"/>
              </a:buClr>
              <a:buFont typeface="Wingdings" panose="05000000000000000000" pitchFamily="2" charset="2"/>
              <a:buChar char="v"/>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3" name="Rectangle 2"/>
          <p:cNvSpPr/>
          <p:nvPr/>
        </p:nvSpPr>
        <p:spPr>
          <a:xfrm>
            <a:off x="287216" y="3657600"/>
            <a:ext cx="6096000" cy="1785104"/>
          </a:xfrm>
          <a:prstGeom prst="rect">
            <a:avLst/>
          </a:prstGeom>
        </p:spPr>
        <p:txBody>
          <a:bodyPr>
            <a:spAutoFit/>
          </a:bodyPr>
          <a:lstStyle/>
          <a:p>
            <a:pPr marL="800100" lvl="1" indent="-342900" algn="just">
              <a:spcBef>
                <a:spcPts val="365"/>
              </a:spcBef>
              <a:spcAft>
                <a:spcPct val="0"/>
              </a:spcAft>
              <a:buClr>
                <a:srgbClr val="000000"/>
              </a:buClr>
              <a:buFont typeface="Wingdings" panose="05000000000000000000" pitchFamily="2" charset="2"/>
              <a:buChar char="v"/>
            </a:pPr>
            <a:r>
              <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Wireless Connection:- </a:t>
            </a: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As the name suggests wireless connection does not use telephone lines or cables to connect to the internet. The wireless connection uses a radio frequency band to connect to the internet. </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914400"/>
            <a:ext cx="45148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48625" y="3994150"/>
            <a:ext cx="26193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47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F11A6E-52FE-46CB-A464-9E148EC07730}"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- 2</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0" name="Text Box 9"/>
          <p:cNvSpPr txBox="1"/>
          <p:nvPr/>
        </p:nvSpPr>
        <p:spPr>
          <a:xfrm>
            <a:off x="654050" y="1181735"/>
            <a:ext cx="10430510" cy="366268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XML: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Tree, Syntax, Elements, Attributes, Namespaces, Display, HTTP request, Parser, DOM, XPath, XSLT, XQuerry, XLink, Validator, DTD, Schema, Server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F58B97-35EB-43A1-A85C-9B8035387D57}"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buClr>
                <a:srgbClr val="000000"/>
              </a:buClr>
            </a:pPr>
            <a:r>
              <a:rPr lang="en-US" b="1" dirty="0"/>
              <a:t>Components Required For Internet Connection</a:t>
            </a: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81000" y="1070928"/>
            <a:ext cx="11429999" cy="4900295"/>
          </a:xfrm>
          <a:prstGeom prst="rect">
            <a:avLst/>
          </a:prstGeom>
          <a:noFill/>
        </p:spPr>
        <p:txBody>
          <a:bodyPr wrap="square" rtlCol="0" anchor="t">
            <a:noAutofit/>
          </a:bodyPr>
          <a:lstStyle/>
          <a:p>
            <a:pPr lvl="1" algn="just">
              <a:spcBef>
                <a:spcPts val="365"/>
              </a:spcBef>
              <a:spcAft>
                <a:spcPct val="0"/>
              </a:spcAft>
              <a:buClr>
                <a:srgbClr val="000000"/>
              </a:buClr>
            </a:pPr>
            <a:endPar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0100" lvl="1" indent="-342900" algn="just">
              <a:spcBef>
                <a:spcPts val="365"/>
              </a:spcBef>
              <a:spcAft>
                <a:spcPct val="0"/>
              </a:spcAft>
              <a:buClr>
                <a:srgbClr val="000000"/>
              </a:buClr>
              <a:buFont typeface="Wingdings" panose="05000000000000000000" pitchFamily="2" charset="2"/>
              <a:buChar char="v"/>
            </a:pPr>
            <a:r>
              <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Modem: </a:t>
            </a: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device that modulates and demodulates signals for encoding and decoding digital data transmitted over a telephone line or cable system.</a:t>
            </a:r>
          </a:p>
          <a:p>
            <a:pPr marL="800100" lvl="1" indent="-342900" algn="just">
              <a:spcBef>
                <a:spcPts val="365"/>
              </a:spcBef>
              <a:spcAft>
                <a:spcPct val="0"/>
              </a:spcAft>
              <a:buClr>
                <a:srgbClr val="000000"/>
              </a:buClr>
              <a:buFont typeface="Wingdings" panose="05000000000000000000" pitchFamily="2" charset="2"/>
              <a:buChar char="v"/>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0100" lvl="1" indent="-342900" algn="just">
              <a:spcBef>
                <a:spcPts val="365"/>
              </a:spcBef>
              <a:spcAft>
                <a:spcPct val="0"/>
              </a:spcAft>
              <a:buClr>
                <a:srgbClr val="000000"/>
              </a:buClr>
              <a:buFont typeface="Wingdings" panose="05000000000000000000" pitchFamily="2" charset="2"/>
              <a:buChar char="v"/>
            </a:pPr>
            <a:r>
              <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Router: </a:t>
            </a: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device that routes data from a local network to the internet and vice versa, often includes Wi-Fi capabilities.</a:t>
            </a:r>
          </a:p>
          <a:p>
            <a:pPr lvl="1"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0100" lvl="1" indent="-342900" algn="just">
              <a:spcBef>
                <a:spcPts val="365"/>
              </a:spcBef>
              <a:spcAft>
                <a:spcPct val="0"/>
              </a:spcAft>
              <a:buClr>
                <a:srgbClr val="000000"/>
              </a:buClr>
              <a:buFont typeface="Wingdings" panose="05000000000000000000" pitchFamily="2" charset="2"/>
              <a:buChar char="v"/>
            </a:pPr>
            <a:r>
              <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ISP (Internet Service Provider): </a:t>
            </a: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company that provides internet access to customers.</a:t>
            </a:r>
          </a:p>
        </p:txBody>
      </p:sp>
    </p:spTree>
    <p:extLst>
      <p:ext uri="{BB962C8B-B14F-4D97-AF65-F5344CB8AC3E}">
        <p14:creationId xmlns:p14="http://schemas.microsoft.com/office/powerpoint/2010/main" val="520916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11DA0-CF6C-4423-9F52-F798A704F60A}"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OSI Model </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04800" y="947268"/>
            <a:ext cx="11429999" cy="5147615"/>
          </a:xfrm>
          <a:prstGeom prst="rect">
            <a:avLst/>
          </a:prstGeom>
          <a:noFill/>
        </p:spPr>
        <p:txBody>
          <a:bodyPr wrap="square" rtlCol="0" anchor="t">
            <a:noAutofit/>
          </a:bodyPr>
          <a:lstStyle/>
          <a:p>
            <a:pPr marL="466725" lvl="1">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open systems interconnection (OSI) model is a conceptual model created by the International Organization for Standardization which enables diverse communication systems to communicate using standard protocols.</a:t>
            </a:r>
          </a:p>
          <a:p>
            <a:pPr marL="466725" lvl="1">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3" name="Picture 2">
            <a:extLst>
              <a:ext uri="{FF2B5EF4-FFF2-40B4-BE49-F238E27FC236}">
                <a16:creationId xmlns:a16="http://schemas.microsoft.com/office/drawing/2014/main" xmlns="" id="{D70ED8EA-4DDC-452B-8F6B-25EFC9101975}"/>
              </a:ext>
            </a:extLst>
          </p:cNvPr>
          <p:cNvPicPr>
            <a:picLocks noChangeAspect="1"/>
          </p:cNvPicPr>
          <p:nvPr/>
        </p:nvPicPr>
        <p:blipFill>
          <a:blip r:embed="rId3"/>
          <a:stretch>
            <a:fillRect/>
          </a:stretch>
        </p:blipFill>
        <p:spPr>
          <a:xfrm>
            <a:off x="457201" y="1981200"/>
            <a:ext cx="11125199" cy="4615332"/>
          </a:xfrm>
          <a:prstGeom prst="rect">
            <a:avLst/>
          </a:prstGeom>
        </p:spPr>
      </p:pic>
    </p:spTree>
    <p:extLst>
      <p:ext uri="{BB962C8B-B14F-4D97-AF65-F5344CB8AC3E}">
        <p14:creationId xmlns:p14="http://schemas.microsoft.com/office/powerpoint/2010/main" val="2916291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11DA0-CF6C-4423-9F52-F798A704F60A}"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Protocols &amp; Types of Protocol </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04800" y="947268"/>
            <a:ext cx="11429999" cy="5147615"/>
          </a:xfrm>
          <a:prstGeom prst="rect">
            <a:avLst/>
          </a:prstGeom>
          <a:noFill/>
        </p:spPr>
        <p:txBody>
          <a:bodyPr wrap="square" rtlCol="0" anchor="t">
            <a:noAutofit/>
          </a:bodyPr>
          <a:lstStyle/>
          <a:p>
            <a:pPr marL="466725" lvl="1"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8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Protocol</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protocol is a set of rules that determines how data is sent and received over a network</a:t>
            </a:r>
            <a:r>
              <a:rPr lang="en-US" altLang="en-US" sz="2200"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b="1" dirty="0" smtClean="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a:t>
            </a: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of Protocols</a:t>
            </a:r>
          </a:p>
          <a:p>
            <a:pPr marL="923925" lvl="1" indent="-457200" algn="just">
              <a:lnSpc>
                <a:spcPts val="2400"/>
              </a:lnSpc>
              <a:spcBef>
                <a:spcPts val="675"/>
              </a:spcBef>
              <a:spcAft>
                <a:spcPct val="0"/>
              </a:spcAft>
              <a:buClr>
                <a:srgbClr val="000000"/>
              </a:buClr>
              <a:buAutoNum type="arabicPeriod"/>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Transmission Control Protocol (TCP):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Ensures reliable, ordered, and error-checked delivery of data.</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 Case: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Commonly used in applications where data integrity is critical, such 	as web browsing, email, and file transfer.</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2. Internet Protocol (IP):-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Responsible for addressing and routing packets of data so that they can travel across networks and arrive at the correct destination.</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 Case: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Fundamental to the Internet; every device connected to the Internet uses IP.</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11DA0-CF6C-4423-9F52-F798A704F60A}"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Conti…</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04801" y="947269"/>
            <a:ext cx="6400800" cy="2176932"/>
          </a:xfrm>
          <a:prstGeom prst="rect">
            <a:avLst/>
          </a:prstGeom>
          <a:noFill/>
        </p:spPr>
        <p:txBody>
          <a:bodyPr wrap="square" rtlCol="0" anchor="t">
            <a:noAutofit/>
          </a:bodyPr>
          <a:lstStyle/>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3. Simple Mail Transfer Protocol (SMTP):-</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Used for sending emails.</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 Case: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Email servers use SMTP to send and receive mail messages</a:t>
            </a:r>
            <a:r>
              <a:rPr lang="en-US" altLang="en-US" sz="2200"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4. Hypertext Transfer Protocol (HTTP):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Foundation of data communication for the World Wide Web, it defines how messages are formatted and transmitted, and how web servers and browsers should respond to various commands. </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 Case: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Used for accessing and retrieving web pages.</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b="1"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b="1"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4209684"/>
            <a:ext cx="4155986"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59246" y="947269"/>
            <a:ext cx="5105400" cy="263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148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11DA0-CF6C-4423-9F52-F798A704F60A}"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Conti…</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2754" y="703384"/>
            <a:ext cx="6648454" cy="4706815"/>
          </a:xfrm>
          <a:prstGeom prst="rect">
            <a:avLst/>
          </a:prstGeom>
          <a:noFill/>
        </p:spPr>
        <p:txBody>
          <a:bodyPr wrap="square" rtlCol="0" anchor="t">
            <a:noAutofit/>
          </a:bodyPr>
          <a:lstStyle/>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7. </a:t>
            </a: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File Transfer Protocol (FTP):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Used to transfer files between a client and a server over a network.</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 Case: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Uploading files to a website, downloading files from a server</a:t>
            </a:r>
            <a:r>
              <a:rPr lang="en-US" altLang="en-US" sz="2200"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8. Telnet Protocol:-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 is a network protocol used to provide a command-line interface for communication with a remote device or server. The name stands for "Telecommunication Network.“</a:t>
            </a:r>
          </a:p>
          <a:p>
            <a:pPr marL="466725" lvl="1" algn="just">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3962" y="732692"/>
            <a:ext cx="4910500" cy="308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3800434"/>
            <a:ext cx="4805362" cy="270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994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03C8BC-2656-45EF-A8A4-F32A0DF4BFF7}"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Website &amp; Types Of Websites</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249680"/>
            <a:ext cx="10865485" cy="4460240"/>
          </a:xfrm>
          <a:prstGeom prst="rect">
            <a:avLst/>
          </a:prstGeom>
          <a:noFill/>
        </p:spPr>
        <p:txBody>
          <a:bodyPr wrap="square" rtlCol="0" anchor="t">
            <a:noAutofit/>
          </a:bodyPr>
          <a:lstStyle/>
          <a:p>
            <a:pPr marL="9525" indent="0">
              <a:spcBef>
                <a:spcPts val="90"/>
              </a:spcBef>
              <a:spcAft>
                <a:spcPct val="0"/>
              </a:spcAft>
              <a:buClr>
                <a:srgbClr val="000000"/>
              </a:buClr>
              <a:buFont typeface="Arial" panose="020B0604020202020204" pitchFamily="34" charset="0"/>
              <a:buNone/>
            </a:pPr>
            <a:r>
              <a:rPr lang="en-US" altLang="en-US" sz="28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Website</a:t>
            </a:r>
          </a:p>
          <a:p>
            <a:pPr marL="468630" lvl="1" algn="just">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website is a collection of web pages relate to one another within the scope of the same domain, containing various information that users can access quickly and easily as long as they are connect to the internet.</a:t>
            </a:r>
          </a:p>
          <a:p>
            <a:pPr marL="812800" lvl="1" indent="-344170">
              <a:spcBef>
                <a:spcPts val="90"/>
              </a:spcBef>
              <a:spcAft>
                <a:spcPct val="0"/>
              </a:spcAft>
              <a:buClr>
                <a:srgbClr val="000000"/>
              </a:buClr>
              <a:buFont typeface="Arial" panose="020B0604020202020204" pitchFamily="34" charset="0"/>
              <a:buChar char="•"/>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8630" lvl="1">
              <a:spcBef>
                <a:spcPts val="90"/>
              </a:spcBef>
              <a:spcAft>
                <a:spcPct val="0"/>
              </a:spcAft>
              <a:buClr>
                <a:srgbClr val="000000"/>
              </a:buClr>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of Website</a:t>
            </a:r>
          </a:p>
          <a:p>
            <a:pPr marL="9525" indent="0">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2980" lvl="1" indent="-514350">
              <a:spcBef>
                <a:spcPts val="775"/>
              </a:spcBef>
              <a:spcAft>
                <a:spcPct val="0"/>
              </a:spcAft>
              <a:buClr>
                <a:srgbClr val="000000"/>
              </a:buClr>
              <a:buFont typeface="+mj-lt"/>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Static  Website</a:t>
            </a:r>
          </a:p>
          <a:p>
            <a:pPr marL="982980" lvl="1" indent="-514350">
              <a:spcBef>
                <a:spcPts val="775"/>
              </a:spcBef>
              <a:spcAft>
                <a:spcPct val="0"/>
              </a:spcAft>
              <a:buClr>
                <a:srgbClr val="000000"/>
              </a:buClr>
              <a:buFont typeface="+mj-lt"/>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Dynamic  website</a:t>
            </a:r>
          </a:p>
        </p:txBody>
      </p:sp>
    </p:spTree>
    <p:extLst>
      <p:ext uri="{BB962C8B-B14F-4D97-AF65-F5344CB8AC3E}">
        <p14:creationId xmlns:p14="http://schemas.microsoft.com/office/powerpoint/2010/main" val="1907527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03C8BC-2656-45EF-A8A4-F32A0DF4BFF7}"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Website &amp; Types Of Websites</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04800" y="1249679"/>
            <a:ext cx="11155045" cy="4845203"/>
          </a:xfrm>
          <a:prstGeom prst="rect">
            <a:avLst/>
          </a:prstGeom>
          <a:noFill/>
        </p:spPr>
        <p:txBody>
          <a:bodyPr wrap="square" rtlCol="0" anchor="t">
            <a:noAutofit/>
          </a:bodyPr>
          <a:lstStyle/>
          <a:p>
            <a:pPr marL="581025" indent="-571500" algn="just">
              <a:spcBef>
                <a:spcPts val="90"/>
              </a:spcBef>
              <a:spcAft>
                <a:spcPct val="0"/>
              </a:spcAft>
              <a:buClr>
                <a:srgbClr val="000000"/>
              </a:buClr>
              <a:buFont typeface="Arial" panose="020B0604020202020204" pitchFamily="34" charset="0"/>
              <a:buAutoNum type="romanLcPeriod"/>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Static Website :-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term “static” is use to characterize a lack of movement, motion, or change. A static website is composed of several pre-built files that are kept on a web server. These files written in “client-side” languages such as HTML, CSS, and JavaScript, which run in the user’s web browser. The content is “static,” The only way to modify the website’s appearance is to update the files’ content manually.</a:t>
            </a:r>
          </a:p>
          <a:p>
            <a:pPr marL="581025" indent="-571500" algn="just">
              <a:spcBef>
                <a:spcPts val="90"/>
              </a:spcBef>
              <a:spcAft>
                <a:spcPct val="0"/>
              </a:spcAft>
              <a:buClr>
                <a:srgbClr val="000000"/>
              </a:buClr>
              <a:buFont typeface="Arial" panose="020B0604020202020204" pitchFamily="34" charset="0"/>
              <a:buAutoNum type="romanLcPeriod"/>
            </a:pPr>
            <a:endParaRPr lang="en-US" altLang="en-US" sz="2200" b="1" dirty="0">
              <a:solidFill>
                <a:srgbClr val="00206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algn="just">
              <a:spcBef>
                <a:spcPts val="90"/>
              </a:spcBef>
              <a:spcAft>
                <a:spcPct val="0"/>
              </a:spcAft>
              <a:buClr>
                <a:srgbClr val="000000"/>
              </a:buClr>
            </a:pPr>
            <a:r>
              <a:rPr lang="en-US" altLang="en-US" sz="2200" b="1" dirty="0">
                <a:solidFill>
                  <a:srgbClr val="00206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Examples of Static Websites:</a:t>
            </a:r>
          </a:p>
          <a:p>
            <a:pPr marL="581025" indent="-571500" algn="just">
              <a:spcBef>
                <a:spcPts val="90"/>
              </a:spcBef>
              <a:spcAft>
                <a:spcPct val="0"/>
              </a:spcAft>
              <a:buClr>
                <a:srgbClr val="000000"/>
              </a:buClr>
              <a:buFont typeface="Arial" panose="020B0604020202020204" pitchFamily="34" charset="0"/>
              <a:buAutoNum type="romanLcPeriod"/>
            </a:pPr>
            <a:endPar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Resume websites</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Portfolio websites</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Brochure websites</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Blog websites</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Newsletter Contents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03C8BC-2656-45EF-A8A4-F32A0DF4BFF7}"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Website &amp; Types Of Websites</a:t>
            </a:r>
            <a:endParaRPr kumimoji="0" lang="en-US" b="1"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04800" y="1249679"/>
            <a:ext cx="11155045" cy="5106672"/>
          </a:xfrm>
          <a:prstGeom prst="rect">
            <a:avLst/>
          </a:prstGeom>
          <a:noFill/>
        </p:spPr>
        <p:txBody>
          <a:bodyPr wrap="square" rtlCol="0" anchor="t">
            <a:noAutofit/>
          </a:bodyPr>
          <a:lstStyle/>
          <a:p>
            <a:pPr marL="523875" indent="-514350" algn="just">
              <a:spcBef>
                <a:spcPts val="90"/>
              </a:spcBef>
              <a:spcAft>
                <a:spcPct val="0"/>
              </a:spcAft>
              <a:buClr>
                <a:srgbClr val="000000"/>
              </a:buClr>
              <a:buAutoNum type="romanLcPeriod" startAt="2"/>
            </a:pPr>
            <a:r>
              <a:rPr lang="en-US" alt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Dynamic Website :-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term “dynamic” refers to something that is constantly changing or progressing. Dynamic websites produce material on the fly by accessing a database. Dynamic content on pages adapted to the demands of the user or visitor behavior. </a:t>
            </a:r>
          </a:p>
          <a:p>
            <a:pPr marL="9525" algn="just">
              <a:spcBef>
                <a:spcPts val="9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algn="just">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Dynamic websites are typically created using server-side programming languages such as ASP.NET, JSP,PHP, Ruby Python </a:t>
            </a:r>
            <a:r>
              <a:rPr lang="en-US" altLang="en-US" sz="2200" dirty="0" err="1">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etc</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and they interact with a database to retrieve and 	store data.</a:t>
            </a:r>
          </a:p>
          <a:p>
            <a:pPr marL="9525" algn="just">
              <a:spcBef>
                <a:spcPts val="90"/>
              </a:spcBef>
              <a:spcAft>
                <a:spcPct val="0"/>
              </a:spcAft>
              <a:buClr>
                <a:srgbClr val="000000"/>
              </a:buClr>
            </a:pPr>
            <a:endParaRPr lang="en-US" altLang="en-US" sz="2200" b="1" dirty="0">
              <a:solidFill>
                <a:srgbClr val="00206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algn="just">
              <a:spcBef>
                <a:spcPts val="90"/>
              </a:spcBef>
              <a:spcAft>
                <a:spcPct val="0"/>
              </a:spcAft>
              <a:buClr>
                <a:srgbClr val="000000"/>
              </a:buClr>
            </a:pPr>
            <a:r>
              <a:rPr lang="en-US" altLang="en-US" sz="2200" b="1" dirty="0">
                <a:solidFill>
                  <a:srgbClr val="00206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Examples of Dynamic Websites:</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E-commerce sites</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Twitter</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Netflix</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Facebook</a:t>
            </a:r>
          </a:p>
          <a:p>
            <a:pPr marL="581025" indent="-571500" algn="just">
              <a:spcBef>
                <a:spcPts val="9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Amazon</a:t>
            </a:r>
          </a:p>
        </p:txBody>
      </p:sp>
    </p:spTree>
    <p:extLst>
      <p:ext uri="{BB962C8B-B14F-4D97-AF65-F5344CB8AC3E}">
        <p14:creationId xmlns:p14="http://schemas.microsoft.com/office/powerpoint/2010/main" val="2829182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2FF5DF-D435-4C78-9EDD-B49300A99456}"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Writing a Web Projects</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55930" y="1022350"/>
            <a:ext cx="11017250" cy="4895850"/>
          </a:xfrm>
          <a:prstGeom prst="rect">
            <a:avLst/>
          </a:prstGeom>
          <a:noFill/>
        </p:spPr>
        <p:txBody>
          <a:bodyPr wrap="square" rtlCol="0" anchor="t">
            <a:noAutofit/>
          </a:bodyPr>
          <a:lstStyle/>
          <a:p>
            <a:pPr marL="9525" indent="0" algn="just">
              <a:lnSpc>
                <a:spcPct val="90000"/>
              </a:lnSpc>
              <a:spcBef>
                <a:spcPts val="44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Objective of above Topic:</a:t>
            </a:r>
          </a:p>
          <a:p>
            <a:pPr marL="9525" indent="0" algn="just">
              <a:lnSpc>
                <a:spcPct val="90000"/>
              </a:lnSpc>
              <a:spcBef>
                <a:spcPts val="440"/>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To developed web project and understand the concepts of web project development differs from traditional web  projects</a:t>
            </a:r>
          </a:p>
          <a:p>
            <a:pPr marL="9525" indent="0" algn="just">
              <a:lnSpc>
                <a:spcPct val="90000"/>
              </a:lnSpc>
              <a:spcBef>
                <a:spcPts val="440"/>
              </a:spcBef>
              <a:spcAft>
                <a:spcPct val="0"/>
              </a:spcAft>
              <a:buClr>
                <a:srgbClr val="000000"/>
              </a:buClr>
              <a:buFont typeface="Arial" panose="020B0604020202020204" pitchFamily="34" charset="0"/>
              <a:buNone/>
            </a:pPr>
            <a:endParaRPr lang="en-US" altLang="en-US" sz="1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a project mission statement</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841500" lvl="4"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the specific mission statement that you want to do.</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Objectives</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Specific</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Measurable</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Attainable</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Realistic</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Time limited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2AE6ED-EC05-4C87-837C-492D86E03974}"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b="1"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68630" y="1061720"/>
            <a:ext cx="11113770" cy="493649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527050" indent="-514350" algn="just">
              <a:spcBef>
                <a:spcPts val="315"/>
              </a:spcBef>
              <a:spcAft>
                <a:spcPct val="0"/>
              </a:spcAft>
              <a:buClr>
                <a:srgbClr val="000000"/>
              </a:buClr>
              <a:buFont typeface="Arial" panose="020B0604020202020204" pitchFamily="34" charset="0"/>
              <a:buNone/>
            </a:pPr>
            <a:endParaRPr lang="en-US" altLang="en-US" sz="1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1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your target users</a:t>
            </a:r>
          </a:p>
          <a:p>
            <a:pPr marL="927100" lvl="2" algn="just">
              <a:spcBef>
                <a:spcPts val="315"/>
              </a:spcBef>
              <a:spcAft>
                <a:spcPct val="0"/>
              </a:spcAft>
              <a:buClr>
                <a:srgbClr val="000000"/>
              </a:buClr>
            </a:pPr>
            <a:endPar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384300" lvl="3" algn="just">
              <a:spcBef>
                <a:spcPts val="1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matter of a website will be determined by the  users whom you want to visit the site. This is totally  depend upon</a:t>
            </a:r>
          </a:p>
          <a:p>
            <a:pPr marL="2413000" lvl="4" indent="-571500" algn="just">
              <a:spcBef>
                <a:spcPts val="75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Market research</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Focus group</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the audiences</a:t>
            </a:r>
          </a:p>
          <a:p>
            <a:pPr marL="2413000" lvl="4" indent="-571500" algn="just">
              <a:spcBef>
                <a:spcPts val="775"/>
              </a:spcBef>
              <a:spcAft>
                <a:spcPct val="0"/>
              </a:spcAft>
              <a:buClr>
                <a:srgbClr val="000000"/>
              </a:buClr>
              <a:buFont typeface="Arial" panose="020B0604020202020204" pitchFamily="34" charset="0"/>
              <a:buAutoNum type="romanLcPeriod"/>
            </a:pPr>
            <a:endParaRPr lang="en-US" altLang="en-US" sz="6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77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the scope</a:t>
            </a:r>
          </a:p>
          <a:p>
            <a:pPr marL="2413000" lvl="4" indent="-571500" algn="just">
              <a:spcBef>
                <a:spcPts val="77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By supporting documents  and client’s approval.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99696F-4562-4E44-A2E4-03B074A5EB00}"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- 3</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69595" y="1153795"/>
            <a:ext cx="10777220" cy="446659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Concept of CSS 3: </a:t>
            </a:r>
            <a:r>
              <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Creating Style Sheet, CSS Properties,CSS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spcBef>
                <a:spcPts val="365"/>
              </a:spcBef>
              <a:spcAft>
                <a:spcPct val="0"/>
              </a:spcAft>
              <a:buClr>
                <a:srgbClr val="000000"/>
              </a:buClr>
              <a:buFont typeface="Arial" panose="020B0604020202020204" pitchFamily="34" charset="0"/>
              <a:buNone/>
            </a:pPr>
            <a:endPar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Bootstrap: </a:t>
            </a:r>
            <a:r>
              <a:rPr lang="en-IN" altLang="x-none"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Bootstrap grid system, Bootstrap Components.</a:t>
            </a: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C4FBCD-568F-4E40-8396-9C7191F53B4E}"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2971800" y="4445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74040" y="1062990"/>
            <a:ext cx="10961370" cy="472440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957580" lvl="1" indent="-487680" algn="just">
              <a:spcBef>
                <a:spcPts val="490"/>
              </a:spcBef>
              <a:spcAft>
                <a:spcPct val="0"/>
              </a:spcAft>
              <a:buClr>
                <a:srgbClr val="000000"/>
              </a:buClr>
              <a:buFont typeface="Arial" panose="020B0604020202020204" pitchFamily="34" charset="0"/>
              <a:buChar cha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Assumption for budgets.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categories.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hidden costs and tools.</a:t>
            </a: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Planning issues:</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 client’s existing information system.</a:t>
            </a: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Project team and developing infrastructure.</a:t>
            </a:r>
          </a:p>
          <a:p>
            <a:pPr marL="927100" lvl="2"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Where the website will place.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0DC459-F801-4C02-A96F-8B05DB50BBE2}"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b="1" noProof="0" dirty="0">
                <a:solidFill>
                  <a:srgbClr val="C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b="1" dirty="0">
              <a:solidFill>
                <a:srgbClr val="C00000"/>
              </a:solidFil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74675" y="1076960"/>
            <a:ext cx="10871200" cy="4815205"/>
          </a:xfrm>
          <a:prstGeom prst="rect">
            <a:avLst/>
          </a:prstGeom>
          <a:noFill/>
        </p:spPr>
        <p:txBody>
          <a:bodyPr wrap="square" rtlCol="0" anchor="t">
            <a:noAutofit/>
          </a:bodyPr>
          <a:lstStyle/>
          <a:p>
            <a:pPr marL="571500" lvl="1"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rebuchet MS" panose="020B0603020202020204" pitchFamily="34" charset="0"/>
                <a:sym typeface="Arial" panose="020B0604020202020204" pitchFamily="34" charset="0"/>
              </a:rPr>
              <a:t>Client/Server Definition</a:t>
            </a:r>
          </a:p>
          <a:p>
            <a:pPr lvl="2" algn="just">
              <a:spcBef>
                <a:spcPts val="365"/>
              </a:spcBef>
              <a:spcAft>
                <a:spcPct val="0"/>
              </a:spcAft>
              <a:buClr>
                <a:srgbClr val="000000"/>
              </a:buClr>
            </a:pP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Client-server architecture is a computing model in which the server hosts, delivers, and manages most of the resources and services requested by the client. </a:t>
            </a:r>
          </a:p>
          <a:p>
            <a:pPr lvl="2" algn="just">
              <a:spcBef>
                <a:spcPts val="365"/>
              </a:spcBef>
              <a:spcAft>
                <a:spcPct val="0"/>
              </a:spcAft>
              <a:buClr>
                <a:srgbClr val="000000"/>
              </a:buClr>
            </a:pPr>
            <a:endPar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sz="22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Simply put, two factors are involved :</a:t>
            </a:r>
          </a:p>
          <a:p>
            <a:pPr marL="1371600" lvl="2" indent="-457200" algn="just">
              <a:spcBef>
                <a:spcPts val="365"/>
              </a:spcBef>
              <a:spcAft>
                <a:spcPct val="0"/>
              </a:spcAft>
              <a:buClr>
                <a:srgbClr val="000000"/>
              </a:buClr>
              <a:buFont typeface="+mj-lt"/>
              <a:buAutoNum type="alphaUcPeriod"/>
            </a:pP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server is the one who provides requested services.</a:t>
            </a:r>
          </a:p>
          <a:p>
            <a:pPr marL="1371600" lvl="2" indent="-457200" algn="just">
              <a:spcBef>
                <a:spcPts val="365"/>
              </a:spcBef>
              <a:spcAft>
                <a:spcPct val="0"/>
              </a:spcAft>
              <a:buClr>
                <a:srgbClr val="000000"/>
              </a:buClr>
              <a:buFont typeface="+mj-lt"/>
              <a:buAutoNum type="alphaUcPeriod"/>
            </a:pP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Clients are the ones who request services.</a:t>
            </a:r>
          </a:p>
          <a:p>
            <a:pPr marL="1371600" lvl="2" indent="-457200" algn="just">
              <a:spcBef>
                <a:spcPts val="365"/>
              </a:spcBef>
              <a:spcAft>
                <a:spcPct val="0"/>
              </a:spcAft>
              <a:buClr>
                <a:srgbClr val="000000"/>
              </a:buClr>
              <a:buFont typeface="+mj-lt"/>
              <a:buAutoNum type="alphaUcPeriod"/>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8" name="Picture 7">
            <a:extLst>
              <a:ext uri="{FF2B5EF4-FFF2-40B4-BE49-F238E27FC236}">
                <a16:creationId xmlns:a16="http://schemas.microsoft.com/office/drawing/2014/main" xmlns="" id="{9A691A30-D057-4241-AC0C-51DCB7A1829B}"/>
              </a:ext>
            </a:extLst>
          </p:cNvPr>
          <p:cNvPicPr>
            <a:picLocks noChangeAspect="1"/>
          </p:cNvPicPr>
          <p:nvPr/>
        </p:nvPicPr>
        <p:blipFill>
          <a:blip r:embed="rId3"/>
          <a:stretch>
            <a:fillRect/>
          </a:stretch>
        </p:blipFill>
        <p:spPr>
          <a:xfrm>
            <a:off x="1676400" y="4028758"/>
            <a:ext cx="8686800" cy="20955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F2505F-3C73-4DA0-A314-DE2A8EC63380}"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b="1" dirty="0" smtClean="0"/>
              <a:t>Type of Server</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44195" y="1129665"/>
            <a:ext cx="10888980" cy="4808220"/>
          </a:xfrm>
          <a:prstGeom prst="rect">
            <a:avLst/>
          </a:prstGeom>
          <a:noFill/>
        </p:spPr>
        <p:txBody>
          <a:bodyPr wrap="square" rtlCol="0" anchor="t">
            <a:noAutofit/>
          </a:bodyPr>
          <a:lstStyle/>
          <a:p>
            <a:pPr marL="752475" lvl="1" indent="-282575" algn="just">
              <a:lnSpc>
                <a:spcPct val="90000"/>
              </a:lnSpc>
              <a:spcBef>
                <a:spcPts val="475"/>
              </a:spcBef>
              <a:spcAft>
                <a:spcPct val="0"/>
              </a:spcAft>
              <a:buClr>
                <a:srgbClr val="000000"/>
              </a:buClr>
              <a:buFont typeface="Arial" panose="020B0604020202020204" pitchFamily="34" charset="0"/>
              <a:buChar cha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pic>
        <p:nvPicPr>
          <p:cNvPr id="8" name="Picture 7">
            <a:extLst>
              <a:ext uri="{FF2B5EF4-FFF2-40B4-BE49-F238E27FC236}">
                <a16:creationId xmlns:a16="http://schemas.microsoft.com/office/drawing/2014/main" xmlns="" id="{783C9200-0BBF-4867-80AD-0BC2A296631B}"/>
              </a:ext>
            </a:extLst>
          </p:cNvPr>
          <p:cNvPicPr>
            <a:picLocks noChangeAspect="1"/>
          </p:cNvPicPr>
          <p:nvPr/>
        </p:nvPicPr>
        <p:blipFill>
          <a:blip r:embed="rId3"/>
          <a:stretch>
            <a:fillRect/>
          </a:stretch>
        </p:blipFill>
        <p:spPr>
          <a:xfrm>
            <a:off x="544196" y="1104266"/>
            <a:ext cx="11266804" cy="50160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a:t>Types of Server</a:t>
            </a: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582143"/>
          </a:xfrm>
          <a:prstGeom prst="rect">
            <a:avLst/>
          </a:prstGeom>
        </p:spPr>
      </p:pic>
      <p:sp>
        <p:nvSpPr>
          <p:cNvPr id="3" name="Text Box 2"/>
          <p:cNvSpPr txBox="1"/>
          <p:nvPr/>
        </p:nvSpPr>
        <p:spPr>
          <a:xfrm>
            <a:off x="381000" y="792637"/>
            <a:ext cx="11658600" cy="5409083"/>
          </a:xfrm>
          <a:prstGeom prst="rect">
            <a:avLst/>
          </a:prstGeom>
          <a:noFill/>
        </p:spPr>
        <p:txBody>
          <a:bodyPr wrap="square" rtlCol="0" anchor="t">
            <a:noAutofit/>
          </a:bodyPr>
          <a:lstStyle/>
          <a:p>
            <a:pPr marL="114300" algn="just">
              <a:spcBef>
                <a:spcPts val="365"/>
              </a:spcBef>
              <a:spcAft>
                <a:spcPct val="0"/>
              </a:spcAft>
              <a:buClr>
                <a:srgbClr val="000000"/>
              </a:buClr>
            </a:pPr>
            <a:r>
              <a:rPr lang="en-US" b="1" dirty="0">
                <a:solidFill>
                  <a:srgbClr val="C00000"/>
                </a:solidFill>
              </a:rPr>
              <a:t>The three types of servers are web servers, application servers and database servers.</a:t>
            </a:r>
            <a:endParaRPr lang="en-US"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628650" indent="-514350" algn="just">
              <a:lnSpc>
                <a:spcPct val="150000"/>
              </a:lnSpc>
              <a:spcBef>
                <a:spcPts val="365"/>
              </a:spcBef>
              <a:spcAft>
                <a:spcPct val="0"/>
              </a:spcAft>
              <a:buClr>
                <a:srgbClr val="000000"/>
              </a:buClr>
              <a:buFont typeface="+mj-lt"/>
              <a:buAutoNum type="romanLcPeriod"/>
            </a:pPr>
            <a:r>
              <a:rPr lang="en-US" sz="2400" dirty="0"/>
              <a:t>W</a:t>
            </a:r>
            <a:r>
              <a:rPr lang="en-US" sz="2400" b="1" dirty="0" smtClean="0"/>
              <a:t>eb </a:t>
            </a:r>
            <a:r>
              <a:rPr lang="en-US" sz="2400" b="1" dirty="0"/>
              <a:t>servers</a:t>
            </a:r>
            <a:r>
              <a:rPr lang="en-US" sz="2400" dirty="0"/>
              <a:t> are responsible for hosting websites and delivering web content to users. They handle HTTP requests and responses, serving static web pages, images, and other files. Web servers are essential in the functioning of the internet as they enable users to access websites and interact with web applications. Apache HTTP Server and Nginx are popular web server software used today.</a:t>
            </a:r>
          </a:p>
          <a:p>
            <a:pPr marL="628650" indent="-514350" algn="just">
              <a:lnSpc>
                <a:spcPct val="150000"/>
              </a:lnSpc>
              <a:spcBef>
                <a:spcPts val="365"/>
              </a:spcBef>
              <a:spcAft>
                <a:spcPct val="0"/>
              </a:spcAft>
              <a:buClr>
                <a:srgbClr val="000000"/>
              </a:buClr>
              <a:buFont typeface="+mj-lt"/>
              <a:buAutoNum type="romanLcPeriod"/>
            </a:pPr>
            <a:r>
              <a:rPr lang="en-US" sz="2400" dirty="0"/>
              <a:t>A</a:t>
            </a:r>
            <a:r>
              <a:rPr lang="en-US" sz="2400" b="1" dirty="0" smtClean="0"/>
              <a:t>pplication </a:t>
            </a:r>
            <a:r>
              <a:rPr lang="en-US" sz="2400" b="1" dirty="0"/>
              <a:t>servers</a:t>
            </a:r>
            <a:r>
              <a:rPr lang="en-US" sz="2400" dirty="0"/>
              <a:t> are designed to host and manage web applications. They provide a runtime environment for executing application code and handle tasks such as session management, security, and database connectivity. Application servers act as a middle layer between web servers and databases, ensuring smooth communication between the two. </a:t>
            </a:r>
          </a:p>
          <a:p>
            <a:pPr marL="628650" indent="-514350" algn="just">
              <a:spcBef>
                <a:spcPts val="365"/>
              </a:spcBef>
              <a:spcAft>
                <a:spcPct val="0"/>
              </a:spcAft>
              <a:buClr>
                <a:srgbClr val="000000"/>
              </a:buClr>
              <a:buFont typeface="+mj-lt"/>
              <a:buAutoNum type="romanLcPeriod"/>
            </a:pPr>
            <a:endParaRPr lang="en-US" sz="2000" dirty="0"/>
          </a:p>
        </p:txBody>
      </p:sp>
    </p:spTree>
    <p:extLst>
      <p:ext uri="{BB962C8B-B14F-4D97-AF65-F5344CB8AC3E}">
        <p14:creationId xmlns:p14="http://schemas.microsoft.com/office/powerpoint/2010/main" val="1261935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a:t>Types of Server</a:t>
            </a: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81000" y="947268"/>
            <a:ext cx="11658600" cy="5409083"/>
          </a:xfrm>
          <a:prstGeom prst="rect">
            <a:avLst/>
          </a:prstGeom>
          <a:noFill/>
        </p:spPr>
        <p:txBody>
          <a:bodyPr wrap="square" rtlCol="0" anchor="t">
            <a:noAutofit/>
          </a:bodyPr>
          <a:lstStyle/>
          <a:p>
            <a:pPr marL="114300" algn="just">
              <a:spcBef>
                <a:spcPts val="365"/>
              </a:spcBef>
              <a:spcAft>
                <a:spcPct val="0"/>
              </a:spcAft>
              <a:buClr>
                <a:srgbClr val="000000"/>
              </a:buClr>
            </a:pPr>
            <a:r>
              <a:rPr lang="en-US" b="1" dirty="0">
                <a:solidFill>
                  <a:srgbClr val="C00000"/>
                </a:solidFill>
              </a:rPr>
              <a:t>The three types of servers are web servers, application servers and database servers.</a:t>
            </a:r>
            <a:endParaRPr lang="en-US" sz="2000" b="1"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endParaRPr lang="en-US" sz="2000" dirty="0" smtClean="0"/>
          </a:p>
          <a:p>
            <a:pPr marL="114300" algn="just">
              <a:lnSpc>
                <a:spcPct val="150000"/>
              </a:lnSpc>
              <a:spcBef>
                <a:spcPts val="365"/>
              </a:spcBef>
              <a:spcAft>
                <a:spcPct val="0"/>
              </a:spcAft>
              <a:buClr>
                <a:srgbClr val="000000"/>
              </a:buClr>
            </a:pPr>
            <a:r>
              <a:rPr lang="en-US" sz="2000" dirty="0" smtClean="0"/>
              <a:t>Iii </a:t>
            </a:r>
            <a:r>
              <a:rPr lang="en-US" sz="2400" dirty="0"/>
              <a:t>D</a:t>
            </a:r>
            <a:r>
              <a:rPr lang="en-US" sz="2400" b="1" dirty="0" smtClean="0"/>
              <a:t>atabase servers</a:t>
            </a:r>
            <a:r>
              <a:rPr lang="en-US" sz="2400" dirty="0" smtClean="0"/>
              <a:t> are responsible for storing, managing, and retrieving data. They provide a centralized location for data storage and retrieval, ensuring data integrity and security. Database servers handle queries and transactions, allowing applications to interact with the data stored within them. Popular database servers include MySQL, Oracle Database, and Microsoft SQL Server.</a:t>
            </a:r>
            <a:endParaRPr 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030838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a:t>Web Standards and W3C recommendations</a:t>
            </a: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0" y="947268"/>
            <a:ext cx="12039600" cy="5409083"/>
          </a:xfrm>
          <a:prstGeom prst="rect">
            <a:avLst/>
          </a:prstGeom>
          <a:noFill/>
        </p:spPr>
        <p:txBody>
          <a:bodyPr wrap="square" rtlCol="0" anchor="t">
            <a:noAutofit/>
          </a:bodyPr>
          <a:lstStyle/>
          <a:p>
            <a:pPr marL="114300" algn="just">
              <a:lnSpc>
                <a:spcPct val="150000"/>
              </a:lnSpc>
              <a:spcBef>
                <a:spcPts val="365"/>
              </a:spcBef>
              <a:spcAft>
                <a:spcPct val="0"/>
              </a:spcAft>
              <a:buClr>
                <a:srgbClr val="000000"/>
              </a:buClr>
            </a:pPr>
            <a:r>
              <a:rPr lang="en-US" sz="2200" b="1" dirty="0" smtClean="0">
                <a:solidFill>
                  <a:srgbClr val="C00000"/>
                </a:solidFill>
                <a:latin typeface="Times New Roman" panose="02020603050405020304" pitchFamily="18" charset="0"/>
                <a:cs typeface="Times New Roman" panose="02020603050405020304" pitchFamily="18" charset="0"/>
              </a:rPr>
              <a:t>Web </a:t>
            </a:r>
            <a:r>
              <a:rPr lang="en-US" sz="2200" b="1" dirty="0">
                <a:solidFill>
                  <a:srgbClr val="C00000"/>
                </a:solidFill>
                <a:latin typeface="Times New Roman" panose="02020603050405020304" pitchFamily="18" charset="0"/>
                <a:cs typeface="Times New Roman" panose="02020603050405020304" pitchFamily="18" charset="0"/>
              </a:rPr>
              <a:t>standards </a:t>
            </a:r>
            <a:r>
              <a:rPr lang="en-US" sz="2200" dirty="0">
                <a:latin typeface="Times New Roman" panose="02020603050405020304" pitchFamily="18" charset="0"/>
                <a:cs typeface="Times New Roman" panose="02020603050405020304" pitchFamily="18" charset="0"/>
              </a:rPr>
              <a:t>are the building blocks of the web. They are the blue prints of how to implement browsers, blogs, graphic editors, search engines, and many more software that power our experience on the web.</a:t>
            </a:r>
          </a:p>
          <a:p>
            <a:pPr marL="114300" algn="just">
              <a:spcBef>
                <a:spcPts val="365"/>
              </a:spcBef>
              <a:spcAft>
                <a:spcPct val="0"/>
              </a:spcAft>
              <a:buClr>
                <a:srgbClr val="000000"/>
              </a:buClr>
            </a:pPr>
            <a:r>
              <a:rPr lang="en-US" sz="2200" b="1"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W3C(</a:t>
            </a:r>
            <a:r>
              <a:rPr lang="en-US" sz="2200" b="1" dirty="0" smtClean="0">
                <a:solidFill>
                  <a:srgbClr val="C00000"/>
                </a:solidFill>
                <a:latin typeface="Times New Roman" panose="02020603050405020304" pitchFamily="18" charset="0"/>
                <a:cs typeface="Times New Roman" panose="02020603050405020304" pitchFamily="18" charset="0"/>
              </a:rPr>
              <a:t>World </a:t>
            </a:r>
            <a:r>
              <a:rPr lang="en-US" sz="2200" b="1" dirty="0">
                <a:solidFill>
                  <a:srgbClr val="C00000"/>
                </a:solidFill>
                <a:latin typeface="Times New Roman" panose="02020603050405020304" pitchFamily="18" charset="0"/>
                <a:cs typeface="Times New Roman" panose="02020603050405020304" pitchFamily="18" charset="0"/>
              </a:rPr>
              <a:t>Wide Web Consortium</a:t>
            </a:r>
            <a:r>
              <a:rPr lang="en-US" sz="2200" b="1" dirty="0" smtClean="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recommendation </a:t>
            </a: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refers to a standard or guideline endorsed by the World Wide Web Consortium.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is an international organization that develops standards for the World Wide Web (WWW or Web). </a:t>
            </a:r>
            <a:r>
              <a:rPr lang="en-US" altLang="en-US" sz="2400" dirty="0" smtClean="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was founded in 1994 by Tim Berners-Lee, It has a staff of 443 members- with the main headquarters located in Cambridge</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57200" indent="-342900" algn="just">
              <a:lnSpc>
                <a:spcPct val="150000"/>
              </a:lnSpc>
              <a:spcBef>
                <a:spcPts val="365"/>
              </a:spcBef>
              <a:spcAft>
                <a:spcPct val="0"/>
              </a:spcAft>
              <a:buClr>
                <a:srgbClr val="000000"/>
              </a:buClr>
              <a:buFont typeface="Arial" panose="020B0604020202020204" pitchFamily="34" charset="0"/>
              <a:buChar char="•"/>
            </a:pP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These recommendations are authoritative guidelines for developers and organizations, ensuring consistency ,compatibility and accessibility across different web platforms.</a:t>
            </a:r>
          </a:p>
          <a:p>
            <a:pPr marL="114300" algn="just">
              <a:lnSpc>
                <a:spcPct val="150000"/>
              </a:lnSpc>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r>
              <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W3C publishes documents that define Web technologies. These documents follow a process designed to promote consensus, fairness, public accountability, and quality.</a:t>
            </a:r>
          </a:p>
        </p:txBody>
      </p:sp>
    </p:spTree>
    <p:extLst>
      <p:ext uri="{BB962C8B-B14F-4D97-AF65-F5344CB8AC3E}">
        <p14:creationId xmlns:p14="http://schemas.microsoft.com/office/powerpoint/2010/main" val="2815637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smtClean="0"/>
              <a:t>Standard developed by W3C</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81000" y="947268"/>
            <a:ext cx="11658600" cy="5409083"/>
          </a:xfrm>
          <a:prstGeom prst="rect">
            <a:avLst/>
          </a:prstGeom>
          <a:noFill/>
        </p:spPr>
        <p:txBody>
          <a:bodyPr wrap="square" rtlCol="0" anchor="t">
            <a:noAutofit/>
          </a:bodyPr>
          <a:lstStyle/>
          <a:p>
            <a:pPr marL="114300"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algn="just">
              <a:spcBef>
                <a:spcPts val="365"/>
              </a:spcBef>
              <a:spcAft>
                <a:spcPct val="0"/>
              </a:spcAft>
              <a:buClr>
                <a:srgbClr val="000000"/>
              </a:buCl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8" name="Rectangle 7"/>
          <p:cNvSpPr/>
          <p:nvPr/>
        </p:nvSpPr>
        <p:spPr>
          <a:xfrm>
            <a:off x="3048000" y="1928590"/>
            <a:ext cx="6096000" cy="3000821"/>
          </a:xfrm>
          <a:prstGeom prst="rect">
            <a:avLst/>
          </a:prstGeom>
        </p:spPr>
        <p:txBody>
          <a:bodyPr>
            <a:spAutoFit/>
          </a:bodyPr>
          <a:lstStyle/>
          <a:p>
            <a:pPr marL="285750" indent="-285750">
              <a:lnSpc>
                <a:spcPct val="150000"/>
              </a:lnSpc>
              <a:buFont typeface="Arial" panose="020B0604020202020204" pitchFamily="34" charset="0"/>
              <a:buChar char="•"/>
            </a:pPr>
            <a:r>
              <a:rPr lang="en-US" altLang="en-US" b="1" dirty="0"/>
              <a:t>CGI</a:t>
            </a:r>
          </a:p>
          <a:p>
            <a:pPr marL="285750" indent="-285750">
              <a:lnSpc>
                <a:spcPct val="150000"/>
              </a:lnSpc>
              <a:buFont typeface="Arial" panose="020B0604020202020204" pitchFamily="34" charset="0"/>
              <a:buChar char="•"/>
            </a:pPr>
            <a:r>
              <a:rPr lang="en-US" altLang="en-US" b="1" dirty="0"/>
              <a:t>DOM</a:t>
            </a:r>
          </a:p>
          <a:p>
            <a:pPr marL="285750" indent="-285750">
              <a:lnSpc>
                <a:spcPct val="150000"/>
              </a:lnSpc>
              <a:buFont typeface="Arial" panose="020B0604020202020204" pitchFamily="34" charset="0"/>
              <a:buChar char="•"/>
            </a:pPr>
            <a:r>
              <a:rPr lang="en-US" altLang="en-US" b="1" dirty="0"/>
              <a:t>CSS</a:t>
            </a:r>
          </a:p>
          <a:p>
            <a:pPr marL="285750" indent="-285750">
              <a:lnSpc>
                <a:spcPct val="150000"/>
              </a:lnSpc>
              <a:buFont typeface="Arial" panose="020B0604020202020204" pitchFamily="34" charset="0"/>
              <a:buChar char="•"/>
            </a:pPr>
            <a:r>
              <a:rPr lang="en-US" altLang="en-US" b="1" dirty="0"/>
              <a:t>HTML</a:t>
            </a:r>
          </a:p>
          <a:p>
            <a:pPr marL="285750" indent="-285750">
              <a:lnSpc>
                <a:spcPct val="150000"/>
              </a:lnSpc>
              <a:buFont typeface="Arial" panose="020B0604020202020204" pitchFamily="34" charset="0"/>
              <a:buChar char="•"/>
            </a:pPr>
            <a:r>
              <a:rPr lang="en-US" altLang="en-US" b="1" dirty="0"/>
              <a:t>XHTML</a:t>
            </a:r>
          </a:p>
          <a:p>
            <a:pPr marL="285750" indent="-285750">
              <a:lnSpc>
                <a:spcPct val="150000"/>
              </a:lnSpc>
              <a:buFont typeface="Arial" panose="020B0604020202020204" pitchFamily="34" charset="0"/>
              <a:buChar char="•"/>
            </a:pPr>
            <a:r>
              <a:rPr lang="en-US" altLang="en-US" b="1" dirty="0"/>
              <a:t>HTTP</a:t>
            </a:r>
          </a:p>
          <a:p>
            <a:pPr marL="285750" indent="-285750">
              <a:lnSpc>
                <a:spcPct val="150000"/>
              </a:lnSpc>
              <a:buFont typeface="Arial" panose="020B0604020202020204" pitchFamily="34" charset="0"/>
              <a:buChar char="•"/>
            </a:pPr>
            <a:r>
              <a:rPr lang="en-US" altLang="en-US" b="1" dirty="0"/>
              <a:t>XML</a:t>
            </a:r>
            <a:endParaRPr lang="en-US" altLang="en-US" b="1" dirty="0"/>
          </a:p>
        </p:txBody>
      </p:sp>
    </p:spTree>
    <p:extLst>
      <p:ext uri="{BB962C8B-B14F-4D97-AF65-F5344CB8AC3E}">
        <p14:creationId xmlns:p14="http://schemas.microsoft.com/office/powerpoint/2010/main" val="2575235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smtClean="0"/>
              <a:t>Web Hosting</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53601"/>
            <a:ext cx="9066212" cy="54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351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smtClean="0"/>
              <a:t>Web Hosting Basics</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ext Placeholder 2"/>
          <p:cNvSpPr txBox="1">
            <a:spLocks/>
          </p:cNvSpPr>
          <p:nvPr/>
        </p:nvSpPr>
        <p:spPr>
          <a:xfrm>
            <a:off x="76200" y="805963"/>
            <a:ext cx="11658600" cy="57388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363"/>
              </a:spcBef>
              <a:spcAft>
                <a:spcPct val="0"/>
              </a:spcAft>
              <a:buClr>
                <a:srgbClr val="000000"/>
              </a:buClr>
            </a:pPr>
            <a:r>
              <a:rPr lang="en-US" altLang="en-US" sz="2400" b="1" dirty="0" smtClean="0">
                <a:latin typeface="Arial" panose="020B0604020202020204" pitchFamily="34" charset="0"/>
                <a:cs typeface="Arial" panose="020B0604020202020204" pitchFamily="34" charset="0"/>
              </a:rPr>
              <a:t>Web hosting</a:t>
            </a:r>
            <a:r>
              <a:rPr lang="en-US" altLang="en-US" sz="2400" dirty="0" smtClean="0">
                <a:latin typeface="Arial" panose="020B0604020202020204" pitchFamily="34" charset="0"/>
                <a:cs typeface="Arial" panose="020B0604020202020204" pitchFamily="34" charset="0"/>
              </a:rPr>
              <a:t> is a service of providing online space for storage of web pages. These web pages are made available via </a:t>
            </a:r>
            <a:r>
              <a:rPr lang="en-US" altLang="en-US" sz="2400" b="1" dirty="0" smtClean="0">
                <a:latin typeface="Arial" panose="020B0604020202020204" pitchFamily="34" charset="0"/>
                <a:cs typeface="Arial" panose="020B0604020202020204" pitchFamily="34" charset="0"/>
              </a:rPr>
              <a:t>World Wide Web.</a:t>
            </a:r>
            <a:r>
              <a:rPr lang="en-US" altLang="en-US" sz="2400" dirty="0" smtClean="0">
                <a:latin typeface="Arial" panose="020B0604020202020204" pitchFamily="34" charset="0"/>
                <a:cs typeface="Arial" panose="020B0604020202020204" pitchFamily="34" charset="0"/>
              </a:rPr>
              <a:t> The companies which offer website hosting are known as </a:t>
            </a:r>
            <a:r>
              <a:rPr lang="en-US" altLang="en-US" sz="2400" b="1" dirty="0" smtClean="0">
                <a:latin typeface="Arial" panose="020B0604020202020204" pitchFamily="34" charset="0"/>
                <a:cs typeface="Arial" panose="020B0604020202020204" pitchFamily="34" charset="0"/>
              </a:rPr>
              <a:t>Web hosts.</a:t>
            </a:r>
          </a:p>
          <a:p>
            <a:pPr>
              <a:lnSpc>
                <a:spcPct val="150000"/>
              </a:lnSpc>
              <a:spcBef>
                <a:spcPts val="363"/>
              </a:spcBef>
              <a:spcAft>
                <a:spcPct val="0"/>
              </a:spcAft>
              <a:buClr>
                <a:srgbClr val="000000"/>
              </a:buClr>
            </a:pPr>
            <a:r>
              <a:rPr lang="en-US" altLang="en-US" sz="2400" dirty="0" smtClean="0">
                <a:latin typeface="Arial" panose="020B0604020202020204" pitchFamily="34" charset="0"/>
                <a:cs typeface="Arial" panose="020B0604020202020204" pitchFamily="34" charset="0"/>
              </a:rPr>
              <a:t>The servers on which web site is hosted remain switched on 24 x7. These servers are run by web hosting companies. Each server has its own IP address. Since IP addresses are difficult to remember therefore, webmaster points their domain name to the IP address of the server their website is stored on.</a:t>
            </a:r>
            <a:endParaRPr lang="en-US"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482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US" b="1" dirty="0">
                <a:solidFill>
                  <a:srgbClr val="000000"/>
                </a:solidFill>
                <a:latin typeface="Times New Roman" pitchFamily="18" charset="0"/>
                <a:cs typeface="Times New Roman" pitchFamily="18" charset="0"/>
                <a:sym typeface="Arial"/>
              </a:rPr>
              <a:t>Web Hosting Basics</a:t>
            </a:r>
            <a:endParaRPr lang="en-US" b="1" dirty="0">
              <a:solidFill>
                <a:srgbClr val="000000"/>
              </a:solidFill>
              <a:latin typeface="Times New Roman" pitchFamily="18" charset="0"/>
              <a:cs typeface="Times New Roman" pitchFamily="18"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85800"/>
            <a:ext cx="113538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1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8B3475-7E56-4413-B41F-EF1A549DF1B9}"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- 4</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768985" y="1105535"/>
            <a:ext cx="10651490" cy="4229100"/>
          </a:xfrm>
          <a:prstGeom prst="rect">
            <a:avLst/>
          </a:prstGeom>
          <a:noFill/>
        </p:spPr>
        <p:txBody>
          <a:bodyPr wrap="square" rtlCol="0" anchor="t">
            <a:noAutofit/>
          </a:bodyPr>
          <a:lstStyle/>
          <a:p>
            <a:pPr marL="812800" lvl="1" indent="-344170" algn="just">
              <a:lnSpc>
                <a:spcPts val="2740"/>
              </a:lnSpc>
              <a:spcBef>
                <a:spcPts val="250"/>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JavaScript Essentials</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Introduction to Java Script , Javascript Types , Var, Let and </a:t>
            </a:r>
            <a:r>
              <a:rPr lang="en-IN" altLang="en-US" sz="2000" dirty="0" err="1">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Const</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Keywords, Operators in JS , Conditions Statements , Java Script Loops, JS Popup Boxes , JS</a:t>
            </a:r>
          </a:p>
          <a:p>
            <a:pPr marL="812800" lvl="1" indent="-344170" algn="just">
              <a:lnSpc>
                <a:spcPts val="2740"/>
              </a:lnSpc>
              <a:spcBef>
                <a:spcPts val="25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Difference == &amp; ===, Asynchronous Programming in ES6, Promise Constructor, Promise with Chain, Promise Race.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smtClean="0"/>
              <a:t>Types of Web Hosting Packages</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1037"/>
          </a:xfrm>
          <a:prstGeom prst="rect">
            <a:avLst/>
          </a:prstGeom>
        </p:spPr>
      </p:pic>
      <p:sp>
        <p:nvSpPr>
          <p:cNvPr id="8" name="Text Placeholder 2"/>
          <p:cNvSpPr txBox="1">
            <a:spLocks/>
          </p:cNvSpPr>
          <p:nvPr/>
        </p:nvSpPr>
        <p:spPr>
          <a:xfrm>
            <a:off x="182563" y="681038"/>
            <a:ext cx="8751887" cy="5675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defRPr/>
            </a:pPr>
            <a:r>
              <a:rPr lang="en-US" sz="2800" b="1" smtClean="0"/>
              <a:t>There are the six types of web hosting:</a:t>
            </a:r>
          </a:p>
          <a:p>
            <a:pPr>
              <a:defRPr/>
            </a:pPr>
            <a:r>
              <a:rPr lang="en-US" sz="2800" smtClean="0"/>
              <a:t>Shared hosting</a:t>
            </a:r>
          </a:p>
          <a:p>
            <a:pPr>
              <a:defRPr/>
            </a:pPr>
            <a:r>
              <a:rPr lang="nb-NO" sz="2800" smtClean="0"/>
              <a:t>Virtual private server (VPS) hosting</a:t>
            </a:r>
          </a:p>
          <a:p>
            <a:pPr>
              <a:defRPr/>
            </a:pPr>
            <a:r>
              <a:rPr lang="en-US" sz="2800" smtClean="0"/>
              <a:t>Dedicated server hosting</a:t>
            </a:r>
          </a:p>
          <a:p>
            <a:pPr>
              <a:defRPr/>
            </a:pPr>
            <a:r>
              <a:rPr lang="en-US" sz="2800" smtClean="0"/>
              <a:t>Cloud hosting</a:t>
            </a:r>
          </a:p>
          <a:p>
            <a:pPr>
              <a:defRPr/>
            </a:pPr>
            <a:r>
              <a:rPr lang="en-US" sz="2800" smtClean="0"/>
              <a:t>Managed hosting</a:t>
            </a:r>
          </a:p>
          <a:p>
            <a:pPr>
              <a:defRPr/>
            </a:pPr>
            <a:r>
              <a:rPr lang="en-US" sz="2800" smtClean="0"/>
              <a:t>Colocation</a:t>
            </a:r>
            <a:endParaRPr lang="en-US" sz="2800" dirty="0"/>
          </a:p>
        </p:txBody>
      </p:sp>
    </p:spTree>
    <p:extLst>
      <p:ext uri="{BB962C8B-B14F-4D97-AF65-F5344CB8AC3E}">
        <p14:creationId xmlns:p14="http://schemas.microsoft.com/office/powerpoint/2010/main" val="633809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smtClean="0"/>
              <a:t>Shared Web Hosting</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94640" y="689282"/>
            <a:ext cx="9296832" cy="567531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defRPr/>
            </a:pPr>
            <a:r>
              <a:rPr lang="en-US" sz="2000" b="1" dirty="0" smtClean="0"/>
              <a:t>Shared hosting</a:t>
            </a:r>
          </a:p>
          <a:p>
            <a:pPr lvl="1">
              <a:lnSpc>
                <a:spcPct val="150000"/>
              </a:lnSpc>
              <a:buFont typeface="Wingdings" panose="05000000000000000000" pitchFamily="2" charset="2"/>
              <a:buChar char="Ø"/>
              <a:defRPr/>
            </a:pPr>
            <a:r>
              <a:rPr lang="en-US" sz="2400" dirty="0" smtClean="0"/>
              <a:t>Shared hosting allows multiple websites to utilize a single server. Usually, you’ll have no idea who or what websites you’re sharing the resources of a server with. Each customer will usually have a limit on the total amount of server resources they can use, but this will be defined by your hosting package.</a:t>
            </a:r>
          </a:p>
          <a:p>
            <a:pPr lvl="1">
              <a:lnSpc>
                <a:spcPct val="150000"/>
              </a:lnSpc>
              <a:buFont typeface="Wingdings" panose="05000000000000000000" pitchFamily="2" charset="2"/>
              <a:buChar char="Ø"/>
              <a:defRPr/>
            </a:pPr>
            <a:r>
              <a:rPr lang="en-US" sz="2400" dirty="0" smtClean="0"/>
              <a:t>Shared hosting is easily the </a:t>
            </a:r>
            <a:r>
              <a:rPr lang="en-US" sz="2400" b="1" dirty="0" smtClean="0"/>
              <a:t>cheapest</a:t>
            </a:r>
            <a:r>
              <a:rPr lang="en-US" sz="2400" dirty="0" smtClean="0"/>
              <a:t> and most economical option for your needs. However, the cheap price comes with limitations, which we’ll get to below. Since most hosting companies will offer the same amount of space and storage it’s important to choose a company you can trust.</a:t>
            </a:r>
            <a:endParaRPr lang="nb-NO" sz="2000" b="1" dirty="0" smtClean="0"/>
          </a:p>
          <a:p>
            <a:pPr>
              <a:defRPr/>
            </a:pPr>
            <a:endParaRPr lang="en-US" sz="3600" dirty="0"/>
          </a:p>
        </p:txBody>
      </p:sp>
      <p:pic>
        <p:nvPicPr>
          <p:cNvPr id="3" name="Picture 2"/>
          <p:cNvPicPr>
            <a:picLocks noChangeAspect="1"/>
          </p:cNvPicPr>
          <p:nvPr/>
        </p:nvPicPr>
        <p:blipFill>
          <a:blip r:embed="rId3"/>
          <a:stretch>
            <a:fillRect/>
          </a:stretch>
        </p:blipFill>
        <p:spPr>
          <a:xfrm>
            <a:off x="9391472" y="1066800"/>
            <a:ext cx="2553056" cy="3686689"/>
          </a:xfrm>
          <a:prstGeom prst="rect">
            <a:avLst/>
          </a:prstGeom>
        </p:spPr>
      </p:pic>
    </p:spTree>
    <p:extLst>
      <p:ext uri="{BB962C8B-B14F-4D97-AF65-F5344CB8AC3E}">
        <p14:creationId xmlns:p14="http://schemas.microsoft.com/office/powerpoint/2010/main" val="802710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114300">
              <a:defRPr/>
            </a:pPr>
            <a:r>
              <a:rPr lang="nb-NO" b="1"/>
              <a:t>Virtual private server (VPS) hosting</a:t>
            </a:r>
            <a:endParaRPr lang="nb-NO"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169863" y="939800"/>
            <a:ext cx="8974137" cy="5186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defRPr/>
            </a:pPr>
            <a:r>
              <a:rPr lang="en-US" sz="2400" dirty="0" smtClean="0"/>
              <a:t>It is also known as Virtual Dedicated Server. </a:t>
            </a:r>
          </a:p>
          <a:p>
            <a:pPr>
              <a:lnSpc>
                <a:spcPct val="150000"/>
              </a:lnSpc>
              <a:buFont typeface="Wingdings" panose="05000000000000000000" pitchFamily="2" charset="2"/>
              <a:buChar char="Ø"/>
              <a:defRPr/>
            </a:pPr>
            <a:r>
              <a:rPr lang="en-US" sz="2400" dirty="0" smtClean="0"/>
              <a:t>It is a server which is partitioned into smaller servers.</a:t>
            </a:r>
          </a:p>
          <a:p>
            <a:pPr>
              <a:lnSpc>
                <a:spcPct val="150000"/>
              </a:lnSpc>
              <a:buFont typeface="Wingdings" panose="05000000000000000000" pitchFamily="2" charset="2"/>
              <a:buChar char="Ø"/>
              <a:defRPr/>
            </a:pPr>
            <a:r>
              <a:rPr lang="en-US" sz="2400" dirty="0" smtClean="0"/>
              <a:t> In this customer is given their own partition, which is installed with its own operating system. Unlike shared hosting, VPS doesn’t share memory or processor time rather it allocates certain amount of memory and CPU to use which means that any problem on a VPS partition on the same drive will not affect other VPS customers.</a:t>
            </a:r>
            <a:endParaRPr lang="en-US" sz="1800" dirty="0"/>
          </a:p>
        </p:txBody>
      </p:sp>
      <p:pic>
        <p:nvPicPr>
          <p:cNvPr id="3" name="Picture 2"/>
          <p:cNvPicPr>
            <a:picLocks noChangeAspect="1"/>
          </p:cNvPicPr>
          <p:nvPr/>
        </p:nvPicPr>
        <p:blipFill>
          <a:blip r:embed="rId3"/>
          <a:stretch>
            <a:fillRect/>
          </a:stretch>
        </p:blipFill>
        <p:spPr>
          <a:xfrm>
            <a:off x="9386708" y="1425698"/>
            <a:ext cx="2562583" cy="3210373"/>
          </a:xfrm>
          <a:prstGeom prst="rect">
            <a:avLst/>
          </a:prstGeom>
        </p:spPr>
      </p:pic>
    </p:spTree>
    <p:extLst>
      <p:ext uri="{BB962C8B-B14F-4D97-AF65-F5344CB8AC3E}">
        <p14:creationId xmlns:p14="http://schemas.microsoft.com/office/powerpoint/2010/main" val="1092088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114300">
              <a:defRPr/>
            </a:pPr>
            <a:r>
              <a:rPr lang="en-US" b="1"/>
              <a:t>Dedicated server hosting</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188913" y="857250"/>
            <a:ext cx="9336087" cy="5308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defRPr/>
            </a:pPr>
            <a:r>
              <a:rPr lang="en-US" sz="2400" dirty="0" smtClean="0"/>
              <a:t>It provides the  website owners the most control over the server that their website is  stored on.</a:t>
            </a:r>
          </a:p>
          <a:p>
            <a:pPr>
              <a:buFont typeface="Wingdings" panose="05000000000000000000" pitchFamily="2" charset="2"/>
              <a:buChar char="Ø"/>
              <a:defRPr/>
            </a:pPr>
            <a:r>
              <a:rPr lang="en-US" sz="2400" dirty="0" smtClean="0"/>
              <a:t>Customer has full root and admin access, so he can control everything from security to operating system that you run.</a:t>
            </a:r>
          </a:p>
          <a:p>
            <a:pPr>
              <a:buFont typeface="Wingdings" panose="05000000000000000000" pitchFamily="2" charset="2"/>
              <a:buChar char="Ø"/>
              <a:defRPr/>
            </a:pPr>
            <a:r>
              <a:rPr lang="en-US" sz="2400" dirty="0" smtClean="0"/>
              <a:t>Dedicated servers cost are one of the most expensive web hosting options.</a:t>
            </a:r>
          </a:p>
          <a:p>
            <a:pPr>
              <a:buFont typeface="Wingdings" panose="05000000000000000000" pitchFamily="2" charset="2"/>
              <a:buChar char="Ø"/>
              <a:defRPr/>
            </a:pPr>
            <a:r>
              <a:rPr lang="en-US" sz="2400" dirty="0" smtClean="0"/>
              <a:t>Used by website owners with high levels of website traffic, and those who are in need of complete control of their servers.</a:t>
            </a:r>
          </a:p>
          <a:p>
            <a:pPr>
              <a:buFont typeface="Wingdings" panose="05000000000000000000" pitchFamily="2" charset="2"/>
              <a:buChar char="Ø"/>
              <a:defRPr/>
            </a:pPr>
            <a:r>
              <a:rPr lang="en-US" sz="2400" dirty="0" smtClean="0"/>
              <a:t>A high level of technical expertise is required for the installation and ongoing management of the server. </a:t>
            </a:r>
          </a:p>
          <a:p>
            <a:pPr marL="114300" indent="0">
              <a:buFont typeface="Arial" panose="020B0604020202020204" pitchFamily="34" charset="0"/>
              <a:buNone/>
              <a:defRPr/>
            </a:pPr>
            <a:endParaRPr lang="en-US" sz="1800" b="1" dirty="0"/>
          </a:p>
        </p:txBody>
      </p:sp>
      <p:pic>
        <p:nvPicPr>
          <p:cNvPr id="11" name="Picture 10"/>
          <p:cNvPicPr>
            <a:picLocks noChangeAspect="1"/>
          </p:cNvPicPr>
          <p:nvPr/>
        </p:nvPicPr>
        <p:blipFill>
          <a:blip r:embed="rId3"/>
          <a:stretch>
            <a:fillRect/>
          </a:stretch>
        </p:blipFill>
        <p:spPr>
          <a:xfrm>
            <a:off x="9525000" y="1371600"/>
            <a:ext cx="2514951" cy="3077004"/>
          </a:xfrm>
          <a:prstGeom prst="rect">
            <a:avLst/>
          </a:prstGeom>
        </p:spPr>
      </p:pic>
    </p:spTree>
    <p:extLst>
      <p:ext uri="{BB962C8B-B14F-4D97-AF65-F5344CB8AC3E}">
        <p14:creationId xmlns:p14="http://schemas.microsoft.com/office/powerpoint/2010/main" val="466253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114300">
              <a:defRPr/>
            </a:pPr>
            <a:r>
              <a:rPr lang="en-US" b="1"/>
              <a:t>Managed hosting</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169863" y="708025"/>
            <a:ext cx="11564937" cy="57578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defRPr/>
            </a:pPr>
            <a:r>
              <a:rPr lang="en-US" sz="2400" dirty="0" smtClean="0"/>
              <a:t>Hosting companies provide technical services such as hardware and software setup and configuration, maintenance, hardware replacement, technical support, patching, updating and monitoring. </a:t>
            </a:r>
          </a:p>
          <a:p>
            <a:pPr>
              <a:lnSpc>
                <a:spcPct val="150000"/>
              </a:lnSpc>
              <a:buFont typeface="Wingdings" panose="05000000000000000000" pitchFamily="2" charset="2"/>
              <a:buChar char="Ø"/>
              <a:defRPr/>
            </a:pPr>
            <a:r>
              <a:rPr lang="en-US" sz="2400" dirty="0" smtClean="0"/>
              <a:t>With managed hosting, the provider looks after the day-to-day management of the hardware, operating systems and standardized applications.</a:t>
            </a:r>
          </a:p>
          <a:p>
            <a:pPr>
              <a:lnSpc>
                <a:spcPct val="150000"/>
              </a:lnSpc>
              <a:buFont typeface="Wingdings" panose="05000000000000000000" pitchFamily="2" charset="2"/>
              <a:buChar char="Ø"/>
              <a:defRPr/>
            </a:pPr>
            <a:endParaRPr lang="en-US" sz="2400" b="1" dirty="0" smtClean="0"/>
          </a:p>
          <a:p>
            <a:pPr>
              <a:defRPr/>
            </a:pPr>
            <a:endParaRPr lang="en-US" sz="1600" dirty="0"/>
          </a:p>
        </p:txBody>
      </p:sp>
    </p:spTree>
    <p:extLst>
      <p:ext uri="{BB962C8B-B14F-4D97-AF65-F5344CB8AC3E}">
        <p14:creationId xmlns:p14="http://schemas.microsoft.com/office/powerpoint/2010/main" val="2698643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114300">
              <a:defRPr/>
            </a:pPr>
            <a:r>
              <a:rPr lang="en-US" b="1"/>
              <a:t>Cloud hosting</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303213" y="831606"/>
            <a:ext cx="11279187" cy="5308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defRPr/>
            </a:pPr>
            <a:endParaRPr lang="en-US" sz="1800" b="1" dirty="0" smtClean="0"/>
          </a:p>
          <a:p>
            <a:pPr>
              <a:lnSpc>
                <a:spcPct val="150000"/>
              </a:lnSpc>
              <a:buFont typeface="Wingdings" panose="05000000000000000000" pitchFamily="2" charset="2"/>
              <a:buChar char="Ø"/>
              <a:defRPr/>
            </a:pPr>
            <a:r>
              <a:rPr lang="en-US" sz="2400" dirty="0" smtClean="0"/>
              <a:t>It’s a hosting solution that works via a network and enables companies to consume the computing resource like a utility.</a:t>
            </a:r>
          </a:p>
          <a:p>
            <a:pPr>
              <a:lnSpc>
                <a:spcPct val="150000"/>
              </a:lnSpc>
              <a:buFont typeface="Wingdings" panose="05000000000000000000" pitchFamily="2" charset="2"/>
              <a:buChar char="Ø"/>
              <a:defRPr/>
            </a:pPr>
            <a:r>
              <a:rPr lang="en-US" sz="2400" dirty="0" smtClean="0"/>
              <a:t>This allows users to employ as many resources as they need without having to build and maintain their own computing infrastructure. </a:t>
            </a:r>
            <a:endParaRPr lang="en-US" sz="2400" b="1" dirty="0" smtClean="0"/>
          </a:p>
          <a:p>
            <a:pPr>
              <a:lnSpc>
                <a:spcPct val="150000"/>
              </a:lnSpc>
              <a:buFont typeface="Wingdings" panose="05000000000000000000" pitchFamily="2" charset="2"/>
              <a:buChar char="Ø"/>
              <a:defRPr/>
            </a:pPr>
            <a:r>
              <a:rPr lang="en-US" sz="2400" dirty="0" smtClean="0"/>
              <a:t>Cloud-based hosting is scalable, meaning your site can grow over time, using as many resources as it requires and while the website owner only pays for what they need.</a:t>
            </a:r>
            <a:endParaRPr lang="en-US" sz="2400" dirty="0"/>
          </a:p>
        </p:txBody>
      </p:sp>
    </p:spTree>
    <p:extLst>
      <p:ext uri="{BB962C8B-B14F-4D97-AF65-F5344CB8AC3E}">
        <p14:creationId xmlns:p14="http://schemas.microsoft.com/office/powerpoint/2010/main" val="1339354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114300">
              <a:defRPr/>
            </a:pPr>
            <a:r>
              <a:rPr lang="en-US" b="1"/>
              <a:t>Colocation Hosting</a:t>
            </a:r>
            <a:endParaRPr lang="en-US" b="1"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169863" y="817563"/>
            <a:ext cx="11412537" cy="5308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buFont typeface="Arial" panose="020B0604020202020204" pitchFamily="34" charset="0"/>
              <a:buNone/>
              <a:defRPr/>
            </a:pPr>
            <a:endParaRPr lang="en-US" sz="1800" b="1" dirty="0" smtClean="0"/>
          </a:p>
          <a:p>
            <a:pPr>
              <a:lnSpc>
                <a:spcPct val="150000"/>
              </a:lnSpc>
              <a:defRPr/>
            </a:pPr>
            <a:r>
              <a:rPr lang="en-US" sz="2400" dirty="0" smtClean="0">
                <a:solidFill>
                  <a:srgbClr val="202124"/>
                </a:solidFill>
                <a:latin typeface="Google Sans"/>
              </a:rPr>
              <a:t>A colocation hosting service is </a:t>
            </a:r>
            <a:r>
              <a:rPr lang="en-US" sz="2400" dirty="0" smtClean="0">
                <a:solidFill>
                  <a:srgbClr val="040C28"/>
                </a:solidFill>
                <a:latin typeface="Google Sans"/>
              </a:rPr>
              <a:t>very similar to dedicated hosting, in that it offers you lots of ways to upgrade your website and its resources</a:t>
            </a:r>
            <a:r>
              <a:rPr lang="en-US" sz="2400" dirty="0" smtClean="0">
                <a:solidFill>
                  <a:srgbClr val="202124"/>
                </a:solidFill>
                <a:latin typeface="Google Sans"/>
              </a:rPr>
              <a:t>. It's also more secure and more reliable, but you'll need some understanding to get the most out of it, because with colocation you don't use the hosting company's servers.</a:t>
            </a:r>
          </a:p>
          <a:p>
            <a:pPr>
              <a:lnSpc>
                <a:spcPct val="150000"/>
              </a:lnSpc>
              <a:defRPr/>
            </a:pPr>
            <a:r>
              <a:rPr lang="en-US" sz="2400" dirty="0" smtClean="0"/>
              <a:t>You buy or rent all your own hardware and software, and you rent the space in the </a:t>
            </a:r>
            <a:r>
              <a:rPr lang="en-US" sz="2400" dirty="0" smtClean="0">
                <a:hlinkClick r:id="rId3"/>
              </a:rPr>
              <a:t>data center</a:t>
            </a:r>
            <a:r>
              <a:rPr lang="en-US" sz="2400" dirty="0" smtClean="0"/>
              <a:t> they’re sitting in.</a:t>
            </a:r>
            <a:endParaRPr lang="en-US" sz="2400" dirty="0"/>
          </a:p>
        </p:txBody>
      </p:sp>
    </p:spTree>
    <p:extLst>
      <p:ext uri="{BB962C8B-B14F-4D97-AF65-F5344CB8AC3E}">
        <p14:creationId xmlns:p14="http://schemas.microsoft.com/office/powerpoint/2010/main" val="3600328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a:cs typeface="Arial" panose="020B0604020202020204" pitchFamily="34" charset="0"/>
              </a:rPr>
              <a:t>Introduction to Web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0" y="708025"/>
            <a:ext cx="12039600" cy="54181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363"/>
              </a:spcBef>
              <a:spcAft>
                <a:spcPct val="0"/>
              </a:spcAft>
              <a:buClr>
                <a:srgbClr val="000000"/>
              </a:buClr>
            </a:pPr>
            <a:r>
              <a:rPr lang="en-US" altLang="en-US" sz="2400" dirty="0" smtClean="0">
                <a:solidFill>
                  <a:srgbClr val="282828"/>
                </a:solidFill>
                <a:latin typeface="Inter"/>
                <a:cs typeface="Arial" panose="020B0604020202020204" pitchFamily="34" charset="0"/>
              </a:rPr>
              <a:t>Web testing, is simply checking your web application or your website for problems before you make that web application or website live. Web testing is designed to check all aspects of the web application’s functionality, including looking for bugs with usability, compatibility, security, and general performance. </a:t>
            </a:r>
          </a:p>
          <a:p>
            <a:pPr>
              <a:lnSpc>
                <a:spcPct val="150000"/>
              </a:lnSpc>
              <a:spcBef>
                <a:spcPts val="363"/>
              </a:spcBef>
              <a:spcAft>
                <a:spcPct val="0"/>
              </a:spcAft>
              <a:buClr>
                <a:srgbClr val="000000"/>
              </a:buClr>
            </a:pPr>
            <a:r>
              <a:rPr lang="en-US" altLang="en-US" sz="2400" dirty="0" smtClean="0">
                <a:solidFill>
                  <a:srgbClr val="282828"/>
                </a:solidFill>
                <a:latin typeface="Inter"/>
                <a:cs typeface="Arial" panose="020B0604020202020204" pitchFamily="34" charset="0"/>
              </a:rPr>
              <a:t>Web testing is a crucial part of assembling any web application or website, as you don’t want to invest the many resources in time and money you’ve spent developing this web application and then have it run into immediate problems upon release. </a:t>
            </a:r>
            <a:endParaRPr lang="en-US" alt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662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dirty="0"/>
              <a:t>Functional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0" y="708025"/>
            <a:ext cx="11353800" cy="54181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spcBef>
                <a:spcPts val="363"/>
              </a:spcBef>
              <a:spcAft>
                <a:spcPct val="0"/>
              </a:spcAft>
              <a:buClr>
                <a:srgbClr val="000000"/>
              </a:buClr>
              <a:buFont typeface="Wingdings" panose="05000000000000000000" pitchFamily="2" charset="2"/>
              <a:buChar char="Ø"/>
              <a:defRPr/>
            </a:pPr>
            <a:r>
              <a:rPr lang="en-US" altLang="en-US" sz="2200" smtClean="0">
                <a:latin typeface="Arial" panose="020B0604020202020204" pitchFamily="34" charset="0"/>
                <a:cs typeface="Arial" panose="020B0604020202020204" pitchFamily="34" charset="0"/>
              </a:rPr>
              <a:t>Functional testing is a stage in the software delivery lifecycle (also referred to as a ‘process’) in which quality engineers verify whether the application under test’s features behaves as per their requirements. </a:t>
            </a:r>
          </a:p>
          <a:p>
            <a:pPr marL="114300" indent="0" algn="just">
              <a:lnSpc>
                <a:spcPct val="150000"/>
              </a:lnSpc>
              <a:spcBef>
                <a:spcPts val="363"/>
              </a:spcBef>
              <a:spcAft>
                <a:spcPct val="0"/>
              </a:spcAft>
              <a:buClr>
                <a:srgbClr val="000000"/>
              </a:buClr>
              <a:buFont typeface="Arial" panose="020B0604020202020204" pitchFamily="34" charset="0"/>
              <a:buNone/>
              <a:defRPr/>
            </a:pPr>
            <a:r>
              <a:rPr lang="en-US" altLang="en-US" sz="2200" smtClean="0">
                <a:latin typeface="Arial" panose="020B0604020202020204" pitchFamily="34" charset="0"/>
                <a:cs typeface="Arial" panose="020B0604020202020204" pitchFamily="34" charset="0"/>
              </a:rPr>
              <a:t>     Here are some typical examples of functional testing:</a:t>
            </a:r>
          </a:p>
          <a:p>
            <a:pPr algn="just">
              <a:lnSpc>
                <a:spcPct val="150000"/>
              </a:lnSpc>
              <a:spcBef>
                <a:spcPts val="363"/>
              </a:spcBef>
              <a:spcAft>
                <a:spcPct val="0"/>
              </a:spcAft>
              <a:buClr>
                <a:srgbClr val="000000"/>
              </a:buClr>
              <a:buFont typeface="Wingdings" panose="05000000000000000000" pitchFamily="2" charset="2"/>
              <a:buChar char="Ø"/>
              <a:defRPr/>
            </a:pPr>
            <a:r>
              <a:rPr lang="en-US" altLang="en-US" sz="2200" smtClean="0">
                <a:latin typeface="Arial" panose="020B0604020202020204" pitchFamily="34" charset="0"/>
                <a:cs typeface="Arial" panose="020B0604020202020204" pitchFamily="34" charset="0"/>
              </a:rPr>
              <a:t>Do appropriate error messages appear when users input the incorrect information (e.g. invalid email address, card number)?</a:t>
            </a:r>
          </a:p>
          <a:p>
            <a:pPr algn="just">
              <a:lnSpc>
                <a:spcPct val="150000"/>
              </a:lnSpc>
              <a:spcBef>
                <a:spcPts val="363"/>
              </a:spcBef>
              <a:spcAft>
                <a:spcPct val="0"/>
              </a:spcAft>
              <a:buClr>
                <a:srgbClr val="000000"/>
              </a:buClr>
              <a:buFont typeface="Wingdings" panose="05000000000000000000" pitchFamily="2" charset="2"/>
              <a:buChar char="Ø"/>
              <a:defRPr/>
            </a:pPr>
            <a:r>
              <a:rPr lang="en-US" altLang="en-US" sz="2200" smtClean="0">
                <a:latin typeface="Arial" panose="020B0604020202020204" pitchFamily="34" charset="0"/>
                <a:cs typeface="Arial" panose="020B0604020202020204" pitchFamily="34" charset="0"/>
              </a:rPr>
              <a:t>Can users request to change their credentials (e.g. user name, passwords, etc.,...)?</a:t>
            </a:r>
          </a:p>
          <a:p>
            <a:pPr algn="just">
              <a:lnSpc>
                <a:spcPct val="150000"/>
              </a:lnSpc>
              <a:spcBef>
                <a:spcPts val="363"/>
              </a:spcBef>
              <a:spcAft>
                <a:spcPct val="0"/>
              </a:spcAft>
              <a:buClr>
                <a:srgbClr val="000000"/>
              </a:buClr>
              <a:buFont typeface="Wingdings" panose="05000000000000000000" pitchFamily="2" charset="2"/>
              <a:buChar char="Ø"/>
              <a:defRPr/>
            </a:pPr>
            <a:r>
              <a:rPr lang="en-US" altLang="en-US" sz="2200" smtClean="0">
                <a:latin typeface="Arial" panose="020B0604020202020204" pitchFamily="34" charset="0"/>
                <a:cs typeface="Arial" panose="020B0604020202020204" pitchFamily="34" charset="0"/>
              </a:rPr>
              <a:t>Can users log in with the new credentials? </a:t>
            </a:r>
          </a:p>
          <a:p>
            <a:pPr marL="114300" indent="0" algn="just">
              <a:spcBef>
                <a:spcPts val="363"/>
              </a:spcBef>
              <a:spcAft>
                <a:spcPct val="0"/>
              </a:spcAft>
              <a:buClr>
                <a:srgbClr val="000000"/>
              </a:buClr>
              <a:buFont typeface="Arial" panose="020B0604020202020204" pitchFamily="34" charset="0"/>
              <a:buNone/>
              <a:defRPr/>
            </a:pPr>
            <a:endParaRPr lang="en-US" alt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9916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dirty="0"/>
              <a:t>Functional Testing Vs Non Functional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067576360"/>
              </p:ext>
            </p:extLst>
          </p:nvPr>
        </p:nvGraphicFramePr>
        <p:xfrm>
          <a:off x="0" y="914400"/>
          <a:ext cx="12039600" cy="5831200"/>
        </p:xfrm>
        <a:graphic>
          <a:graphicData uri="http://schemas.openxmlformats.org/drawingml/2006/table">
            <a:tbl>
              <a:tblPr/>
              <a:tblGrid>
                <a:gridCol w="2407920"/>
                <a:gridCol w="5364480"/>
                <a:gridCol w="4267200"/>
              </a:tblGrid>
              <a:tr h="304273">
                <a:tc>
                  <a:txBody>
                    <a:bodyPr/>
                    <a:lstStyle/>
                    <a:p>
                      <a:pPr algn="ctr"/>
                      <a:r>
                        <a:rPr lang="en-IN" sz="2000" dirty="0">
                          <a:effectLst/>
                        </a:rPr>
                        <a:t> </a:t>
                      </a: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2000" b="1">
                          <a:effectLst/>
                          <a:latin typeface="Arial" panose="020B0604020202020204" pitchFamily="34" charset="0"/>
                        </a:rPr>
                        <a:t>Functional Testing</a:t>
                      </a:r>
                      <a:endParaRPr lang="en-IN" sz="200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2000" b="1">
                          <a:effectLst/>
                          <a:latin typeface="Arial" panose="020B0604020202020204" pitchFamily="34" charset="0"/>
                        </a:rPr>
                        <a:t>Non-functional testing</a:t>
                      </a:r>
                      <a:endParaRPr lang="en-IN" sz="200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4527">
                <a:tc>
                  <a:txBody>
                    <a:bodyPr/>
                    <a:lstStyle/>
                    <a:p>
                      <a:pPr algn="ctr"/>
                      <a:r>
                        <a:rPr lang="en-IN" sz="2000" b="1" dirty="0">
                          <a:effectLst/>
                          <a:latin typeface="Arial" panose="020B0604020202020204" pitchFamily="34" charset="0"/>
                        </a:rPr>
                        <a:t>Method</a:t>
                      </a:r>
                      <a:endParaRPr lang="en-IN" sz="2000" dirty="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0" dirty="0">
                          <a:effectLst/>
                          <a:latin typeface="Arial" panose="020B0604020202020204" pitchFamily="34" charset="0"/>
                        </a:rPr>
                        <a:t>Normally performed under the black-box method. In which the testers only validate with inputs and outputs instead of the internal structure of the system.</a:t>
                      </a:r>
                      <a:endParaRPr lang="en-US" sz="2000" dirty="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0" dirty="0">
                          <a:effectLst/>
                          <a:latin typeface="Arial" panose="020B0604020202020204" pitchFamily="34" charset="0"/>
                        </a:rPr>
                        <a:t>Normally performed under the white-box method. In which the tester is made aware of the system’s internal design to generate test cases accordingly.</a:t>
                      </a:r>
                      <a:endParaRPr lang="en-US" sz="2000" dirty="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1566">
                <a:tc>
                  <a:txBody>
                    <a:bodyPr/>
                    <a:lstStyle/>
                    <a:p>
                      <a:pPr algn="ctr"/>
                      <a:r>
                        <a:rPr lang="en-IN" sz="2000" b="1">
                          <a:effectLst/>
                          <a:latin typeface="Arial" panose="020B0604020202020204" pitchFamily="34" charset="0"/>
                        </a:rPr>
                        <a:t>Areas of concern</a:t>
                      </a:r>
                      <a:endParaRPr lang="en-IN" sz="200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0" dirty="0">
                          <a:effectLst/>
                          <a:latin typeface="Arial" panose="020B0604020202020204" pitchFamily="34" charset="0"/>
                        </a:rPr>
                        <a:t>Whether or not the system’s outputs satisfy the specification or requirements given</a:t>
                      </a:r>
                      <a:endParaRPr lang="en-US" sz="2000" dirty="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0" dirty="0">
                          <a:effectLst/>
                          <a:latin typeface="Arial" panose="020B0604020202020204" pitchFamily="34" charset="0"/>
                        </a:rPr>
                        <a:t>The system’s performance, stability, security, usability, etc.</a:t>
                      </a:r>
                      <a:endParaRPr lang="en-US" sz="2000" dirty="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6644">
                <a:tc>
                  <a:txBody>
                    <a:bodyPr/>
                    <a:lstStyle/>
                    <a:p>
                      <a:pPr algn="ctr"/>
                      <a:r>
                        <a:rPr lang="en-IN" sz="2000" b="1">
                          <a:effectLst/>
                          <a:latin typeface="Arial" panose="020B0604020202020204" pitchFamily="34" charset="0"/>
                        </a:rPr>
                        <a:t>Inputs</a:t>
                      </a:r>
                      <a:endParaRPr lang="en-IN" sz="200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IN" sz="2000" b="0" dirty="0">
                          <a:effectLst/>
                          <a:latin typeface="Arial" panose="020B0604020202020204" pitchFamily="34" charset="0"/>
                        </a:rPr>
                        <a:t>Business requirements, client’s specifications</a:t>
                      </a:r>
                      <a:endParaRPr lang="en-IN" sz="2000" dirty="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IN" sz="2000" b="0" dirty="0">
                          <a:effectLst/>
                          <a:latin typeface="Arial" panose="020B0604020202020204" pitchFamily="34" charset="0"/>
                        </a:rPr>
                        <a:t>Speed, throughput, scalability, etc.</a:t>
                      </a:r>
                      <a:endParaRPr lang="en-IN" sz="2000" dirty="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1294">
                <a:tc>
                  <a:txBody>
                    <a:bodyPr/>
                    <a:lstStyle/>
                    <a:p>
                      <a:pPr algn="ctr"/>
                      <a:r>
                        <a:rPr lang="en-IN" sz="2000" b="1">
                          <a:effectLst/>
                          <a:latin typeface="Arial" panose="020B0604020202020204" pitchFamily="34" charset="0"/>
                        </a:rPr>
                        <a:t>Examples</a:t>
                      </a:r>
                      <a:endParaRPr lang="en-IN" sz="2000">
                        <a:effectLst/>
                      </a:endParaRP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0" i="0" dirty="0">
                          <a:solidFill>
                            <a:srgbClr val="282828"/>
                          </a:solidFill>
                          <a:effectLst/>
                          <a:latin typeface="Inter"/>
                        </a:rPr>
                        <a:t>Unit testing</a:t>
                      </a:r>
                    </a:p>
                    <a:p>
                      <a:pPr algn="just"/>
                      <a:r>
                        <a:rPr lang="en-US" sz="2000" b="0" i="0" dirty="0">
                          <a:solidFill>
                            <a:srgbClr val="282828"/>
                          </a:solidFill>
                          <a:effectLst/>
                          <a:latin typeface="Inter"/>
                        </a:rPr>
                        <a:t>API testing </a:t>
                      </a:r>
                    </a:p>
                    <a:p>
                      <a:pPr algn="just"/>
                      <a:r>
                        <a:rPr lang="en-US" sz="2000" b="0" i="0" dirty="0">
                          <a:solidFill>
                            <a:srgbClr val="282828"/>
                          </a:solidFill>
                          <a:effectLst/>
                          <a:latin typeface="Inter"/>
                        </a:rPr>
                        <a:t>Regression testing (can be both functional and non-functional)</a:t>
                      </a: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0" i="0" dirty="0">
                          <a:solidFill>
                            <a:srgbClr val="282828"/>
                          </a:solidFill>
                          <a:effectLst/>
                          <a:latin typeface="Inter"/>
                        </a:rPr>
                        <a:t>Security testing</a:t>
                      </a:r>
                    </a:p>
                    <a:p>
                      <a:pPr algn="just"/>
                      <a:r>
                        <a:rPr lang="en-US" sz="2000" b="0" i="0" dirty="0">
                          <a:solidFill>
                            <a:srgbClr val="282828"/>
                          </a:solidFill>
                          <a:effectLst/>
                          <a:latin typeface="Inter"/>
                        </a:rPr>
                        <a:t>Performance testing</a:t>
                      </a:r>
                    </a:p>
                    <a:p>
                      <a:pPr algn="just"/>
                      <a:r>
                        <a:rPr lang="en-US" sz="2000" b="0" i="0" dirty="0">
                          <a:solidFill>
                            <a:srgbClr val="282828"/>
                          </a:solidFill>
                          <a:effectLst/>
                          <a:latin typeface="Inter"/>
                        </a:rPr>
                        <a:t>Load testing</a:t>
                      </a:r>
                    </a:p>
                    <a:p>
                      <a:pPr algn="just"/>
                      <a:r>
                        <a:rPr lang="en-US" sz="2000" b="0" i="0" dirty="0">
                          <a:solidFill>
                            <a:srgbClr val="282828"/>
                          </a:solidFill>
                          <a:effectLst/>
                          <a:latin typeface="Inter"/>
                        </a:rPr>
                        <a:t>Stress testing</a:t>
                      </a:r>
                    </a:p>
                  </a:txBody>
                  <a:tcPr marL="133879" marR="133879" marT="129165" marB="1291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0465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657F07-F4D0-444B-BD40-F44DDC4328C8}"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- 5</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58165" y="1246505"/>
            <a:ext cx="10914380" cy="436435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Working with files and directories: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Session &amp; Cookies: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Session Control, Session Functionality What is a Cookie, Setting Cookies with PHP. Using Cookies with Sessions, Deleting Cookies, Registering Session variables, Destroying the variables and Session.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dirty="0"/>
              <a:t>Performance &amp; Load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228600" y="817563"/>
            <a:ext cx="11963399" cy="5538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algn="just">
              <a:lnSpc>
                <a:spcPct val="150000"/>
              </a:lnSpc>
              <a:spcBef>
                <a:spcPts val="363"/>
              </a:spcBef>
              <a:spcAft>
                <a:spcPct val="0"/>
              </a:spcAft>
              <a:buClr>
                <a:srgbClr val="000000"/>
              </a:buClr>
            </a:pPr>
            <a:r>
              <a:rPr lang="en-US" altLang="en-US" sz="2000" dirty="0" smtClean="0">
                <a:latin typeface="Arial" panose="020B0604020202020204" pitchFamily="34" charset="0"/>
                <a:cs typeface="Arial" panose="020B0604020202020204" pitchFamily="34" charset="0"/>
              </a:rPr>
              <a:t>Performance testing is a type of testing that is performed for verifying the performance of a system and to monitor the behavior of the system under stress. It tells about the reliability, stability, response time, and scalability of a system. On the other hand, load testing is primarily aimed for identifying the behavior of a system under the expected load</a:t>
            </a:r>
            <a:r>
              <a:rPr lang="en-US" altLang="en-US" sz="2000" b="1" dirty="0" smtClean="0">
                <a:latin typeface="Arial" panose="020B0604020202020204" pitchFamily="34" charset="0"/>
                <a:cs typeface="Arial" panose="020B0604020202020204" pitchFamily="34" charset="0"/>
              </a:rPr>
              <a:t>.</a:t>
            </a:r>
          </a:p>
          <a:p>
            <a:pPr marL="114300" indent="0">
              <a:lnSpc>
                <a:spcPct val="150000"/>
              </a:lnSpc>
              <a:spcBef>
                <a:spcPts val="363"/>
              </a:spcBef>
              <a:spcAft>
                <a:spcPct val="0"/>
              </a:spcAft>
              <a:buClr>
                <a:srgbClr val="000000"/>
              </a:buClr>
              <a:buFont typeface="Arial" panose="020B0604020202020204" pitchFamily="34" charset="0"/>
              <a:buNone/>
            </a:pPr>
            <a:r>
              <a:rPr lang="en-US" altLang="en-US" sz="2000" b="1" dirty="0" smtClean="0">
                <a:latin typeface="Arial" panose="020B0604020202020204" pitchFamily="34" charset="0"/>
                <a:cs typeface="Arial" panose="020B0604020202020204" pitchFamily="34" charset="0"/>
              </a:rPr>
              <a:t>What is Performance Testing?</a:t>
            </a:r>
          </a:p>
          <a:p>
            <a:pPr marL="457200" algn="just">
              <a:lnSpc>
                <a:spcPct val="150000"/>
              </a:lnSpc>
              <a:spcBef>
                <a:spcPts val="363"/>
              </a:spcBef>
              <a:spcAft>
                <a:spcPct val="0"/>
              </a:spcAft>
              <a:buClr>
                <a:srgbClr val="000000"/>
              </a:buClr>
            </a:pPr>
            <a:r>
              <a:rPr lang="en-US" altLang="en-US" sz="2000" dirty="0" smtClean="0">
                <a:latin typeface="Arial" panose="020B0604020202020204" pitchFamily="34" charset="0"/>
                <a:cs typeface="Arial" panose="020B0604020202020204" pitchFamily="34" charset="0"/>
              </a:rPr>
              <a:t>Performance testing is performed over the software to test its performance under a particular workload for its sensitivity, reaction time and its stability. Performance testing is basically a superset of stress testing.</a:t>
            </a:r>
          </a:p>
          <a:p>
            <a:pPr marL="457200" algn="just">
              <a:lnSpc>
                <a:spcPct val="150000"/>
              </a:lnSpc>
              <a:spcBef>
                <a:spcPts val="363"/>
              </a:spcBef>
              <a:spcAft>
                <a:spcPct val="0"/>
              </a:spcAft>
              <a:buClr>
                <a:srgbClr val="000000"/>
              </a:buClr>
            </a:pPr>
            <a:r>
              <a:rPr lang="en-US" altLang="en-US" sz="2000" dirty="0" smtClean="0">
                <a:latin typeface="Arial" panose="020B0604020202020204" pitchFamily="34" charset="0"/>
                <a:cs typeface="Arial" panose="020B0604020202020204" pitchFamily="34" charset="0"/>
              </a:rPr>
              <a:t>The primary goal of performing performance testing is to set the standards and benchmarks for the product. Performance testing indicates how the product behaves under regular parameters. Checking for concurrent users and response time is an example of performance testing.</a:t>
            </a:r>
          </a:p>
          <a:p>
            <a:pPr marL="114300" indent="0">
              <a:lnSpc>
                <a:spcPct val="150000"/>
              </a:lnSpc>
              <a:spcBef>
                <a:spcPts val="363"/>
              </a:spcBef>
              <a:spcAft>
                <a:spcPct val="0"/>
              </a:spcAft>
              <a:buClr>
                <a:srgbClr val="000000"/>
              </a:buClr>
              <a:buFont typeface="Arial" panose="020B0604020202020204" pitchFamily="34" charset="0"/>
              <a:buNone/>
            </a:pPr>
            <a:endParaRPr lang="en-US" alt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4800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dirty="0"/>
              <a:t>Performance &amp; Load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9" name="Text Placeholder 2"/>
          <p:cNvSpPr txBox="1">
            <a:spLocks/>
          </p:cNvSpPr>
          <p:nvPr/>
        </p:nvSpPr>
        <p:spPr>
          <a:xfrm>
            <a:off x="169863" y="708025"/>
            <a:ext cx="11717337" cy="54181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363"/>
              </a:spcBef>
              <a:spcAft>
                <a:spcPct val="0"/>
              </a:spcAft>
              <a:buClr>
                <a:srgbClr val="000000"/>
              </a:buClr>
            </a:pPr>
            <a:r>
              <a:rPr lang="en-US" altLang="en-US" sz="2400" smtClean="0">
                <a:latin typeface="Arial" panose="020B0604020202020204" pitchFamily="34" charset="0"/>
                <a:cs typeface="Arial" panose="020B0604020202020204" pitchFamily="34" charset="0"/>
              </a:rPr>
              <a:t>Load testing checks the performance of a software to check its performance under real life-based loads. </a:t>
            </a:r>
          </a:p>
          <a:p>
            <a:pPr>
              <a:lnSpc>
                <a:spcPct val="150000"/>
              </a:lnSpc>
              <a:spcBef>
                <a:spcPts val="363"/>
              </a:spcBef>
              <a:spcAft>
                <a:spcPct val="0"/>
              </a:spcAft>
              <a:buClr>
                <a:srgbClr val="000000"/>
              </a:buClr>
            </a:pPr>
            <a:r>
              <a:rPr lang="en-US" altLang="en-US" sz="2400" smtClean="0">
                <a:latin typeface="Arial" panose="020B0604020202020204" pitchFamily="34" charset="0"/>
                <a:cs typeface="Arial" panose="020B0604020202020204" pitchFamily="34" charset="0"/>
              </a:rPr>
              <a:t>It is a type of testing that checks the behavior of a system under the expected load. To perform the load testing of a system, we first need to know the expected load on the application in real life.</a:t>
            </a:r>
          </a:p>
          <a:p>
            <a:pPr>
              <a:lnSpc>
                <a:spcPct val="150000"/>
              </a:lnSpc>
              <a:spcBef>
                <a:spcPts val="363"/>
              </a:spcBef>
              <a:spcAft>
                <a:spcPct val="0"/>
              </a:spcAft>
              <a:buClr>
                <a:srgbClr val="000000"/>
              </a:buClr>
            </a:pPr>
            <a:endParaRPr lang="en-US"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4466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dirty="0"/>
              <a:t>Performance &amp; Load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169863" y="939800"/>
            <a:ext cx="11641137" cy="5186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363"/>
              </a:spcBef>
              <a:spcAft>
                <a:spcPct val="0"/>
              </a:spcAft>
              <a:buClr>
                <a:srgbClr val="000000"/>
              </a:buClr>
            </a:pPr>
            <a:r>
              <a:rPr lang="en-US" altLang="en-US" sz="2400" smtClean="0">
                <a:latin typeface="Arial" panose="020B0604020202020204" pitchFamily="34" charset="0"/>
                <a:cs typeface="Arial" panose="020B0604020202020204" pitchFamily="34" charset="0"/>
              </a:rPr>
              <a:t>Load testing collects all the data about response time, reliability, and stability of the system, and then analyzes the data to find the inconsistencies. Basically, the load test is performed to ensure the stable operation of a system under an expected load.</a:t>
            </a:r>
          </a:p>
          <a:p>
            <a:pPr>
              <a:lnSpc>
                <a:spcPct val="150000"/>
              </a:lnSpc>
              <a:spcBef>
                <a:spcPts val="363"/>
              </a:spcBef>
              <a:spcAft>
                <a:spcPct val="0"/>
              </a:spcAft>
              <a:buClr>
                <a:srgbClr val="000000"/>
              </a:buClr>
            </a:pPr>
            <a:r>
              <a:rPr lang="en-US" altLang="en-US" sz="2400" smtClean="0">
                <a:latin typeface="Arial" panose="020B0604020202020204" pitchFamily="34" charset="0"/>
                <a:cs typeface="Arial" panose="020B0604020202020204" pitchFamily="34" charset="0"/>
              </a:rPr>
              <a:t>The greatest advantage of load testing is that it helps in understanding the expected load that a system can handle so that we can reduce the risk of a failure.</a:t>
            </a:r>
            <a:endParaRPr lang="en-US"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1829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a:t>Performance &amp; Load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45326356"/>
              </p:ext>
            </p:extLst>
          </p:nvPr>
        </p:nvGraphicFramePr>
        <p:xfrm>
          <a:off x="-30164" y="838201"/>
          <a:ext cx="11764963" cy="5589359"/>
        </p:xfrm>
        <a:graphic>
          <a:graphicData uri="http://schemas.openxmlformats.org/drawingml/2006/table">
            <a:tbl>
              <a:tblPr/>
              <a:tblGrid>
                <a:gridCol w="1740934"/>
                <a:gridCol w="4811058"/>
                <a:gridCol w="5212971"/>
              </a:tblGrid>
              <a:tr h="345981">
                <a:tc>
                  <a:txBody>
                    <a:bodyPr/>
                    <a:lstStyle/>
                    <a:p>
                      <a:pPr algn="l" fontAlgn="ctr"/>
                      <a:r>
                        <a:rPr lang="en-IN" sz="2400" b="1" dirty="0">
                          <a:solidFill>
                            <a:srgbClr val="000000"/>
                          </a:solidFill>
                          <a:effectLst/>
                        </a:rPr>
                        <a:t>Key</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ctr"/>
                      <a:r>
                        <a:rPr lang="en-IN" sz="2400" b="1" dirty="0">
                          <a:solidFill>
                            <a:srgbClr val="000000"/>
                          </a:solidFill>
                          <a:effectLst/>
                        </a:rPr>
                        <a:t>Performance Testing</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ctr"/>
                      <a:r>
                        <a:rPr lang="en-IN" sz="2400" b="1" dirty="0">
                          <a:solidFill>
                            <a:srgbClr val="000000"/>
                          </a:solidFill>
                          <a:effectLst/>
                        </a:rPr>
                        <a:t>Load Testing</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1076211">
                <a:tc>
                  <a:txBody>
                    <a:bodyPr/>
                    <a:lstStyle/>
                    <a:p>
                      <a:pPr algn="l" fontAlgn="ctr"/>
                      <a:r>
                        <a:rPr lang="en-IN" sz="2000" b="1" dirty="0">
                          <a:solidFill>
                            <a:srgbClr val="000000"/>
                          </a:solidFill>
                          <a:effectLst/>
                        </a:rPr>
                        <a:t>Purpose</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Tests </a:t>
                      </a:r>
                      <a:r>
                        <a:rPr lang="en-US" sz="2000" b="1" dirty="0">
                          <a:solidFill>
                            <a:srgbClr val="000000"/>
                          </a:solidFill>
                          <a:effectLst/>
                        </a:rPr>
                        <a:t>the system performance under varying loads.</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System </a:t>
                      </a:r>
                      <a:r>
                        <a:rPr lang="en-US" sz="2000" b="1" dirty="0">
                          <a:solidFill>
                            <a:srgbClr val="000000"/>
                          </a:solidFill>
                          <a:effectLst/>
                        </a:rPr>
                        <a:t>performance for multiple users using the application at the same time.</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44289">
                <a:tc>
                  <a:txBody>
                    <a:bodyPr/>
                    <a:lstStyle/>
                    <a:p>
                      <a:pPr algn="l" fontAlgn="ctr"/>
                      <a:r>
                        <a:rPr lang="en-IN" sz="2000" b="1" dirty="0">
                          <a:solidFill>
                            <a:srgbClr val="000000"/>
                          </a:solidFill>
                          <a:effectLst/>
                        </a:rPr>
                        <a:t>Threshold</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Conducted </a:t>
                      </a:r>
                      <a:r>
                        <a:rPr lang="en-US" sz="2000" b="1" dirty="0">
                          <a:solidFill>
                            <a:srgbClr val="000000"/>
                          </a:solidFill>
                          <a:effectLst/>
                        </a:rPr>
                        <a:t>at below and above threshold limits.</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Conducted </a:t>
                      </a:r>
                      <a:r>
                        <a:rPr lang="en-US" sz="2000" b="1" dirty="0">
                          <a:solidFill>
                            <a:srgbClr val="000000"/>
                          </a:solidFill>
                          <a:effectLst/>
                        </a:rPr>
                        <a:t>at threshold limits.</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957718">
                <a:tc>
                  <a:txBody>
                    <a:bodyPr/>
                    <a:lstStyle/>
                    <a:p>
                      <a:pPr algn="l" fontAlgn="ctr"/>
                      <a:r>
                        <a:rPr lang="en-IN" sz="2000" b="1" dirty="0">
                          <a:solidFill>
                            <a:srgbClr val="000000"/>
                          </a:solidFill>
                          <a:effectLst/>
                        </a:rPr>
                        <a:t>Result</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Ensures </a:t>
                      </a:r>
                      <a:r>
                        <a:rPr lang="en-US" sz="2000" b="1" dirty="0">
                          <a:solidFill>
                            <a:srgbClr val="000000"/>
                          </a:solidFill>
                          <a:effectLst/>
                        </a:rPr>
                        <a:t>that the system is performing perfectly under varying loads.</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Ensures </a:t>
                      </a:r>
                      <a:r>
                        <a:rPr lang="en-US" sz="2000" b="1" dirty="0">
                          <a:solidFill>
                            <a:srgbClr val="000000"/>
                          </a:solidFill>
                          <a:effectLst/>
                        </a:rPr>
                        <a:t>that the system can handle how many users at a time without performance degradation.</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44289">
                <a:tc>
                  <a:txBody>
                    <a:bodyPr/>
                    <a:lstStyle/>
                    <a:p>
                      <a:pPr algn="l" fontAlgn="ctr"/>
                      <a:r>
                        <a:rPr lang="en-IN" sz="2000" b="1">
                          <a:solidFill>
                            <a:srgbClr val="000000"/>
                          </a:solidFill>
                          <a:effectLst/>
                        </a:rPr>
                        <a:t>Result</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Checks </a:t>
                      </a:r>
                      <a:r>
                        <a:rPr lang="en-US" sz="2000" b="1" dirty="0">
                          <a:solidFill>
                            <a:srgbClr val="000000"/>
                          </a:solidFill>
                          <a:effectLst/>
                        </a:rPr>
                        <a:t>the performance of the system.</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Checks </a:t>
                      </a:r>
                      <a:r>
                        <a:rPr lang="en-US" sz="2000" b="1" dirty="0">
                          <a:solidFill>
                            <a:srgbClr val="000000"/>
                          </a:solidFill>
                          <a:effectLst/>
                        </a:rPr>
                        <a:t>the operational capacity of the system.</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20559">
                <a:tc>
                  <a:txBody>
                    <a:bodyPr/>
                    <a:lstStyle/>
                    <a:p>
                      <a:pPr algn="l" fontAlgn="ctr"/>
                      <a:r>
                        <a:rPr lang="en-IN" sz="2000" b="1">
                          <a:solidFill>
                            <a:srgbClr val="000000"/>
                          </a:solidFill>
                          <a:effectLst/>
                        </a:rPr>
                        <a:t>Cost</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Tools </a:t>
                      </a:r>
                      <a:r>
                        <a:rPr lang="en-US" sz="2000" b="1" dirty="0">
                          <a:solidFill>
                            <a:srgbClr val="000000"/>
                          </a:solidFill>
                          <a:effectLst/>
                        </a:rPr>
                        <a:t>are not much costly.</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a:solidFill>
                            <a:srgbClr val="000000"/>
                          </a:solidFill>
                          <a:effectLst/>
                        </a:rPr>
                        <a:t>Load testing tools are very costly.</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076111">
                <a:tc>
                  <a:txBody>
                    <a:bodyPr/>
                    <a:lstStyle/>
                    <a:p>
                      <a:pPr algn="l" fontAlgn="ctr"/>
                      <a:r>
                        <a:rPr lang="en-IN" sz="2000" b="1">
                          <a:solidFill>
                            <a:srgbClr val="000000"/>
                          </a:solidFill>
                          <a:effectLst/>
                        </a:rPr>
                        <a:t>Targets</a:t>
                      </a:r>
                    </a:p>
                  </a:txBody>
                  <a:tcPr marL="36953" marR="36953" marT="36935" marB="3693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smtClean="0">
                          <a:solidFill>
                            <a:srgbClr val="000000"/>
                          </a:solidFill>
                          <a:effectLst/>
                        </a:rPr>
                        <a:t>Checks </a:t>
                      </a:r>
                      <a:r>
                        <a:rPr lang="en-US" sz="2000" b="1" dirty="0">
                          <a:solidFill>
                            <a:srgbClr val="000000"/>
                          </a:solidFill>
                          <a:effectLst/>
                        </a:rPr>
                        <a:t>the reliability, scalability, and speed of the system.</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b="1" dirty="0">
                          <a:solidFill>
                            <a:srgbClr val="000000"/>
                          </a:solidFill>
                          <a:effectLst/>
                        </a:rPr>
                        <a:t>Load testing checks the sustainability of the system.</a:t>
                      </a:r>
                    </a:p>
                  </a:txBody>
                  <a:tcPr marL="36953" marR="36953" marT="36935" marB="3693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807482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a:t>Usability &amp; Visual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169863" y="939800"/>
            <a:ext cx="11564937" cy="5186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defRPr/>
            </a:pPr>
            <a:r>
              <a:rPr lang="en-US" sz="2200" smtClean="0">
                <a:solidFill>
                  <a:srgbClr val="333333"/>
                </a:solidFill>
                <a:latin typeface="Arial" panose="020B0604020202020204" pitchFamily="34" charset="0"/>
                <a:cs typeface="Arial" panose="020B0604020202020204" pitchFamily="34" charset="0"/>
              </a:rPr>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p>
          <a:p>
            <a:pPr algn="just">
              <a:lnSpc>
                <a:spcPct val="150000"/>
              </a:lnSpc>
              <a:defRPr/>
            </a:pPr>
            <a:r>
              <a:rPr lang="en-US" sz="2200" smtClean="0">
                <a:solidFill>
                  <a:srgbClr val="333333"/>
                </a:solidFill>
                <a:latin typeface="Arial" panose="020B0604020202020204" pitchFamily="34" charset="0"/>
                <a:cs typeface="Arial" panose="020B0604020202020204" pitchFamily="34" charset="0"/>
              </a:rPr>
              <a:t>To </a:t>
            </a:r>
            <a:r>
              <a:rPr lang="en-US" sz="2200" smtClean="0">
                <a:solidFill>
                  <a:srgbClr val="333333"/>
                </a:solidFill>
                <a:latin typeface="Arial" panose="020B0604020202020204" pitchFamily="34" charset="0"/>
                <a:cs typeface="Arial" panose="020B0604020202020204" pitchFamily="34" charset="0"/>
                <a:hlinkClick r:id="rId3"/>
              </a:rPr>
              <a:t>run an effective usability test</a:t>
            </a:r>
            <a:r>
              <a:rPr lang="en-US" sz="2200" smtClean="0">
                <a:solidFill>
                  <a:srgbClr val="333333"/>
                </a:solidFill>
                <a:latin typeface="Arial" panose="020B0604020202020204" pitchFamily="34" charset="0"/>
                <a:cs typeface="Arial" panose="020B0604020202020204" pitchFamily="34" charset="0"/>
              </a:rPr>
              <a:t>, you need to develop a solid </a:t>
            </a:r>
            <a:r>
              <a:rPr lang="en-US" sz="2200" smtClean="0">
                <a:solidFill>
                  <a:srgbClr val="333333"/>
                </a:solidFill>
                <a:latin typeface="Arial" panose="020B0604020202020204" pitchFamily="34" charset="0"/>
                <a:cs typeface="Arial" panose="020B0604020202020204" pitchFamily="34" charset="0"/>
                <a:hlinkClick r:id="rId4"/>
              </a:rPr>
              <a:t>test plan</a:t>
            </a:r>
            <a:r>
              <a:rPr lang="en-US" sz="2200" smtClean="0">
                <a:solidFill>
                  <a:srgbClr val="333333"/>
                </a:solidFill>
                <a:latin typeface="Arial" panose="020B0604020202020204" pitchFamily="34" charset="0"/>
                <a:cs typeface="Arial" panose="020B0604020202020204" pitchFamily="34" charset="0"/>
              </a:rPr>
              <a:t>, </a:t>
            </a:r>
            <a:r>
              <a:rPr lang="en-US" sz="2200" smtClean="0">
                <a:solidFill>
                  <a:srgbClr val="333333"/>
                </a:solidFill>
                <a:latin typeface="Arial" panose="020B0604020202020204" pitchFamily="34" charset="0"/>
                <a:cs typeface="Arial" panose="020B0604020202020204" pitchFamily="34" charset="0"/>
                <a:hlinkClick r:id="rId5"/>
              </a:rPr>
              <a:t>recruit participants</a:t>
            </a:r>
            <a:r>
              <a:rPr lang="en-US" sz="2200" smtClean="0">
                <a:solidFill>
                  <a:srgbClr val="333333"/>
                </a:solidFill>
                <a:latin typeface="Arial" panose="020B0604020202020204" pitchFamily="34" charset="0"/>
                <a:cs typeface="Arial" panose="020B0604020202020204" pitchFamily="34" charset="0"/>
              </a:rPr>
              <a:t>, and then </a:t>
            </a:r>
            <a:r>
              <a:rPr lang="en-US" sz="2200" smtClean="0">
                <a:solidFill>
                  <a:srgbClr val="333333"/>
                </a:solidFill>
                <a:latin typeface="Arial" panose="020B0604020202020204" pitchFamily="34" charset="0"/>
                <a:cs typeface="Arial" panose="020B0604020202020204" pitchFamily="34" charset="0"/>
                <a:hlinkClick r:id="rId6"/>
              </a:rPr>
              <a:t>analyze and report your findings</a:t>
            </a:r>
            <a:r>
              <a:rPr lang="en-US" sz="2800" smtClean="0">
                <a:solidFill>
                  <a:srgbClr val="333333"/>
                </a:solidFill>
                <a:latin typeface="Helvetica" panose="020B0604020202020204" pitchFamily="34" charset="0"/>
              </a:rPr>
              <a:t>.</a:t>
            </a:r>
          </a:p>
          <a:p>
            <a:pPr>
              <a:defRPr/>
            </a:pPr>
            <a:endParaRPr lang="en-US" sz="2800" smtClean="0">
              <a:solidFill>
                <a:srgbClr val="333333"/>
              </a:solidFill>
              <a:latin typeface="inherit"/>
            </a:endParaRPr>
          </a:p>
          <a:p>
            <a:pPr marL="114300" indent="0">
              <a:spcBef>
                <a:spcPts val="363"/>
              </a:spcBef>
              <a:spcAft>
                <a:spcPct val="0"/>
              </a:spcAft>
              <a:buClr>
                <a:srgbClr val="000000"/>
              </a:buClr>
              <a:buFont typeface="Arial" panose="020B0604020202020204" pitchFamily="34" charset="0"/>
              <a:buNone/>
              <a:defRPr/>
            </a:pPr>
            <a:r>
              <a:rPr lang="en-US" altLang="en-US" sz="2000" smtClean="0">
                <a:latin typeface="Arial" panose="020B0604020202020204" pitchFamily="34" charset="0"/>
                <a:cs typeface="Arial" panose="020B0604020202020204" pitchFamily="34" charset="0"/>
              </a:rPr>
              <a:t/>
            </a:r>
            <a:br>
              <a:rPr lang="en-US" altLang="en-US" sz="2000" smtClean="0">
                <a:latin typeface="Arial" panose="020B0604020202020204" pitchFamily="34" charset="0"/>
                <a:cs typeface="Arial" panose="020B0604020202020204" pitchFamily="34" charset="0"/>
              </a:rPr>
            </a:b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05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dirty="0"/>
              <a:t>Visual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8" name="Text Placeholder 2"/>
          <p:cNvSpPr txBox="1">
            <a:spLocks/>
          </p:cNvSpPr>
          <p:nvPr/>
        </p:nvSpPr>
        <p:spPr>
          <a:xfrm>
            <a:off x="104774" y="817563"/>
            <a:ext cx="11172825" cy="5538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363"/>
              </a:spcBef>
              <a:spcAft>
                <a:spcPct val="0"/>
              </a:spcAft>
              <a:buClr>
                <a:srgbClr val="000000"/>
              </a:buClr>
            </a:pPr>
            <a:r>
              <a:rPr lang="en-US" altLang="en-US" sz="2200" smtClean="0">
                <a:latin typeface="Arial" panose="020B0604020202020204" pitchFamily="34" charset="0"/>
                <a:cs typeface="Arial" panose="020B0604020202020204" pitchFamily="34" charset="0"/>
              </a:rPr>
              <a:t>Visual testing is a software testing technique that evaluates the visual appearance and behavior of a software application’s user interface (UI) or graphical user interface (GUI). </a:t>
            </a:r>
          </a:p>
          <a:p>
            <a:pPr>
              <a:lnSpc>
                <a:spcPct val="150000"/>
              </a:lnSpc>
              <a:spcBef>
                <a:spcPts val="363"/>
              </a:spcBef>
              <a:spcAft>
                <a:spcPct val="0"/>
              </a:spcAft>
              <a:buClr>
                <a:srgbClr val="000000"/>
              </a:buClr>
            </a:pPr>
            <a:r>
              <a:rPr lang="en-US" altLang="en-US" sz="2200" smtClean="0">
                <a:latin typeface="Arial" panose="020B0604020202020204" pitchFamily="34" charset="0"/>
                <a:cs typeface="Arial" panose="020B0604020202020204" pitchFamily="34" charset="0"/>
              </a:rPr>
              <a:t>Visual testing aims to verify that the application’s visual elements like colors, images, fonts, and layouts, are displayed correctly and consistently across different devices, operating systems, and browsers.​</a:t>
            </a:r>
          </a:p>
          <a:p>
            <a:pPr>
              <a:lnSpc>
                <a:spcPct val="150000"/>
              </a:lnSpc>
              <a:spcBef>
                <a:spcPts val="363"/>
              </a:spcBef>
              <a:spcAft>
                <a:spcPct val="0"/>
              </a:spcAft>
              <a:buClr>
                <a:srgbClr val="000000"/>
              </a:buClr>
            </a:pPr>
            <a:endParaRPr lang="en-US" altLang="en-US" sz="2800" smtClean="0">
              <a:solidFill>
                <a:srgbClr val="333333"/>
              </a:solidFill>
              <a:latin typeface="source-sans-pro"/>
              <a:cs typeface="Arial" panose="020B0604020202020204" pitchFamily="34" charset="0"/>
            </a:endParaRPr>
          </a:p>
          <a:p>
            <a:pPr>
              <a:lnSpc>
                <a:spcPct val="150000"/>
              </a:lnSpc>
              <a:spcBef>
                <a:spcPts val="363"/>
              </a:spcBef>
              <a:spcAft>
                <a:spcPct val="0"/>
              </a:spcAft>
              <a:buClr>
                <a:srgbClr val="000000"/>
              </a:buClr>
            </a:pPr>
            <a:endParaRPr lang="en-US" alt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75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E0F6C-1606-4FDA-9852-7C821CDD525D}"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r>
              <a:rPr lang="en-IN" b="1" dirty="0"/>
              <a:t>Visual Testing</a:t>
            </a:r>
            <a:endParaRPr lang="en-US" b="1" dirty="0">
              <a:solidFill>
                <a:srgbClr val="000000"/>
              </a:solidFill>
              <a:cs typeface="Arial" panose="020B0604020202020204" pitchFamily="34" charset="0"/>
              <a:sym typeface="Arial"/>
            </a:endParaRPr>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685800"/>
          </a:xfrm>
          <a:prstGeom prst="rect">
            <a:avLst/>
          </a:prstGeom>
        </p:spPr>
      </p:pic>
      <p:sp>
        <p:nvSpPr>
          <p:cNvPr id="9" name="Text Placeholder 2"/>
          <p:cNvSpPr txBox="1">
            <a:spLocks/>
          </p:cNvSpPr>
          <p:nvPr/>
        </p:nvSpPr>
        <p:spPr>
          <a:xfrm>
            <a:off x="104774" y="817563"/>
            <a:ext cx="11477625" cy="55387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363"/>
              </a:spcBef>
              <a:spcAft>
                <a:spcPct val="0"/>
              </a:spcAft>
              <a:buClr>
                <a:srgbClr val="000000"/>
              </a:buClr>
            </a:pPr>
            <a:r>
              <a:rPr lang="en-US" altLang="en-US" sz="2200" smtClean="0">
                <a:latin typeface="Arial" panose="020B0604020202020204" pitchFamily="34" charset="0"/>
                <a:cs typeface="Arial" panose="020B0604020202020204" pitchFamily="34" charset="0"/>
              </a:rPr>
              <a:t>Visual testing ensures that the user interface (UI) of the developed product appears as intended for users. It accomplishes this through several key benefits, including:</a:t>
            </a:r>
          </a:p>
          <a:p>
            <a:pPr lvl="1">
              <a:lnSpc>
                <a:spcPct val="150000"/>
              </a:lnSpc>
              <a:spcBef>
                <a:spcPts val="363"/>
              </a:spcBef>
              <a:spcAft>
                <a:spcPct val="0"/>
              </a:spcAft>
              <a:buClr>
                <a:srgbClr val="000000"/>
              </a:buClr>
            </a:pPr>
            <a:r>
              <a:rPr lang="en-US" altLang="en-US" sz="2200" smtClean="0">
                <a:latin typeface="Arial" panose="020B0604020202020204" pitchFamily="34" charset="0"/>
                <a:cs typeface="Arial" panose="020B0604020202020204" pitchFamily="34" charset="0"/>
              </a:rPr>
              <a:t>Identifying defects or issues in the UI interface.</a:t>
            </a:r>
          </a:p>
          <a:p>
            <a:pPr lvl="1">
              <a:lnSpc>
                <a:spcPct val="150000"/>
              </a:lnSpc>
              <a:spcBef>
                <a:spcPts val="363"/>
              </a:spcBef>
              <a:spcAft>
                <a:spcPct val="0"/>
              </a:spcAft>
              <a:buClr>
                <a:srgbClr val="000000"/>
              </a:buClr>
            </a:pPr>
            <a:r>
              <a:rPr lang="en-US" altLang="en-US" sz="2200" smtClean="0">
                <a:latin typeface="Arial" panose="020B0604020202020204" pitchFamily="34" charset="0"/>
                <a:cs typeface="Arial" panose="020B0604020202020204" pitchFamily="34" charset="0"/>
              </a:rPr>
              <a:t>Detecting variations in the UI that do not match the baseline snapshots.</a:t>
            </a:r>
          </a:p>
          <a:p>
            <a:pPr lvl="1">
              <a:lnSpc>
                <a:spcPct val="150000"/>
              </a:lnSpc>
              <a:spcBef>
                <a:spcPts val="363"/>
              </a:spcBef>
              <a:spcAft>
                <a:spcPct val="0"/>
              </a:spcAft>
              <a:buClr>
                <a:srgbClr val="000000"/>
              </a:buClr>
            </a:pPr>
            <a:r>
              <a:rPr lang="en-US" altLang="en-US" sz="2200" smtClean="0">
                <a:latin typeface="Arial" panose="020B0604020202020204" pitchFamily="34" charset="0"/>
                <a:cs typeface="Arial" panose="020B0604020202020204" pitchFamily="34" charset="0"/>
              </a:rPr>
              <a:t>Creating specialized visual test cases that cover functional points.</a:t>
            </a:r>
          </a:p>
          <a:p>
            <a:pPr lvl="1">
              <a:lnSpc>
                <a:spcPct val="150000"/>
              </a:lnSpc>
              <a:spcBef>
                <a:spcPts val="363"/>
              </a:spcBef>
              <a:spcAft>
                <a:spcPct val="0"/>
              </a:spcAft>
              <a:buClr>
                <a:srgbClr val="000000"/>
              </a:buClr>
            </a:pPr>
            <a:r>
              <a:rPr lang="en-US" altLang="en-US" sz="2200" smtClean="0">
                <a:latin typeface="Arial" panose="020B0604020202020204" pitchFamily="34" charset="0"/>
                <a:cs typeface="Arial" panose="020B0604020202020204" pitchFamily="34" charset="0"/>
              </a:rPr>
              <a:t>Identify visual bugs on different browsers</a:t>
            </a:r>
            <a:r>
              <a:rPr lang="en-US" altLang="en-US" sz="2000" smtClean="0">
                <a:latin typeface="Arial" panose="020B0604020202020204" pitchFamily="34" charset="0"/>
                <a:cs typeface="Arial" panose="020B0604020202020204" pitchFamily="34" charset="0"/>
              </a:rPr>
              <a:t>.</a:t>
            </a:r>
          </a:p>
          <a:p>
            <a:pPr>
              <a:spcBef>
                <a:spcPts val="363"/>
              </a:spcBef>
              <a:spcAft>
                <a:spcPct val="0"/>
              </a:spcAft>
              <a:buClr>
                <a:srgbClr val="000000"/>
              </a:buClr>
            </a:pPr>
            <a:endParaRPr lang="en-US" altLang="en-US" sz="2800" smtClean="0">
              <a:solidFill>
                <a:srgbClr val="333333"/>
              </a:solidFill>
              <a:latin typeface="source-sans-pro"/>
              <a:cs typeface="Arial" panose="020B0604020202020204" pitchFamily="34" charset="0"/>
            </a:endParaRPr>
          </a:p>
          <a:p>
            <a:pPr>
              <a:spcBef>
                <a:spcPts val="363"/>
              </a:spcBef>
              <a:spcAft>
                <a:spcPct val="0"/>
              </a:spcAft>
              <a:buClr>
                <a:srgbClr val="000000"/>
              </a:buClr>
            </a:pPr>
            <a:endParaRPr lang="en-US" alt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337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1EF978-EA4C-49BD-8A03-7653AFF754EA}" type="datetime1">
              <a:rPr lang="en-US" smtClean="0"/>
              <a:t>8/11/2024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nl-NL"/>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54400" y="2372995"/>
            <a:ext cx="6683375" cy="1427480"/>
          </a:xfrm>
          <a:prstGeom prst="rect">
            <a:avLst/>
          </a:prstGeom>
          <a:noFill/>
        </p:spPr>
        <p:txBody>
          <a:bodyPr wrap="square" rtlCol="0" anchor="t">
            <a:noAutofit/>
          </a:bodyPr>
          <a:lstStyle/>
          <a:p>
            <a:r>
              <a:rPr lang="en-US" sz="6600" b="1" kern="0" noProof="0" dirty="0">
                <a:ln w="22225">
                  <a:solidFill>
                    <a:schemeClr val="accent2"/>
                  </a:solidFill>
                  <a:prstDash val="solid"/>
                </a:ln>
                <a:solidFill>
                  <a:schemeClr val="accent2">
                    <a:lumMod val="40000"/>
                    <a:lumOff val="60000"/>
                  </a:schemeClr>
                </a:solidFill>
                <a:effectLst/>
                <a:uLnTx/>
                <a:uFillTx/>
                <a:latin typeface="Arial" panose="020B0604020202020204"/>
                <a:ea typeface="Arial" panose="020B0604020202020204"/>
                <a:cs typeface="Arial" panose="020B0604020202020204"/>
                <a:sym typeface="Arial" panose="020B0604020202020204" pitchFamily="34" charset="0"/>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BDD50A-7D19-4505-B377-8ACE99D07899}"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Text Books</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17525" y="1523365"/>
            <a:ext cx="11052175" cy="3093085"/>
          </a:xfrm>
          <a:prstGeom prst="rect">
            <a:avLst/>
          </a:prstGeom>
          <a:noFill/>
        </p:spPr>
        <p:txBody>
          <a:bodyPr wrap="square" rtlCol="0" anchor="t">
            <a:noAutofit/>
          </a:bodyPr>
          <a:lstStyle/>
          <a:p>
            <a:pPr marL="0" lvl="0" indent="0">
              <a:buClrTx/>
              <a:buFontTx/>
              <a:buNone/>
            </a:pPr>
            <a:r>
              <a:rPr lang="en-US" altLang="en-US" sz="2000" b="1" dirty="0">
                <a:latin typeface="Times New Roman" panose="02020603050405020304" pitchFamily="18" charset="0"/>
                <a:cs typeface="Times New Roman" panose="02020603050405020304" pitchFamily="18" charset="0"/>
                <a:sym typeface="+mn-ea"/>
              </a:rPr>
              <a:t>Text books:</a:t>
            </a:r>
            <a:endParaRPr lang="en-US" altLang="en-US" sz="2000" b="1" dirty="0">
              <a:latin typeface="Times New Roman" panose="02020603050405020304" pitchFamily="18" charset="0"/>
              <a:cs typeface="Times New Roman" panose="02020603050405020304" pitchFamily="18" charset="0"/>
            </a:endParaRPr>
          </a:p>
          <a:p>
            <a:pPr marL="0" lvl="0" indent="0">
              <a:buClrTx/>
              <a:buFontTx/>
              <a:buNone/>
            </a:pPr>
            <a:endParaRPr lang="en-US" altLang="en-US" sz="1800" b="1" dirty="0">
              <a:latin typeface="Times New Roman" panose="02020603050405020304" pitchFamily="18" charset="0"/>
              <a:cs typeface="Times New Roman" panose="02020603050405020304" pitchFamily="18" charset="0"/>
            </a:endParaRPr>
          </a:p>
          <a:p>
            <a:pPr marL="0" lvl="0" indent="0" algn="just">
              <a:buClrTx/>
              <a:buFontTx/>
              <a:buNone/>
            </a:pPr>
            <a:r>
              <a:rPr lang="en-US" altLang="en-US"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1. </a:t>
            </a:r>
            <a:r>
              <a:rPr lang="en-IN" altLang="en-US" sz="2000" dirty="0">
                <a:latin typeface="Times New Roman" panose="02020603050405020304" pitchFamily="18" charset="0"/>
                <a:cs typeface="Times New Roman" panose="02020603050405020304" pitchFamily="18" charset="0"/>
                <a:sym typeface="+mn-ea"/>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r>
              <a:rPr lang="en-US" altLang="en-US" sz="2000" dirty="0">
                <a:latin typeface="Times New Roman" panose="02020603050405020304" pitchFamily="18" charset="0"/>
                <a:cs typeface="Times New Roman" panose="02020603050405020304" pitchFamily="18" charset="0"/>
                <a:sym typeface="+mn-ea"/>
              </a:rPr>
              <a:t>  2. </a:t>
            </a:r>
            <a:r>
              <a:rPr lang="en-IN" altLang="en-US" sz="2000" dirty="0">
                <a:latin typeface="Times New Roman" panose="02020603050405020304" pitchFamily="18" charset="0"/>
                <a:cs typeface="Times New Roman" panose="02020603050405020304" pitchFamily="18" charset="0"/>
                <a:sym typeface="+mn-ea"/>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BA5561-CD02-487C-AF61-174DE093D6DA}"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b="1" noProof="0" dirty="0">
                <a:ln>
                  <a:noFill/>
                </a:ln>
                <a:effectLst/>
                <a:uLnTx/>
                <a:uFillTx/>
                <a:sym typeface="Arial" panose="020B0604020202020204" pitchFamily="34" charset="0"/>
              </a:rPr>
              <a:t>Branch Wise Applications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46430" y="1308735"/>
            <a:ext cx="10862945" cy="4141470"/>
          </a:xfrm>
          <a:prstGeom prst="rect">
            <a:avLst/>
          </a:prstGeom>
          <a:noFill/>
        </p:spPr>
        <p:txBody>
          <a:bodyPr wrap="square" rtlCol="0" anchor="t">
            <a:noAutofit/>
          </a:bodyPr>
          <a:lstStyle/>
          <a:p>
            <a:pPr>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Sample Applications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Desktop GUI Applications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Mobile Applications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Enterprise Applications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Scientific Applications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Web-based Applications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Cloud-based Applications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servers and Application servers</a:t>
            </a:r>
          </a:p>
          <a:p>
            <a:pPr>
              <a:lnSpc>
                <a:spcPct val="150000"/>
              </a:lnSpc>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Software Tools</a:t>
            </a:r>
          </a:p>
          <a:p>
            <a:pPr>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10B02A-0CE0-41D7-BF74-7B63606C9F30}" type="datetime1">
              <a:rPr lang="en-US" smtClean="0"/>
              <a:t>8/11/2024</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Ram Kumar Sharma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b="1"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Brief Introduction About The Subject </a:t>
            </a:r>
            <a:endParaRPr lang="en-US" b="1" dirty="0">
              <a:latin typeface="Times New Roman" panose="02020603050405020304" pitchFamily="18" charset="0"/>
              <a:cs typeface="Times New Roman" panose="02020603050405020304" pitchFamily="18" charset="0"/>
            </a:endParaRP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62305" y="947420"/>
            <a:ext cx="10847705" cy="5055235"/>
          </a:xfrm>
          <a:prstGeom prst="rect">
            <a:avLst/>
          </a:prstGeom>
          <a:noFill/>
        </p:spPr>
        <p:txBody>
          <a:bodyPr wrap="square" rtlCol="0" anchor="t">
            <a:noAutofit/>
          </a:bodyPr>
          <a:lstStyle/>
          <a:p>
            <a:pPr marL="342900" indent="-342900"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technologies are the various tools and techniques that are utilized in the process of communication between different types of devices over the internet.</a:t>
            </a:r>
          </a:p>
          <a:p>
            <a:pPr marL="342900" indent="-342900" algn="just">
              <a:spcBef>
                <a:spcPts val="365"/>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 understand this term in a better manner, let’s break it down into two pieces: ‘web’ and ‘technology’.</a:t>
            </a:r>
          </a:p>
          <a:p>
            <a:pPr marL="342900" indent="-342900" algn="just">
              <a:spcBef>
                <a:spcPts val="365"/>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web, in this case, refers to the World Wide Web, more commonly known as WWW.</a:t>
            </a:r>
          </a:p>
          <a:p>
            <a:pPr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42900" indent="-342900"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first came into being in 1989 when famous scientist and engineer, Tim Berners-Lee, came up with an efficient mechanism to share resources between scientists all over the world.</a:t>
            </a:r>
          </a:p>
          <a:p>
            <a:pPr marL="342900" indent="-342900" algn="just">
              <a:spcBef>
                <a:spcPts val="365"/>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Arial" panose="020B0604020202020204"/>
                <a:ea typeface="Arial" panose="020B0604020202020204"/>
                <a:cs typeface="Arial" panose="020B0604020202020204"/>
                <a:sym typeface="Arial" panose="020B0604020202020204" pitchFamily="34" charset="0"/>
              </a:rPr>
              <a:t>https://www.youtube.com/results?search_query=Web+Technonogies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4752</Words>
  <Application>Microsoft Office PowerPoint</Application>
  <PresentationFormat>Widescreen</PresentationFormat>
  <Paragraphs>681</Paragraphs>
  <Slides>67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67</vt:i4>
      </vt:variant>
    </vt:vector>
  </HeadingPairs>
  <TitlesOfParts>
    <vt:vector size="80" baseType="lpstr">
      <vt:lpstr>Arial</vt:lpstr>
      <vt:lpstr>Calibri</vt:lpstr>
      <vt:lpstr>Google Sans</vt:lpstr>
      <vt:lpstr>Helvetica</vt:lpstr>
      <vt:lpstr>inherit</vt:lpstr>
      <vt:lpstr>Inter</vt:lpstr>
      <vt:lpstr>source-sans-pro</vt:lpstr>
      <vt:lpstr>Tahoma</vt:lpstr>
      <vt:lpstr>Times New Roman</vt:lpstr>
      <vt:lpstr>Trebuchet MS</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255</cp:revision>
  <dcterms:created xsi:type="dcterms:W3CDTF">2006-08-16T00:00:00Z</dcterms:created>
  <dcterms:modified xsi:type="dcterms:W3CDTF">2024-08-11T18:44:19Z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F5FBAFB6E6474EC4963784C64F376704_13</vt:lpwstr>
  </property>
  <property fmtid="{D5CDD505-2E9C-101B-9397-08002B2CF9AE}" pid="3" name="KSOProductBuildVer">
    <vt:lpwstr>1033-12.2.0.17119</vt:lpwstr>
  </property>
</Properties>
</file>