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5"/>
  </p:notesMasterIdLst>
  <p:handoutMasterIdLst>
    <p:handoutMasterId r:id="rId126"/>
  </p:handoutMasterIdLst>
  <p:sldIdLst>
    <p:sldId id="256" r:id="rId2"/>
    <p:sldId id="257" r:id="rId3"/>
    <p:sldId id="258" r:id="rId4"/>
    <p:sldId id="289" r:id="rId5"/>
    <p:sldId id="290" r:id="rId6"/>
    <p:sldId id="291" r:id="rId7"/>
    <p:sldId id="292"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2" r:id="rId25"/>
    <p:sldId id="311" r:id="rId26"/>
    <p:sldId id="310" r:id="rId27"/>
    <p:sldId id="313" r:id="rId28"/>
    <p:sldId id="314" r:id="rId29"/>
    <p:sldId id="319" r:id="rId30"/>
    <p:sldId id="321" r:id="rId31"/>
    <p:sldId id="322" r:id="rId32"/>
    <p:sldId id="323" r:id="rId33"/>
    <p:sldId id="324" r:id="rId34"/>
    <p:sldId id="325" r:id="rId35"/>
    <p:sldId id="320" r:id="rId36"/>
    <p:sldId id="315" r:id="rId37"/>
    <p:sldId id="316" r:id="rId38"/>
    <p:sldId id="317" r:id="rId39"/>
    <p:sldId id="328" r:id="rId40"/>
    <p:sldId id="327" r:id="rId41"/>
    <p:sldId id="326" r:id="rId42"/>
    <p:sldId id="318" r:id="rId43"/>
    <p:sldId id="331" r:id="rId44"/>
    <p:sldId id="332" r:id="rId45"/>
    <p:sldId id="333" r:id="rId46"/>
    <p:sldId id="334" r:id="rId47"/>
    <p:sldId id="329" r:id="rId48"/>
    <p:sldId id="330" r:id="rId49"/>
    <p:sldId id="335" r:id="rId50"/>
    <p:sldId id="343" r:id="rId51"/>
    <p:sldId id="336" r:id="rId52"/>
    <p:sldId id="344" r:id="rId53"/>
    <p:sldId id="337" r:id="rId54"/>
    <p:sldId id="338" r:id="rId55"/>
    <p:sldId id="345" r:id="rId56"/>
    <p:sldId id="339" r:id="rId57"/>
    <p:sldId id="340" r:id="rId58"/>
    <p:sldId id="347" r:id="rId59"/>
    <p:sldId id="348" r:id="rId60"/>
    <p:sldId id="349" r:id="rId61"/>
    <p:sldId id="351" r:id="rId62"/>
    <p:sldId id="355" r:id="rId63"/>
    <p:sldId id="356" r:id="rId64"/>
    <p:sldId id="357" r:id="rId65"/>
    <p:sldId id="358" r:id="rId66"/>
    <p:sldId id="352" r:id="rId67"/>
    <p:sldId id="353" r:id="rId68"/>
    <p:sldId id="354" r:id="rId69"/>
    <p:sldId id="350" r:id="rId70"/>
    <p:sldId id="346" r:id="rId71"/>
    <p:sldId id="342" r:id="rId72"/>
    <p:sldId id="341" r:id="rId73"/>
    <p:sldId id="359" r:id="rId74"/>
    <p:sldId id="360" r:id="rId75"/>
    <p:sldId id="361" r:id="rId76"/>
    <p:sldId id="362" r:id="rId77"/>
    <p:sldId id="363" r:id="rId78"/>
    <p:sldId id="364" r:id="rId79"/>
    <p:sldId id="365" r:id="rId80"/>
    <p:sldId id="366" r:id="rId81"/>
    <p:sldId id="367" r:id="rId82"/>
    <p:sldId id="368" r:id="rId83"/>
    <p:sldId id="369" r:id="rId84"/>
    <p:sldId id="370" r:id="rId85"/>
    <p:sldId id="371" r:id="rId86"/>
    <p:sldId id="372" r:id="rId87"/>
    <p:sldId id="373" r:id="rId88"/>
    <p:sldId id="374" r:id="rId89"/>
    <p:sldId id="375" r:id="rId90"/>
    <p:sldId id="376" r:id="rId91"/>
    <p:sldId id="377" r:id="rId92"/>
    <p:sldId id="378" r:id="rId93"/>
    <p:sldId id="379" r:id="rId94"/>
    <p:sldId id="380" r:id="rId95"/>
    <p:sldId id="381" r:id="rId96"/>
    <p:sldId id="382" r:id="rId97"/>
    <p:sldId id="383" r:id="rId98"/>
    <p:sldId id="384" r:id="rId99"/>
    <p:sldId id="385" r:id="rId100"/>
    <p:sldId id="386" r:id="rId101"/>
    <p:sldId id="387" r:id="rId102"/>
    <p:sldId id="388" r:id="rId103"/>
    <p:sldId id="389" r:id="rId104"/>
    <p:sldId id="390" r:id="rId105"/>
    <p:sldId id="391" r:id="rId106"/>
    <p:sldId id="392" r:id="rId107"/>
    <p:sldId id="393" r:id="rId108"/>
    <p:sldId id="394" r:id="rId109"/>
    <p:sldId id="395" r:id="rId110"/>
    <p:sldId id="396" r:id="rId111"/>
    <p:sldId id="397" r:id="rId112"/>
    <p:sldId id="398" r:id="rId113"/>
    <p:sldId id="399" r:id="rId114"/>
    <p:sldId id="400" r:id="rId115"/>
    <p:sldId id="401" r:id="rId116"/>
    <p:sldId id="402" r:id="rId117"/>
    <p:sldId id="403" r:id="rId118"/>
    <p:sldId id="404" r:id="rId119"/>
    <p:sldId id="407" r:id="rId120"/>
    <p:sldId id="408" r:id="rId121"/>
    <p:sldId id="405" r:id="rId122"/>
    <p:sldId id="406" r:id="rId123"/>
    <p:sldId id="409" r:id="rId1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0" autoAdjust="0"/>
    <p:restoredTop sz="94660"/>
  </p:normalViewPr>
  <p:slideViewPr>
    <p:cSldViewPr>
      <p:cViewPr varScale="1">
        <p:scale>
          <a:sx n="78" d="100"/>
          <a:sy n="78" d="100"/>
        </p:scale>
        <p:origin x="854" y="62"/>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6/28/2024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6/28/2024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7F877E-E541-4CF0-9C5D-FE57091354DE}" type="datetime1">
              <a:rPr lang="en-US" smtClean="0"/>
              <a:pPr/>
              <a:t>6/28/2024</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0E4FAD-F1CD-4000-9E76-3E09B5117EC1}" type="datetime1">
              <a:rPr lang="en-US" smtClean="0"/>
              <a:pPr/>
              <a:t>6/28/2024</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0F47AA-C66A-44B6-992B-77E30688C2B4}" type="datetime1">
              <a:rPr lang="en-US" smtClean="0"/>
              <a:pPr/>
              <a:t>6/28/2024</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B5DF74-0636-4B7E-B688-C92430C532AB}" type="datetime1">
              <a:rPr lang="en-US" smtClean="0"/>
              <a:pPr/>
              <a:t>6/28/2024</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025AD-8303-4818-AEF8-2F555F93C3DE}" type="datetime1">
              <a:rPr lang="en-US" smtClean="0"/>
              <a:pPr/>
              <a:t>6/28/2024</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4C25C0-26E4-4740-A3C1-76DEBB26CA39}" type="datetime1">
              <a:rPr lang="en-US" smtClean="0"/>
              <a:pPr/>
              <a:t>6/28/2024</a:t>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28002D-C390-4C4A-A039-214EA62E0C17}" type="datetime1">
              <a:rPr lang="en-US" smtClean="0"/>
              <a:pPr/>
              <a:t>6/28/2024</a:t>
            </a:fld>
            <a:endParaRPr lang="en-US"/>
          </a:p>
        </p:txBody>
      </p:sp>
      <p:sp>
        <p:nvSpPr>
          <p:cNvPr id="8" name="Footer Placeholder 7"/>
          <p:cNvSpPr>
            <a:spLocks noGrp="1"/>
          </p:cNvSpPr>
          <p:nvPr>
            <p:ph type="ftr" sz="quarter" idx="11"/>
          </p:nvPr>
        </p:nvSpPr>
        <p:spPr/>
        <p:txBody>
          <a:bodyPr/>
          <a:lstStyle/>
          <a:p>
            <a:r>
              <a:rPr lang="en-US"/>
              <a:t>Faculty Name             Subject code and abbreviation                Unit Number</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5104E6-E2C5-4135-B66B-A5DEB5F30595}" type="datetime1">
              <a:rPr lang="en-US" smtClean="0"/>
              <a:pPr/>
              <a:t>6/28/2024</a:t>
            </a:fld>
            <a:endParaRPr lang="en-US"/>
          </a:p>
        </p:txBody>
      </p:sp>
      <p:sp>
        <p:nvSpPr>
          <p:cNvPr id="4" name="Footer Placeholder 3"/>
          <p:cNvSpPr>
            <a:spLocks noGrp="1"/>
          </p:cNvSpPr>
          <p:nvPr>
            <p:ph type="ftr" sz="quarter" idx="11"/>
          </p:nvPr>
        </p:nvSpPr>
        <p:spPr/>
        <p:txBody>
          <a:bodyPr/>
          <a:lstStyle/>
          <a:p>
            <a:r>
              <a:rPr lang="en-US"/>
              <a:t>Faculty Name             Subject code and abbreviation                Unit Number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E66EB-B766-47B3-AD84-E2DC940F14AD}" type="datetime1">
              <a:rPr lang="en-US" smtClean="0"/>
              <a:pPr/>
              <a:t>6/28/2024</a:t>
            </a:fld>
            <a:endParaRPr lang="en-US"/>
          </a:p>
        </p:txBody>
      </p:sp>
      <p:sp>
        <p:nvSpPr>
          <p:cNvPr id="3" name="Footer Placeholder 2"/>
          <p:cNvSpPr>
            <a:spLocks noGrp="1"/>
          </p:cNvSpPr>
          <p:nvPr>
            <p:ph type="ftr" sz="quarter" idx="11"/>
          </p:nvPr>
        </p:nvSpPr>
        <p:spPr/>
        <p:txBody>
          <a:bodyPr/>
          <a:lstStyle/>
          <a:p>
            <a:r>
              <a:rPr lang="en-US"/>
              <a:t>Faculty Name             Subject code and abbreviation                Unit Number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ABB209-01F0-42DB-9CDF-2CFB9507E1FD}" type="datetime1">
              <a:rPr lang="en-US" smtClean="0"/>
              <a:pPr/>
              <a:t>6/28/2024</a:t>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3CF176-075F-4090-8288-838FFA053F00}" type="datetime1">
              <a:rPr lang="en-US" smtClean="0"/>
              <a:pPr/>
              <a:t>6/28/2024</a:t>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73F92-5234-4A8B-8DDA-8477AADCC01B}" type="datetime1">
              <a:rPr lang="en-US" smtClean="0"/>
              <a:pPr/>
              <a:t>6/28/2024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Faculty Name             Subject code and abbreviation                Unit Number</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8" Type="http://schemas.openxmlformats.org/officeDocument/2006/relationships/hyperlink" Target="https://www.youtube.com/watch?v=g6zGd6ycktY&amp;list=PLo4R2IscWKdVqzh_QECsxCq7QB1CUpYfi&amp;index=3" TargetMode="External"/><Relationship Id="rId3" Type="http://schemas.openxmlformats.org/officeDocument/2006/relationships/hyperlink" Target="https://www.youtube.com/watch?v=KMj49syT8JM&amp;list=PLJ5C_6qdAvBHiqw9Yc7-_vyfbBG1Bmfg_" TargetMode="External"/><Relationship Id="rId7" Type="http://schemas.openxmlformats.org/officeDocument/2006/relationships/hyperlink" Target="https://www.youtube.com/watch?v=g6zGd6ycktY&amp;list=PLo4R2IscWKdVqzh_QECsxCq7QB1CUpYfi&amp;index=2"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youtube.com/watch?v=g6zGd6ycktY&amp;list=PLo4R2IscWKdVqzh_QECsxCq7QB1CUpYfi&amp;index=1" TargetMode="External"/><Relationship Id="rId5" Type="http://schemas.openxmlformats.org/officeDocument/2006/relationships/hyperlink" Target="https://www.youtube.com/watch?v=jyzBKgXxHww&amp;list=PLJ5C_6qdAvBHiqw9Yc7-_vyfbBG1Bmfg_&amp;index=3" TargetMode="External"/><Relationship Id="rId4" Type="http://schemas.openxmlformats.org/officeDocument/2006/relationships/hyperlink" Target="https://www.youtube.com/watch?v=biKUffL8cm4&amp;list=PLJ5C_6qdAvBHiqw9Yc7-_vyfbBG1Bmfg_&amp;index=2"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s://www.youtube.com/watch?v=g6zGd6ycktY&amp;list=PLo4R2IscWKdVqzh_QECsxCq7QB1CUpYfi&amp;index=4" TargetMode="External"/><Relationship Id="rId7" Type="http://schemas.openxmlformats.org/officeDocument/2006/relationships/hyperlink" Target="https://www.youtube.com/watch?v=g6zGd6ycktY&amp;list=PLo4R2IscWKdVqzh_QECsxCq7QB1CUpYfi&amp;index=8"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youtube.com/watch?v=g6zGd6ycktY&amp;list=PLo4R2IscWKdVqzh_QECsxCq7QB1CUpYfi&amp;index=7" TargetMode="External"/><Relationship Id="rId5" Type="http://schemas.openxmlformats.org/officeDocument/2006/relationships/hyperlink" Target="https://www.youtube.com/watch?v=g6zGd6ycktY&amp;list=PLo4R2IscWKdVqzh_QECsxCq7QB1CUpYfi&amp;index=6" TargetMode="External"/><Relationship Id="rId4" Type="http://schemas.openxmlformats.org/officeDocument/2006/relationships/hyperlink" Target="https://www.youtube.com/watch?v=g6zGd6ycktY&amp;list=PLo4R2IscWKdVqzh_QECsxCq7QB1CUpYfi&amp;index=5" TargetMode="External"/></Relationships>
</file>

<file path=ppt/slides/_rels/slide1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err="1"/>
              <a:t>Noida</a:t>
            </a:r>
            <a:r>
              <a:rPr lang="en-US" sz="2800" dirty="0"/>
              <a:t> Institute of Engineering and Technology, Greater </a:t>
            </a:r>
            <a:r>
              <a:rPr lang="en-US" sz="2800" dirty="0" err="1"/>
              <a:t>Noida</a:t>
            </a:r>
            <a:endParaRPr lang="en-US" sz="2800" dirty="0"/>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a:normAutofit/>
          </a:bodyPr>
          <a:lstStyle/>
          <a:p>
            <a:r>
              <a:rPr lang="en-US" sz="3200" dirty="0">
                <a:solidFill>
                  <a:schemeClr val="tx1"/>
                </a:solidFill>
              </a:rPr>
              <a:t> </a:t>
            </a:r>
            <a:r>
              <a:rPr lang="en-US" sz="2400" dirty="0">
                <a:solidFill>
                  <a:schemeClr val="tx1"/>
                </a:solidFill>
                <a:latin typeface="Times New Roman" panose="02020603050405020304" pitchFamily="18" charset="0"/>
                <a:cs typeface="Times New Roman" panose="02020603050405020304" pitchFamily="18" charset="0"/>
              </a:rPr>
              <a:t>Unit V PHP</a:t>
            </a:r>
          </a:p>
        </p:txBody>
      </p:sp>
      <p:sp>
        <p:nvSpPr>
          <p:cNvPr id="6" name="Subtitle 2"/>
          <p:cNvSpPr txBox="1">
            <a:spLocks/>
          </p:cNvSpPr>
          <p:nvPr/>
        </p:nvSpPr>
        <p:spPr>
          <a:xfrm>
            <a:off x="8991600" y="422275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algn="ctr">
              <a:spcBef>
                <a:spcPct val="20000"/>
              </a:spcBef>
              <a:defRPr/>
            </a:pPr>
            <a:r>
              <a:rPr lang="en-US" sz="2400" dirty="0">
                <a:solidFill>
                  <a:schemeClr val="tx1"/>
                </a:solidFill>
              </a:rPr>
              <a:t>Vaishali Mishra</a:t>
            </a:r>
          </a:p>
          <a:p>
            <a:pPr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CSE </a:t>
            </a:r>
          </a:p>
          <a:p>
            <a:pPr algn="ctr">
              <a:spcBef>
                <a:spcPct val="20000"/>
              </a:spcBef>
              <a:defRPr/>
            </a:pPr>
            <a:r>
              <a:rPr lang="en-US" sz="2400" dirty="0">
                <a:solidFill>
                  <a:schemeClr val="tx1"/>
                </a:solidFill>
              </a:rPr>
              <a:t>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38801551-5877-4C21-9B34-9746B04ED5CA}" type="datetime1">
              <a:rPr lang="en-US" smtClean="0"/>
              <a:pPr/>
              <a:t>6/28/2024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5</a:t>
            </a:r>
          </a:p>
        </p:txBody>
      </p:sp>
      <p:sp>
        <p:nvSpPr>
          <p:cNvPr id="13" name="Footer Placeholder 12"/>
          <p:cNvSpPr>
            <a:spLocks noGrp="1"/>
          </p:cNvSpPr>
          <p:nvPr>
            <p:ph type="ftr" sz="quarter" idx="11"/>
          </p:nvPr>
        </p:nvSpPr>
        <p:spPr>
          <a:xfrm>
            <a:off x="3810000" y="6248401"/>
            <a:ext cx="5029200" cy="365125"/>
          </a:xfrm>
        </p:spPr>
        <p:txBody>
          <a:bodyPr/>
          <a:lstStyle/>
          <a:p>
            <a:r>
              <a:rPr lang="en-US" dirty="0"/>
              <a:t>Vaishali Mishra            ACSE0505 Web Technology                Unit 5</a:t>
            </a:r>
          </a:p>
        </p:txBody>
      </p:sp>
      <p:sp>
        <p:nvSpPr>
          <p:cNvPr id="14" name="Subtitle 2"/>
          <p:cNvSpPr txBox="1">
            <a:spLocks/>
          </p:cNvSpPr>
          <p:nvPr/>
        </p:nvSpPr>
        <p:spPr>
          <a:xfrm>
            <a:off x="341671" y="3749675"/>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Web Technology (ACSE0505)</a:t>
            </a:r>
          </a:p>
        </p:txBody>
      </p:sp>
      <p:sp>
        <p:nvSpPr>
          <p:cNvPr id="15" name="Subtitle 2"/>
          <p:cNvSpPr txBox="1">
            <a:spLocks/>
          </p:cNvSpPr>
          <p:nvPr/>
        </p:nvSpPr>
        <p:spPr>
          <a:xfrm>
            <a:off x="341671" y="490855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(Ex: B Tech 4</a:t>
            </a:r>
            <a:r>
              <a:rPr lang="en-US" sz="2000" baseline="30000" dirty="0">
                <a:solidFill>
                  <a:schemeClr val="tx1"/>
                </a:solidFill>
              </a:rPr>
              <a:t>th</a:t>
            </a:r>
            <a:r>
              <a:rPr lang="en-US" sz="2000" dirty="0">
                <a:solidFill>
                  <a:schemeClr val="tx1"/>
                </a:solidFill>
              </a:rPr>
              <a:t> </a:t>
            </a:r>
            <a:r>
              <a:rPr lang="en-US" sz="2000" dirty="0" err="1">
                <a:solidFill>
                  <a:schemeClr val="tx1"/>
                </a:solidFill>
              </a:rPr>
              <a:t>Sem</a:t>
            </a:r>
            <a:r>
              <a:rPr lang="en-US" sz="2000" dirty="0">
                <a:solidFill>
                  <a:schemeClr val="tx1"/>
                </a:solidFill>
              </a:rPr>
              <a:t>)</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4" name="Picture 3">
            <a:extLst>
              <a:ext uri="{FF2B5EF4-FFF2-40B4-BE49-F238E27FC236}">
                <a16:creationId xmlns:a16="http://schemas.microsoft.com/office/drawing/2014/main" id="{F22BC5E1-6968-9875-45C9-70678979B5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86900" y="2267434"/>
            <a:ext cx="1905000" cy="1752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Syllabus</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8" name="Content Placeholder 8">
            <a:extLst>
              <a:ext uri="{FF2B5EF4-FFF2-40B4-BE49-F238E27FC236}">
                <a16:creationId xmlns:a16="http://schemas.microsoft.com/office/drawing/2014/main" id="{5ECDA70F-A625-EA57-4E05-339C7BF50190}"/>
              </a:ext>
            </a:extLst>
          </p:cNvPr>
          <p:cNvGraphicFramePr>
            <a:graphicFrameLocks noGrp="1"/>
          </p:cNvGraphicFramePr>
          <p:nvPr>
            <p:ph idx="1"/>
            <p:extLst>
              <p:ext uri="{D42A27DB-BD31-4B8C-83A1-F6EECF244321}">
                <p14:modId xmlns:p14="http://schemas.microsoft.com/office/powerpoint/2010/main" val="2419520259"/>
              </p:ext>
            </p:extLst>
          </p:nvPr>
        </p:nvGraphicFramePr>
        <p:xfrm>
          <a:off x="609600" y="1055218"/>
          <a:ext cx="10134600" cy="2830982"/>
        </p:xfrm>
        <a:graphic>
          <a:graphicData uri="http://schemas.openxmlformats.org/drawingml/2006/table">
            <a:tbl>
              <a:tblPr firstRow="1" firstCol="1" bandRow="1">
                <a:tableStyleId>{5C22544A-7EE6-4342-B048-85BDC9FD1C3A}</a:tableStyleId>
              </a:tblPr>
              <a:tblGrid>
                <a:gridCol w="622300">
                  <a:extLst>
                    <a:ext uri="{9D8B030D-6E8A-4147-A177-3AD203B41FA5}">
                      <a16:colId xmlns:a16="http://schemas.microsoft.com/office/drawing/2014/main" val="3653803457"/>
                    </a:ext>
                  </a:extLst>
                </a:gridCol>
                <a:gridCol w="9512300">
                  <a:extLst>
                    <a:ext uri="{9D8B030D-6E8A-4147-A177-3AD203B41FA5}">
                      <a16:colId xmlns:a16="http://schemas.microsoft.com/office/drawing/2014/main" val="1504710162"/>
                    </a:ext>
                  </a:extLst>
                </a:gridCol>
              </a:tblGrid>
              <a:tr h="2830982">
                <a:tc>
                  <a:txBody>
                    <a:bodyPr/>
                    <a:lstStyle/>
                    <a:p>
                      <a:pPr marL="0" marR="0" algn="just">
                        <a:lnSpc>
                          <a:spcPct val="115000"/>
                        </a:lnSpc>
                        <a:spcBef>
                          <a:spcPts val="0"/>
                        </a:spcBef>
                        <a:spcAft>
                          <a:spcPts val="0"/>
                        </a:spcAft>
                      </a:pPr>
                      <a:r>
                        <a:rPr lang="en-US" sz="2000" b="0" dirty="0">
                          <a:effectLst/>
                        </a:rPr>
                        <a:t>V </a:t>
                      </a:r>
                    </a:p>
                    <a:p>
                      <a:pPr marL="0" marR="0" algn="just">
                        <a:lnSpc>
                          <a:spcPct val="115000"/>
                        </a:lnSpc>
                        <a:spcBef>
                          <a:spcPts val="0"/>
                        </a:spcBef>
                        <a:spcAft>
                          <a:spcPts val="0"/>
                        </a:spcAft>
                      </a:pPr>
                      <a:r>
                        <a:rPr lang="en-US" sz="2000" b="0" dirty="0">
                          <a:effectLst/>
                        </a:rPr>
                        <a:t> </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US" sz="2000" b="0" kern="1200" dirty="0">
                          <a:solidFill>
                            <a:schemeClr val="dk1"/>
                          </a:solidFill>
                          <a:effectLst/>
                          <a:latin typeface="+mn-lt"/>
                          <a:ea typeface="+mn-ea"/>
                          <a:cs typeface="+mn-cs"/>
                        </a:rPr>
                        <a:t>Introduction to PHP, Basic Syntax, Variables &amp; Constants,  Data Type, Operator &amp; Expressions, Control flow and Decision making statements, Functions, Strings, Arrays</a:t>
                      </a:r>
                      <a:r>
                        <a:rPr lang="en-US" sz="2000" b="0" kern="1200" baseline="0" dirty="0">
                          <a:solidFill>
                            <a:schemeClr val="dk1"/>
                          </a:solidFill>
                          <a:effectLst/>
                          <a:latin typeface="+mn-lt"/>
                          <a:ea typeface="+mn-ea"/>
                          <a:cs typeface="+mn-cs"/>
                        </a:rPr>
                        <a:t> </a:t>
                      </a:r>
                      <a:r>
                        <a:rPr lang="en-US" sz="2000" b="0" kern="1200" dirty="0">
                          <a:solidFill>
                            <a:schemeClr val="dk1"/>
                          </a:solidFill>
                          <a:effectLst/>
                          <a:latin typeface="+mn-lt"/>
                          <a:ea typeface="+mn-ea"/>
                          <a:cs typeface="+mn-cs"/>
                        </a:rPr>
                        <a:t>Working with files and directories: Understanding file&amp; directory, Opening and closing, a file, Coping, renaming and deleting a file, working with directories, Creating and deleting folder, File Uploading &amp; Downloading. </a:t>
                      </a:r>
                      <a:r>
                        <a:rPr lang="en-IN" sz="2000" b="0" kern="1200" dirty="0">
                          <a:solidFill>
                            <a:schemeClr val="dk1"/>
                          </a:solidFill>
                          <a:effectLst/>
                          <a:latin typeface="+mn-lt"/>
                          <a:ea typeface="+mn-ea"/>
                          <a:cs typeface="+mn-cs"/>
                        </a:rPr>
                        <a:t>Session &amp; Cookies: Introduction to Session Control, Session Functionality What is a Cookie, Setting Cookies with PHP. Using Cookies with Sessions, Deleting Cookies, Registering Session variables, Destroying the variables and Session.</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912995172"/>
                  </a:ext>
                </a:extLst>
              </a:tr>
            </a:tbl>
          </a:graphicData>
        </a:graphic>
      </p:graphicFrame>
    </p:spTree>
    <p:extLst>
      <p:ext uri="{BB962C8B-B14F-4D97-AF65-F5344CB8AC3E}">
        <p14:creationId xmlns:p14="http://schemas.microsoft.com/office/powerpoint/2010/main" val="21691486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Destroying the variables and Session</a:t>
            </a:r>
            <a:r>
              <a:rPr lang="en-US" sz="2800" b="1" dirty="0"/>
              <a:t> (CO5)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7AEBE161-8FC3-AF5A-994D-9ABA5F9B704F}"/>
              </a:ext>
            </a:extLst>
          </p:cNvPr>
          <p:cNvSpPr txBox="1">
            <a:spLocks/>
          </p:cNvSpPr>
          <p:nvPr/>
        </p:nvSpPr>
        <p:spPr>
          <a:xfrm>
            <a:off x="381000" y="1055218"/>
            <a:ext cx="10896600" cy="5259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base">
              <a:buFont typeface="Arial" pitchFamily="34" charset="0"/>
              <a:buNone/>
            </a:pPr>
            <a:r>
              <a:rPr lang="en-US" sz="2000" b="1"/>
              <a:t>Destroying the Session-</a:t>
            </a:r>
            <a:r>
              <a:rPr lang="en-US" sz="2000"/>
              <a:t> A PHP session can be destroyed by session_destroy() function. This function does not need any argument and a single call can destroy all the session variables. If you want to destroy a single session variable then you can use unset() function to unset a session variable. Here is the example to unset a single variable −</a:t>
            </a:r>
          </a:p>
          <a:p>
            <a:pPr lvl="1" algn="just" fontAlgn="base"/>
            <a:r>
              <a:rPr lang="en-US" sz="2000"/>
              <a:t>&lt;?php</a:t>
            </a:r>
          </a:p>
          <a:p>
            <a:pPr lvl="1" algn="just" fontAlgn="base"/>
            <a:r>
              <a:rPr lang="en-US" sz="2000"/>
              <a:t>   unset($_SESSION['counter']);</a:t>
            </a:r>
          </a:p>
          <a:p>
            <a:pPr lvl="1" algn="just" fontAlgn="base"/>
            <a:r>
              <a:rPr lang="en-US" sz="2000"/>
              <a:t>?&gt;</a:t>
            </a:r>
          </a:p>
          <a:p>
            <a:pPr lvl="1" algn="just" fontAlgn="base"/>
            <a:r>
              <a:rPr lang="en-US" sz="2000"/>
              <a:t>Here is the call which will destroy all the session variables −</a:t>
            </a:r>
          </a:p>
          <a:p>
            <a:pPr lvl="1" algn="just" fontAlgn="base"/>
            <a:endParaRPr lang="en-US" sz="2000"/>
          </a:p>
          <a:p>
            <a:pPr lvl="1" algn="just" fontAlgn="base"/>
            <a:r>
              <a:rPr lang="en-US" sz="2000"/>
              <a:t>&lt;?php</a:t>
            </a:r>
          </a:p>
          <a:p>
            <a:pPr lvl="1" algn="just" fontAlgn="base"/>
            <a:r>
              <a:rPr lang="en-US" sz="2000"/>
              <a:t>   session_destroy();</a:t>
            </a:r>
          </a:p>
          <a:p>
            <a:pPr lvl="1" algn="just" fontAlgn="base"/>
            <a:r>
              <a:rPr lang="en-US" sz="2000"/>
              <a:t>?&gt;</a:t>
            </a:r>
            <a:endParaRPr lang="en-US" sz="2000" dirty="0">
              <a:latin typeface="Open Sans"/>
            </a:endParaRPr>
          </a:p>
        </p:txBody>
      </p:sp>
    </p:spTree>
    <p:extLst>
      <p:ext uri="{BB962C8B-B14F-4D97-AF65-F5344CB8AC3E}">
        <p14:creationId xmlns:p14="http://schemas.microsoft.com/office/powerpoint/2010/main" val="37536494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a:t>Daily Quiz</a:t>
            </a:r>
            <a:endParaRPr kumimoji="0" lang="en-US" sz="2800" b="0" i="0" u="none" strike="noStrike" kern="1200" cap="none" spc="0" normalizeH="0" baseline="0" noProof="0" dirty="0">
              <a:ln>
                <a:noFill/>
              </a:ln>
              <a:solidFill>
                <a:schemeClr val="dk1"/>
              </a:solidFill>
              <a:effectLst/>
              <a:uLnTx/>
              <a:uFillTx/>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2DDE609C-0E02-47A6-A275-C87B00CC86E0}"/>
              </a:ext>
            </a:extLst>
          </p:cNvPr>
          <p:cNvSpPr txBox="1">
            <a:spLocks/>
          </p:cNvSpPr>
          <p:nvPr/>
        </p:nvSpPr>
        <p:spPr>
          <a:xfrm>
            <a:off x="152400" y="838200"/>
            <a:ext cx="10972800" cy="533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pitchFamily="34" charset="0"/>
              <a:buNone/>
            </a:pPr>
            <a:r>
              <a:rPr lang="en-US" sz="2000">
                <a:latin typeface="+mj-lt"/>
              </a:rPr>
              <a:t>1) Which of the following is used to display the output in PHP?</a:t>
            </a:r>
          </a:p>
          <a:p>
            <a:pPr marL="514350" indent="-514350">
              <a:buFont typeface="Arial" pitchFamily="34" charset="0"/>
              <a:buNone/>
            </a:pPr>
            <a:r>
              <a:rPr lang="en-US" sz="2000">
                <a:latin typeface="+mj-lt"/>
              </a:rPr>
              <a:t>A)echo</a:t>
            </a:r>
          </a:p>
          <a:p>
            <a:pPr marL="514350" indent="-514350">
              <a:buFont typeface="Arial" pitchFamily="34" charset="0"/>
              <a:buNone/>
            </a:pPr>
            <a:r>
              <a:rPr lang="en-US" sz="2000">
                <a:latin typeface="+mj-lt"/>
              </a:rPr>
              <a:t>B)write</a:t>
            </a:r>
          </a:p>
          <a:p>
            <a:pPr marL="514350" indent="-514350">
              <a:buFont typeface="Arial" pitchFamily="34" charset="0"/>
              <a:buNone/>
            </a:pPr>
            <a:r>
              <a:rPr lang="en-US" sz="2000">
                <a:latin typeface="+mj-lt"/>
              </a:rPr>
              <a:t>C)print</a:t>
            </a:r>
          </a:p>
          <a:p>
            <a:pPr marL="514350" indent="-514350">
              <a:buFont typeface="Arial" pitchFamily="34" charset="0"/>
              <a:buNone/>
            </a:pPr>
            <a:r>
              <a:rPr lang="en-US" sz="2000">
                <a:latin typeface="+mj-lt"/>
              </a:rPr>
              <a:t>D)Both (a) and (c)</a:t>
            </a:r>
          </a:p>
          <a:p>
            <a:pPr marL="514350" indent="-514350">
              <a:buFont typeface="Arial" pitchFamily="34" charset="0"/>
              <a:buNone/>
            </a:pPr>
            <a:endParaRPr lang="en-US" sz="2000">
              <a:latin typeface="+mj-lt"/>
            </a:endParaRPr>
          </a:p>
          <a:p>
            <a:pPr marL="514350" indent="-514350">
              <a:buFont typeface="Arial" pitchFamily="34" charset="0"/>
              <a:buNone/>
            </a:pPr>
            <a:r>
              <a:rPr lang="en-US" sz="2000">
                <a:latin typeface="+mj-lt"/>
              </a:rPr>
              <a:t>2) Which of the following is the use of strlen() function in PHP?</a:t>
            </a:r>
          </a:p>
          <a:p>
            <a:pPr marL="514350" indent="-514350">
              <a:buFont typeface="Arial" pitchFamily="34" charset="0"/>
              <a:buNone/>
            </a:pPr>
            <a:r>
              <a:rPr lang="en-US" sz="2000">
                <a:latin typeface="+mj-lt"/>
              </a:rPr>
              <a:t>A)The strlen() function returns the type of string</a:t>
            </a:r>
          </a:p>
          <a:p>
            <a:pPr marL="514350" indent="-514350">
              <a:buFont typeface="Arial" pitchFamily="34" charset="0"/>
              <a:buNone/>
            </a:pPr>
            <a:r>
              <a:rPr lang="en-US" sz="2000">
                <a:latin typeface="+mj-lt"/>
              </a:rPr>
              <a:t>B)The strlen() function returns the length of string</a:t>
            </a:r>
          </a:p>
          <a:p>
            <a:pPr marL="514350" indent="-514350">
              <a:buFont typeface="Arial" pitchFamily="34" charset="0"/>
              <a:buNone/>
            </a:pPr>
            <a:r>
              <a:rPr lang="en-US" sz="2000">
                <a:latin typeface="+mj-lt"/>
              </a:rPr>
              <a:t>C)The strlen() function returns the value of string</a:t>
            </a:r>
          </a:p>
          <a:p>
            <a:pPr marL="514350" indent="-514350">
              <a:buFont typeface="Arial" pitchFamily="34" charset="0"/>
              <a:buNone/>
            </a:pPr>
            <a:r>
              <a:rPr lang="en-US" sz="2000">
                <a:latin typeface="+mj-lt"/>
              </a:rPr>
              <a:t>D)The strlen() function returns both value and type of string</a:t>
            </a:r>
            <a:endParaRPr lang="en-US" sz="2200" dirty="0">
              <a:solidFill>
                <a:srgbClr val="FF0000"/>
              </a:solidFill>
            </a:endParaRPr>
          </a:p>
        </p:txBody>
      </p:sp>
    </p:spTree>
    <p:extLst>
      <p:ext uri="{BB962C8B-B14F-4D97-AF65-F5344CB8AC3E}">
        <p14:creationId xmlns:p14="http://schemas.microsoft.com/office/powerpoint/2010/main" val="11445116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noProof="0" dirty="0"/>
          </a:p>
          <a:p>
            <a:pPr>
              <a:defRPr/>
            </a:pPr>
            <a:r>
              <a:rPr lang="en-US" sz="2800" noProof="0" dirty="0"/>
              <a:t>MCQ</a:t>
            </a:r>
            <a:endParaRPr kumimoji="0" lang="en-US" sz="2800" b="0" i="0" u="none" strike="noStrike" kern="1200" cap="none" spc="0" normalizeH="0" baseline="0" noProof="0" dirty="0">
              <a:ln>
                <a:noFill/>
              </a:ln>
              <a:solidFill>
                <a:schemeClr val="dk1"/>
              </a:solidFill>
              <a:effectLst/>
              <a:uLnTx/>
              <a:uFillTx/>
            </a:endParaRP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53EB4720-49CD-7665-DBB3-031E88344368}"/>
              </a:ext>
            </a:extLst>
          </p:cNvPr>
          <p:cNvSpPr txBox="1">
            <a:spLocks/>
          </p:cNvSpPr>
          <p:nvPr/>
        </p:nvSpPr>
        <p:spPr>
          <a:xfrm>
            <a:off x="381000" y="947268"/>
            <a:ext cx="10515600" cy="52249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pitchFamily="34" charset="0"/>
              <a:buNone/>
            </a:pPr>
            <a:r>
              <a:rPr lang="en-US" sz="2000">
                <a:latin typeface="+mj-lt"/>
              </a:rPr>
              <a:t>3)Which of the following is used for concatenation in PHP?</a:t>
            </a:r>
          </a:p>
          <a:p>
            <a:pPr marL="514350" indent="-514350">
              <a:buFont typeface="Arial" pitchFamily="34" charset="0"/>
              <a:buNone/>
            </a:pPr>
            <a:r>
              <a:rPr lang="en-US" sz="2000">
                <a:latin typeface="+mj-lt"/>
              </a:rPr>
              <a:t>A)+ (plus)</a:t>
            </a:r>
          </a:p>
          <a:p>
            <a:pPr marL="514350" indent="-514350">
              <a:buFont typeface="Arial" pitchFamily="34" charset="0"/>
              <a:buNone/>
            </a:pPr>
            <a:r>
              <a:rPr lang="en-US" sz="2000">
                <a:latin typeface="+mj-lt"/>
              </a:rPr>
              <a:t>B)* (Asterisk)</a:t>
            </a:r>
          </a:p>
          <a:p>
            <a:pPr marL="514350" indent="-514350">
              <a:buFont typeface="Arial" pitchFamily="34" charset="0"/>
              <a:buNone/>
            </a:pPr>
            <a:r>
              <a:rPr lang="en-US" sz="2000">
                <a:latin typeface="+mj-lt"/>
              </a:rPr>
              <a:t>C). (dot)</a:t>
            </a:r>
          </a:p>
          <a:p>
            <a:pPr marL="514350" indent="-514350">
              <a:buFont typeface="Arial" pitchFamily="34" charset="0"/>
              <a:buNone/>
            </a:pPr>
            <a:r>
              <a:rPr lang="en-US" sz="2000">
                <a:latin typeface="+mj-lt"/>
              </a:rPr>
              <a:t>D)append()</a:t>
            </a:r>
          </a:p>
          <a:p>
            <a:pPr marL="514350" indent="-514350">
              <a:buFont typeface="Arial" pitchFamily="34" charset="0"/>
              <a:buNone/>
            </a:pPr>
            <a:endParaRPr lang="en-US" sz="2000">
              <a:latin typeface="+mj-lt"/>
            </a:endParaRPr>
          </a:p>
          <a:p>
            <a:pPr marL="514350" indent="-514350">
              <a:buFont typeface="Arial" pitchFamily="34" charset="0"/>
              <a:buNone/>
            </a:pPr>
            <a:r>
              <a:rPr lang="en-US" sz="2000">
                <a:latin typeface="+mj-lt"/>
              </a:rPr>
              <a:t>4)Which of the following starts with __ (double underscore) in PHP?</a:t>
            </a:r>
          </a:p>
          <a:p>
            <a:pPr marL="514350" indent="-514350">
              <a:buFont typeface="Arial" pitchFamily="34" charset="0"/>
              <a:buNone/>
            </a:pPr>
            <a:r>
              <a:rPr lang="en-US" sz="2000">
                <a:latin typeface="+mj-lt"/>
              </a:rPr>
              <a:t>A)Inbuilt constants</a:t>
            </a:r>
          </a:p>
          <a:p>
            <a:pPr marL="514350" indent="-514350">
              <a:buFont typeface="Arial" pitchFamily="34" charset="0"/>
              <a:buNone/>
            </a:pPr>
            <a:r>
              <a:rPr lang="en-US" sz="2000">
                <a:latin typeface="+mj-lt"/>
              </a:rPr>
              <a:t>B)User-defined constants</a:t>
            </a:r>
          </a:p>
          <a:p>
            <a:pPr marL="514350" indent="-514350">
              <a:buFont typeface="Arial" pitchFamily="34" charset="0"/>
              <a:buNone/>
            </a:pPr>
            <a:r>
              <a:rPr lang="en-US" sz="2000">
                <a:latin typeface="+mj-lt"/>
              </a:rPr>
              <a:t>C)Magic constants</a:t>
            </a:r>
          </a:p>
          <a:p>
            <a:pPr marL="514350" indent="-514350">
              <a:buFont typeface="Arial" pitchFamily="34" charset="0"/>
              <a:buNone/>
            </a:pPr>
            <a:r>
              <a:rPr lang="en-US" sz="2000">
                <a:latin typeface="+mj-lt"/>
              </a:rPr>
              <a:t>D)Default constants</a:t>
            </a:r>
          </a:p>
          <a:p>
            <a:pPr marL="514350" indent="-514350">
              <a:buFont typeface="Arial" pitchFamily="34" charset="0"/>
              <a:buNone/>
            </a:pPr>
            <a:endParaRPr lang="en-US" sz="2000" dirty="0">
              <a:latin typeface="+mj-lt"/>
            </a:endParaRPr>
          </a:p>
        </p:txBody>
      </p:sp>
    </p:spTree>
    <p:extLst>
      <p:ext uri="{BB962C8B-B14F-4D97-AF65-F5344CB8AC3E}">
        <p14:creationId xmlns:p14="http://schemas.microsoft.com/office/powerpoint/2010/main" val="12787029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noProof="0"/>
              <a:t>MCQ</a:t>
            </a:r>
            <a:endParaRPr kumimoji="0" lang="en-US" sz="2800" b="0" i="0" u="none" strike="noStrike" kern="1200" cap="none" spc="0" normalizeH="0" baseline="0" noProof="0" dirty="0">
              <a:ln>
                <a:noFill/>
              </a:ln>
              <a:solidFill>
                <a:schemeClr val="dk1"/>
              </a:solidFill>
              <a:effectLst/>
              <a:uLnTx/>
              <a:uFillTx/>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ED31B1D5-EAF0-8850-FF2F-CAA8F6672A50}"/>
              </a:ext>
            </a:extLst>
          </p:cNvPr>
          <p:cNvSpPr txBox="1">
            <a:spLocks/>
          </p:cNvSpPr>
          <p:nvPr/>
        </p:nvSpPr>
        <p:spPr>
          <a:xfrm>
            <a:off x="381000" y="1055218"/>
            <a:ext cx="10515600" cy="51169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pitchFamily="34" charset="0"/>
              <a:buNone/>
            </a:pPr>
            <a:r>
              <a:rPr lang="en-US" sz="2000">
                <a:latin typeface="+mj-lt"/>
              </a:rPr>
              <a:t>5)Which of the following is the use of strpos() function in PHP?</a:t>
            </a:r>
          </a:p>
          <a:p>
            <a:pPr marL="514350" indent="-514350">
              <a:buFont typeface="Arial" pitchFamily="34" charset="0"/>
              <a:buNone/>
            </a:pPr>
            <a:r>
              <a:rPr lang="en-US" sz="2000">
                <a:latin typeface="+mj-lt"/>
              </a:rPr>
              <a:t>A)The strpos() function is used to search for the spaces in a string</a:t>
            </a:r>
          </a:p>
          <a:p>
            <a:pPr marL="514350" indent="-514350">
              <a:buFont typeface="Arial" pitchFamily="34" charset="0"/>
              <a:buNone/>
            </a:pPr>
            <a:r>
              <a:rPr lang="en-US" sz="2000">
                <a:latin typeface="+mj-lt"/>
              </a:rPr>
              <a:t>B)The strpos() function is used to search for a number in a string</a:t>
            </a:r>
          </a:p>
          <a:p>
            <a:pPr marL="514350" indent="-514350">
              <a:buFont typeface="Arial" pitchFamily="34" charset="0"/>
              <a:buNone/>
            </a:pPr>
            <a:r>
              <a:rPr lang="en-US" sz="2000">
                <a:latin typeface="+mj-lt"/>
              </a:rPr>
              <a:t>C)The strpos() function is used to search for a character/text in a string</a:t>
            </a:r>
          </a:p>
          <a:p>
            <a:pPr marL="514350" indent="-514350">
              <a:buFont typeface="Arial" pitchFamily="34" charset="0"/>
              <a:buNone/>
            </a:pPr>
            <a:r>
              <a:rPr lang="en-US" sz="2000">
                <a:latin typeface="+mj-lt"/>
              </a:rPr>
              <a:t>D)The strpos() function is used to search for a capitalize character in a string</a:t>
            </a:r>
          </a:p>
          <a:p>
            <a:pPr marL="514350" indent="-514350">
              <a:buFont typeface="Arial" pitchFamily="34" charset="0"/>
              <a:buNone/>
            </a:pPr>
            <a:endParaRPr lang="en-US" sz="2000">
              <a:solidFill>
                <a:srgbClr val="FF0000"/>
              </a:solidFill>
              <a:latin typeface="+mj-lt"/>
            </a:endParaRPr>
          </a:p>
          <a:p>
            <a:pPr marL="514350" indent="-514350">
              <a:buFont typeface="Arial" pitchFamily="34" charset="0"/>
              <a:buNone/>
            </a:pPr>
            <a:r>
              <a:rPr lang="en-US" sz="2000">
                <a:latin typeface="+mj-lt"/>
              </a:rPr>
              <a:t>6)How many ways can a session data be stored?</a:t>
            </a:r>
          </a:p>
          <a:p>
            <a:pPr marL="514350" indent="-514350">
              <a:buFont typeface="Arial" pitchFamily="34" charset="0"/>
              <a:buNone/>
            </a:pPr>
            <a:r>
              <a:rPr lang="en-US" sz="2000">
                <a:latin typeface="+mj-lt"/>
              </a:rPr>
              <a:t>A)3</a:t>
            </a:r>
          </a:p>
          <a:p>
            <a:pPr marL="514350" indent="-514350">
              <a:buFont typeface="Arial" pitchFamily="34" charset="0"/>
              <a:buNone/>
            </a:pPr>
            <a:r>
              <a:rPr lang="en-US" sz="2000">
                <a:latin typeface="+mj-lt"/>
              </a:rPr>
              <a:t>B)4</a:t>
            </a:r>
          </a:p>
          <a:p>
            <a:pPr marL="514350" indent="-514350">
              <a:buFont typeface="Arial" pitchFamily="34" charset="0"/>
              <a:buNone/>
            </a:pPr>
            <a:r>
              <a:rPr lang="en-US" sz="2000">
                <a:latin typeface="+mj-lt"/>
              </a:rPr>
              <a:t>C)5</a:t>
            </a:r>
          </a:p>
          <a:p>
            <a:pPr marL="514350" indent="-514350">
              <a:buFont typeface="Arial" pitchFamily="34" charset="0"/>
              <a:buNone/>
            </a:pPr>
            <a:r>
              <a:rPr lang="en-US" sz="2000">
                <a:latin typeface="+mj-lt"/>
              </a:rPr>
              <a:t>D)6</a:t>
            </a:r>
            <a:endParaRPr lang="en-US" sz="2000" dirty="0">
              <a:latin typeface="+mj-lt"/>
            </a:endParaRPr>
          </a:p>
        </p:txBody>
      </p:sp>
    </p:spTree>
    <p:extLst>
      <p:ext uri="{BB962C8B-B14F-4D97-AF65-F5344CB8AC3E}">
        <p14:creationId xmlns:p14="http://schemas.microsoft.com/office/powerpoint/2010/main" val="25369875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noProof="0" dirty="0"/>
          </a:p>
          <a:p>
            <a:pPr>
              <a:defRPr/>
            </a:pPr>
            <a:r>
              <a:rPr lang="en-US" sz="2800" noProof="0" dirty="0"/>
              <a:t>MCQ</a:t>
            </a:r>
            <a:endParaRPr kumimoji="0" lang="en-US" sz="2800" b="0" i="0" u="none" strike="noStrike" kern="1200" cap="none" spc="0" normalizeH="0" baseline="0" noProof="0" dirty="0">
              <a:ln>
                <a:noFill/>
              </a:ln>
              <a:solidFill>
                <a:schemeClr val="dk1"/>
              </a:solidFill>
              <a:effectLst/>
              <a:uLnTx/>
              <a:uFillTx/>
            </a:endParaRP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02149F2-755D-7165-2CB4-C8BAFCF16117}"/>
              </a:ext>
            </a:extLst>
          </p:cNvPr>
          <p:cNvSpPr txBox="1">
            <a:spLocks/>
          </p:cNvSpPr>
          <p:nvPr/>
        </p:nvSpPr>
        <p:spPr>
          <a:xfrm>
            <a:off x="457200" y="1189036"/>
            <a:ext cx="10972800" cy="51051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pitchFamily="34" charset="0"/>
              <a:buNone/>
            </a:pPr>
            <a:r>
              <a:rPr lang="en-US" sz="2000">
                <a:latin typeface="+mj-lt"/>
              </a:rPr>
              <a:t>7)What does PEAR stands for?</a:t>
            </a:r>
          </a:p>
          <a:p>
            <a:pPr marL="514350" indent="-514350">
              <a:buFont typeface="Arial" pitchFamily="34" charset="0"/>
              <a:buNone/>
            </a:pPr>
            <a:r>
              <a:rPr lang="en-US" sz="2000">
                <a:latin typeface="+mj-lt"/>
              </a:rPr>
              <a:t>A)PHP extension and application repository</a:t>
            </a:r>
          </a:p>
          <a:p>
            <a:pPr marL="514350" indent="-514350">
              <a:buFont typeface="Arial" pitchFamily="34" charset="0"/>
              <a:buNone/>
            </a:pPr>
            <a:r>
              <a:rPr lang="en-US" sz="2000">
                <a:latin typeface="+mj-lt"/>
              </a:rPr>
              <a:t>B)PHP enhancement and application reduce</a:t>
            </a:r>
          </a:p>
          <a:p>
            <a:pPr marL="514350" indent="-514350">
              <a:buFont typeface="Arial" pitchFamily="34" charset="0"/>
              <a:buNone/>
            </a:pPr>
            <a:r>
              <a:rPr lang="en-US" sz="2000">
                <a:latin typeface="+mj-lt"/>
              </a:rPr>
              <a:t>C)PHP event and application repository</a:t>
            </a:r>
          </a:p>
          <a:p>
            <a:pPr marL="514350" indent="-514350">
              <a:buFont typeface="Arial" pitchFamily="34" charset="0"/>
              <a:buNone/>
            </a:pPr>
            <a:r>
              <a:rPr lang="en-US" sz="2000">
                <a:latin typeface="+mj-lt"/>
              </a:rPr>
              <a:t>D)None of the above</a:t>
            </a:r>
          </a:p>
          <a:p>
            <a:pPr marL="514350" indent="-514350">
              <a:buFont typeface="Arial" pitchFamily="34" charset="0"/>
              <a:buNone/>
            </a:pPr>
            <a:endParaRPr lang="en-US" sz="2000">
              <a:latin typeface="+mj-lt"/>
            </a:endParaRPr>
          </a:p>
          <a:p>
            <a:pPr marL="514350" indent="-514350">
              <a:buFont typeface="Arial" pitchFamily="34" charset="0"/>
              <a:buNone/>
            </a:pPr>
            <a:r>
              <a:rPr lang="en-US" sz="2000">
                <a:latin typeface="+mj-lt"/>
              </a:rPr>
              <a:t>8)Which of the following is the correct way to create a function in PHP?</a:t>
            </a:r>
          </a:p>
          <a:p>
            <a:pPr marL="514350" indent="-514350">
              <a:buFont typeface="Arial" pitchFamily="34" charset="0"/>
              <a:buNone/>
            </a:pPr>
            <a:r>
              <a:rPr lang="en-US" sz="2000">
                <a:latin typeface="+mj-lt"/>
              </a:rPr>
              <a:t>A)Create myFunction()</a:t>
            </a:r>
          </a:p>
          <a:p>
            <a:pPr marL="514350" indent="-514350">
              <a:buFont typeface="Arial" pitchFamily="34" charset="0"/>
              <a:buNone/>
            </a:pPr>
            <a:r>
              <a:rPr lang="en-US" sz="2000">
                <a:latin typeface="+mj-lt"/>
              </a:rPr>
              <a:t>B)New_function myFunction()</a:t>
            </a:r>
          </a:p>
          <a:p>
            <a:pPr marL="514350" indent="-514350">
              <a:buFont typeface="Arial" pitchFamily="34" charset="0"/>
              <a:buNone/>
            </a:pPr>
            <a:r>
              <a:rPr lang="en-US" sz="2000">
                <a:latin typeface="+mj-lt"/>
              </a:rPr>
              <a:t>C)function myFunction()</a:t>
            </a:r>
          </a:p>
          <a:p>
            <a:pPr marL="514350" indent="-514350">
              <a:buFont typeface="Arial" pitchFamily="34" charset="0"/>
              <a:buNone/>
            </a:pPr>
            <a:r>
              <a:rPr lang="en-US" sz="2000">
                <a:latin typeface="+mj-lt"/>
              </a:rPr>
              <a:t>D)None of the above</a:t>
            </a:r>
            <a:endParaRPr lang="en-US" sz="2200" dirty="0">
              <a:solidFill>
                <a:srgbClr val="FF0000"/>
              </a:solidFill>
            </a:endParaRPr>
          </a:p>
        </p:txBody>
      </p:sp>
    </p:spTree>
    <p:extLst>
      <p:ext uri="{BB962C8B-B14F-4D97-AF65-F5344CB8AC3E}">
        <p14:creationId xmlns:p14="http://schemas.microsoft.com/office/powerpoint/2010/main" val="18634502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noProof="0"/>
              <a:t>MCQ</a:t>
            </a:r>
            <a:endParaRPr kumimoji="0" lang="en-US" sz="2800" b="0" i="0" u="none" strike="noStrike" kern="1200" cap="none" spc="0" normalizeH="0" baseline="0" noProof="0" dirty="0">
              <a:ln>
                <a:noFill/>
              </a:ln>
              <a:solidFill>
                <a:schemeClr val="dk1"/>
              </a:solidFill>
              <a:effectLst/>
              <a:uLnTx/>
              <a:uFillTx/>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C9322546-FCAD-6F84-228E-697D6C08C54F}"/>
              </a:ext>
            </a:extLst>
          </p:cNvPr>
          <p:cNvSpPr txBox="1">
            <a:spLocks/>
          </p:cNvSpPr>
          <p:nvPr/>
        </p:nvSpPr>
        <p:spPr>
          <a:xfrm>
            <a:off x="0" y="838200"/>
            <a:ext cx="10591800" cy="533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pitchFamily="34" charset="0"/>
              <a:buNone/>
            </a:pPr>
            <a:r>
              <a:rPr lang="en-US" sz="2000">
                <a:latin typeface="+mj-lt"/>
              </a:rPr>
              <a:t>9)Which of the following PHP function is used to generate unique id?</a:t>
            </a:r>
          </a:p>
          <a:p>
            <a:pPr marL="514350" indent="-514350">
              <a:buFont typeface="Arial" pitchFamily="34" charset="0"/>
              <a:buNone/>
            </a:pPr>
            <a:r>
              <a:rPr lang="en-US" sz="2000">
                <a:latin typeface="+mj-lt"/>
              </a:rPr>
              <a:t>A)id()</a:t>
            </a:r>
          </a:p>
          <a:p>
            <a:pPr marL="514350" indent="-514350">
              <a:buFont typeface="Arial" pitchFamily="34" charset="0"/>
              <a:buNone/>
            </a:pPr>
            <a:r>
              <a:rPr lang="en-US" sz="2000">
                <a:latin typeface="+mj-lt"/>
              </a:rPr>
              <a:t>B)mdid()</a:t>
            </a:r>
          </a:p>
          <a:p>
            <a:pPr marL="514350" indent="-514350">
              <a:buFont typeface="Arial" pitchFamily="34" charset="0"/>
              <a:buNone/>
            </a:pPr>
            <a:r>
              <a:rPr lang="en-US" sz="2000">
                <a:latin typeface="+mj-lt"/>
              </a:rPr>
              <a:t>C)uniqueid()</a:t>
            </a:r>
          </a:p>
          <a:p>
            <a:pPr marL="514350" indent="-514350">
              <a:buFont typeface="Arial" pitchFamily="34" charset="0"/>
              <a:buNone/>
            </a:pPr>
            <a:r>
              <a:rPr lang="en-US" sz="2000">
                <a:latin typeface="+mj-lt"/>
              </a:rPr>
              <a:t>D)None of the above</a:t>
            </a:r>
          </a:p>
          <a:p>
            <a:pPr marL="514350" indent="-514350">
              <a:buFont typeface="Arial" pitchFamily="34" charset="0"/>
              <a:buNone/>
            </a:pPr>
            <a:endParaRPr lang="en-US" sz="2000">
              <a:latin typeface="+mj-lt"/>
            </a:endParaRPr>
          </a:p>
          <a:p>
            <a:pPr marL="514350" indent="-514350">
              <a:buFont typeface="Arial" pitchFamily="34" charset="0"/>
              <a:buNone/>
            </a:pPr>
            <a:r>
              <a:rPr lang="en-US" sz="2000">
                <a:latin typeface="+mj-lt"/>
              </a:rPr>
              <a:t>10)Which of the following is the correct way of defining a variable in PHP?</a:t>
            </a:r>
          </a:p>
          <a:p>
            <a:pPr marL="514350" indent="-514350">
              <a:buFont typeface="Arial" pitchFamily="34" charset="0"/>
              <a:buNone/>
            </a:pPr>
            <a:r>
              <a:rPr lang="en-US" sz="2000">
                <a:latin typeface="+mj-lt"/>
              </a:rPr>
              <a:t>A)$variable name = value;</a:t>
            </a:r>
          </a:p>
          <a:p>
            <a:pPr marL="514350" indent="-514350">
              <a:buFont typeface="Arial" pitchFamily="34" charset="0"/>
              <a:buNone/>
            </a:pPr>
            <a:r>
              <a:rPr lang="en-US" sz="2000">
                <a:latin typeface="+mj-lt"/>
              </a:rPr>
              <a:t>B)$variable_name = value;</a:t>
            </a:r>
          </a:p>
          <a:p>
            <a:pPr marL="514350" indent="-514350">
              <a:buFont typeface="Arial" pitchFamily="34" charset="0"/>
              <a:buNone/>
            </a:pPr>
            <a:r>
              <a:rPr lang="en-US" sz="2000">
                <a:latin typeface="+mj-lt"/>
              </a:rPr>
              <a:t>C)$variable_name = value</a:t>
            </a:r>
          </a:p>
          <a:p>
            <a:pPr marL="514350" indent="-514350">
              <a:buFont typeface="Arial" pitchFamily="34" charset="0"/>
              <a:buNone/>
            </a:pPr>
            <a:r>
              <a:rPr lang="en-US" sz="2000">
                <a:latin typeface="+mj-lt"/>
              </a:rPr>
              <a:t>D)variable name as value;</a:t>
            </a:r>
            <a:endParaRPr lang="en-US" sz="2200" dirty="0"/>
          </a:p>
        </p:txBody>
      </p:sp>
    </p:spTree>
    <p:extLst>
      <p:ext uri="{BB962C8B-B14F-4D97-AF65-F5344CB8AC3E}">
        <p14:creationId xmlns:p14="http://schemas.microsoft.com/office/powerpoint/2010/main" val="1642184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noProof="0" dirty="0"/>
          </a:p>
          <a:p>
            <a:pPr>
              <a:defRPr/>
            </a:pPr>
            <a:r>
              <a:rPr lang="en-US" sz="2800" noProof="0" dirty="0"/>
              <a:t>MCQ</a:t>
            </a:r>
            <a:endParaRPr kumimoji="0" lang="en-US" sz="2800" b="0" i="0" u="none" strike="noStrike" kern="1200" cap="none" spc="0" normalizeH="0" baseline="0" noProof="0" dirty="0">
              <a:ln>
                <a:noFill/>
              </a:ln>
              <a:solidFill>
                <a:schemeClr val="dk1"/>
              </a:solidFill>
              <a:effectLst/>
              <a:uLnTx/>
              <a:uFillTx/>
            </a:endParaRP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F83C6FF1-9E2A-FCD3-741D-D7E9F4E0B576}"/>
              </a:ext>
            </a:extLst>
          </p:cNvPr>
          <p:cNvSpPr txBox="1">
            <a:spLocks/>
          </p:cNvSpPr>
          <p:nvPr/>
        </p:nvSpPr>
        <p:spPr>
          <a:xfrm>
            <a:off x="609600" y="1189036"/>
            <a:ext cx="9220200" cy="4983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pitchFamily="34" charset="0"/>
              <a:buNone/>
            </a:pPr>
            <a:r>
              <a:rPr lang="en-US" sz="2000">
                <a:latin typeface="+mj-lt"/>
              </a:rPr>
              <a:t>11)Which of the following is the correct use of the strcmp() function in PHP?</a:t>
            </a:r>
          </a:p>
          <a:p>
            <a:pPr marL="514350" indent="-514350">
              <a:buFont typeface="Arial" pitchFamily="34" charset="0"/>
              <a:buNone/>
            </a:pPr>
            <a:r>
              <a:rPr lang="en-US" sz="2000">
                <a:latin typeface="+mj-lt"/>
              </a:rPr>
              <a:t>A)The strcmp() function is used to compare the strings excluding case</a:t>
            </a:r>
          </a:p>
          <a:p>
            <a:pPr marL="514350" indent="-514350">
              <a:buFont typeface="Arial" pitchFamily="34" charset="0"/>
              <a:buNone/>
            </a:pPr>
            <a:r>
              <a:rPr lang="en-US" sz="2000">
                <a:latin typeface="+mj-lt"/>
              </a:rPr>
              <a:t>B)The strcmp() function is used to compare the uppercase strings</a:t>
            </a:r>
          </a:p>
          <a:p>
            <a:pPr marL="514350" indent="-514350">
              <a:buFont typeface="Arial" pitchFamily="34" charset="0"/>
              <a:buNone/>
            </a:pPr>
            <a:r>
              <a:rPr lang="en-US" sz="2000">
                <a:latin typeface="+mj-lt"/>
              </a:rPr>
              <a:t>C)The strcmp() function is used to compare the lowercase strings</a:t>
            </a:r>
          </a:p>
          <a:p>
            <a:pPr marL="514350" indent="-514350">
              <a:buFont typeface="Arial" pitchFamily="34" charset="0"/>
              <a:buNone/>
            </a:pPr>
            <a:r>
              <a:rPr lang="en-US" sz="2000">
                <a:latin typeface="+mj-lt"/>
              </a:rPr>
              <a:t>D)The strcmp() function is used to compare the strings including case</a:t>
            </a:r>
          </a:p>
          <a:p>
            <a:pPr marL="514350" indent="-514350">
              <a:buFont typeface="Arial" pitchFamily="34" charset="0"/>
              <a:buNone/>
            </a:pPr>
            <a:endParaRPr lang="en-US" sz="2000">
              <a:latin typeface="+mj-lt"/>
            </a:endParaRPr>
          </a:p>
          <a:p>
            <a:pPr marL="514350" indent="-514350">
              <a:buFont typeface="Arial" pitchFamily="34" charset="0"/>
              <a:buNone/>
            </a:pPr>
            <a:r>
              <a:rPr lang="en-US" sz="2000">
                <a:latin typeface="+mj-lt"/>
              </a:rPr>
              <a:t>12)What is the use of fopen() function in PHP?</a:t>
            </a:r>
          </a:p>
          <a:p>
            <a:pPr marL="514350" indent="-514350">
              <a:buFont typeface="Arial" pitchFamily="34" charset="0"/>
              <a:buNone/>
            </a:pPr>
            <a:r>
              <a:rPr lang="en-US" sz="2000">
                <a:latin typeface="+mj-lt"/>
              </a:rPr>
              <a:t>A)The fopen() function is used to open folders in PHP</a:t>
            </a:r>
          </a:p>
          <a:p>
            <a:pPr marL="514350" indent="-514350">
              <a:buFont typeface="Arial" pitchFamily="34" charset="0"/>
              <a:buNone/>
            </a:pPr>
            <a:r>
              <a:rPr lang="en-US" sz="2000">
                <a:latin typeface="+mj-lt"/>
              </a:rPr>
              <a:t>B)The fopen() function is used to open remote server</a:t>
            </a:r>
          </a:p>
          <a:p>
            <a:pPr marL="514350" indent="-514350">
              <a:buFont typeface="Arial" pitchFamily="34" charset="0"/>
              <a:buNone/>
            </a:pPr>
            <a:r>
              <a:rPr lang="en-US" sz="2000">
                <a:latin typeface="+mj-lt"/>
              </a:rPr>
              <a:t>C)The fopen() function is used to open files in PHP</a:t>
            </a:r>
          </a:p>
          <a:p>
            <a:pPr marL="514350" indent="-514350">
              <a:buFont typeface="Arial" pitchFamily="34" charset="0"/>
              <a:buNone/>
            </a:pPr>
            <a:r>
              <a:rPr lang="en-US" sz="2000">
                <a:latin typeface="+mj-lt"/>
              </a:rPr>
              <a:t>D) None of the above</a:t>
            </a:r>
            <a:endParaRPr lang="en-US" sz="2000" dirty="0">
              <a:latin typeface="+mj-lt"/>
            </a:endParaRPr>
          </a:p>
        </p:txBody>
      </p:sp>
    </p:spTree>
    <p:extLst>
      <p:ext uri="{BB962C8B-B14F-4D97-AF65-F5344CB8AC3E}">
        <p14:creationId xmlns:p14="http://schemas.microsoft.com/office/powerpoint/2010/main" val="133922473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noProof="0" dirty="0"/>
          </a:p>
          <a:p>
            <a:pPr>
              <a:defRPr/>
            </a:pPr>
            <a:r>
              <a:rPr lang="en-US" sz="2800" noProof="0" dirty="0"/>
              <a:t>Glossary</a:t>
            </a:r>
            <a:endParaRPr kumimoji="0" lang="en-US" sz="2800" b="0" i="0" u="none" strike="noStrike" kern="1200" cap="none" spc="0" normalizeH="0" baseline="0" noProof="0" dirty="0">
              <a:ln>
                <a:noFill/>
              </a:ln>
              <a:solidFill>
                <a:schemeClr val="dk1"/>
              </a:solidFill>
              <a:effectLst/>
              <a:uLnTx/>
              <a:uFillTx/>
            </a:endParaRP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10" name="Content Placeholder 2">
            <a:extLst>
              <a:ext uri="{FF2B5EF4-FFF2-40B4-BE49-F238E27FC236}">
                <a16:creationId xmlns:a16="http://schemas.microsoft.com/office/drawing/2014/main" id="{C98F5941-5E71-E63F-5E53-CE71F040BBED}"/>
              </a:ext>
            </a:extLst>
          </p:cNvPr>
          <p:cNvSpPr txBox="1">
            <a:spLocks/>
          </p:cNvSpPr>
          <p:nvPr/>
        </p:nvSpPr>
        <p:spPr>
          <a:xfrm>
            <a:off x="533400" y="1143000"/>
            <a:ext cx="9677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The filesize() function returns the file size in ___________</a:t>
            </a:r>
          </a:p>
          <a:p>
            <a:pPr algn="just"/>
            <a:r>
              <a:rPr lang="en-US" sz="2000"/>
              <a:t>_______function is used to determine a file’s last access time.</a:t>
            </a:r>
          </a:p>
          <a:p>
            <a:pPr algn="just"/>
            <a:r>
              <a:rPr lang="en-US" sz="2000"/>
              <a:t>_______function is useful when you want to output the executed command result.</a:t>
            </a:r>
          </a:p>
          <a:p>
            <a:pPr algn="just"/>
            <a:r>
              <a:rPr lang="en-US" sz="2000"/>
              <a:t>_______ function is capable of reading a file into an array </a:t>
            </a:r>
          </a:p>
          <a:p>
            <a:pPr algn="just"/>
            <a:r>
              <a:rPr lang="en-US" sz="2000"/>
              <a:t>String values in PHP must be enclosed within________ </a:t>
            </a:r>
            <a:endParaRPr lang="en-US" sz="2000" dirty="0"/>
          </a:p>
        </p:txBody>
      </p:sp>
    </p:spTree>
    <p:extLst>
      <p:ext uri="{BB962C8B-B14F-4D97-AF65-F5344CB8AC3E}">
        <p14:creationId xmlns:p14="http://schemas.microsoft.com/office/powerpoint/2010/main" val="8006446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Weekly</a:t>
            </a:r>
            <a:r>
              <a:rPr kumimoji="0" lang="en-US" sz="2800" b="0" i="0" u="none" strike="noStrike" kern="1200" cap="none" spc="0" normalizeH="0" noProof="0" dirty="0">
                <a:ln>
                  <a:noFill/>
                </a:ln>
                <a:solidFill>
                  <a:schemeClr val="dk1"/>
                </a:solidFill>
                <a:effectLst/>
                <a:uLnTx/>
                <a:uFillTx/>
                <a:latin typeface="+mn-lt"/>
                <a:ea typeface="+mn-ea"/>
                <a:cs typeface="+mn-cs"/>
              </a:rPr>
              <a:t> Assignment</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8">
            <a:extLst>
              <a:ext uri="{FF2B5EF4-FFF2-40B4-BE49-F238E27FC236}">
                <a16:creationId xmlns:a16="http://schemas.microsoft.com/office/drawing/2014/main" id="{AB34C0E6-E3F3-19DC-BC6C-0A8418A948DF}"/>
              </a:ext>
            </a:extLst>
          </p:cNvPr>
          <p:cNvSpPr txBox="1">
            <a:spLocks/>
          </p:cNvSpPr>
          <p:nvPr/>
        </p:nvSpPr>
        <p:spPr>
          <a:xfrm>
            <a:off x="457200" y="1055218"/>
            <a:ext cx="10210800" cy="50709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Define PHP with its syntax.</a:t>
            </a:r>
          </a:p>
          <a:p>
            <a:pPr algn="just"/>
            <a:r>
              <a:rPr lang="en-US" sz="2000"/>
              <a:t>Explain variables &amp; constants with example and code.</a:t>
            </a:r>
          </a:p>
          <a:p>
            <a:pPr algn="just"/>
            <a:r>
              <a:rPr lang="en-US" sz="2000"/>
              <a:t>What do you mean by data type, operator &amp; expressions.</a:t>
            </a:r>
          </a:p>
          <a:p>
            <a:pPr algn="just"/>
            <a:r>
              <a:rPr lang="en-US" sz="2000"/>
              <a:t>Define control flow and decision making statements.</a:t>
            </a:r>
          </a:p>
          <a:p>
            <a:pPr algn="just"/>
            <a:r>
              <a:rPr lang="en-US" sz="2000"/>
              <a:t>What do you mean by functions, strings and arrays.</a:t>
            </a:r>
            <a:endParaRPr lang="en-IN" sz="2000"/>
          </a:p>
          <a:p>
            <a:pPr algn="just"/>
            <a:r>
              <a:rPr lang="en-US" sz="2000"/>
              <a:t>Explain</a:t>
            </a:r>
            <a:r>
              <a:rPr lang="en-US" sz="2000" b="1"/>
              <a:t> </a:t>
            </a:r>
            <a:r>
              <a:rPr lang="en-US" sz="2000"/>
              <a:t>file &amp; directory, and give commands for opening, closing, coping, renaming and deleting a file.</a:t>
            </a:r>
          </a:p>
          <a:p>
            <a:pPr algn="just"/>
            <a:r>
              <a:rPr lang="en-US" sz="2000"/>
              <a:t>Give commands for creating or deleting folder, file uploading &amp; downloading.</a:t>
            </a:r>
            <a:endParaRPr lang="en-IN" sz="2000"/>
          </a:p>
          <a:p>
            <a:pPr algn="just"/>
            <a:r>
              <a:rPr lang="en-IN" sz="2000"/>
              <a:t>Introduce the session control with session functionality. </a:t>
            </a:r>
          </a:p>
          <a:p>
            <a:pPr algn="just"/>
            <a:r>
              <a:rPr lang="en-IN" sz="2000"/>
              <a:t>What is a Cookie? Explain setting cookies with PHP. </a:t>
            </a:r>
            <a:endParaRPr lang="en-US" sz="2000"/>
          </a:p>
          <a:p>
            <a:endParaRPr lang="en-US" dirty="0"/>
          </a:p>
        </p:txBody>
      </p:sp>
    </p:spTree>
    <p:extLst>
      <p:ext uri="{BB962C8B-B14F-4D97-AF65-F5344CB8AC3E}">
        <p14:creationId xmlns:p14="http://schemas.microsoft.com/office/powerpoint/2010/main" val="121081182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eaLnBrk="1" hangingPunct="1">
              <a:defRPr/>
            </a:pPr>
            <a:r>
              <a:rPr lang="en-US" sz="2800"/>
              <a:t>Recap of Unit 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Text Placeholder 8">
            <a:extLst>
              <a:ext uri="{FF2B5EF4-FFF2-40B4-BE49-F238E27FC236}">
                <a16:creationId xmlns:a16="http://schemas.microsoft.com/office/drawing/2014/main" id="{1379DC17-A6C2-3884-8C9C-AA2DA44B6A97}"/>
              </a:ext>
            </a:extLst>
          </p:cNvPr>
          <p:cNvSpPr txBox="1">
            <a:spLocks/>
          </p:cNvSpPr>
          <p:nvPr/>
        </p:nvSpPr>
        <p:spPr>
          <a:xfrm>
            <a:off x="461962" y="1004888"/>
            <a:ext cx="10663237" cy="48085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363"/>
              </a:spcBef>
              <a:spcAft>
                <a:spcPct val="0"/>
              </a:spcAft>
              <a:buClr>
                <a:srgbClr val="000000"/>
              </a:buClr>
            </a:pPr>
            <a:r>
              <a:rPr lang="en-US" altLang="en-US" sz="2200">
                <a:latin typeface="Times New Roman" panose="02020603050405020304" pitchFamily="18" charset="0"/>
                <a:cs typeface="Times New Roman" panose="02020603050405020304" pitchFamily="18" charset="0"/>
              </a:rPr>
              <a:t>Discussed about  the history of PHP language</a:t>
            </a:r>
          </a:p>
          <a:p>
            <a:pPr algn="just">
              <a:spcBef>
                <a:spcPts val="363"/>
              </a:spcBef>
              <a:spcAft>
                <a:spcPct val="0"/>
              </a:spcAft>
              <a:buClr>
                <a:srgbClr val="000000"/>
              </a:buClr>
            </a:pPr>
            <a:r>
              <a:rPr lang="en-US" altLang="en-US" sz="2200">
                <a:latin typeface="Times New Roman" panose="02020603050405020304" pitchFamily="18" charset="0"/>
                <a:cs typeface="Times New Roman" panose="02020603050405020304" pitchFamily="18" charset="0"/>
              </a:rPr>
              <a:t>Discussed about various methods and function for file and directory.</a:t>
            </a:r>
          </a:p>
          <a:p>
            <a:pPr algn="just">
              <a:spcBef>
                <a:spcPts val="363"/>
              </a:spcBef>
              <a:spcAft>
                <a:spcPct val="0"/>
              </a:spcAft>
              <a:buClr>
                <a:srgbClr val="000000"/>
              </a:buClr>
            </a:pPr>
            <a:r>
              <a:rPr lang="en-US" altLang="en-US" sz="2200">
                <a:latin typeface="Times New Roman" panose="02020603050405020304" pitchFamily="18" charset="0"/>
                <a:cs typeface="Times New Roman" panose="02020603050405020304" pitchFamily="18" charset="0"/>
              </a:rPr>
              <a:t>Discussed the cookies in PHP.</a:t>
            </a:r>
          </a:p>
          <a:p>
            <a:pPr algn="just">
              <a:spcBef>
                <a:spcPts val="363"/>
              </a:spcBef>
              <a:spcAft>
                <a:spcPct val="0"/>
              </a:spcAft>
              <a:buClr>
                <a:srgbClr val="000000"/>
              </a:buClr>
            </a:pPr>
            <a:r>
              <a:rPr lang="en-US" altLang="en-US" sz="2200">
                <a:latin typeface="Times New Roman" panose="02020603050405020304" pitchFamily="18" charset="0"/>
                <a:cs typeface="Times New Roman" panose="02020603050405020304" pitchFamily="18" charset="0"/>
              </a:rPr>
              <a:t>Discussed about session in PHP</a:t>
            </a:r>
          </a:p>
          <a:p>
            <a:pPr>
              <a:spcBef>
                <a:spcPts val="363"/>
              </a:spcBef>
              <a:spcAft>
                <a:spcPct val="0"/>
              </a:spcAft>
              <a:buClr>
                <a:srgbClr val="000000"/>
              </a:buClr>
              <a:buFont typeface="Arial" pitchFamily="34" charset="0"/>
              <a:buNone/>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5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457200" indent="-457200">
              <a:buFont typeface="Arial" panose="020B0604020202020204" pitchFamily="34" charset="0"/>
              <a:buChar char="•"/>
            </a:pPr>
            <a:r>
              <a:rPr lang="en-US" sz="2000" dirty="0"/>
              <a:t>Resource Sharing</a:t>
            </a:r>
          </a:p>
          <a:p>
            <a:pPr marL="457200" indent="-457200">
              <a:buFont typeface="Arial" panose="020B0604020202020204" pitchFamily="34" charset="0"/>
              <a:buChar char="•"/>
            </a:pPr>
            <a:r>
              <a:rPr lang="en-US" sz="2000" dirty="0"/>
              <a:t>Server-Client model</a:t>
            </a:r>
          </a:p>
          <a:p>
            <a:pPr marL="457200" indent="-457200">
              <a:buFont typeface="Arial" panose="020B0604020202020204" pitchFamily="34" charset="0"/>
              <a:buChar char="•"/>
            </a:pPr>
            <a:r>
              <a:rPr lang="en-US" sz="2000" dirty="0"/>
              <a:t>Communication Medium</a:t>
            </a:r>
          </a:p>
          <a:p>
            <a:pPr marL="457200" indent="-457200">
              <a:buFont typeface="Arial" panose="020B0604020202020204" pitchFamily="34" charset="0"/>
              <a:buChar char="•"/>
            </a:pPr>
            <a:r>
              <a:rPr lang="en-US" sz="2000" dirty="0"/>
              <a:t>Access to remote information</a:t>
            </a:r>
          </a:p>
          <a:p>
            <a:pPr marL="457200" indent="-457200">
              <a:buFont typeface="Arial" panose="020B0604020202020204" pitchFamily="34" charset="0"/>
              <a:buChar char="•"/>
            </a:pPr>
            <a:r>
              <a:rPr lang="en-US" sz="2000" dirty="0"/>
              <a:t>Person-to-person communication</a:t>
            </a:r>
          </a:p>
          <a:p>
            <a:pPr marL="457200" indent="-457200">
              <a:buFont typeface="Arial" panose="020B0604020202020204" pitchFamily="34" charset="0"/>
              <a:buChar char="•"/>
            </a:pPr>
            <a:r>
              <a:rPr lang="en-US" sz="2000" dirty="0"/>
              <a:t>Electronic commerce</a:t>
            </a:r>
          </a:p>
          <a:p>
            <a:pPr marL="457200" indent="-457200">
              <a:spcBef>
                <a:spcPts val="363"/>
              </a:spcBef>
              <a:spcAft>
                <a:spcPct val="0"/>
              </a:spcAft>
              <a:buClr>
                <a:srgbClr val="000000"/>
              </a:buClr>
              <a:buFont typeface="Arial" panose="020B0604020202020204" pitchFamily="34" charset="0"/>
              <a:buChar char="•"/>
            </a:pPr>
            <a:r>
              <a:rPr lang="en-US" sz="2000" dirty="0">
                <a:cs typeface="Times New Roman" pitchFamily="18" charset="0"/>
              </a:rPr>
              <a:t>Cloud-based Applications</a:t>
            </a:r>
          </a:p>
          <a:p>
            <a:pPr marL="457200" indent="-457200">
              <a:spcBef>
                <a:spcPct val="0"/>
              </a:spcBef>
              <a:buFont typeface="Arial" panose="020B0604020202020204" pitchFamily="34" charset="0"/>
              <a:buChar char="•"/>
            </a:pPr>
            <a:r>
              <a:rPr lang="en-US" sz="2000" dirty="0">
                <a:solidFill>
                  <a:srgbClr val="000000"/>
                </a:solidFill>
                <a:cs typeface="Times New Roman" panose="02020603050405020304" pitchFamily="18" charset="0"/>
              </a:rPr>
              <a:t>AI and Expert System</a:t>
            </a:r>
          </a:p>
          <a:p>
            <a:pPr marL="457200" indent="-457200">
              <a:spcBef>
                <a:spcPct val="0"/>
              </a:spcBef>
              <a:buFont typeface="Arial" panose="020B0604020202020204" pitchFamily="34" charset="0"/>
              <a:buChar char="•"/>
            </a:pPr>
            <a:r>
              <a:rPr lang="en-US" sz="2000" dirty="0">
                <a:solidFill>
                  <a:srgbClr val="000000"/>
                </a:solidFill>
                <a:cs typeface="Times New Roman" panose="02020603050405020304" pitchFamily="18" charset="0"/>
              </a:rPr>
              <a:t>Neural Networks and parallel programming</a:t>
            </a:r>
          </a:p>
          <a:p>
            <a:pPr marL="457200" indent="-457200">
              <a:spcBef>
                <a:spcPct val="0"/>
              </a:spcBef>
              <a:buFont typeface="Arial" panose="020B0604020202020204" pitchFamily="34" charset="0"/>
              <a:buChar char="•"/>
            </a:pPr>
            <a:r>
              <a:rPr lang="en-US" sz="2000" dirty="0">
                <a:solidFill>
                  <a:srgbClr val="000000"/>
                </a:solidFill>
                <a:cs typeface="Times New Roman" panose="02020603050405020304" pitchFamily="18" charset="0"/>
              </a:rPr>
              <a:t>Decision support and office automation systems etc.</a:t>
            </a:r>
          </a:p>
          <a:p>
            <a:pPr marL="0" indent="0">
              <a:buNone/>
            </a:pPr>
            <a:endParaRPr lang="en-US" sz="1800" dirty="0"/>
          </a:p>
        </p:txBody>
      </p:sp>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US" sz="2800" dirty="0">
              <a:sym typeface="Arial" charset="0"/>
            </a:endParaRPr>
          </a:p>
          <a:p>
            <a:r>
              <a:rPr lang="en-US" sz="2800" dirty="0">
                <a:sym typeface="Arial" charset="0"/>
              </a:rPr>
              <a:t>Branch wise Applications</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7221241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Sessional Paper</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1">
            <a:extLst>
              <a:ext uri="{FF2B5EF4-FFF2-40B4-BE49-F238E27FC236}">
                <a16:creationId xmlns:a16="http://schemas.microsoft.com/office/drawing/2014/main" id="{870531B1-7A02-BE25-F8A7-3A5104FF14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2525"/>
            <a:ext cx="11125200" cy="514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46909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eaLnBrk="1" hangingPunct="1">
              <a:defRPr/>
            </a:pPr>
            <a:r>
              <a:rPr lang="en-US" sz="2800"/>
              <a:t>Sessional Paper</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F19E26F3-EEFC-EB89-EA76-4B21E2166D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775" y="1004888"/>
            <a:ext cx="1089342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258355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Sessional Paper</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1">
            <a:extLst>
              <a:ext uri="{FF2B5EF4-FFF2-40B4-BE49-F238E27FC236}">
                <a16:creationId xmlns:a16="http://schemas.microsoft.com/office/drawing/2014/main" id="{1F740565-11BE-BE56-5C89-E657D4B5A7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04888"/>
            <a:ext cx="106680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40422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Sessional Paper</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29D97451-BF3E-6FD5-FFB3-FBDE868EBA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04888"/>
            <a:ext cx="10515600" cy="516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88861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fontAlgn="auto">
              <a:spcAft>
                <a:spcPts val="0"/>
              </a:spcAft>
              <a:defRPr/>
            </a:pPr>
            <a:r>
              <a:rPr lang="en-US" sz="2800"/>
              <a:t>Old Question Paper </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10">
            <a:extLst>
              <a:ext uri="{FF2B5EF4-FFF2-40B4-BE49-F238E27FC236}">
                <a16:creationId xmlns:a16="http://schemas.microsoft.com/office/drawing/2014/main" id="{783C6FA4-94E7-E9F3-75C9-D3A593D69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24" y="993775"/>
            <a:ext cx="10099675"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51778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Old Question Paper(cont..) </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82B2C22C-0DF7-0027-08FC-722383CA0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2" y="835025"/>
            <a:ext cx="10206037" cy="534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680638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Old Question Paper(cont..) </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5858FBDD-A141-3B7D-A128-CF871D231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2" y="904875"/>
            <a:ext cx="10231437"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86885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Old Question Paper(cont..) </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Content Placeholder 1">
            <a:extLst>
              <a:ext uri="{FF2B5EF4-FFF2-40B4-BE49-F238E27FC236}">
                <a16:creationId xmlns:a16="http://schemas.microsoft.com/office/drawing/2014/main" id="{0959B972-2C8E-6D95-A85A-775DEE37D040}"/>
              </a:ext>
            </a:extLst>
          </p:cNvPr>
          <p:cNvPicPr>
            <a:picLocks noChangeAspect="1"/>
          </p:cNvPicPr>
          <p:nvPr/>
        </p:nvPicPr>
        <p:blipFill rotWithShape="1">
          <a:blip r:embed="rId3"/>
          <a:srcRect l="31220" t="20757" r="31531" b="19261"/>
          <a:stretch/>
        </p:blipFill>
        <p:spPr>
          <a:xfrm>
            <a:off x="990600" y="1143000"/>
            <a:ext cx="9144000" cy="4876800"/>
          </a:xfrm>
          <a:prstGeom prst="rect">
            <a:avLst/>
          </a:prstGeom>
        </p:spPr>
      </p:pic>
    </p:spTree>
    <p:extLst>
      <p:ext uri="{BB962C8B-B14F-4D97-AF65-F5344CB8AC3E}">
        <p14:creationId xmlns:p14="http://schemas.microsoft.com/office/powerpoint/2010/main" val="23852737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Old Question Paper(cont..) </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4736259D-3628-51F3-D0AD-4B0F766A276D}"/>
              </a:ext>
            </a:extLst>
          </p:cNvPr>
          <p:cNvPicPr>
            <a:picLocks noChangeAspect="1"/>
          </p:cNvPicPr>
          <p:nvPr/>
        </p:nvPicPr>
        <p:blipFill rotWithShape="1">
          <a:blip r:embed="rId3"/>
          <a:srcRect l="31259" t="33333" r="31259" b="15625"/>
          <a:stretch/>
        </p:blipFill>
        <p:spPr>
          <a:xfrm>
            <a:off x="740229" y="1143000"/>
            <a:ext cx="9927771" cy="5029200"/>
          </a:xfrm>
          <a:prstGeom prst="rect">
            <a:avLst/>
          </a:prstGeom>
        </p:spPr>
      </p:pic>
    </p:spTree>
    <p:extLst>
      <p:ext uri="{BB962C8B-B14F-4D97-AF65-F5344CB8AC3E}">
        <p14:creationId xmlns:p14="http://schemas.microsoft.com/office/powerpoint/2010/main" val="1750608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2895600" y="136524"/>
            <a:ext cx="7772400" cy="5492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800" b="0" i="0" u="none" strike="noStrike" kern="1200" cap="none" spc="0" normalizeH="0" noProof="0" dirty="0">
                <a:ln>
                  <a:noFill/>
                </a:ln>
                <a:solidFill>
                  <a:schemeClr val="dk1"/>
                </a:solidFill>
                <a:effectLst/>
                <a:uLnTx/>
                <a:uFillTx/>
                <a:latin typeface="+mn-lt"/>
                <a:ea typeface="+mn-ea"/>
                <a:cs typeface="+mn-cs"/>
              </a:rPr>
              <a:t> Links, </a:t>
            </a:r>
            <a:r>
              <a:rPr kumimoji="0" lang="en-US" sz="2800" b="0" i="0" u="none" strike="noStrike" kern="1200" cap="none" spc="0" normalizeH="0" noProof="0" dirty="0" err="1">
                <a:ln>
                  <a:noFill/>
                </a:ln>
                <a:solidFill>
                  <a:schemeClr val="dk1"/>
                </a:solidFill>
                <a:effectLst/>
                <a:uLnTx/>
                <a:uFillTx/>
                <a:latin typeface="+mn-lt"/>
                <a:ea typeface="+mn-ea"/>
                <a:cs typeface="+mn-cs"/>
              </a:rPr>
              <a:t>Youtube</a:t>
            </a:r>
            <a:r>
              <a:rPr kumimoji="0" lang="en-US" sz="28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10" name="Content Placeholder 8">
            <a:extLst>
              <a:ext uri="{FF2B5EF4-FFF2-40B4-BE49-F238E27FC236}">
                <a16:creationId xmlns:a16="http://schemas.microsoft.com/office/drawing/2014/main" id="{D9B38412-3D81-F184-0CC1-58CC33E75A05}"/>
              </a:ext>
            </a:extLst>
          </p:cNvPr>
          <p:cNvSpPr txBox="1">
            <a:spLocks/>
          </p:cNvSpPr>
          <p:nvPr/>
        </p:nvSpPr>
        <p:spPr>
          <a:xfrm>
            <a:off x="609600" y="947268"/>
            <a:ext cx="10058400" cy="51788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hlinkClick r:id="rId3"/>
              </a:rPr>
              <a:t>https://www.youtube.com/watch?v=KMj49syT8JM&amp;list=PLJ5C_6qdAvBHiqw9Yc7-_vyfbBG1Bmfg_</a:t>
            </a:r>
            <a:endParaRPr lang="en-US" sz="2000" dirty="0"/>
          </a:p>
          <a:p>
            <a:r>
              <a:rPr lang="en-US" sz="2000" dirty="0">
                <a:hlinkClick r:id="rId4"/>
              </a:rPr>
              <a:t>https://www.youtube.com/watch?v=biKUffL8cm4&amp;list=PLJ5C_6qdAvBHiqw9Yc7-_vyfbBG1Bmfg_&amp;index=2</a:t>
            </a:r>
            <a:endParaRPr lang="en-US" sz="2000" dirty="0"/>
          </a:p>
          <a:p>
            <a:r>
              <a:rPr lang="en-US" sz="2000" dirty="0">
                <a:hlinkClick r:id="rId5"/>
              </a:rPr>
              <a:t>https://www.youtube.com/watch?v=jyzBKgXxHww&amp;list=PLJ5C_6qdAvBHiqw9Yc7-_vyfbBG1Bmfg_&amp;index=3</a:t>
            </a:r>
            <a:endParaRPr lang="en-US" sz="2000" dirty="0"/>
          </a:p>
          <a:p>
            <a:r>
              <a:rPr lang="en-US" sz="2000" dirty="0">
                <a:hlinkClick r:id="rId6"/>
              </a:rPr>
              <a:t>https://www.youtube.com/watch?v=g6zGd6ycktY&amp;list=PLo4R2IscWKdVqzh_QECsxCq7QB1CUpYfi&amp;index=1</a:t>
            </a:r>
            <a:endParaRPr lang="en-US" sz="2000" dirty="0"/>
          </a:p>
          <a:p>
            <a:r>
              <a:rPr lang="en-US" sz="2000" dirty="0">
                <a:hlinkClick r:id="rId7"/>
              </a:rPr>
              <a:t>https://www.youtube.com/watch?v=g6zGd6ycktY&amp;list=PLo4R2IscWKdVqzh_QECsxCq7QB1CUpYfi&amp;index=2</a:t>
            </a:r>
            <a:endParaRPr lang="en-US" sz="2000" dirty="0"/>
          </a:p>
          <a:p>
            <a:r>
              <a:rPr lang="en-US" sz="2000" dirty="0">
                <a:hlinkClick r:id="rId8"/>
              </a:rPr>
              <a:t>https://www.youtube.com/watch?v=g6zGd6ycktY&amp;list=PLo4R2IscWKdVqzh_QECsxCq7QB1CUpYfi&amp;index=3</a:t>
            </a:r>
            <a:endParaRPr lang="en-US" sz="2000" dirty="0"/>
          </a:p>
          <a:p>
            <a:endParaRPr lang="en-US" sz="2200" dirty="0"/>
          </a:p>
        </p:txBody>
      </p:sp>
    </p:spTree>
    <p:extLst>
      <p:ext uri="{BB962C8B-B14F-4D97-AF65-F5344CB8AC3E}">
        <p14:creationId xmlns:p14="http://schemas.microsoft.com/office/powerpoint/2010/main" val="297908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IN" sz="1800" dirty="0"/>
              <a:t>This course covers different aspect of web technology such as HTML, CSS, and issues of web technology, client and server side issue. The general objectives of this course are to provide fundamental concepts of Internet; Web Technology and Web Programming. Students will be able to build a proper responsive website.</a:t>
            </a:r>
          </a:p>
          <a:p>
            <a:pPr marL="0" indent="0">
              <a:buNone/>
            </a:pPr>
            <a:endParaRPr lang="en-US" sz="1800" dirty="0"/>
          </a:p>
        </p:txBody>
      </p:sp>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a:ln>
                  <a:noFill/>
                </a:ln>
                <a:solidFill>
                  <a:schemeClr val="dk1"/>
                </a:solidFill>
                <a:effectLst/>
                <a:uLnTx/>
                <a:uFillTx/>
                <a:ea typeface="+mn-ea"/>
                <a:cs typeface="+mn-cs"/>
              </a:rPr>
              <a:t>Course</a:t>
            </a:r>
            <a:r>
              <a:rPr kumimoji="0" lang="en-US" sz="2800" b="0" i="0" u="none" strike="noStrike" kern="1200" cap="none" spc="0" normalizeH="0" noProof="0">
                <a:ln>
                  <a:noFill/>
                </a:ln>
                <a:solidFill>
                  <a:schemeClr val="dk1"/>
                </a:solidFill>
                <a:effectLst/>
                <a:uLnTx/>
                <a:uFillTx/>
                <a:ea typeface="+mn-ea"/>
                <a:cs typeface="+mn-cs"/>
              </a:rPr>
              <a:t> Objective</a:t>
            </a:r>
            <a:endParaRPr kumimoji="0" lang="en-US" sz="2800" b="0" i="0" u="none" strike="noStrike" kern="1200" cap="none" spc="0" normalizeH="0" baseline="0" noProof="0" dirty="0">
              <a:ln>
                <a:noFill/>
              </a:ln>
              <a:solidFill>
                <a:schemeClr val="dk1"/>
              </a:solidFill>
              <a:effectLst/>
              <a:uLnTx/>
              <a:uFillTx/>
              <a:ea typeface="+mn-ea"/>
              <a:cs typeface="+mn-cs"/>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67597307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a:p>
        </p:txBody>
      </p:sp>
      <p:sp>
        <p:nvSpPr>
          <p:cNvPr id="7" name="Title 1"/>
          <p:cNvSpPr txBox="1">
            <a:spLocks/>
          </p:cNvSpPr>
          <p:nvPr/>
        </p:nvSpPr>
        <p:spPr>
          <a:xfrm>
            <a:off x="2895600" y="2"/>
            <a:ext cx="7772400" cy="94726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800" b="0" i="0" u="none" strike="noStrike" kern="1200" cap="none" spc="0" normalizeH="0" noProof="0" dirty="0">
                <a:ln>
                  <a:noFill/>
                </a:ln>
                <a:solidFill>
                  <a:schemeClr val="dk1"/>
                </a:solidFill>
                <a:effectLst/>
                <a:uLnTx/>
                <a:uFillTx/>
                <a:latin typeface="+mn-lt"/>
                <a:ea typeface="+mn-ea"/>
                <a:cs typeface="+mn-cs"/>
              </a:rPr>
              <a:t> Links, </a:t>
            </a:r>
            <a:r>
              <a:rPr kumimoji="0" lang="en-US" sz="2800" b="0" i="0" u="none" strike="noStrike" kern="1200" cap="none" spc="0" normalizeH="0" noProof="0" dirty="0" err="1">
                <a:ln>
                  <a:noFill/>
                </a:ln>
                <a:solidFill>
                  <a:schemeClr val="dk1"/>
                </a:solidFill>
                <a:effectLst/>
                <a:uLnTx/>
                <a:uFillTx/>
                <a:latin typeface="+mn-lt"/>
                <a:ea typeface="+mn-ea"/>
                <a:cs typeface="+mn-cs"/>
              </a:rPr>
              <a:t>Youtube</a:t>
            </a:r>
            <a:r>
              <a:rPr kumimoji="0" lang="en-US" sz="28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8">
            <a:extLst>
              <a:ext uri="{FF2B5EF4-FFF2-40B4-BE49-F238E27FC236}">
                <a16:creationId xmlns:a16="http://schemas.microsoft.com/office/drawing/2014/main" id="{6C7AD8E4-AEC3-3D99-4466-56EC7B1E0107}"/>
              </a:ext>
            </a:extLst>
          </p:cNvPr>
          <p:cNvSpPr txBox="1">
            <a:spLocks/>
          </p:cNvSpPr>
          <p:nvPr/>
        </p:nvSpPr>
        <p:spPr>
          <a:xfrm>
            <a:off x="457200" y="1189036"/>
            <a:ext cx="10210800" cy="49371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hlinkClick r:id="rId3"/>
              </a:rPr>
              <a:t>https://www.youtube.com/watch?v=g6zGd6ycktY&amp;list=PLo4R2IscWKdVqzh_QECsxCq7QB1CUpYfi&amp;index=4</a:t>
            </a:r>
            <a:endParaRPr lang="en-US" sz="2000"/>
          </a:p>
          <a:p>
            <a:r>
              <a:rPr lang="en-US" sz="2000">
                <a:hlinkClick r:id="rId4"/>
              </a:rPr>
              <a:t>https://www.youtube.com/watch?v=g6zGd6ycktY&amp;list=PLo4R2IscWKdVqzh_QECsxCq7QB1CUpYfi&amp;index=5</a:t>
            </a:r>
            <a:endParaRPr lang="en-US" sz="2000"/>
          </a:p>
          <a:p>
            <a:r>
              <a:rPr lang="en-US" sz="2000">
                <a:hlinkClick r:id="rId5"/>
              </a:rPr>
              <a:t>https://www.youtube.com/watch?v=g6zGd6ycktY&amp;list=PLo4R2IscWKdVqzh_QECsxCq7QB1CUpYfi&amp;index=6</a:t>
            </a:r>
            <a:endParaRPr lang="en-US" sz="2000"/>
          </a:p>
          <a:p>
            <a:r>
              <a:rPr lang="en-US" sz="2000">
                <a:hlinkClick r:id="rId6"/>
              </a:rPr>
              <a:t>https://www.youtube.com/watch?v=g6zGd6ycktY&amp;list=PLo4R2IscWKdVqzh_QECsxCq7QB1CUpYfi&amp;index=7</a:t>
            </a:r>
            <a:endParaRPr lang="en-US" sz="2000"/>
          </a:p>
          <a:p>
            <a:r>
              <a:rPr lang="en-US" sz="2000">
                <a:hlinkClick r:id="rId7"/>
              </a:rPr>
              <a:t>https://www.youtube.com/watch?v=g6zGd6ycktY&amp;list=PLo4R2IscWKdVqzh_QECsxCq7QB1CUpYfi&amp;index=8</a:t>
            </a:r>
            <a:endParaRPr lang="en-US" sz="2000"/>
          </a:p>
          <a:p>
            <a:endParaRPr lang="en-US" sz="2400"/>
          </a:p>
          <a:p>
            <a:endParaRPr lang="en-US" sz="2200" dirty="0"/>
          </a:p>
        </p:txBody>
      </p:sp>
    </p:spTree>
    <p:extLst>
      <p:ext uri="{BB962C8B-B14F-4D97-AF65-F5344CB8AC3E}">
        <p14:creationId xmlns:p14="http://schemas.microsoft.com/office/powerpoint/2010/main" val="202097600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Expected Questions for University Exam </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DFEAA2C6-6ABE-F027-F00D-A8ED6EAF4E24}"/>
              </a:ext>
            </a:extLst>
          </p:cNvPr>
          <p:cNvSpPr txBox="1">
            <a:spLocks/>
          </p:cNvSpPr>
          <p:nvPr/>
        </p:nvSpPr>
        <p:spPr>
          <a:xfrm>
            <a:off x="457200" y="1189037"/>
            <a:ext cx="10210800" cy="4754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mj-lt"/>
              <a:buAutoNum type="arabicPeriod"/>
            </a:pPr>
            <a:r>
              <a:rPr lang="en-US" sz="2000" dirty="0"/>
              <a:t>Define PHP with its syntax.</a:t>
            </a:r>
          </a:p>
          <a:p>
            <a:pPr marL="457200" indent="-457200" algn="just">
              <a:buFont typeface="+mj-lt"/>
              <a:buAutoNum type="arabicPeriod"/>
            </a:pPr>
            <a:r>
              <a:rPr lang="en-US" sz="2000" dirty="0"/>
              <a:t>Explain variables &amp; constants with example and code.</a:t>
            </a:r>
          </a:p>
          <a:p>
            <a:pPr marL="457200" indent="-457200" algn="just">
              <a:buFont typeface="+mj-lt"/>
              <a:buAutoNum type="arabicPeriod"/>
            </a:pPr>
            <a:r>
              <a:rPr lang="en-US" sz="2000" dirty="0"/>
              <a:t>What do you mean by data type, operator &amp; expressions.</a:t>
            </a:r>
          </a:p>
          <a:p>
            <a:pPr marL="457200" indent="-457200" algn="just">
              <a:buFont typeface="+mj-lt"/>
              <a:buAutoNum type="arabicPeriod"/>
            </a:pPr>
            <a:r>
              <a:rPr lang="en-US" sz="2000" dirty="0"/>
              <a:t>Define control flow and decision making statements.</a:t>
            </a:r>
          </a:p>
          <a:p>
            <a:pPr marL="457200" indent="-457200" algn="just">
              <a:buFont typeface="+mj-lt"/>
              <a:buAutoNum type="arabicPeriod"/>
            </a:pPr>
            <a:r>
              <a:rPr lang="en-US" sz="2000" dirty="0"/>
              <a:t>What do you mean by functions, strings and arrays.</a:t>
            </a:r>
            <a:endParaRPr lang="en-IN" sz="2000" dirty="0"/>
          </a:p>
          <a:p>
            <a:pPr marL="457200" indent="-457200" algn="just">
              <a:buFont typeface="+mj-lt"/>
              <a:buAutoNum type="arabicPeriod"/>
            </a:pPr>
            <a:r>
              <a:rPr lang="en-US" sz="2000" dirty="0"/>
              <a:t>Explain</a:t>
            </a:r>
            <a:r>
              <a:rPr lang="en-US" sz="2000" b="1" dirty="0"/>
              <a:t> </a:t>
            </a:r>
            <a:r>
              <a:rPr lang="en-US" sz="2000" dirty="0"/>
              <a:t>file &amp; directory, and give commands for opening, closing, coping, renaming and deleting a file.</a:t>
            </a:r>
          </a:p>
          <a:p>
            <a:pPr marL="457200" indent="-457200" algn="just">
              <a:buFont typeface="+mj-lt"/>
              <a:buAutoNum type="arabicPeriod"/>
            </a:pPr>
            <a:r>
              <a:rPr lang="en-US" sz="2000" dirty="0"/>
              <a:t>Give commands for creating or deleting folder, file uploading &amp; downloading.</a:t>
            </a:r>
            <a:endParaRPr lang="en-IN" sz="2000" dirty="0"/>
          </a:p>
          <a:p>
            <a:pPr marL="457200" indent="-457200" algn="just">
              <a:buFont typeface="+mj-lt"/>
              <a:buAutoNum type="arabicPeriod"/>
            </a:pPr>
            <a:r>
              <a:rPr lang="en-IN" sz="2000" dirty="0"/>
              <a:t>Introduce the session control with session functionality. </a:t>
            </a:r>
          </a:p>
          <a:p>
            <a:pPr marL="457200" indent="-457200" algn="just">
              <a:buFont typeface="+mj-lt"/>
              <a:buAutoNum type="arabicPeriod"/>
            </a:pPr>
            <a:r>
              <a:rPr lang="en-IN" sz="2000" dirty="0"/>
              <a:t>What is a Cookie? Explain setting cookies with PHP. </a:t>
            </a:r>
            <a:endParaRPr lang="en-US" sz="2000" dirty="0"/>
          </a:p>
          <a:p>
            <a:pPr algn="just"/>
            <a:endParaRPr lang="en-US" sz="2400" dirty="0"/>
          </a:p>
          <a:p>
            <a:pPr algn="just"/>
            <a:endParaRPr lang="en-US" sz="2400" dirty="0"/>
          </a:p>
        </p:txBody>
      </p:sp>
    </p:spTree>
    <p:extLst>
      <p:ext uri="{BB962C8B-B14F-4D97-AF65-F5344CB8AC3E}">
        <p14:creationId xmlns:p14="http://schemas.microsoft.com/office/powerpoint/2010/main" val="237359735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8">
            <a:extLst>
              <a:ext uri="{FF2B5EF4-FFF2-40B4-BE49-F238E27FC236}">
                <a16:creationId xmlns:a16="http://schemas.microsoft.com/office/drawing/2014/main" id="{6E3F330E-ADAB-06FC-2343-5B476DF8C3F6}"/>
              </a:ext>
            </a:extLst>
          </p:cNvPr>
          <p:cNvSpPr txBox="1">
            <a:spLocks/>
          </p:cNvSpPr>
          <p:nvPr/>
        </p:nvSpPr>
        <p:spPr>
          <a:xfrm>
            <a:off x="76200" y="817163"/>
            <a:ext cx="10820400" cy="3554306"/>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100"/>
              </a:spcBef>
              <a:buFont typeface="Arial" pitchFamily="34" charset="0"/>
              <a:buNone/>
            </a:pPr>
            <a:r>
              <a:rPr lang="en-US" sz="2000" b="1" spc="-5">
                <a:latin typeface="+mj-lt"/>
                <a:cs typeface="Calibri"/>
              </a:rPr>
              <a:t>TEXT</a:t>
            </a:r>
            <a:r>
              <a:rPr lang="en-US" sz="2000" b="1" spc="-10">
                <a:latin typeface="+mj-lt"/>
                <a:cs typeface="Calibri"/>
              </a:rPr>
              <a:t> BOOKS:</a:t>
            </a:r>
            <a:endParaRPr lang="en-US" sz="2000" b="1">
              <a:latin typeface="+mj-lt"/>
              <a:cs typeface="Calibri"/>
            </a:endParaRPr>
          </a:p>
          <a:p>
            <a:pPr marL="12700" algn="just">
              <a:spcBef>
                <a:spcPts val="100"/>
              </a:spcBef>
            </a:pPr>
            <a:r>
              <a:rPr lang="en-US" sz="2000" spc="-5">
                <a:latin typeface="+mj-lt"/>
                <a:cs typeface="Calibri"/>
              </a:rPr>
              <a:t>(1.) Web Technologies, Black Book, Dreamtech Press.</a:t>
            </a:r>
          </a:p>
          <a:p>
            <a:pPr marL="12700" algn="just">
              <a:spcBef>
                <a:spcPts val="100"/>
              </a:spcBef>
            </a:pPr>
            <a:r>
              <a:rPr lang="en-US" sz="2000" spc="-5">
                <a:latin typeface="+mj-lt"/>
                <a:cs typeface="Calibri"/>
              </a:rPr>
              <a:t>(2.) Internet and world wide web how to program, P.J. Deitel &amp; H.M. Deitel, Pearson</a:t>
            </a:r>
          </a:p>
          <a:p>
            <a:pPr marL="12700" algn="just">
              <a:spcBef>
                <a:spcPts val="100"/>
              </a:spcBef>
            </a:pPr>
            <a:r>
              <a:rPr lang="en-US" sz="2000" spc="-5">
                <a:latin typeface="+mj-lt"/>
                <a:cs typeface="Calibri"/>
              </a:rPr>
              <a:t>[3] Xavier, C,” Web Technology and Design”, New Age International.</a:t>
            </a:r>
          </a:p>
          <a:p>
            <a:pPr marL="0" indent="0" algn="just">
              <a:spcBef>
                <a:spcPts val="100"/>
              </a:spcBef>
              <a:buFont typeface="Arial" pitchFamily="34" charset="0"/>
              <a:buNone/>
            </a:pPr>
            <a:endParaRPr lang="en-US" sz="2000" b="1" spc="-5">
              <a:latin typeface="+mj-lt"/>
              <a:cs typeface="Calibri"/>
            </a:endParaRPr>
          </a:p>
          <a:p>
            <a:pPr marL="0" indent="0" algn="just">
              <a:spcBef>
                <a:spcPts val="100"/>
              </a:spcBef>
              <a:buFont typeface="Arial" pitchFamily="34" charset="0"/>
              <a:buNone/>
            </a:pPr>
            <a:r>
              <a:rPr lang="en-US" sz="2000" b="1" spc="-5">
                <a:latin typeface="+mj-lt"/>
                <a:cs typeface="Calibri"/>
              </a:rPr>
              <a:t>REFERENCES:</a:t>
            </a:r>
          </a:p>
          <a:p>
            <a:pPr algn="just"/>
            <a:r>
              <a:rPr lang="en-US" sz="2000" spc="-5">
                <a:latin typeface="+mj-lt"/>
                <a:cs typeface="Calibri"/>
              </a:rPr>
              <a:t>(1.) Ivan Bayross,”HTML, DHTML, JavaScript,Perl &amp; CGI”, BPB Publication.</a:t>
            </a:r>
          </a:p>
          <a:p>
            <a:pPr algn="just"/>
            <a:r>
              <a:rPr lang="en-US" sz="2000" spc="-5">
                <a:latin typeface="+mj-lt"/>
                <a:cs typeface="Calibri"/>
              </a:rPr>
              <a:t>(2.) Developing Web Applications, Ralph Moseley and M.T. Savaliya, Wiley-India</a:t>
            </a:r>
          </a:p>
          <a:p>
            <a:pPr algn="just"/>
            <a:r>
              <a:rPr lang="en-US" sz="2000" spc="-5">
                <a:latin typeface="+mj-lt"/>
                <a:cs typeface="Calibri"/>
              </a:rPr>
              <a:t>(3.) Developing Web Applications in PHP and AJAX, Harwani, McGraw Hill.</a:t>
            </a:r>
            <a:endParaRPr lang="en-US" sz="24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Font typeface="Arial" pitchFamily="34" charset="0"/>
              <a:buNone/>
            </a:pPr>
            <a:r>
              <a:rPr lang="en-US" sz="24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endPar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36099233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US" sz="2000" b="1" dirty="0">
                <a:solidFill>
                  <a:schemeClr val="accent2">
                    <a:lumMod val="60000"/>
                    <a:lumOff val="40000"/>
                  </a:schemeClr>
                </a:solidFill>
                <a:latin typeface="Calibri (Body)"/>
              </a:rPr>
              <a:t>THANKYOU</a:t>
            </a:r>
            <a:endParaRPr lang="en-IN" sz="2000" b="1" dirty="0">
              <a:solidFill>
                <a:schemeClr val="accent2">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9741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Course</a:t>
            </a:r>
            <a:r>
              <a:rPr kumimoji="0" lang="en-US" sz="2800" b="0" i="0" u="none" strike="noStrike" kern="1200" cap="none" spc="0" normalizeH="0" noProof="0" dirty="0">
                <a:ln>
                  <a:noFill/>
                </a:ln>
                <a:solidFill>
                  <a:schemeClr val="dk1"/>
                </a:solidFill>
                <a:effectLst/>
                <a:uLnTx/>
                <a:uFillTx/>
                <a:latin typeface="+mn-lt"/>
                <a:ea typeface="+mn-ea"/>
                <a:cs typeface="+mn-cs"/>
              </a:rPr>
              <a:t> Outcome</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8" name="Content Placeholder 7">
            <a:extLst>
              <a:ext uri="{FF2B5EF4-FFF2-40B4-BE49-F238E27FC236}">
                <a16:creationId xmlns:a16="http://schemas.microsoft.com/office/drawing/2014/main" id="{48BA72DE-85A1-9521-0C08-BE2A73F90933}"/>
              </a:ext>
            </a:extLst>
          </p:cNvPr>
          <p:cNvGraphicFramePr>
            <a:graphicFrameLocks noGrp="1"/>
          </p:cNvGraphicFramePr>
          <p:nvPr>
            <p:ph idx="1"/>
            <p:extLst>
              <p:ext uri="{D42A27DB-BD31-4B8C-83A1-F6EECF244321}">
                <p14:modId xmlns:p14="http://schemas.microsoft.com/office/powerpoint/2010/main" val="1427395846"/>
              </p:ext>
            </p:extLst>
          </p:nvPr>
        </p:nvGraphicFramePr>
        <p:xfrm>
          <a:off x="381000" y="1752600"/>
          <a:ext cx="10287001" cy="4371029"/>
        </p:xfrm>
        <a:graphic>
          <a:graphicData uri="http://schemas.openxmlformats.org/drawingml/2006/table">
            <a:tbl>
              <a:tblPr firstRow="1" firstCol="1" bandRow="1">
                <a:tableStyleId>{5C22544A-7EE6-4342-B048-85BDC9FD1C3A}</a:tableStyleId>
              </a:tblPr>
              <a:tblGrid>
                <a:gridCol w="1434785">
                  <a:extLst>
                    <a:ext uri="{9D8B030D-6E8A-4147-A177-3AD203B41FA5}">
                      <a16:colId xmlns:a16="http://schemas.microsoft.com/office/drawing/2014/main" val="1619956433"/>
                    </a:ext>
                  </a:extLst>
                </a:gridCol>
                <a:gridCol w="7135107">
                  <a:extLst>
                    <a:ext uri="{9D8B030D-6E8A-4147-A177-3AD203B41FA5}">
                      <a16:colId xmlns:a16="http://schemas.microsoft.com/office/drawing/2014/main" val="2417093939"/>
                    </a:ext>
                  </a:extLst>
                </a:gridCol>
                <a:gridCol w="1717109">
                  <a:extLst>
                    <a:ext uri="{9D8B030D-6E8A-4147-A177-3AD203B41FA5}">
                      <a16:colId xmlns:a16="http://schemas.microsoft.com/office/drawing/2014/main" val="3701425690"/>
                    </a:ext>
                  </a:extLst>
                </a:gridCol>
              </a:tblGrid>
              <a:tr h="905493">
                <a:tc gridSpan="2">
                  <a:txBody>
                    <a:bodyPr/>
                    <a:lstStyle/>
                    <a:p>
                      <a:pPr marL="0" marR="0" algn="l">
                        <a:lnSpc>
                          <a:spcPts val="1265"/>
                        </a:lnSpc>
                        <a:spcBef>
                          <a:spcPts val="0"/>
                        </a:spcBef>
                        <a:spcAft>
                          <a:spcPts val="1000"/>
                        </a:spcAft>
                      </a:pPr>
                      <a:r>
                        <a:rPr lang="en-US" sz="2000" dirty="0">
                          <a:effectLst/>
                        </a:rPr>
                        <a:t> </a:t>
                      </a:r>
                    </a:p>
                    <a:p>
                      <a:pPr marL="0" marR="0" algn="l">
                        <a:lnSpc>
                          <a:spcPts val="1265"/>
                        </a:lnSpc>
                        <a:spcBef>
                          <a:spcPts val="0"/>
                        </a:spcBef>
                        <a:spcAft>
                          <a:spcPts val="1000"/>
                        </a:spcAft>
                      </a:pPr>
                      <a:r>
                        <a:rPr lang="en-US" sz="2000" dirty="0">
                          <a:effectLst/>
                        </a:rPr>
                        <a:t>Course Outcomes (CO)</a:t>
                      </a:r>
                    </a:p>
                    <a:p>
                      <a:pPr marL="0" marR="0" algn="l">
                        <a:lnSpc>
                          <a:spcPts val="1265"/>
                        </a:lnSpc>
                        <a:spcBef>
                          <a:spcPts val="0"/>
                        </a:spcBef>
                        <a:spcAft>
                          <a:spcPts val="1000"/>
                        </a:spcAft>
                      </a:pPr>
                      <a:r>
                        <a:rPr lang="en-US" sz="2000" dirty="0">
                          <a:effectLst/>
                        </a:rPr>
                        <a:t> </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hMerge="1">
                  <a:txBody>
                    <a:bodyPr/>
                    <a:lstStyle/>
                    <a:p>
                      <a:endParaRPr lang="en-US"/>
                    </a:p>
                  </a:txBody>
                  <a:tcPr/>
                </a:tc>
                <a:tc>
                  <a:txBody>
                    <a:bodyPr/>
                    <a:lstStyle/>
                    <a:p>
                      <a:r>
                        <a:rPr lang="en-US" sz="2000" dirty="0">
                          <a:effectLst/>
                        </a:rPr>
                        <a:t>Bloom’s Knowledge Level (KL)</a:t>
                      </a:r>
                      <a:endParaRPr lang="en-US" sz="2000" dirty="0"/>
                    </a:p>
                  </a:txBody>
                  <a:tcPr marL="20258" marR="20258" marT="0" marB="0" anchor="ctr"/>
                </a:tc>
                <a:extLst>
                  <a:ext uri="{0D108BD9-81ED-4DB2-BD59-A6C34878D82A}">
                    <a16:rowId xmlns:a16="http://schemas.microsoft.com/office/drawing/2014/main" val="609850592"/>
                  </a:ext>
                </a:extLst>
              </a:tr>
              <a:tr h="682138">
                <a:tc>
                  <a:txBody>
                    <a:bodyPr/>
                    <a:lstStyle/>
                    <a:p>
                      <a:endParaRPr lang="en-IN" sz="2000" dirty="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Recalling the basic facts and explaining the basic ideas of Web technology and web hosting.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K1, K2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5778335"/>
                  </a:ext>
                </a:extLst>
              </a:tr>
              <a:tr h="672203">
                <a:tc>
                  <a:txBody>
                    <a:bodyPr/>
                    <a:lstStyle/>
                    <a:p>
                      <a:endParaRPr lang="en-IN" sz="200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Applying and creating </a:t>
                      </a:r>
                      <a:r>
                        <a:rPr lang="en-IN" sz="2000" spc="-10" dirty="0">
                          <a:effectLst/>
                          <a:latin typeface="Times New Roman" panose="02020603050405020304" pitchFamily="18" charset="0"/>
                          <a:ea typeface="Calibri" panose="020F0502020204030204" pitchFamily="34" charset="0"/>
                          <a:cs typeface="Times New Roman" panose="02020603050405020304" pitchFamily="18" charset="0"/>
                        </a:rPr>
                        <a:t>various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HTML</a:t>
                      </a:r>
                      <a:r>
                        <a:rPr lang="en-IN" sz="2000" spc="-25" dirty="0">
                          <a:effectLst/>
                          <a:latin typeface="Times New Roman" panose="02020603050405020304" pitchFamily="18" charset="0"/>
                          <a:ea typeface="Calibri" panose="020F0502020204030204" pitchFamily="34" charset="0"/>
                          <a:cs typeface="Times New Roman" panose="02020603050405020304" pitchFamily="18" charset="0"/>
                        </a:rPr>
                        <a:t>5 semantic elements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application with working on HTML forms for user input.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K3, K6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5834857"/>
                  </a:ext>
                </a:extLst>
              </a:tr>
              <a:tr h="672203">
                <a:tc>
                  <a:txBody>
                    <a:bodyPr/>
                    <a:lstStyle/>
                    <a:p>
                      <a:endParaRPr lang="en-IN" sz="200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Understanding and applying</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20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concepts</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Creating</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Style</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Sheet</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(CSS)3 and bootstrap.</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K2, K3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733592"/>
                  </a:ext>
                </a:extLst>
              </a:tr>
              <a:tr h="738046">
                <a:tc>
                  <a:txBody>
                    <a:bodyPr/>
                    <a:lstStyle/>
                    <a:p>
                      <a:endParaRPr lang="en-IN" sz="200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Analysing and implementing </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concept of</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Java</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Script and</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its</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applications.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K4, K6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5048432"/>
                  </a:ext>
                </a:extLst>
              </a:tr>
              <a:tr h="672203">
                <a:tc>
                  <a:txBody>
                    <a:bodyPr/>
                    <a:lstStyle/>
                    <a:p>
                      <a:endParaRPr lang="en-IN" sz="2000" dirty="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Creating and evaluating dynamic web pages using the concept of PHP</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K5, K6</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0489644"/>
                  </a:ext>
                </a:extLst>
              </a:tr>
            </a:tbl>
          </a:graphicData>
        </a:graphic>
      </p:graphicFrame>
      <p:sp>
        <p:nvSpPr>
          <p:cNvPr id="9" name="TextBox 8">
            <a:extLst>
              <a:ext uri="{FF2B5EF4-FFF2-40B4-BE49-F238E27FC236}">
                <a16:creationId xmlns:a16="http://schemas.microsoft.com/office/drawing/2014/main" id="{00EEC787-568C-0341-6BDA-9EA694CFE208}"/>
              </a:ext>
            </a:extLst>
          </p:cNvPr>
          <p:cNvSpPr txBox="1"/>
          <p:nvPr/>
        </p:nvSpPr>
        <p:spPr>
          <a:xfrm>
            <a:off x="609600" y="918521"/>
            <a:ext cx="5486400" cy="400110"/>
          </a:xfrm>
          <a:prstGeom prst="rect">
            <a:avLst/>
          </a:prstGeom>
          <a:noFill/>
        </p:spPr>
        <p:txBody>
          <a:bodyPr wrap="square" rtlCol="0">
            <a:spAutoFit/>
          </a:bodyPr>
          <a:lstStyle/>
          <a:p>
            <a:r>
              <a:rPr lang="en-US" sz="2000" dirty="0"/>
              <a:t>At the end of the course, the student will be able</a:t>
            </a:r>
          </a:p>
        </p:txBody>
      </p:sp>
    </p:spTree>
    <p:extLst>
      <p:ext uri="{BB962C8B-B14F-4D97-AF65-F5344CB8AC3E}">
        <p14:creationId xmlns:p14="http://schemas.microsoft.com/office/powerpoint/2010/main" val="253542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fontScale="85000" lnSpcReduction="10000"/>
          </a:bodyPr>
          <a:lstStyle/>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1. Engineering knowledge</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2. Problem analysis</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3. Design/development of solutions</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4. Conduct investigations of complex problems</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5. Modern tool usage</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6. The engineer and society</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7. Environment and sustainability </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8. Ethics</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9. Individual and team work </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10. Communication</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11. Project management and finance </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12. Life-long learning</a:t>
            </a:r>
          </a:p>
          <a:p>
            <a:pPr marL="0" indent="0">
              <a:buNone/>
            </a:pPr>
            <a:endParaRPr lang="en-US" sz="1800" dirty="0"/>
          </a:p>
        </p:txBody>
      </p:sp>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eaLnBrk="1" fontAlgn="auto" hangingPunct="1">
              <a:spcAft>
                <a:spcPts val="0"/>
              </a:spcAft>
              <a:defRPr/>
            </a:pPr>
            <a:r>
              <a:rPr lang="en-US" sz="2800"/>
              <a:t>Program Outcome</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388663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CO-PO Mapping</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8" name="Content Placeholder 7">
            <a:extLst>
              <a:ext uri="{FF2B5EF4-FFF2-40B4-BE49-F238E27FC236}">
                <a16:creationId xmlns:a16="http://schemas.microsoft.com/office/drawing/2014/main" id="{F63F19AD-AB5D-5CEE-652D-296C5FF93676}"/>
              </a:ext>
            </a:extLst>
          </p:cNvPr>
          <p:cNvGraphicFramePr>
            <a:graphicFrameLocks noGrp="1"/>
          </p:cNvGraphicFramePr>
          <p:nvPr>
            <p:ph idx="1"/>
            <p:extLst>
              <p:ext uri="{D42A27DB-BD31-4B8C-83A1-F6EECF244321}">
                <p14:modId xmlns:p14="http://schemas.microsoft.com/office/powerpoint/2010/main" val="2160201669"/>
              </p:ext>
            </p:extLst>
          </p:nvPr>
        </p:nvGraphicFramePr>
        <p:xfrm>
          <a:off x="762000" y="2133600"/>
          <a:ext cx="10134594" cy="3429000"/>
        </p:xfrm>
        <a:graphic>
          <a:graphicData uri="http://schemas.openxmlformats.org/drawingml/2006/table">
            <a:tbl>
              <a:tblPr>
                <a:tableStyleId>{5C22544A-7EE6-4342-B048-85BDC9FD1C3A}</a:tableStyleId>
              </a:tblPr>
              <a:tblGrid>
                <a:gridCol w="800101">
                  <a:extLst>
                    <a:ext uri="{9D8B030D-6E8A-4147-A177-3AD203B41FA5}">
                      <a16:colId xmlns:a16="http://schemas.microsoft.com/office/drawing/2014/main" val="2876465"/>
                    </a:ext>
                  </a:extLst>
                </a:gridCol>
                <a:gridCol w="800099">
                  <a:extLst>
                    <a:ext uri="{9D8B030D-6E8A-4147-A177-3AD203B41FA5}">
                      <a16:colId xmlns:a16="http://schemas.microsoft.com/office/drawing/2014/main" val="3309866898"/>
                    </a:ext>
                  </a:extLst>
                </a:gridCol>
                <a:gridCol w="800099">
                  <a:extLst>
                    <a:ext uri="{9D8B030D-6E8A-4147-A177-3AD203B41FA5}">
                      <a16:colId xmlns:a16="http://schemas.microsoft.com/office/drawing/2014/main" val="604357778"/>
                    </a:ext>
                  </a:extLst>
                </a:gridCol>
                <a:gridCol w="800099">
                  <a:extLst>
                    <a:ext uri="{9D8B030D-6E8A-4147-A177-3AD203B41FA5}">
                      <a16:colId xmlns:a16="http://schemas.microsoft.com/office/drawing/2014/main" val="404532838"/>
                    </a:ext>
                  </a:extLst>
                </a:gridCol>
                <a:gridCol w="800099">
                  <a:extLst>
                    <a:ext uri="{9D8B030D-6E8A-4147-A177-3AD203B41FA5}">
                      <a16:colId xmlns:a16="http://schemas.microsoft.com/office/drawing/2014/main" val="2816727184"/>
                    </a:ext>
                  </a:extLst>
                </a:gridCol>
                <a:gridCol w="800099">
                  <a:extLst>
                    <a:ext uri="{9D8B030D-6E8A-4147-A177-3AD203B41FA5}">
                      <a16:colId xmlns:a16="http://schemas.microsoft.com/office/drawing/2014/main" val="350641593"/>
                    </a:ext>
                  </a:extLst>
                </a:gridCol>
                <a:gridCol w="800099">
                  <a:extLst>
                    <a:ext uri="{9D8B030D-6E8A-4147-A177-3AD203B41FA5}">
                      <a16:colId xmlns:a16="http://schemas.microsoft.com/office/drawing/2014/main" val="820382517"/>
                    </a:ext>
                  </a:extLst>
                </a:gridCol>
                <a:gridCol w="711199">
                  <a:extLst>
                    <a:ext uri="{9D8B030D-6E8A-4147-A177-3AD203B41FA5}">
                      <a16:colId xmlns:a16="http://schemas.microsoft.com/office/drawing/2014/main" val="3001624649"/>
                    </a:ext>
                  </a:extLst>
                </a:gridCol>
                <a:gridCol w="711199">
                  <a:extLst>
                    <a:ext uri="{9D8B030D-6E8A-4147-A177-3AD203B41FA5}">
                      <a16:colId xmlns:a16="http://schemas.microsoft.com/office/drawing/2014/main" val="1212302725"/>
                    </a:ext>
                  </a:extLst>
                </a:gridCol>
                <a:gridCol w="711199">
                  <a:extLst>
                    <a:ext uri="{9D8B030D-6E8A-4147-A177-3AD203B41FA5}">
                      <a16:colId xmlns:a16="http://schemas.microsoft.com/office/drawing/2014/main" val="1447834389"/>
                    </a:ext>
                  </a:extLst>
                </a:gridCol>
                <a:gridCol w="800099">
                  <a:extLst>
                    <a:ext uri="{9D8B030D-6E8A-4147-A177-3AD203B41FA5}">
                      <a16:colId xmlns:a16="http://schemas.microsoft.com/office/drawing/2014/main" val="3072358136"/>
                    </a:ext>
                  </a:extLst>
                </a:gridCol>
                <a:gridCol w="800099">
                  <a:extLst>
                    <a:ext uri="{9D8B030D-6E8A-4147-A177-3AD203B41FA5}">
                      <a16:colId xmlns:a16="http://schemas.microsoft.com/office/drawing/2014/main" val="65430144"/>
                    </a:ext>
                  </a:extLst>
                </a:gridCol>
                <a:gridCol w="800104">
                  <a:extLst>
                    <a:ext uri="{9D8B030D-6E8A-4147-A177-3AD203B41FA5}">
                      <a16:colId xmlns:a16="http://schemas.microsoft.com/office/drawing/2014/main" val="797170723"/>
                    </a:ext>
                  </a:extLst>
                </a:gridCol>
              </a:tblGrid>
              <a:tr h="996707">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2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Subject</a:t>
                      </a:r>
                    </a:p>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2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Code is </a:t>
                      </a:r>
                    </a:p>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2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Not Assigned</a:t>
                      </a:r>
                    </a:p>
                  </a:txBody>
                  <a:tcPr marL="68584" marR="68584" marT="0" marB="0"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PO1</a:t>
                      </a:r>
                      <a:endParaRPr kumimoji="0" lang="en-US" sz="18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PO2</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PO3</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PO4</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PO5</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PO6</a:t>
                      </a:r>
                      <a:endParaRPr kumimoji="0" lang="en-US" sz="18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PO7</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PO8</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PO9</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PO10</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PO11</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PO12</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extLst>
                  <a:ext uri="{0D108BD9-81ED-4DB2-BD59-A6C34878D82A}">
                    <a16:rowId xmlns:a16="http://schemas.microsoft.com/office/drawing/2014/main" val="713021920"/>
                  </a:ext>
                </a:extLst>
              </a:tr>
              <a:tr h="3702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rPr>
                        <a:t>                               </a:t>
                      </a:r>
                    </a:p>
                  </a:txBody>
                  <a:tcPr marL="68584" marR="68584" marT="0" marB="0" anchor="b"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3</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1</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1</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rPr>
                        <a:t>3</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10001"/>
                  </a:ext>
                </a:extLst>
              </a:tr>
              <a:tr h="3702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4" marR="68584" marT="0" marB="0" anchor="b"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1</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2476319542"/>
                  </a:ext>
                </a:extLst>
              </a:tr>
              <a:tr h="3702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4" marR="68584" marT="0" marB="0" anchor="b"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1432717834"/>
                  </a:ext>
                </a:extLst>
              </a:tr>
              <a:tr h="3702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4" marR="68584" marT="0" marB="0" anchor="b"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1474397049"/>
                  </a:ext>
                </a:extLst>
              </a:tr>
              <a:tr h="3702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4" marR="68584" marT="0" marB="0" anchor="b"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2306718333"/>
                  </a:ext>
                </a:extLst>
              </a:tr>
              <a:tr h="581058">
                <a:tc>
                  <a:txBody>
                    <a:bodyPr/>
                    <a:lstStyle/>
                    <a:p>
                      <a:pPr marL="0" marR="0" lvl="0" indent="0" algn="just"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Average</a:t>
                      </a:r>
                      <a:endParaRPr kumimoji="0" lang="en-US" sz="14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tabLst/>
                        <a:defRPr/>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anchor="ctr"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2.4</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2.8</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1.6</a:t>
                      </a: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2.6</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1.8</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1.8</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1.6</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2.2</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3</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2539282766"/>
                  </a:ext>
                </a:extLst>
              </a:tr>
            </a:tbl>
          </a:graphicData>
        </a:graphic>
      </p:graphicFrame>
      <p:sp>
        <p:nvSpPr>
          <p:cNvPr id="9" name="Rectangle 8">
            <a:extLst>
              <a:ext uri="{FF2B5EF4-FFF2-40B4-BE49-F238E27FC236}">
                <a16:creationId xmlns:a16="http://schemas.microsoft.com/office/drawing/2014/main" id="{03CB0923-9FEE-A39E-EDC0-C27D6FDC5292}"/>
              </a:ext>
            </a:extLst>
          </p:cNvPr>
          <p:cNvSpPr/>
          <p:nvPr/>
        </p:nvSpPr>
        <p:spPr>
          <a:xfrm>
            <a:off x="304800" y="915669"/>
            <a:ext cx="9525000" cy="1015663"/>
          </a:xfrm>
          <a:prstGeom prst="rect">
            <a:avLst/>
          </a:prstGeom>
        </p:spPr>
        <p:txBody>
          <a:bodyPr wrap="square">
            <a:spAutoFit/>
          </a:bodyPr>
          <a:lstStyle/>
          <a:p>
            <a:pPr algn="just"/>
            <a:endParaRPr lang="en-US" sz="2000" dirty="0"/>
          </a:p>
          <a:p>
            <a:pPr algn="just"/>
            <a:endParaRPr lang="en-US" sz="2000" dirty="0"/>
          </a:p>
          <a:p>
            <a:pPr algn="just"/>
            <a:r>
              <a:rPr lang="en-US" sz="2000" dirty="0"/>
              <a:t>    The highlighted text shows the mapping of course outcome with PO mapping of this unit</a:t>
            </a:r>
          </a:p>
        </p:txBody>
      </p:sp>
    </p:spTree>
    <p:extLst>
      <p:ext uri="{BB962C8B-B14F-4D97-AF65-F5344CB8AC3E}">
        <p14:creationId xmlns:p14="http://schemas.microsoft.com/office/powerpoint/2010/main" val="1567895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algn="just">
              <a:lnSpc>
                <a:spcPct val="150000"/>
              </a:lnSpc>
              <a:buFont typeface="Wingdings" pitchFamily="2" charset="2"/>
              <a:buChar char="§"/>
              <a:defRPr/>
            </a:pPr>
            <a:r>
              <a:rPr lang="en-US" sz="1800" b="1" dirty="0"/>
              <a:t>PSO1: </a:t>
            </a:r>
            <a:r>
              <a:rPr lang="en-US" sz="1800" dirty="0"/>
              <a:t>Work as a software developer, database administrator, tester or networking engineer for providing solutions to the real world and industrial problems.</a:t>
            </a:r>
            <a:endParaRPr lang="en-IN" sz="1800" dirty="0"/>
          </a:p>
          <a:p>
            <a:pPr algn="just">
              <a:lnSpc>
                <a:spcPct val="150000"/>
              </a:lnSpc>
              <a:buFont typeface="Wingdings" pitchFamily="2" charset="2"/>
              <a:buChar char="§"/>
              <a:defRPr/>
            </a:pPr>
            <a:r>
              <a:rPr lang="en-US" sz="1800" b="1" dirty="0"/>
              <a:t>PSO2:</a:t>
            </a:r>
            <a:r>
              <a:rPr lang="en-US" sz="1800" dirty="0"/>
              <a:t>Apply core subjects of information technology related to data structure and algorithm, software engineering, web technology, operating system, database and networking to solve complex IT problems.</a:t>
            </a:r>
            <a:endParaRPr lang="en-IN" sz="1800" dirty="0"/>
          </a:p>
          <a:p>
            <a:pPr algn="just">
              <a:lnSpc>
                <a:spcPct val="150000"/>
              </a:lnSpc>
              <a:buFont typeface="Wingdings" pitchFamily="2" charset="2"/>
              <a:buChar char="§"/>
              <a:defRPr/>
            </a:pPr>
            <a:r>
              <a:rPr lang="en-US" sz="1800" b="1" dirty="0"/>
              <a:t>PSO3: </a:t>
            </a:r>
            <a:r>
              <a:rPr lang="en-US" sz="1800" dirty="0"/>
              <a:t>Practice multi-disciplinary and modern computing techniques by lifelong learning to establish innovative career.</a:t>
            </a:r>
            <a:endParaRPr lang="en-IN" sz="1800" dirty="0"/>
          </a:p>
          <a:p>
            <a:pPr algn="just">
              <a:lnSpc>
                <a:spcPct val="150000"/>
              </a:lnSpc>
              <a:buFont typeface="Wingdings" pitchFamily="2" charset="2"/>
              <a:buChar char="§"/>
              <a:defRPr/>
            </a:pPr>
            <a:r>
              <a:rPr lang="en-US" sz="1800" b="1" dirty="0"/>
              <a:t>PSO4:</a:t>
            </a:r>
            <a:r>
              <a:rPr lang="en-US" sz="1800" dirty="0"/>
              <a:t> Work in a team or individual to manage projects with ethical concern to be a successful employee or employer in IT industry. 	</a:t>
            </a:r>
          </a:p>
          <a:p>
            <a:pPr marL="0" indent="0">
              <a:buNone/>
            </a:pPr>
            <a:endParaRPr lang="en-US" sz="1800" dirty="0"/>
          </a:p>
        </p:txBody>
      </p:sp>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US" sz="2800" dirty="0">
              <a:latin typeface="Calibri" panose="020F0502020204030204" pitchFamily="34" charset="0"/>
              <a:ea typeface="Calibri" panose="020F0502020204030204" pitchFamily="34" charset="0"/>
              <a:cs typeface="Mangal" panose="02040503050203030202" pitchFamily="18" charset="0"/>
            </a:endParaRPr>
          </a:p>
          <a:p>
            <a:r>
              <a:rPr lang="en-US" sz="2800" dirty="0">
                <a:latin typeface="Calibri" panose="020F0502020204030204" pitchFamily="34" charset="0"/>
                <a:ea typeface="Calibri" panose="020F0502020204030204" pitchFamily="34" charset="0"/>
                <a:cs typeface="Mangal" panose="02040503050203030202" pitchFamily="18" charset="0"/>
              </a:rPr>
              <a:t>Program Specific Outcomes</a:t>
            </a:r>
            <a:endParaRPr lang="en-US" sz="2800" dirty="0"/>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377625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CO-PSO Mapping</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8" name="Content Placeholder 7">
            <a:extLst>
              <a:ext uri="{FF2B5EF4-FFF2-40B4-BE49-F238E27FC236}">
                <a16:creationId xmlns:a16="http://schemas.microsoft.com/office/drawing/2014/main" id="{AC029900-99E5-DA29-4A90-B19650F91D12}"/>
              </a:ext>
            </a:extLst>
          </p:cNvPr>
          <p:cNvGraphicFramePr>
            <a:graphicFrameLocks noGrp="1"/>
          </p:cNvGraphicFramePr>
          <p:nvPr>
            <p:ph idx="1"/>
            <p:extLst>
              <p:ext uri="{D42A27DB-BD31-4B8C-83A1-F6EECF244321}">
                <p14:modId xmlns:p14="http://schemas.microsoft.com/office/powerpoint/2010/main" val="1073700926"/>
              </p:ext>
            </p:extLst>
          </p:nvPr>
        </p:nvGraphicFramePr>
        <p:xfrm>
          <a:off x="762000" y="1947652"/>
          <a:ext cx="10667999" cy="3792712"/>
        </p:xfrm>
        <a:graphic>
          <a:graphicData uri="http://schemas.openxmlformats.org/drawingml/2006/table">
            <a:tbl>
              <a:tblPr>
                <a:tableStyleId>{5C22544A-7EE6-4342-B048-85BDC9FD1C3A}</a:tableStyleId>
              </a:tblPr>
              <a:tblGrid>
                <a:gridCol w="1498940">
                  <a:extLst>
                    <a:ext uri="{9D8B030D-6E8A-4147-A177-3AD203B41FA5}">
                      <a16:colId xmlns:a16="http://schemas.microsoft.com/office/drawing/2014/main" val="267634843"/>
                    </a:ext>
                  </a:extLst>
                </a:gridCol>
                <a:gridCol w="2263953">
                  <a:extLst>
                    <a:ext uri="{9D8B030D-6E8A-4147-A177-3AD203B41FA5}">
                      <a16:colId xmlns:a16="http://schemas.microsoft.com/office/drawing/2014/main" val="2529222846"/>
                    </a:ext>
                  </a:extLst>
                </a:gridCol>
                <a:gridCol w="2301702">
                  <a:extLst>
                    <a:ext uri="{9D8B030D-6E8A-4147-A177-3AD203B41FA5}">
                      <a16:colId xmlns:a16="http://schemas.microsoft.com/office/drawing/2014/main" val="1707190809"/>
                    </a:ext>
                  </a:extLst>
                </a:gridCol>
                <a:gridCol w="2301702">
                  <a:extLst>
                    <a:ext uri="{9D8B030D-6E8A-4147-A177-3AD203B41FA5}">
                      <a16:colId xmlns:a16="http://schemas.microsoft.com/office/drawing/2014/main" val="3972204929"/>
                    </a:ext>
                  </a:extLst>
                </a:gridCol>
                <a:gridCol w="2301702">
                  <a:extLst>
                    <a:ext uri="{9D8B030D-6E8A-4147-A177-3AD203B41FA5}">
                      <a16:colId xmlns:a16="http://schemas.microsoft.com/office/drawing/2014/main" val="2799673150"/>
                    </a:ext>
                  </a:extLst>
                </a:gridCol>
              </a:tblGrid>
              <a:tr h="362700">
                <a:tc rowSpan="2">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Course Outcomes</a:t>
                      </a:r>
                      <a:endParaRPr sz="1800" b="1" dirty="0">
                        <a:latin typeface="Times New Roman" pitchFamily="18" charset="0"/>
                        <a:ea typeface="Times New Roman"/>
                        <a:cs typeface="Times New Roman" pitchFamily="18" charset="0"/>
                        <a:sym typeface="Times New Roman"/>
                      </a:endParaRPr>
                    </a:p>
                  </a:txBody>
                  <a:tcPr marL="68575" marR="68575" marT="91947" marB="91947"/>
                </a:tc>
                <a:tc gridSpan="4">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Program Specific Outcomes</a:t>
                      </a:r>
                      <a:endParaRPr sz="1800" b="1">
                        <a:latin typeface="Times New Roman" pitchFamily="18" charset="0"/>
                        <a:ea typeface="Times New Roman"/>
                        <a:cs typeface="Times New Roman" pitchFamily="18" charset="0"/>
                        <a:sym typeface="Times New Roman"/>
                      </a:endParaRPr>
                    </a:p>
                  </a:txBody>
                  <a:tcPr marL="68575" marR="68575" marT="91947" marB="91947"/>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70429222"/>
                  </a:ext>
                </a:extLst>
              </a:tr>
              <a:tr h="458265">
                <a:tc vMerge="1">
                  <a:txBody>
                    <a:bodyPr/>
                    <a:lstStyle/>
                    <a:p>
                      <a:endParaRPr lang="en-US"/>
                    </a:p>
                  </a:txBody>
                  <a:tcPr/>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PSO1</a:t>
                      </a:r>
                      <a:endParaRPr sz="1800" b="1">
                        <a:latin typeface="Times New Roman" pitchFamily="18" charset="0"/>
                        <a:ea typeface="Times New Roman"/>
                        <a:cs typeface="Times New Roman" pitchFamily="18" charset="0"/>
                        <a:sym typeface="Times New Roman"/>
                      </a:endParaRPr>
                    </a:p>
                  </a:txBody>
                  <a:tcPr marL="68575" marR="68575" marT="91947" marB="91947"/>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PSO2</a:t>
                      </a:r>
                      <a:endParaRPr sz="1800" b="1">
                        <a:latin typeface="Times New Roman" pitchFamily="18" charset="0"/>
                        <a:ea typeface="Times New Roman"/>
                        <a:cs typeface="Times New Roman" pitchFamily="18" charset="0"/>
                        <a:sym typeface="Times New Roman"/>
                      </a:endParaRPr>
                    </a:p>
                  </a:txBody>
                  <a:tcPr marL="68575" marR="68575" marT="91947" marB="91947"/>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PSO3</a:t>
                      </a:r>
                      <a:endParaRPr sz="1800" b="1">
                        <a:latin typeface="Times New Roman" pitchFamily="18" charset="0"/>
                        <a:ea typeface="Times New Roman"/>
                        <a:cs typeface="Times New Roman" pitchFamily="18" charset="0"/>
                        <a:sym typeface="Times New Roman"/>
                      </a:endParaRPr>
                    </a:p>
                  </a:txBody>
                  <a:tcPr marL="68575" marR="68575" marT="91947" marB="91947"/>
                </a:tc>
                <a:tc>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PSO4</a:t>
                      </a:r>
                      <a:endParaRPr sz="1800" b="1" dirty="0">
                        <a:latin typeface="Times New Roman" pitchFamily="18" charset="0"/>
                        <a:ea typeface="Times New Roman"/>
                        <a:cs typeface="Times New Roman" pitchFamily="18" charset="0"/>
                        <a:sym typeface="Times New Roman"/>
                      </a:endParaRPr>
                    </a:p>
                  </a:txBody>
                  <a:tcPr marL="68575" marR="68575" marT="91947" marB="91947"/>
                </a:tc>
                <a:extLst>
                  <a:ext uri="{0D108BD9-81ED-4DB2-BD59-A6C34878D82A}">
                    <a16:rowId xmlns:a16="http://schemas.microsoft.com/office/drawing/2014/main" val="10001"/>
                  </a:ext>
                </a:extLst>
              </a:tr>
              <a:tr h="362700">
                <a:tc>
                  <a:txBody>
                    <a:bodyPr/>
                    <a:lstStyle/>
                    <a:p>
                      <a:pPr marL="0" lvl="0" indent="0" algn="ctr" rtl="0">
                        <a:lnSpc>
                          <a:spcPct val="115000"/>
                        </a:lnSpc>
                        <a:spcBef>
                          <a:spcPts val="0"/>
                        </a:spcBef>
                        <a:spcAft>
                          <a:spcPts val="0"/>
                        </a:spcAft>
                        <a:buNone/>
                      </a:pPr>
                      <a:endParaRPr sz="1800" b="1" dirty="0">
                        <a:latin typeface="Times New Roman" pitchFamily="18" charset="0"/>
                        <a:cs typeface="Times New Roman" pitchFamily="18" charset="0"/>
                      </a:endParaRPr>
                    </a:p>
                  </a:txBody>
                  <a:tcPr marL="68575" marR="68575" marT="91947" marB="91947"/>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2</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Calibri"/>
                          <a:cs typeface="Times New Roman" pitchFamily="18" charset="0"/>
                        </a:rPr>
                        <a:t>3</a:t>
                      </a:r>
                    </a:p>
                  </a:txBody>
                  <a:tcPr marL="68580" marR="68580" marT="0" marB="0"/>
                </a:tc>
                <a:extLst>
                  <a:ext uri="{0D108BD9-81ED-4DB2-BD59-A6C34878D82A}">
                    <a16:rowId xmlns:a16="http://schemas.microsoft.com/office/drawing/2014/main" val="10002"/>
                  </a:ext>
                </a:extLst>
              </a:tr>
              <a:tr h="362700">
                <a:tc>
                  <a:txBody>
                    <a:bodyPr/>
                    <a:lstStyle/>
                    <a:p>
                      <a:pPr marL="0" lvl="0" indent="0" algn="ctr" rtl="0">
                        <a:lnSpc>
                          <a:spcPct val="115000"/>
                        </a:lnSpc>
                        <a:spcBef>
                          <a:spcPts val="0"/>
                        </a:spcBef>
                        <a:spcAft>
                          <a:spcPts val="0"/>
                        </a:spcAft>
                        <a:buNone/>
                      </a:pPr>
                      <a:endParaRPr lang="en-US" sz="1800" b="1" dirty="0">
                        <a:latin typeface="Times New Roman" pitchFamily="18" charset="0"/>
                        <a:cs typeface="Times New Roman" pitchFamily="18" charset="0"/>
                      </a:endParaRPr>
                    </a:p>
                  </a:txBody>
                  <a:tcPr marL="68575" marR="68575" marT="91947" marB="91947"/>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Times New Roman"/>
                          <a:cs typeface="Times New Roman" pitchFamily="18" charset="0"/>
                        </a:rPr>
                        <a:t>3</a:t>
                      </a:r>
                      <a:endParaRPr lang="en-US" sz="1800" b="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Times New Roman"/>
                          <a:cs typeface="Times New Roman" pitchFamily="18" charset="0"/>
                        </a:rPr>
                        <a:t>2</a:t>
                      </a:r>
                      <a:endParaRPr lang="en-US" sz="1800" b="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354999902"/>
                  </a:ext>
                </a:extLst>
              </a:tr>
              <a:tr h="362700">
                <a:tc>
                  <a:txBody>
                    <a:bodyPr/>
                    <a:lstStyle/>
                    <a:p>
                      <a:pPr marL="0" lvl="0" indent="0" algn="ctr" rtl="0">
                        <a:lnSpc>
                          <a:spcPct val="115000"/>
                        </a:lnSpc>
                        <a:spcBef>
                          <a:spcPts val="0"/>
                        </a:spcBef>
                        <a:spcAft>
                          <a:spcPts val="0"/>
                        </a:spcAft>
                        <a:buNone/>
                      </a:pPr>
                      <a:endParaRPr lang="en-US" sz="1800" b="1" dirty="0">
                        <a:latin typeface="Times New Roman" pitchFamily="18" charset="0"/>
                        <a:cs typeface="Times New Roman" pitchFamily="18" charset="0"/>
                      </a:endParaRPr>
                    </a:p>
                  </a:txBody>
                  <a:tcPr marL="68575" marR="68575" marT="91947" marB="91947"/>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Times New Roman"/>
                          <a:cs typeface="Times New Roman" pitchFamily="18" charset="0"/>
                        </a:rPr>
                        <a:t>3</a:t>
                      </a:r>
                      <a:endParaRPr lang="en-US" sz="1800" b="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2</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Calibri"/>
                          <a:cs typeface="Times New Roman" pitchFamily="18" charset="0"/>
                        </a:rPr>
                        <a:t>2</a:t>
                      </a:r>
                    </a:p>
                  </a:txBody>
                  <a:tcPr marL="68580" marR="68580" marT="0" marB="0"/>
                </a:tc>
                <a:extLst>
                  <a:ext uri="{0D108BD9-81ED-4DB2-BD59-A6C34878D82A}">
                    <a16:rowId xmlns:a16="http://schemas.microsoft.com/office/drawing/2014/main" val="2929648040"/>
                  </a:ext>
                </a:extLst>
              </a:tr>
              <a:tr h="362700">
                <a:tc>
                  <a:txBody>
                    <a:bodyPr/>
                    <a:lstStyle/>
                    <a:p>
                      <a:pPr marL="0" lvl="0" indent="0" algn="ctr" rtl="0">
                        <a:lnSpc>
                          <a:spcPct val="115000"/>
                        </a:lnSpc>
                        <a:spcBef>
                          <a:spcPts val="0"/>
                        </a:spcBef>
                        <a:spcAft>
                          <a:spcPts val="0"/>
                        </a:spcAft>
                        <a:buNone/>
                      </a:pPr>
                      <a:endParaRPr lang="en-US" sz="1800" b="1" dirty="0">
                        <a:latin typeface="Times New Roman" pitchFamily="18" charset="0"/>
                        <a:cs typeface="Times New Roman" pitchFamily="18" charset="0"/>
                      </a:endParaRPr>
                    </a:p>
                  </a:txBody>
                  <a:tcPr marL="68575" marR="68575" marT="91947" marB="91947"/>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Times New Roman"/>
                          <a:cs typeface="Times New Roman" pitchFamily="18" charset="0"/>
                        </a:rPr>
                        <a:t>2</a:t>
                      </a:r>
                      <a:endParaRPr lang="en-US" sz="1800" b="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Calibri"/>
                          <a:cs typeface="Times New Roman" pitchFamily="18" charset="0"/>
                        </a:rPr>
                        <a:t>2</a:t>
                      </a:r>
                    </a:p>
                  </a:txBody>
                  <a:tcPr marL="68580" marR="68580" marT="0" marB="0"/>
                </a:tc>
                <a:extLst>
                  <a:ext uri="{0D108BD9-81ED-4DB2-BD59-A6C34878D82A}">
                    <a16:rowId xmlns:a16="http://schemas.microsoft.com/office/drawing/2014/main" val="1758595258"/>
                  </a:ext>
                </a:extLst>
              </a:tr>
              <a:tr h="362700">
                <a:tc>
                  <a:txBody>
                    <a:bodyPr/>
                    <a:lstStyle/>
                    <a:p>
                      <a:pPr marL="0" lvl="0" indent="0" algn="ctr" rtl="0">
                        <a:lnSpc>
                          <a:spcPct val="115000"/>
                        </a:lnSpc>
                        <a:spcBef>
                          <a:spcPts val="0"/>
                        </a:spcBef>
                        <a:spcAft>
                          <a:spcPts val="0"/>
                        </a:spcAft>
                        <a:buNone/>
                      </a:pPr>
                      <a:endParaRPr lang="en-US" sz="1800" b="1" dirty="0">
                        <a:latin typeface="Times New Roman" pitchFamily="18" charset="0"/>
                        <a:cs typeface="Times New Roman" pitchFamily="18" charset="0"/>
                      </a:endParaRPr>
                    </a:p>
                  </a:txBody>
                  <a:tcPr marL="68575" marR="68575" marT="91947" marB="91947"/>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Times New Roman"/>
                          <a:cs typeface="Times New Roman" pitchFamily="18" charset="0"/>
                        </a:rPr>
                        <a:t>2</a:t>
                      </a:r>
                      <a:endParaRPr lang="en-US" sz="1800" b="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2</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Calibri"/>
                          <a:cs typeface="Times New Roman" pitchFamily="18" charset="0"/>
                        </a:rPr>
                        <a:t>2</a:t>
                      </a:r>
                    </a:p>
                  </a:txBody>
                  <a:tcPr marL="68580" marR="68580" marT="0" marB="0"/>
                </a:tc>
                <a:extLst>
                  <a:ext uri="{0D108BD9-81ED-4DB2-BD59-A6C34878D82A}">
                    <a16:rowId xmlns:a16="http://schemas.microsoft.com/office/drawing/2014/main" val="682700873"/>
                  </a:ext>
                </a:extLst>
              </a:tr>
              <a:tr h="362700">
                <a:tc>
                  <a:txBody>
                    <a:bodyPr/>
                    <a:lstStyle/>
                    <a:p>
                      <a:pPr marL="0" marR="0" lvl="0" indent="0" algn="ctr" rtl="0">
                        <a:lnSpc>
                          <a:spcPct val="115000"/>
                        </a:lnSpc>
                        <a:spcBef>
                          <a:spcPts val="0"/>
                        </a:spcBef>
                        <a:spcAft>
                          <a:spcPts val="0"/>
                        </a:spcAft>
                        <a:buClr>
                          <a:srgbClr val="000000"/>
                        </a:buClr>
                        <a:buFont typeface="Arial"/>
                        <a:buNone/>
                      </a:pPr>
                      <a:r>
                        <a:rPr lang="en-US" sz="1800" b="1" i="0" u="none" strike="noStrike" cap="none" dirty="0">
                          <a:solidFill>
                            <a:srgbClr val="000000"/>
                          </a:solidFill>
                          <a:latin typeface="Times New Roman" pitchFamily="18" charset="0"/>
                          <a:cs typeface="Times New Roman" pitchFamily="18" charset="0"/>
                          <a:sym typeface="Arial"/>
                        </a:rPr>
                        <a:t>AVG</a:t>
                      </a:r>
                      <a:endParaRPr sz="1800" b="1" i="0" u="none" strike="noStrike" cap="none" dirty="0">
                        <a:solidFill>
                          <a:srgbClr val="000000"/>
                        </a:solidFill>
                        <a:latin typeface="Times New Roman" pitchFamily="18" charset="0"/>
                        <a:cs typeface="Times New Roman" pitchFamily="18" charset="0"/>
                        <a:sym typeface="Arial"/>
                      </a:endParaRPr>
                    </a:p>
                  </a:txBody>
                  <a:tcPr marL="68575" marR="68575" marT="91947" marB="91947"/>
                </a:tc>
                <a:tc>
                  <a:txBody>
                    <a:bodyPr/>
                    <a:lstStyle/>
                    <a:p>
                      <a:pPr marL="0" marR="0" algn="ctr" rtl="0">
                        <a:lnSpc>
                          <a:spcPct val="115000"/>
                        </a:lnSpc>
                        <a:spcBef>
                          <a:spcPts val="0"/>
                        </a:spcBef>
                        <a:spcAft>
                          <a:spcPts val="0"/>
                        </a:spcAft>
                        <a:buClr>
                          <a:srgbClr val="000000"/>
                        </a:buClr>
                        <a:buFont typeface="Arial"/>
                      </a:pPr>
                      <a:r>
                        <a:rPr lang="en-IN" sz="1800" b="1" i="0" u="none" strike="noStrike" cap="none" dirty="0">
                          <a:solidFill>
                            <a:srgbClr val="000000"/>
                          </a:solidFill>
                          <a:latin typeface="Times New Roman" pitchFamily="18" charset="0"/>
                          <a:cs typeface="Times New Roman" pitchFamily="18" charset="0"/>
                          <a:sym typeface="Arial"/>
                        </a:rPr>
                        <a:t>3</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tc>
                <a:tc>
                  <a:txBody>
                    <a:bodyPr/>
                    <a:lstStyle/>
                    <a:p>
                      <a:pPr marL="0" marR="0" algn="ctr" rtl="0">
                        <a:lnSpc>
                          <a:spcPct val="115000"/>
                        </a:lnSpc>
                        <a:spcBef>
                          <a:spcPts val="0"/>
                        </a:spcBef>
                        <a:spcAft>
                          <a:spcPts val="0"/>
                        </a:spcAft>
                        <a:buClr>
                          <a:srgbClr val="000000"/>
                        </a:buClr>
                        <a:buFont typeface="Arial"/>
                      </a:pPr>
                      <a:r>
                        <a:rPr lang="en-IN" sz="1800" b="1" i="0" u="none" strike="noStrike" cap="none" dirty="0">
                          <a:solidFill>
                            <a:srgbClr val="000000"/>
                          </a:solidFill>
                          <a:latin typeface="Times New Roman" pitchFamily="18" charset="0"/>
                          <a:cs typeface="Times New Roman" pitchFamily="18" charset="0"/>
                          <a:sym typeface="Arial"/>
                        </a:rPr>
                        <a:t>2.6</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tc>
                <a:tc>
                  <a:txBody>
                    <a:bodyPr/>
                    <a:lstStyle/>
                    <a:p>
                      <a:pPr marL="0" marR="0" algn="ctr" rtl="0">
                        <a:lnSpc>
                          <a:spcPct val="115000"/>
                        </a:lnSpc>
                        <a:spcBef>
                          <a:spcPts val="0"/>
                        </a:spcBef>
                        <a:spcAft>
                          <a:spcPts val="0"/>
                        </a:spcAft>
                        <a:buClr>
                          <a:srgbClr val="000000"/>
                        </a:buClr>
                        <a:buFont typeface="Arial"/>
                      </a:pPr>
                      <a:r>
                        <a:rPr lang="en-US" sz="1800" b="1" i="0" u="none" strike="noStrike" cap="none" dirty="0">
                          <a:solidFill>
                            <a:srgbClr val="000000"/>
                          </a:solidFill>
                          <a:latin typeface="Times New Roman" pitchFamily="18" charset="0"/>
                          <a:ea typeface="Calibri"/>
                          <a:cs typeface="Times New Roman" pitchFamily="18" charset="0"/>
                          <a:sym typeface="Arial"/>
                        </a:rPr>
                        <a:t>2</a:t>
                      </a:r>
                      <a:r>
                        <a:rPr lang="en-IN" sz="1800" b="1" i="0" u="none" strike="noStrike" cap="none" dirty="0">
                          <a:solidFill>
                            <a:srgbClr val="000000"/>
                          </a:solidFill>
                          <a:latin typeface="Times New Roman" pitchFamily="18" charset="0"/>
                          <a:ea typeface="Calibri"/>
                          <a:cs typeface="Times New Roman" pitchFamily="18" charset="0"/>
                          <a:sym typeface="Arial"/>
                        </a:rPr>
                        <a:t>.4</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tc>
                <a:tc>
                  <a:txBody>
                    <a:bodyPr/>
                    <a:lstStyle/>
                    <a:p>
                      <a:pPr marL="0" marR="0" algn="ctr" rtl="0">
                        <a:lnSpc>
                          <a:spcPct val="115000"/>
                        </a:lnSpc>
                        <a:spcBef>
                          <a:spcPts val="0"/>
                        </a:spcBef>
                        <a:spcAft>
                          <a:spcPts val="0"/>
                        </a:spcAft>
                        <a:buClr>
                          <a:srgbClr val="000000"/>
                        </a:buClr>
                        <a:buFont typeface="Arial"/>
                      </a:pPr>
                      <a:r>
                        <a:rPr lang="en-US" sz="1800" b="1" i="0" u="none" strike="noStrike" cap="none" dirty="0">
                          <a:solidFill>
                            <a:srgbClr val="000000"/>
                          </a:solidFill>
                          <a:latin typeface="Times New Roman" pitchFamily="18" charset="0"/>
                          <a:ea typeface="Calibri"/>
                          <a:cs typeface="Times New Roman" pitchFamily="18" charset="0"/>
                          <a:sym typeface="Arial"/>
                        </a:rPr>
                        <a:t>2</a:t>
                      </a:r>
                      <a:r>
                        <a:rPr lang="en-IN" sz="1800" b="1" i="0" u="none" strike="noStrike" cap="none" dirty="0">
                          <a:solidFill>
                            <a:srgbClr val="000000"/>
                          </a:solidFill>
                          <a:latin typeface="Times New Roman" pitchFamily="18" charset="0"/>
                          <a:ea typeface="Calibri"/>
                          <a:cs typeface="Times New Roman" pitchFamily="18" charset="0"/>
                          <a:sym typeface="Arial"/>
                        </a:rPr>
                        <a:t>.2</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tc>
                <a:extLst>
                  <a:ext uri="{0D108BD9-81ED-4DB2-BD59-A6C34878D82A}">
                    <a16:rowId xmlns:a16="http://schemas.microsoft.com/office/drawing/2014/main" val="2416745750"/>
                  </a:ext>
                </a:extLst>
              </a:tr>
            </a:tbl>
          </a:graphicData>
        </a:graphic>
      </p:graphicFrame>
      <p:sp>
        <p:nvSpPr>
          <p:cNvPr id="11" name="Rectangle 10">
            <a:extLst>
              <a:ext uri="{FF2B5EF4-FFF2-40B4-BE49-F238E27FC236}">
                <a16:creationId xmlns:a16="http://schemas.microsoft.com/office/drawing/2014/main" id="{AC078C4E-1108-068D-D959-3869E74A316E}"/>
              </a:ext>
            </a:extLst>
          </p:cNvPr>
          <p:cNvSpPr/>
          <p:nvPr/>
        </p:nvSpPr>
        <p:spPr>
          <a:xfrm>
            <a:off x="457199" y="1117636"/>
            <a:ext cx="10667999" cy="400110"/>
          </a:xfrm>
          <a:prstGeom prst="rect">
            <a:avLst/>
          </a:prstGeom>
        </p:spPr>
        <p:txBody>
          <a:bodyPr wrap="square">
            <a:spAutoFit/>
          </a:bodyPr>
          <a:lstStyle/>
          <a:p>
            <a:pPr algn="just"/>
            <a:r>
              <a:rPr lang="en-US" sz="2000" dirty="0"/>
              <a:t>      The highlighted text shows the mapping of course outcome with PSO mapping of this unit</a:t>
            </a:r>
          </a:p>
        </p:txBody>
      </p:sp>
    </p:spTree>
    <p:extLst>
      <p:ext uri="{BB962C8B-B14F-4D97-AF65-F5344CB8AC3E}">
        <p14:creationId xmlns:p14="http://schemas.microsoft.com/office/powerpoint/2010/main" val="2066866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US" sz="2800" dirty="0"/>
          </a:p>
          <a:p>
            <a:r>
              <a:rPr lang="en-US" sz="2800" dirty="0"/>
              <a:t>Program Educational Objectives </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8">
            <a:extLst>
              <a:ext uri="{FF2B5EF4-FFF2-40B4-BE49-F238E27FC236}">
                <a16:creationId xmlns:a16="http://schemas.microsoft.com/office/drawing/2014/main" id="{8427D5C0-4457-4E5F-78FC-9BBABA61C233}"/>
              </a:ext>
            </a:extLst>
          </p:cNvPr>
          <p:cNvSpPr txBox="1">
            <a:spLocks/>
          </p:cNvSpPr>
          <p:nvPr/>
        </p:nvSpPr>
        <p:spPr>
          <a:xfrm>
            <a:off x="1447800" y="1143000"/>
            <a:ext cx="9220200" cy="4983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363"/>
              </a:spcBef>
              <a:spcAft>
                <a:spcPct val="0"/>
              </a:spcAft>
              <a:buClr>
                <a:srgbClr val="000000"/>
              </a:buClr>
            </a:pPr>
            <a:r>
              <a:rPr lang="en-US" sz="2000" b="1" dirty="0">
                <a:cs typeface="Arial" pitchFamily="34" charset="0"/>
              </a:rPr>
              <a:t>PEO1: </a:t>
            </a:r>
            <a:r>
              <a:rPr lang="en-US" sz="2000" dirty="0">
                <a:cs typeface="Arial" pitchFamily="34" charset="0"/>
              </a:rPr>
              <a:t>able to apply sound knowledge in the field of information technology to fulfill the needs of IT industry.</a:t>
            </a:r>
          </a:p>
          <a:p>
            <a:pPr algn="just">
              <a:spcBef>
                <a:spcPts val="363"/>
              </a:spcBef>
              <a:spcAft>
                <a:spcPct val="0"/>
              </a:spcAft>
              <a:buClr>
                <a:srgbClr val="000000"/>
              </a:buClr>
              <a:buFont typeface="Arial" pitchFamily="34" charset="0"/>
              <a:buNone/>
            </a:pPr>
            <a:endParaRPr lang="en-IN" sz="2000" dirty="0">
              <a:cs typeface="Arial" pitchFamily="34" charset="0"/>
            </a:endParaRPr>
          </a:p>
          <a:p>
            <a:pPr algn="just">
              <a:spcBef>
                <a:spcPts val="363"/>
              </a:spcBef>
              <a:spcAft>
                <a:spcPct val="0"/>
              </a:spcAft>
              <a:buClr>
                <a:srgbClr val="000000"/>
              </a:buClr>
            </a:pPr>
            <a:r>
              <a:rPr lang="en-US" sz="2000" b="1" dirty="0">
                <a:cs typeface="Arial" pitchFamily="34" charset="0"/>
              </a:rPr>
              <a:t>PEO2: </a:t>
            </a:r>
            <a:r>
              <a:rPr lang="en-US" sz="2000" dirty="0">
                <a:cs typeface="Arial" pitchFamily="34" charset="0"/>
              </a:rPr>
              <a:t>able to design innovative and interdisciplinary systems through latest digital      technologies.</a:t>
            </a:r>
          </a:p>
          <a:p>
            <a:pPr algn="just">
              <a:spcBef>
                <a:spcPts val="363"/>
              </a:spcBef>
              <a:spcAft>
                <a:spcPct val="0"/>
              </a:spcAft>
              <a:buClr>
                <a:srgbClr val="000000"/>
              </a:buClr>
              <a:buFont typeface="Arial" pitchFamily="34" charset="0"/>
              <a:buNone/>
            </a:pPr>
            <a:endParaRPr lang="en-IN" sz="2000" dirty="0">
              <a:cs typeface="Arial" pitchFamily="34" charset="0"/>
            </a:endParaRPr>
          </a:p>
          <a:p>
            <a:pPr algn="just">
              <a:spcBef>
                <a:spcPts val="363"/>
              </a:spcBef>
              <a:spcAft>
                <a:spcPct val="0"/>
              </a:spcAft>
              <a:buClr>
                <a:srgbClr val="000000"/>
              </a:buClr>
            </a:pPr>
            <a:r>
              <a:rPr lang="en-US" sz="2000" b="1" dirty="0">
                <a:cs typeface="Arial" pitchFamily="34" charset="0"/>
              </a:rPr>
              <a:t>PEO3: </a:t>
            </a:r>
            <a:r>
              <a:rPr lang="en-US" sz="2000" dirty="0">
                <a:cs typeface="Arial" pitchFamily="34" charset="0"/>
              </a:rPr>
              <a:t>able to inculcate professional and social ethics, team work and leadership for serving the society.</a:t>
            </a:r>
          </a:p>
          <a:p>
            <a:pPr algn="just">
              <a:spcBef>
                <a:spcPts val="363"/>
              </a:spcBef>
              <a:spcAft>
                <a:spcPct val="0"/>
              </a:spcAft>
              <a:buClr>
                <a:srgbClr val="000000"/>
              </a:buClr>
            </a:pPr>
            <a:endParaRPr lang="en-IN" sz="2000" dirty="0">
              <a:cs typeface="Arial" pitchFamily="34" charset="0"/>
            </a:endParaRPr>
          </a:p>
          <a:p>
            <a:pPr algn="just">
              <a:spcBef>
                <a:spcPts val="363"/>
              </a:spcBef>
              <a:spcAft>
                <a:spcPct val="0"/>
              </a:spcAft>
              <a:buClr>
                <a:srgbClr val="000000"/>
              </a:buClr>
            </a:pPr>
            <a:r>
              <a:rPr lang="en-US" sz="2000" b="1" dirty="0">
                <a:cs typeface="Arial" pitchFamily="34" charset="0"/>
              </a:rPr>
              <a:t>PEO4:</a:t>
            </a:r>
            <a:r>
              <a:rPr lang="en-US" sz="2000" dirty="0">
                <a:cs typeface="Arial" pitchFamily="34" charset="0"/>
              </a:rPr>
              <a:t> able to inculcate lifelong learning in the field of computing for successful career in organizations and R&amp;D sectors.</a:t>
            </a:r>
            <a:endParaRPr lang="en-IN" sz="2000" dirty="0">
              <a:cs typeface="Arial" pitchFamily="34" charset="0"/>
            </a:endParaRPr>
          </a:p>
        </p:txBody>
      </p:sp>
    </p:spTree>
    <p:extLst>
      <p:ext uri="{BB962C8B-B14F-4D97-AF65-F5344CB8AC3E}">
        <p14:creationId xmlns:p14="http://schemas.microsoft.com/office/powerpoint/2010/main" val="23827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8">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8">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8">
                                            <p:txEl>
                                              <p:pRg st="4" end="4"/>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8">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457200" indent="-457200" eaLnBrk="1" hangingPunct="1">
              <a:buFont typeface="Arial" pitchFamily="34" charset="0"/>
              <a:buChar char="•"/>
            </a:pPr>
            <a:r>
              <a:rPr lang="en-US" sz="1800" dirty="0">
                <a:cs typeface="Times New Roman" pitchFamily="18" charset="0"/>
              </a:rPr>
              <a:t>Result of 2022-23: 98.7%</a:t>
            </a:r>
          </a:p>
          <a:p>
            <a:pPr marL="457200" indent="-457200" eaLnBrk="1" hangingPunct="1"/>
            <a:endParaRPr lang="en-US" sz="1800" dirty="0">
              <a:cs typeface="Times New Roman" pitchFamily="18" charset="0"/>
            </a:endParaRPr>
          </a:p>
          <a:p>
            <a:pPr marL="457200" indent="-457200" eaLnBrk="1" hangingPunct="1">
              <a:buFont typeface="Arial" pitchFamily="34" charset="0"/>
              <a:buChar char="•"/>
            </a:pPr>
            <a:r>
              <a:rPr lang="en-US" sz="1800" dirty="0">
                <a:cs typeface="Times New Roman" pitchFamily="18" charset="0"/>
              </a:rPr>
              <a:t>Average Marks: 54.33 </a:t>
            </a:r>
            <a:endParaRPr lang="en-US" sz="1800" dirty="0">
              <a:solidFill>
                <a:schemeClr val="tx1"/>
              </a:solidFill>
            </a:endParaRPr>
          </a:p>
          <a:p>
            <a:pPr marL="0" indent="0">
              <a:buNone/>
            </a:pPr>
            <a:endParaRPr lang="en-US" sz="1800" b="1" dirty="0"/>
          </a:p>
        </p:txBody>
      </p:sp>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US" sz="2800" dirty="0"/>
          </a:p>
          <a:p>
            <a:r>
              <a:rPr lang="en-US" sz="2800" dirty="0"/>
              <a:t>Result Analysis </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04922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1"/>
            <a:ext cx="4724400" cy="4525963"/>
          </a:xfrm>
        </p:spPr>
        <p:txBody>
          <a:bodyPr>
            <a:normAutofit fontScale="92500" lnSpcReduction="20000"/>
          </a:bodyPr>
          <a:lstStyle/>
          <a:p>
            <a:pPr indent="-304800">
              <a:spcBef>
                <a:spcPts val="0"/>
              </a:spcBef>
              <a:buClr>
                <a:schemeClr val="dk1"/>
              </a:buClr>
              <a:buSzPts val="1800"/>
              <a:defRPr/>
            </a:pPr>
            <a:r>
              <a:rPr lang="en-US" sz="2400" dirty="0">
                <a:cs typeface="Times New Roman" pitchFamily="18" charset="0"/>
              </a:rPr>
              <a:t>Evaluation Scheme</a:t>
            </a:r>
          </a:p>
          <a:p>
            <a:pPr indent="-304800">
              <a:spcBef>
                <a:spcPts val="0"/>
              </a:spcBef>
              <a:buClr>
                <a:schemeClr val="dk1"/>
              </a:buClr>
              <a:buSzPts val="1800"/>
              <a:defRPr/>
            </a:pPr>
            <a:r>
              <a:rPr lang="en-US" sz="2400" dirty="0">
                <a:cs typeface="Times New Roman" pitchFamily="18" charset="0"/>
              </a:rPr>
              <a:t>Syllabus</a:t>
            </a:r>
          </a:p>
          <a:p>
            <a:pPr indent="-304800">
              <a:spcBef>
                <a:spcPts val="0"/>
              </a:spcBef>
              <a:buClr>
                <a:schemeClr val="dk1"/>
              </a:buClr>
              <a:buSzPts val="1800"/>
              <a:defRPr/>
            </a:pPr>
            <a:r>
              <a:rPr lang="en-US" sz="2400" dirty="0">
                <a:cs typeface="Times New Roman" pitchFamily="18" charset="0"/>
              </a:rPr>
              <a:t>Branch wise syllabus</a:t>
            </a:r>
          </a:p>
          <a:p>
            <a:pPr indent="-304800">
              <a:spcBef>
                <a:spcPts val="0"/>
              </a:spcBef>
              <a:buClr>
                <a:schemeClr val="dk1"/>
              </a:buClr>
              <a:buSzPts val="1800"/>
              <a:defRPr/>
            </a:pPr>
            <a:r>
              <a:rPr lang="en-US" sz="2400" dirty="0">
                <a:cs typeface="Times New Roman" pitchFamily="18" charset="0"/>
              </a:rPr>
              <a:t>Course Objective</a:t>
            </a:r>
          </a:p>
          <a:p>
            <a:pPr indent="-304800">
              <a:spcBef>
                <a:spcPts val="0"/>
              </a:spcBef>
              <a:buClr>
                <a:schemeClr val="dk1"/>
              </a:buClr>
              <a:buSzPts val="1800"/>
              <a:defRPr/>
            </a:pPr>
            <a:r>
              <a:rPr lang="en-US" sz="2400" dirty="0">
                <a:cs typeface="Times New Roman" pitchFamily="18" charset="0"/>
              </a:rPr>
              <a:t>Course Outcome</a:t>
            </a:r>
          </a:p>
          <a:p>
            <a:pPr indent="-304800">
              <a:spcBef>
                <a:spcPts val="0"/>
              </a:spcBef>
              <a:buClr>
                <a:schemeClr val="dk1"/>
              </a:buClr>
              <a:buSzPts val="1800"/>
              <a:defRPr/>
            </a:pPr>
            <a:r>
              <a:rPr lang="en-US" sz="2400" dirty="0">
                <a:cs typeface="Times New Roman" pitchFamily="18" charset="0"/>
              </a:rPr>
              <a:t>Program Outcome</a:t>
            </a:r>
          </a:p>
          <a:p>
            <a:pPr indent="-304800">
              <a:spcBef>
                <a:spcPts val="0"/>
              </a:spcBef>
              <a:buClr>
                <a:schemeClr val="dk1"/>
              </a:buClr>
              <a:buSzPts val="1800"/>
              <a:defRPr/>
            </a:pPr>
            <a:r>
              <a:rPr lang="en-US" sz="2400" dirty="0">
                <a:cs typeface="Times New Roman" pitchFamily="18" charset="0"/>
              </a:rPr>
              <a:t>CO-PO Mapping</a:t>
            </a:r>
          </a:p>
          <a:p>
            <a:pPr indent="-304800">
              <a:spcBef>
                <a:spcPts val="0"/>
              </a:spcBef>
              <a:buClr>
                <a:schemeClr val="dk1"/>
              </a:buClr>
              <a:buSzPts val="1800"/>
              <a:defRPr/>
            </a:pPr>
            <a:r>
              <a:rPr lang="en-US" sz="2400" dirty="0">
                <a:cs typeface="Times New Roman" pitchFamily="18" charset="0"/>
              </a:rPr>
              <a:t>PSO</a:t>
            </a:r>
          </a:p>
          <a:p>
            <a:pPr indent="-304800">
              <a:spcBef>
                <a:spcPts val="0"/>
              </a:spcBef>
              <a:buClr>
                <a:schemeClr val="dk1"/>
              </a:buClr>
              <a:buSzPts val="1800"/>
              <a:defRPr/>
            </a:pPr>
            <a:r>
              <a:rPr lang="en-US" sz="2400" dirty="0">
                <a:cs typeface="Times New Roman" pitchFamily="18" charset="0"/>
              </a:rPr>
              <a:t>CO- PSO Mapping</a:t>
            </a:r>
          </a:p>
          <a:p>
            <a:pPr indent="-304800">
              <a:spcBef>
                <a:spcPts val="0"/>
              </a:spcBef>
              <a:buClr>
                <a:schemeClr val="dk1"/>
              </a:buClr>
              <a:buSzPts val="1800"/>
              <a:defRPr/>
            </a:pPr>
            <a:r>
              <a:rPr lang="en-US" sz="2400" dirty="0">
                <a:cs typeface="Times New Roman" pitchFamily="18" charset="0"/>
              </a:rPr>
              <a:t>PEO</a:t>
            </a:r>
          </a:p>
          <a:p>
            <a:pPr indent="-304800">
              <a:spcBef>
                <a:spcPts val="0"/>
              </a:spcBef>
              <a:buClr>
                <a:schemeClr val="dk1"/>
              </a:buClr>
              <a:buSzPts val="1800"/>
              <a:defRPr/>
            </a:pPr>
            <a:r>
              <a:rPr lang="en-US" sz="2400" dirty="0">
                <a:cs typeface="Times New Roman" pitchFamily="18" charset="0"/>
              </a:rPr>
              <a:t>Result analysis</a:t>
            </a:r>
          </a:p>
          <a:p>
            <a:pPr indent="-304800">
              <a:spcBef>
                <a:spcPts val="0"/>
              </a:spcBef>
              <a:buClr>
                <a:schemeClr val="dk1"/>
              </a:buClr>
              <a:buSzPts val="1800"/>
              <a:defRPr/>
            </a:pPr>
            <a:r>
              <a:rPr lang="en-US" sz="2400" dirty="0">
                <a:cs typeface="Times New Roman" pitchFamily="18" charset="0"/>
              </a:rPr>
              <a:t>Paper template</a:t>
            </a:r>
          </a:p>
          <a:p>
            <a:pPr indent="-304800">
              <a:spcBef>
                <a:spcPts val="0"/>
              </a:spcBef>
              <a:buClr>
                <a:schemeClr val="dk1"/>
              </a:buClr>
              <a:buSzPts val="1800"/>
              <a:defRPr/>
            </a:pPr>
            <a:r>
              <a:rPr lang="en-US" sz="2400" dirty="0">
                <a:cs typeface="Times New Roman" pitchFamily="18" charset="0"/>
              </a:rPr>
              <a:t>Prerequisites</a:t>
            </a:r>
          </a:p>
          <a:p>
            <a:pPr indent="-304800">
              <a:spcBef>
                <a:spcPts val="0"/>
              </a:spcBef>
              <a:buClr>
                <a:schemeClr val="dk1"/>
              </a:buClr>
              <a:buSzPts val="1800"/>
              <a:defRPr/>
            </a:pPr>
            <a:r>
              <a:rPr lang="en-US" sz="2400" dirty="0">
                <a:cs typeface="Times New Roman" pitchFamily="18" charset="0"/>
              </a:rPr>
              <a:t>Introduction to subject</a:t>
            </a:r>
          </a:p>
          <a:p>
            <a:pPr indent="-304800">
              <a:spcBef>
                <a:spcPts val="0"/>
              </a:spcBef>
              <a:buClr>
                <a:schemeClr val="dk1"/>
              </a:buClr>
              <a:buSzPts val="1800"/>
              <a:defRPr/>
            </a:pPr>
            <a:r>
              <a:rPr lang="en-US" sz="2400" dirty="0">
                <a:cs typeface="Times New Roman" pitchFamily="18" charset="0"/>
              </a:rPr>
              <a:t>Unit objective</a:t>
            </a:r>
            <a:r>
              <a:rPr lang="en-US" sz="2400" dirty="0"/>
              <a:t>	</a:t>
            </a:r>
          </a:p>
          <a:p>
            <a:endParaRPr lang="en-US" sz="2400" dirty="0"/>
          </a:p>
        </p:txBody>
      </p:sp>
      <p:sp>
        <p:nvSpPr>
          <p:cNvPr id="6" name="Date Placeholder 5"/>
          <p:cNvSpPr>
            <a:spLocks noGrp="1"/>
          </p:cNvSpPr>
          <p:nvPr>
            <p:ph type="dt" sz="half" idx="10"/>
          </p:nvPr>
        </p:nvSpPr>
        <p:spPr/>
        <p:txBody>
          <a:bodyPr/>
          <a:lstStyle/>
          <a:p>
            <a:fld id="{14B705BA-44BE-4E4D-8011-0D7C387D63D6}" type="datetime1">
              <a:rPr lang="en-US" smtClean="0"/>
              <a:pPr/>
              <a:t>6/28/2024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Content</a:t>
            </a:r>
          </a:p>
        </p:txBody>
      </p:sp>
      <p:sp>
        <p:nvSpPr>
          <p:cNvPr id="10" name="Footer Placeholder 9"/>
          <p:cNvSpPr>
            <a:spLocks noGrp="1"/>
          </p:cNvSpPr>
          <p:nvPr>
            <p:ph type="ftr" sz="quarter" idx="11"/>
          </p:nvPr>
        </p:nvSpPr>
        <p:spPr>
          <a:xfrm>
            <a:off x="4038600" y="6356351"/>
            <a:ext cx="5029200" cy="365125"/>
          </a:xfrm>
        </p:spPr>
        <p:txBody>
          <a:bodyPr/>
          <a:lstStyle/>
          <a:p>
            <a:r>
              <a:rPr lang="en-US" dirty="0"/>
              <a:t>Vaishali Mishra            ACSE0505 Web Technology                Unit 5</a:t>
            </a:r>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IN" sz="2800" dirty="0">
              <a:cs typeface="Times New Roman" pitchFamily="18" charset="0"/>
              <a:sym typeface="Arial" charset="0"/>
            </a:endParaRPr>
          </a:p>
          <a:p>
            <a:r>
              <a:rPr lang="en-IN" sz="2800" dirty="0">
                <a:cs typeface="Times New Roman" pitchFamily="18" charset="0"/>
                <a:sym typeface="Arial" charset="0"/>
              </a:rPr>
              <a:t>End Semester Question Paper Template </a:t>
            </a:r>
            <a:endParaRPr lang="en-US" sz="2800" dirty="0">
              <a:cs typeface="Times New Roman" pitchFamily="18" charset="0"/>
              <a:sym typeface="Arial" charset="0"/>
            </a:endParaRP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3CAD8591-FF47-C266-8289-68779A4D20BF}"/>
              </a:ext>
            </a:extLst>
          </p:cNvPr>
          <p:cNvSpPr>
            <a:spLocks noGrp="1"/>
          </p:cNvSpPr>
          <p:nvPr>
            <p:ph idx="1"/>
          </p:nvPr>
        </p:nvSpPr>
        <p:spPr>
          <a:xfrm>
            <a:off x="457200" y="1225550"/>
            <a:ext cx="106680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endParaRPr lang="en-IN" sz="2000" dirty="0">
              <a:sym typeface="Arial" charset="0"/>
            </a:endParaRP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1 x 10 = 10</a:t>
            </a:r>
          </a:p>
          <a:p>
            <a:pPr marL="0" indent="0">
              <a:buFont typeface="Arial" panose="020B0604020202020204" pitchFamily="34" charset="0"/>
              <a:buNone/>
              <a:defRPr/>
            </a:pPr>
            <a:endParaRPr lang="en-IN" sz="2000" b="1" i="1" dirty="0">
              <a:sym typeface="Arial" charset="0"/>
            </a:endParaRPr>
          </a:p>
        </p:txBody>
      </p:sp>
      <p:graphicFrame>
        <p:nvGraphicFramePr>
          <p:cNvPr id="9" name="Table 8">
            <a:extLst>
              <a:ext uri="{FF2B5EF4-FFF2-40B4-BE49-F238E27FC236}">
                <a16:creationId xmlns:a16="http://schemas.microsoft.com/office/drawing/2014/main" id="{178439B1-8FF5-4ADE-07B2-FA76BBD1181E}"/>
              </a:ext>
            </a:extLst>
          </p:cNvPr>
          <p:cNvGraphicFramePr>
            <a:graphicFrameLocks noGrp="1"/>
          </p:cNvGraphicFramePr>
          <p:nvPr>
            <p:extLst>
              <p:ext uri="{D42A27DB-BD31-4B8C-83A1-F6EECF244321}">
                <p14:modId xmlns:p14="http://schemas.microsoft.com/office/powerpoint/2010/main" val="3177003834"/>
              </p:ext>
            </p:extLst>
          </p:nvPr>
        </p:nvGraphicFramePr>
        <p:xfrm>
          <a:off x="838200" y="3876992"/>
          <a:ext cx="9525000" cy="2077126"/>
        </p:xfrm>
        <a:graphic>
          <a:graphicData uri="http://schemas.openxmlformats.org/drawingml/2006/table">
            <a:tbl>
              <a:tblPr firstRow="1" bandRow="1">
                <a:tableStyleId>{5C22544A-7EE6-4342-B048-85BDC9FD1C3A}</a:tableStyleId>
              </a:tblPr>
              <a:tblGrid>
                <a:gridCol w="1099037">
                  <a:extLst>
                    <a:ext uri="{9D8B030D-6E8A-4147-A177-3AD203B41FA5}">
                      <a16:colId xmlns:a16="http://schemas.microsoft.com/office/drawing/2014/main" val="3792131743"/>
                    </a:ext>
                  </a:extLst>
                </a:gridCol>
                <a:gridCol w="6411059">
                  <a:extLst>
                    <a:ext uri="{9D8B030D-6E8A-4147-A177-3AD203B41FA5}">
                      <a16:colId xmlns:a16="http://schemas.microsoft.com/office/drawing/2014/main" val="8046489"/>
                    </a:ext>
                  </a:extLst>
                </a:gridCol>
                <a:gridCol w="1007452">
                  <a:extLst>
                    <a:ext uri="{9D8B030D-6E8A-4147-A177-3AD203B41FA5}">
                      <a16:colId xmlns:a16="http://schemas.microsoft.com/office/drawing/2014/main" val="992028086"/>
                    </a:ext>
                  </a:extLst>
                </a:gridCol>
                <a:gridCol w="1007452">
                  <a:extLst>
                    <a:ext uri="{9D8B030D-6E8A-4147-A177-3AD203B41FA5}">
                      <a16:colId xmlns:a16="http://schemas.microsoft.com/office/drawing/2014/main" val="1622905948"/>
                    </a:ext>
                  </a:extLst>
                </a:gridCol>
              </a:tblGrid>
              <a:tr h="614086">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0330446"/>
                  </a:ext>
                </a:extLst>
              </a:tr>
              <a:tr h="35090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5056219"/>
                  </a:ext>
                </a:extLst>
              </a:tr>
              <a:tr h="35090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75262670"/>
                  </a:ext>
                </a:extLst>
              </a:tr>
              <a:tr h="35090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1079801"/>
                  </a:ext>
                </a:extLst>
              </a:tr>
              <a:tr h="35090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9284713"/>
                  </a:ext>
                </a:extLst>
              </a:tr>
            </a:tbl>
          </a:graphicData>
        </a:graphic>
      </p:graphicFrame>
    </p:spTree>
    <p:extLst>
      <p:ext uri="{BB962C8B-B14F-4D97-AF65-F5344CB8AC3E}">
        <p14:creationId xmlns:p14="http://schemas.microsoft.com/office/powerpoint/2010/main" val="1813554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7BD513BE-D7DE-7EA6-E3D3-3A9B070DC698}"/>
              </a:ext>
            </a:extLst>
          </p:cNvPr>
          <p:cNvSpPr txBox="1">
            <a:spLocks noGrp="1"/>
          </p:cNvSpPr>
          <p:nvPr>
            <p:ph idx="1"/>
          </p:nvPr>
        </p:nvSpPr>
        <p:spPr>
          <a:xfrm>
            <a:off x="762000" y="1143000"/>
            <a:ext cx="10820400" cy="4525963"/>
          </a:xfrm>
        </p:spPr>
        <p:txBody>
          <a:bodyPr/>
          <a:lstStyle/>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2. Attempt of the following:                                                                                5 x 2 = 20</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SECTION B</a:t>
            </a:r>
          </a:p>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3. Attempt any five part of the following:                                                               5 x 6 = 30    </a:t>
            </a:r>
            <a:endParaRPr lang="en-IN" sz="2000" b="1"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D7F49ADE-FD13-A4A8-C8C3-1B992C4292E5}"/>
              </a:ext>
            </a:extLst>
          </p:cNvPr>
          <p:cNvGraphicFramePr>
            <a:graphicFrameLocks noGrp="1"/>
          </p:cNvGraphicFramePr>
          <p:nvPr>
            <p:extLst>
              <p:ext uri="{D42A27DB-BD31-4B8C-83A1-F6EECF244321}">
                <p14:modId xmlns:p14="http://schemas.microsoft.com/office/powerpoint/2010/main" val="230713529"/>
              </p:ext>
            </p:extLst>
          </p:nvPr>
        </p:nvGraphicFramePr>
        <p:xfrm>
          <a:off x="439003" y="1600200"/>
          <a:ext cx="10457597" cy="1828800"/>
        </p:xfrm>
        <a:graphic>
          <a:graphicData uri="http://schemas.openxmlformats.org/drawingml/2006/table">
            <a:tbl>
              <a:tblPr firstRow="1" bandRow="1">
                <a:tableStyleId>{5C22544A-7EE6-4342-B048-85BDC9FD1C3A}</a:tableStyleId>
              </a:tblPr>
              <a:tblGrid>
                <a:gridCol w="1206646">
                  <a:extLst>
                    <a:ext uri="{9D8B030D-6E8A-4147-A177-3AD203B41FA5}">
                      <a16:colId xmlns:a16="http://schemas.microsoft.com/office/drawing/2014/main" val="20000"/>
                    </a:ext>
                  </a:extLst>
                </a:gridCol>
                <a:gridCol w="7038767">
                  <a:extLst>
                    <a:ext uri="{9D8B030D-6E8A-4147-A177-3AD203B41FA5}">
                      <a16:colId xmlns:a16="http://schemas.microsoft.com/office/drawing/2014/main" val="20001"/>
                    </a:ext>
                  </a:extLst>
                </a:gridCol>
                <a:gridCol w="1106092">
                  <a:extLst>
                    <a:ext uri="{9D8B030D-6E8A-4147-A177-3AD203B41FA5}">
                      <a16:colId xmlns:a16="http://schemas.microsoft.com/office/drawing/2014/main" val="20002"/>
                    </a:ext>
                  </a:extLst>
                </a:gridCol>
                <a:gridCol w="1106092">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1" name="Table 10">
            <a:extLst>
              <a:ext uri="{FF2B5EF4-FFF2-40B4-BE49-F238E27FC236}">
                <a16:creationId xmlns:a16="http://schemas.microsoft.com/office/drawing/2014/main" id="{AC1C1BCF-3E12-952F-8F0D-EF46EDB29B12}"/>
              </a:ext>
            </a:extLst>
          </p:cNvPr>
          <p:cNvGraphicFramePr>
            <a:graphicFrameLocks noGrp="1"/>
          </p:cNvGraphicFramePr>
          <p:nvPr>
            <p:extLst>
              <p:ext uri="{D42A27DB-BD31-4B8C-83A1-F6EECF244321}">
                <p14:modId xmlns:p14="http://schemas.microsoft.com/office/powerpoint/2010/main" val="209673867"/>
              </p:ext>
            </p:extLst>
          </p:nvPr>
        </p:nvGraphicFramePr>
        <p:xfrm>
          <a:off x="457200" y="4116388"/>
          <a:ext cx="10439400" cy="1828801"/>
        </p:xfrm>
        <a:graphic>
          <a:graphicData uri="http://schemas.openxmlformats.org/drawingml/2006/table">
            <a:tbl>
              <a:tblPr firstRow="1" bandRow="1">
                <a:tableStyleId>{5C22544A-7EE6-4342-B048-85BDC9FD1C3A}</a:tableStyleId>
              </a:tblPr>
              <a:tblGrid>
                <a:gridCol w="1204546">
                  <a:extLst>
                    <a:ext uri="{9D8B030D-6E8A-4147-A177-3AD203B41FA5}">
                      <a16:colId xmlns:a16="http://schemas.microsoft.com/office/drawing/2014/main" val="20000"/>
                    </a:ext>
                  </a:extLst>
                </a:gridCol>
                <a:gridCol w="7026520">
                  <a:extLst>
                    <a:ext uri="{9D8B030D-6E8A-4147-A177-3AD203B41FA5}">
                      <a16:colId xmlns:a16="http://schemas.microsoft.com/office/drawing/2014/main" val="20001"/>
                    </a:ext>
                  </a:extLst>
                </a:gridCol>
                <a:gridCol w="1104167">
                  <a:extLst>
                    <a:ext uri="{9D8B030D-6E8A-4147-A177-3AD203B41FA5}">
                      <a16:colId xmlns:a16="http://schemas.microsoft.com/office/drawing/2014/main" val="20002"/>
                    </a:ext>
                  </a:extLst>
                </a:gridCol>
                <a:gridCol w="1104167">
                  <a:extLst>
                    <a:ext uri="{9D8B030D-6E8A-4147-A177-3AD203B41FA5}">
                      <a16:colId xmlns:a16="http://schemas.microsoft.com/office/drawing/2014/main" val="20003"/>
                    </a:ext>
                  </a:extLst>
                </a:gridCol>
              </a:tblGrid>
              <a:tr h="673810">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8499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84997">
                <a:tc>
                  <a:txBody>
                    <a:bodyPr/>
                    <a:lstStyle/>
                    <a:p>
                      <a:r>
                        <a:rPr lang="en-US" sz="1800" dirty="0"/>
                        <a:t>.</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84997">
                <a:tc>
                  <a:txBody>
                    <a:bodyPr/>
                    <a:lstStyle/>
                    <a:p>
                      <a:r>
                        <a:rPr lang="en-US" sz="1800" dirty="0"/>
                        <a:t>7</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19098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defRPr/>
            </a:pPr>
            <a:r>
              <a:rPr lang="en-IN" sz="2800">
                <a:cs typeface="Times New Roman" pitchFamily="18" charset="0"/>
                <a:sym typeface="Arial" charset="0"/>
              </a:rPr>
              <a:t>End Semester Question Paper Template </a:t>
            </a:r>
            <a:r>
              <a:rPr lang="en-IN" sz="2800">
                <a:latin typeface="Times New Roman" pitchFamily="18" charset="0"/>
                <a:cs typeface="Times New Roman" pitchFamily="18" charset="0"/>
                <a:sym typeface="Arial" charset="0"/>
              </a:rPr>
              <a:t> </a:t>
            </a: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2. Attempt of the following:                                                                              5 x 2 = 20</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SECTION B</a:t>
            </a:r>
          </a:p>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3. Attempt any five part of the following:                                                     5 x 6 = 30    </a:t>
            </a:r>
            <a:endParaRPr lang="en-IN" sz="2000" b="1" i="1" dirty="0">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EE6E185E-1802-378D-2ADF-6F8986BA32AB}"/>
              </a:ext>
            </a:extLst>
          </p:cNvPr>
          <p:cNvGraphicFramePr>
            <a:graphicFrameLocks noGrp="1"/>
          </p:cNvGraphicFramePr>
          <p:nvPr>
            <p:extLst>
              <p:ext uri="{D42A27DB-BD31-4B8C-83A1-F6EECF244321}">
                <p14:modId xmlns:p14="http://schemas.microsoft.com/office/powerpoint/2010/main" val="2164228033"/>
              </p:ext>
            </p:extLst>
          </p:nvPr>
        </p:nvGraphicFramePr>
        <p:xfrm>
          <a:off x="439003" y="1600200"/>
          <a:ext cx="10076597" cy="1828800"/>
        </p:xfrm>
        <a:graphic>
          <a:graphicData uri="http://schemas.openxmlformats.org/drawingml/2006/table">
            <a:tbl>
              <a:tblPr firstRow="1" bandRow="1">
                <a:tableStyleId>{5C22544A-7EE6-4342-B048-85BDC9FD1C3A}</a:tableStyleId>
              </a:tblPr>
              <a:tblGrid>
                <a:gridCol w="1162685">
                  <a:extLst>
                    <a:ext uri="{9D8B030D-6E8A-4147-A177-3AD203B41FA5}">
                      <a16:colId xmlns:a16="http://schemas.microsoft.com/office/drawing/2014/main" val="20000"/>
                    </a:ext>
                  </a:extLst>
                </a:gridCol>
                <a:gridCol w="6782324">
                  <a:extLst>
                    <a:ext uri="{9D8B030D-6E8A-4147-A177-3AD203B41FA5}">
                      <a16:colId xmlns:a16="http://schemas.microsoft.com/office/drawing/2014/main" val="20001"/>
                    </a:ext>
                  </a:extLst>
                </a:gridCol>
                <a:gridCol w="1065794">
                  <a:extLst>
                    <a:ext uri="{9D8B030D-6E8A-4147-A177-3AD203B41FA5}">
                      <a16:colId xmlns:a16="http://schemas.microsoft.com/office/drawing/2014/main" val="20002"/>
                    </a:ext>
                  </a:extLst>
                </a:gridCol>
                <a:gridCol w="1065794">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4FD1FD5F-4985-3224-E6C1-C8E55E00DB68}"/>
              </a:ext>
            </a:extLst>
          </p:cNvPr>
          <p:cNvGraphicFramePr>
            <a:graphicFrameLocks noGrp="1"/>
          </p:cNvGraphicFramePr>
          <p:nvPr>
            <p:extLst>
              <p:ext uri="{D42A27DB-BD31-4B8C-83A1-F6EECF244321}">
                <p14:modId xmlns:p14="http://schemas.microsoft.com/office/powerpoint/2010/main" val="3151367903"/>
              </p:ext>
            </p:extLst>
          </p:nvPr>
        </p:nvGraphicFramePr>
        <p:xfrm>
          <a:off x="457200" y="4598898"/>
          <a:ext cx="10058401" cy="1757452"/>
        </p:xfrm>
        <a:graphic>
          <a:graphicData uri="http://schemas.openxmlformats.org/drawingml/2006/table">
            <a:tbl>
              <a:tblPr firstRow="1" bandRow="1">
                <a:tableStyleId>{5C22544A-7EE6-4342-B048-85BDC9FD1C3A}</a:tableStyleId>
              </a:tblPr>
              <a:tblGrid>
                <a:gridCol w="1160585">
                  <a:extLst>
                    <a:ext uri="{9D8B030D-6E8A-4147-A177-3AD203B41FA5}">
                      <a16:colId xmlns:a16="http://schemas.microsoft.com/office/drawing/2014/main" val="20000"/>
                    </a:ext>
                  </a:extLst>
                </a:gridCol>
                <a:gridCol w="6770078">
                  <a:extLst>
                    <a:ext uri="{9D8B030D-6E8A-4147-A177-3AD203B41FA5}">
                      <a16:colId xmlns:a16="http://schemas.microsoft.com/office/drawing/2014/main" val="20001"/>
                    </a:ext>
                  </a:extLst>
                </a:gridCol>
                <a:gridCol w="1063869">
                  <a:extLst>
                    <a:ext uri="{9D8B030D-6E8A-4147-A177-3AD203B41FA5}">
                      <a16:colId xmlns:a16="http://schemas.microsoft.com/office/drawing/2014/main" val="20002"/>
                    </a:ext>
                  </a:extLst>
                </a:gridCol>
                <a:gridCol w="1063869">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US" sz="1800" dirty="0"/>
                        <a:t>.</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9977">
                <a:tc>
                  <a:txBody>
                    <a:bodyPr/>
                    <a:lstStyle/>
                    <a:p>
                      <a:r>
                        <a:rPr lang="en-US" sz="1800" dirty="0"/>
                        <a:t>7</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72132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Prerequisite</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r>
              <a:rPr lang="en-US" sz="2200" dirty="0">
                <a:latin typeface="+mj-lt"/>
              </a:rPr>
              <a:t>The student should have knowledge of</a:t>
            </a:r>
          </a:p>
          <a:p>
            <a:pPr lvl="1"/>
            <a:r>
              <a:rPr lang="en-US" sz="2200" dirty="0">
                <a:latin typeface="+mj-lt"/>
              </a:rPr>
              <a:t>Web</a:t>
            </a:r>
          </a:p>
          <a:p>
            <a:pPr lvl="1"/>
            <a:r>
              <a:rPr lang="en-US" sz="2200" dirty="0">
                <a:latin typeface="+mj-lt"/>
              </a:rPr>
              <a:t>Browser and application </a:t>
            </a:r>
          </a:p>
          <a:p>
            <a:pPr lvl="1"/>
            <a:r>
              <a:rPr lang="en-US" sz="2200" dirty="0">
                <a:latin typeface="+mj-lt"/>
              </a:rPr>
              <a:t>Hardware and data sharing</a:t>
            </a:r>
          </a:p>
          <a:p>
            <a:r>
              <a:rPr lang="en-US" sz="2200" dirty="0"/>
              <a:t>The basic knowledge of C</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474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Brief Introduction to Subject </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normAutofit lnSpcReduction="10000"/>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algn="just">
              <a:spcBef>
                <a:spcPts val="363"/>
              </a:spcBef>
              <a:spcAft>
                <a:spcPct val="0"/>
              </a:spcAft>
              <a:buClr>
                <a:srgbClr val="000000"/>
              </a:buClr>
            </a:pPr>
            <a:r>
              <a:rPr lang="en-US" sz="2000" dirty="0"/>
              <a:t>Web Technology refers to the various tools and techniques that are utilized in the process of communication between different types of devices over the internet. </a:t>
            </a:r>
          </a:p>
          <a:p>
            <a:pPr algn="just">
              <a:spcBef>
                <a:spcPts val="363"/>
              </a:spcBef>
              <a:spcAft>
                <a:spcPct val="0"/>
              </a:spcAft>
              <a:buClr>
                <a:srgbClr val="000000"/>
              </a:buClr>
            </a:pPr>
            <a:r>
              <a:rPr lang="en-US" sz="2000" dirty="0"/>
              <a:t>A web browser is used to access web pages. Web browsers can be defined as programs that display text, data, pictures, animation, and video on the Internet. </a:t>
            </a:r>
          </a:p>
          <a:p>
            <a:pPr algn="just">
              <a:spcBef>
                <a:spcPts val="363"/>
              </a:spcBef>
              <a:spcAft>
                <a:spcPct val="0"/>
              </a:spcAft>
              <a:buClr>
                <a:srgbClr val="000000"/>
              </a:buClr>
            </a:pPr>
            <a:r>
              <a:rPr lang="en-US" sz="2000" dirty="0"/>
              <a:t>Hyperlinked resources on the World Wide Web can be accessed using software interfaces provided by Web browsers.</a:t>
            </a:r>
          </a:p>
          <a:p>
            <a:pPr algn="just">
              <a:spcBef>
                <a:spcPts val="363"/>
              </a:spcBef>
              <a:spcAft>
                <a:spcPct val="0"/>
              </a:spcAft>
              <a:buClr>
                <a:srgbClr val="000000"/>
              </a:buClr>
            </a:pPr>
            <a:r>
              <a:rPr lang="en-US" altLang="en-US" sz="2000" b="1" u="sng" dirty="0">
                <a:solidFill>
                  <a:srgbClr val="0000FF"/>
                </a:solidFill>
                <a:latin typeface="Arial" panose="020B0604020202020204" pitchFamily="34" charset="0"/>
                <a:cs typeface="Arial" panose="020B0604020202020204" pitchFamily="34" charset="0"/>
              </a:rPr>
              <a:t>https://www.youtube.com/results?search_query=Web+Technonogies</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990161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Topic Mapping with Course Outcome</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graphicFrame>
        <p:nvGraphicFramePr>
          <p:cNvPr id="3" name="Table 2">
            <a:extLst>
              <a:ext uri="{FF2B5EF4-FFF2-40B4-BE49-F238E27FC236}">
                <a16:creationId xmlns:a16="http://schemas.microsoft.com/office/drawing/2014/main" id="{FC7B0456-DB34-F7A1-99B7-3CC8414EF43E}"/>
              </a:ext>
            </a:extLst>
          </p:cNvPr>
          <p:cNvGraphicFramePr>
            <a:graphicFrameLocks noGrp="1"/>
          </p:cNvGraphicFramePr>
          <p:nvPr>
            <p:extLst>
              <p:ext uri="{D42A27DB-BD31-4B8C-83A1-F6EECF244321}">
                <p14:modId xmlns:p14="http://schemas.microsoft.com/office/powerpoint/2010/main" val="2209154154"/>
              </p:ext>
            </p:extLst>
          </p:nvPr>
        </p:nvGraphicFramePr>
        <p:xfrm>
          <a:off x="1066800" y="914400"/>
          <a:ext cx="9829800" cy="4763228"/>
        </p:xfrm>
        <a:graphic>
          <a:graphicData uri="http://schemas.openxmlformats.org/drawingml/2006/table">
            <a:tbl>
              <a:tblPr/>
              <a:tblGrid>
                <a:gridCol w="7399793">
                  <a:extLst>
                    <a:ext uri="{9D8B030D-6E8A-4147-A177-3AD203B41FA5}">
                      <a16:colId xmlns:a16="http://schemas.microsoft.com/office/drawing/2014/main" val="20000"/>
                    </a:ext>
                  </a:extLst>
                </a:gridCol>
                <a:gridCol w="2430007">
                  <a:extLst>
                    <a:ext uri="{9D8B030D-6E8A-4147-A177-3AD203B41FA5}">
                      <a16:colId xmlns:a16="http://schemas.microsoft.com/office/drawing/2014/main" val="20001"/>
                    </a:ext>
                  </a:extLst>
                </a:gridCol>
              </a:tblGrid>
              <a:tr h="291570">
                <a:tc>
                  <a:txBody>
                    <a:bodyPr/>
                    <a:lstStyle/>
                    <a:p>
                      <a:pPr marL="0" marR="0" algn="ctr">
                        <a:lnSpc>
                          <a:spcPct val="115000"/>
                        </a:lnSpc>
                        <a:spcBef>
                          <a:spcPts val="0"/>
                        </a:spcBef>
                        <a:spcAft>
                          <a:spcPts val="0"/>
                        </a:spcAft>
                      </a:pPr>
                      <a:r>
                        <a:rPr lang="en-US" sz="2000" dirty="0">
                          <a:latin typeface="+mn-lt"/>
                          <a:ea typeface="Calibri"/>
                          <a:cs typeface="Mangal"/>
                        </a:rPr>
                        <a:t>Topics</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mn-lt"/>
                          <a:ea typeface="Calibri"/>
                          <a:cs typeface="Mangal"/>
                        </a:rPr>
                        <a:t>Course</a:t>
                      </a:r>
                      <a:r>
                        <a:rPr lang="en-US" sz="2000" baseline="0" dirty="0">
                          <a:latin typeface="+mn-lt"/>
                          <a:ea typeface="Calibri"/>
                          <a:cs typeface="Mangal"/>
                        </a:rPr>
                        <a:t> outcome</a:t>
                      </a:r>
                      <a:endParaRPr lang="en-US" sz="2000" dirty="0">
                        <a:latin typeface="+mn-lt"/>
                        <a:ea typeface="Calibri"/>
                        <a:cs typeface="Mangal"/>
                      </a:endParaRP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33282">
                <a:tc>
                  <a:txBody>
                    <a:bodyPr/>
                    <a:lstStyle/>
                    <a:p>
                      <a:pPr algn="just"/>
                      <a:r>
                        <a:rPr lang="en-US" sz="2000" kern="1200" dirty="0">
                          <a:solidFill>
                            <a:schemeClr val="tx1"/>
                          </a:solidFill>
                          <a:effectLst/>
                          <a:latin typeface="+mn-lt"/>
                          <a:ea typeface="+mn-ea"/>
                          <a:cs typeface="+mn-cs"/>
                        </a:rPr>
                        <a:t>Introduction to PHP, Basic Syntax, Variables &amp; Constants,  Data Type, Operator &amp; Expressions, Control flow and Decision making statements, Functions, Strings, Arrays</a:t>
                      </a:r>
                    </a:p>
                    <a:p>
                      <a:pPr algn="just"/>
                      <a:endParaRPr lang="en-IN" sz="2000" kern="1200" dirty="0">
                        <a:solidFill>
                          <a:schemeClr val="tx1"/>
                        </a:solidFill>
                        <a:effectLst/>
                        <a:latin typeface="+mn-lt"/>
                        <a:ea typeface="+mn-ea"/>
                        <a:cs typeface="+mn-cs"/>
                      </a:endParaRPr>
                    </a:p>
                    <a:p>
                      <a:pPr algn="just"/>
                      <a:r>
                        <a:rPr lang="en-US" sz="2000" b="1" kern="1200" dirty="0">
                          <a:solidFill>
                            <a:schemeClr val="tx1"/>
                          </a:solidFill>
                          <a:effectLst/>
                          <a:latin typeface="+mn-lt"/>
                          <a:ea typeface="+mn-ea"/>
                          <a:cs typeface="+mn-cs"/>
                        </a:rPr>
                        <a:t>Working with files and directories: </a:t>
                      </a:r>
                      <a:r>
                        <a:rPr lang="en-US" sz="2000" kern="1200" dirty="0">
                          <a:solidFill>
                            <a:schemeClr val="tx1"/>
                          </a:solidFill>
                          <a:effectLst/>
                          <a:latin typeface="+mn-lt"/>
                          <a:ea typeface="+mn-ea"/>
                          <a:cs typeface="+mn-cs"/>
                        </a:rPr>
                        <a:t>Understanding file&amp; directory, Opening and closing, a file, Coping, renaming and deleting a file, working with directories, Creating and deleting folder, File Uploading &amp; Downloading.</a:t>
                      </a:r>
                    </a:p>
                    <a:p>
                      <a:pPr algn="just"/>
                      <a:endParaRPr lang="en-IN" sz="2000" kern="1200" dirty="0">
                        <a:solidFill>
                          <a:schemeClr val="tx1"/>
                        </a:solidFill>
                        <a:effectLst/>
                        <a:latin typeface="+mn-lt"/>
                        <a:ea typeface="+mn-ea"/>
                        <a:cs typeface="+mn-cs"/>
                      </a:endParaRPr>
                    </a:p>
                    <a:p>
                      <a:pPr algn="just"/>
                      <a:r>
                        <a:rPr lang="en-IN" sz="2000" b="1" kern="1200" dirty="0">
                          <a:solidFill>
                            <a:schemeClr val="tx1"/>
                          </a:solidFill>
                          <a:effectLst/>
                          <a:latin typeface="+mn-lt"/>
                          <a:ea typeface="+mn-ea"/>
                          <a:cs typeface="+mn-cs"/>
                        </a:rPr>
                        <a:t>Session &amp; Cookies: </a:t>
                      </a:r>
                      <a:r>
                        <a:rPr lang="en-IN" sz="2000" kern="1200" dirty="0">
                          <a:solidFill>
                            <a:schemeClr val="tx1"/>
                          </a:solidFill>
                          <a:effectLst/>
                          <a:latin typeface="+mn-lt"/>
                          <a:ea typeface="+mn-ea"/>
                          <a:cs typeface="+mn-cs"/>
                        </a:rPr>
                        <a:t>Introduction to Session Control, Session Functionality What is a Cookie, Setting Cookies with PHP. Using Cookies with Sessions, Deleting Cookies, Registering Session variables, Destroying the variables and Session.</a:t>
                      </a:r>
                      <a:endParaRPr lang="en-US" sz="2000" b="1" dirty="0">
                        <a:effectLst/>
                        <a:latin typeface="Calibri" panose="020F0502020204030204" pitchFamily="34" charset="0"/>
                        <a:ea typeface="Calibri" panose="020F0502020204030204" pitchFamily="34" charset="0"/>
                        <a:cs typeface="Mangal" panose="02040503050203030202" pitchFamily="18" charset="0"/>
                      </a:endParaRP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r>
                        <a:rPr lang="en-US" sz="1800" b="1" dirty="0">
                          <a:latin typeface="+mn-lt"/>
                          <a:ea typeface="Calibri"/>
                          <a:cs typeface="Mangal"/>
                        </a:rPr>
                        <a:t>             </a:t>
                      </a:r>
                      <a:r>
                        <a:rPr lang="en-US" sz="1800" b="1" baseline="0" dirty="0">
                          <a:latin typeface="+mn-lt"/>
                          <a:ea typeface="Calibri"/>
                          <a:cs typeface="Mangal"/>
                        </a:rPr>
                        <a:t> </a:t>
                      </a:r>
                    </a:p>
                    <a:p>
                      <a:pPr marL="0" marR="0" algn="l">
                        <a:lnSpc>
                          <a:spcPct val="115000"/>
                        </a:lnSpc>
                        <a:spcBef>
                          <a:spcPts val="0"/>
                        </a:spcBef>
                        <a:spcAft>
                          <a:spcPts val="0"/>
                        </a:spcAft>
                      </a:pPr>
                      <a:r>
                        <a:rPr lang="en-US" sz="1800" b="1" baseline="0" dirty="0">
                          <a:latin typeface="+mn-lt"/>
                          <a:ea typeface="Calibri"/>
                          <a:cs typeface="Mangal"/>
                        </a:rPr>
                        <a:t>CO5</a:t>
                      </a:r>
                    </a:p>
                    <a:p>
                      <a:pPr marL="0" marR="0" algn="l">
                        <a:lnSpc>
                          <a:spcPct val="115000"/>
                        </a:lnSpc>
                        <a:spcBef>
                          <a:spcPts val="0"/>
                        </a:spcBef>
                        <a:spcAft>
                          <a:spcPts val="0"/>
                        </a:spcAft>
                      </a:pPr>
                      <a:endParaRPr lang="en-US" sz="1800" b="1" baseline="0" dirty="0">
                        <a:latin typeface="+mn-lt"/>
                        <a:ea typeface="Calibri"/>
                        <a:cs typeface="Mangal"/>
                      </a:endParaRPr>
                    </a:p>
                    <a:p>
                      <a:pPr marL="0" marR="0" algn="l">
                        <a:lnSpc>
                          <a:spcPct val="115000"/>
                        </a:lnSpc>
                        <a:spcBef>
                          <a:spcPts val="0"/>
                        </a:spcBef>
                        <a:spcAft>
                          <a:spcPts val="0"/>
                        </a:spcAft>
                      </a:pPr>
                      <a:endParaRPr lang="en-US" sz="1800" b="1" baseline="0" dirty="0">
                        <a:latin typeface="+mn-lt"/>
                        <a:ea typeface="Calibri"/>
                        <a:cs typeface="Mangal"/>
                      </a:endParaRPr>
                    </a:p>
                    <a:p>
                      <a:pPr marL="0" marR="0" algn="l">
                        <a:lnSpc>
                          <a:spcPct val="115000"/>
                        </a:lnSpc>
                        <a:spcBef>
                          <a:spcPts val="0"/>
                        </a:spcBef>
                        <a:spcAft>
                          <a:spcPts val="0"/>
                        </a:spcAft>
                      </a:pPr>
                      <a:endParaRPr lang="en-US" sz="1800" b="1" baseline="0" dirty="0">
                        <a:latin typeface="+mn-lt"/>
                        <a:ea typeface="Calibri"/>
                        <a:cs typeface="Mangal"/>
                      </a:endParaRPr>
                    </a:p>
                    <a:p>
                      <a:pPr marL="0" marR="0" algn="l">
                        <a:lnSpc>
                          <a:spcPct val="115000"/>
                        </a:lnSpc>
                        <a:spcBef>
                          <a:spcPts val="0"/>
                        </a:spcBef>
                        <a:spcAft>
                          <a:spcPts val="0"/>
                        </a:spcAft>
                      </a:pPr>
                      <a:r>
                        <a:rPr lang="en-US" sz="1800" b="1" dirty="0">
                          <a:latin typeface="+mn-lt"/>
                          <a:ea typeface="Calibri"/>
                          <a:cs typeface="Mangal"/>
                        </a:rPr>
                        <a:t>CO5</a:t>
                      </a:r>
                    </a:p>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r>
                        <a:rPr lang="en-US" sz="1800" b="1" dirty="0">
                          <a:latin typeface="+mn-lt"/>
                          <a:ea typeface="Calibri"/>
                          <a:cs typeface="Mangal"/>
                        </a:rPr>
                        <a:t>CO5</a:t>
                      </a:r>
                    </a:p>
                  </a:txBody>
                  <a:tcPr marL="66562" marR="665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42383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kumimoji="0" lang="en-US" sz="2800" b="0" i="0" u="none" strike="noStrike" kern="1200" cap="none" spc="0" normalizeH="0" baseline="0" noProof="0" dirty="0">
              <a:ln>
                <a:noFill/>
              </a:ln>
              <a:solidFill>
                <a:schemeClr val="dk1"/>
              </a:solidFill>
              <a:effectLst/>
              <a:uLnTx/>
              <a:uFillTx/>
              <a:ea typeface="+mn-ea"/>
              <a:cs typeface="+mn-cs"/>
            </a:endParaRPr>
          </a:p>
          <a:p>
            <a:pPr>
              <a:defRPr/>
            </a:pPr>
            <a:r>
              <a:rPr kumimoji="0" lang="en-US" sz="2800" b="0" i="0" u="none" strike="noStrike" kern="1200" cap="none" spc="0" normalizeH="0" baseline="0" noProof="0" dirty="0">
                <a:ln>
                  <a:noFill/>
                </a:ln>
                <a:solidFill>
                  <a:schemeClr val="dk1"/>
                </a:solidFill>
                <a:effectLst/>
                <a:uLnTx/>
                <a:uFillTx/>
                <a:ea typeface="+mn-ea"/>
                <a:cs typeface="+mn-cs"/>
              </a:rPr>
              <a:t>Unit </a:t>
            </a:r>
            <a:r>
              <a:rPr kumimoji="0" lang="en-US" sz="2800" b="0" i="0" u="none" strike="noStrike" kern="1200" cap="none" spc="0" normalizeH="0" noProof="0" dirty="0">
                <a:ln>
                  <a:noFill/>
                </a:ln>
                <a:solidFill>
                  <a:schemeClr val="dk1"/>
                </a:solidFill>
                <a:effectLst/>
                <a:uLnTx/>
                <a:uFillTx/>
                <a:ea typeface="+mn-ea"/>
                <a:cs typeface="+mn-cs"/>
              </a:rPr>
              <a:t>Objective</a:t>
            </a:r>
            <a:endParaRPr kumimoji="0" lang="en-US" sz="2800" b="0" i="0" u="none" strike="noStrike" kern="1200" cap="none" spc="0" normalizeH="0" baseline="0" noProof="0" dirty="0">
              <a:ln>
                <a:noFill/>
              </a:ln>
              <a:solidFill>
                <a:schemeClr val="dk1"/>
              </a:solidFill>
              <a:effectLst/>
              <a:uLnTx/>
              <a:uFillTx/>
              <a:ea typeface="+mn-ea"/>
              <a:cs typeface="+mn-cs"/>
            </a:endParaRP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None/>
            </a:pPr>
            <a:r>
              <a:rPr lang="en-US" sz="2000" dirty="0">
                <a:latin typeface="+mj-lt"/>
              </a:rPr>
              <a:t>Read, understand and implement the PHP language in real world projects.</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23860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Topic and Topic objective</a:t>
            </a:r>
          </a:p>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80359B5D-51E1-C79C-824F-FF2937DF363A}"/>
              </a:ext>
            </a:extLst>
          </p:cNvPr>
          <p:cNvSpPr txBox="1">
            <a:spLocks/>
          </p:cNvSpPr>
          <p:nvPr/>
        </p:nvSpPr>
        <p:spPr>
          <a:xfrm>
            <a:off x="2209800" y="1265239"/>
            <a:ext cx="7772400" cy="42211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000" b="1" dirty="0"/>
              <a:t>Introduction to PHP, syntax, variables, constants </a:t>
            </a:r>
            <a:r>
              <a:rPr lang="en-IN" sz="2000" b="1" dirty="0"/>
              <a:t>: </a:t>
            </a:r>
          </a:p>
          <a:p>
            <a:pPr marL="0" indent="0">
              <a:spcBef>
                <a:spcPts val="0"/>
              </a:spcBef>
              <a:buNone/>
            </a:pPr>
            <a:r>
              <a:rPr lang="en-US" sz="2000" dirty="0"/>
              <a:t>To discuss about basics of </a:t>
            </a:r>
            <a:r>
              <a:rPr lang="en-US" sz="2000" dirty="0">
                <a:solidFill>
                  <a:prstClr val="black"/>
                </a:solidFill>
              </a:rPr>
              <a:t>PHP with its syntax, variables and constants.</a:t>
            </a:r>
            <a:endParaRPr lang="en-IN" sz="2000" dirty="0"/>
          </a:p>
          <a:p>
            <a:pPr marL="0" indent="0" algn="just">
              <a:buFont typeface="Arial" pitchFamily="34" charset="0"/>
              <a:buNone/>
            </a:pPr>
            <a:endParaRPr lang="en-US" sz="2000" dirty="0"/>
          </a:p>
          <a:p>
            <a:pPr algn="just">
              <a:buFont typeface="Arial" pitchFamily="34" charset="0"/>
              <a:buNone/>
            </a:pPr>
            <a:endParaRPr lang="en-US" sz="2200" dirty="0"/>
          </a:p>
        </p:txBody>
      </p:sp>
    </p:spTree>
    <p:extLst>
      <p:ext uri="{BB962C8B-B14F-4D97-AF65-F5344CB8AC3E}">
        <p14:creationId xmlns:p14="http://schemas.microsoft.com/office/powerpoint/2010/main" val="2601552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solidFill>
                <a:prstClr val="black"/>
              </a:solidFill>
            </a:endParaRPr>
          </a:p>
          <a:p>
            <a:pPr>
              <a:defRPr/>
            </a:pPr>
            <a:r>
              <a:rPr lang="en-US" sz="2800" dirty="0">
                <a:solidFill>
                  <a:prstClr val="black"/>
                </a:solidFill>
              </a:rPr>
              <a:t>Introduction to PHP</a:t>
            </a:r>
            <a:r>
              <a:rPr lang="en-IN" sz="2800" dirty="0">
                <a:solidFill>
                  <a:prstClr val="black"/>
                </a:solidFill>
              </a:rPr>
              <a:t> </a:t>
            </a:r>
            <a:r>
              <a:rPr lang="en-US" sz="2800" dirty="0"/>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C3696D54-4FDC-3FF3-EEF9-638C81BC8C47}"/>
              </a:ext>
            </a:extLst>
          </p:cNvPr>
          <p:cNvSpPr txBox="1">
            <a:spLocks/>
          </p:cNvSpPr>
          <p:nvPr/>
        </p:nvSpPr>
        <p:spPr>
          <a:xfrm>
            <a:off x="76200" y="1189037"/>
            <a:ext cx="11049000" cy="49831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gn="just"/>
            <a:r>
              <a:rPr lang="en-US" sz="2000"/>
              <a:t>The term PHP is an acronym for </a:t>
            </a:r>
            <a:r>
              <a:rPr lang="en-US" sz="2000" i="1"/>
              <a:t>PHP: Hypertext Preprocessor</a:t>
            </a:r>
            <a:r>
              <a:rPr lang="en-US" sz="2000"/>
              <a:t>. PHP is a server-side scripting language designed specifically for web development. </a:t>
            </a:r>
          </a:p>
          <a:p>
            <a:pPr marL="285750" indent="-285750" algn="just"/>
            <a:r>
              <a:rPr lang="en-US" sz="2000"/>
              <a:t>PHP is a server side scripting language that is embedded in HTML. It is used to manage dynamic content, databases, session tracking, even build entire e-commerce sites.</a:t>
            </a:r>
          </a:p>
          <a:p>
            <a:pPr marL="285750" indent="-285750" algn="just"/>
            <a:r>
              <a:rPr lang="en-US" sz="2000"/>
              <a:t>It is integrated with a number of popular databases, including MySQL, PostgreSQL, </a:t>
            </a:r>
          </a:p>
          <a:p>
            <a:pPr marL="285750" indent="-285750" algn="just"/>
            <a:r>
              <a:rPr lang="en-US" sz="2000"/>
              <a:t>Oracle, Sybase, Informix, and Microsoft SQL Server.</a:t>
            </a:r>
          </a:p>
          <a:p>
            <a:pPr marL="285750" indent="-285750" algn="just"/>
            <a:r>
              <a:rPr lang="en-US" sz="2000"/>
              <a:t>PHP supports a large number of major protocols such as POP3, IMAP, and LDAP. PHP is forgiving: PHP language tries to be as forgiving as possible.</a:t>
            </a:r>
          </a:p>
          <a:p>
            <a:pPr marL="285750" indent="-285750" algn="just"/>
            <a:r>
              <a:rPr lang="en-US" sz="2000"/>
              <a:t>PHP Syntax is C-Like.</a:t>
            </a:r>
            <a:endParaRPr lang="en-US" sz="2000" dirty="0"/>
          </a:p>
        </p:txBody>
      </p:sp>
    </p:spTree>
    <p:extLst>
      <p:ext uri="{BB962C8B-B14F-4D97-AF65-F5344CB8AC3E}">
        <p14:creationId xmlns:p14="http://schemas.microsoft.com/office/powerpoint/2010/main" val="3197471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solidFill>
                <a:prstClr val="black"/>
              </a:solidFill>
            </a:endParaRPr>
          </a:p>
          <a:p>
            <a:pPr>
              <a:defRPr/>
            </a:pPr>
            <a:r>
              <a:rPr lang="en-US" sz="2800" dirty="0">
                <a:solidFill>
                  <a:prstClr val="black"/>
                </a:solidFill>
              </a:rPr>
              <a:t>Introduction to PHP</a:t>
            </a:r>
            <a:r>
              <a:rPr lang="en-IN" sz="2800" dirty="0">
                <a:solidFill>
                  <a:prstClr val="black"/>
                </a:solidFill>
              </a:rPr>
              <a:t> </a:t>
            </a:r>
            <a:r>
              <a:rPr lang="en-US" sz="2800" dirty="0"/>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CF6913C2-6839-1E19-4121-ADE9AA5C11B9}"/>
              </a:ext>
            </a:extLst>
          </p:cNvPr>
          <p:cNvSpPr txBox="1">
            <a:spLocks/>
          </p:cNvSpPr>
          <p:nvPr/>
        </p:nvSpPr>
        <p:spPr>
          <a:xfrm>
            <a:off x="533400" y="1189037"/>
            <a:ext cx="10363200" cy="49831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fontAlgn="base"/>
            <a:r>
              <a:rPr lang="en-US" sz="2000"/>
              <a:t>It supports main protocols like HTTP Basic, HTTP Digest, IMAP, FTP, and others.</a:t>
            </a:r>
          </a:p>
          <a:p>
            <a:pPr algn="just" fontAlgn="base"/>
            <a:r>
              <a:rPr lang="en-US" sz="2000"/>
              <a:t>      </a:t>
            </a:r>
            <a:r>
              <a:rPr lang="en-US" sz="2000" b="1" u="sng"/>
              <a:t>Common Uses of PHP</a:t>
            </a:r>
            <a:r>
              <a:rPr lang="en-US" sz="2000"/>
              <a:t>:</a:t>
            </a:r>
          </a:p>
          <a:p>
            <a:pPr algn="just" fontAlgn="base"/>
            <a:r>
              <a:rPr lang="en-US" sz="2000"/>
              <a:t>PHP performs system functions, i.e. from files on a system it can create, open, read, write, and close them. The other uses of PHP are: </a:t>
            </a:r>
          </a:p>
          <a:p>
            <a:pPr algn="just" fontAlgn="base"/>
            <a:r>
              <a:rPr lang="en-US" sz="2000"/>
              <a:t>PHP can handle forms, i.e. gather data from files, save data to a file, thru email you can send data, return data to the user.</a:t>
            </a:r>
          </a:p>
          <a:p>
            <a:pPr algn="just" fontAlgn="base"/>
            <a:r>
              <a:rPr lang="en-US" sz="2000"/>
              <a:t>You add, delete, modify elements within your database thru PHP.</a:t>
            </a:r>
          </a:p>
          <a:p>
            <a:pPr algn="just" fontAlgn="base"/>
            <a:r>
              <a:rPr lang="en-US" sz="2000"/>
              <a:t>Access cookies variables and set cookies.</a:t>
            </a:r>
          </a:p>
          <a:p>
            <a:pPr algn="just" fontAlgn="base"/>
            <a:r>
              <a:rPr lang="en-US" sz="2000"/>
              <a:t>Using PHP, you can restrict users to access some pages of your website.</a:t>
            </a:r>
          </a:p>
          <a:p>
            <a:pPr algn="just" fontAlgn="base"/>
            <a:r>
              <a:rPr lang="en-US" sz="2000"/>
              <a:t>It can encrypt data.</a:t>
            </a:r>
          </a:p>
          <a:p>
            <a:pPr algn="just"/>
            <a:endParaRPr lang="en-US" sz="2000" dirty="0"/>
          </a:p>
        </p:txBody>
      </p:sp>
    </p:spTree>
    <p:extLst>
      <p:ext uri="{BB962C8B-B14F-4D97-AF65-F5344CB8AC3E}">
        <p14:creationId xmlns:p14="http://schemas.microsoft.com/office/powerpoint/2010/main" val="2667314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algn="ctr">
              <a:buNone/>
            </a:pPr>
            <a:r>
              <a:rPr lang="en-US" sz="2400" dirty="0"/>
              <a:t>Guidelines</a:t>
            </a:r>
          </a:p>
          <a:p>
            <a:r>
              <a:rPr lang="en-US" sz="2400" dirty="0"/>
              <a:t>Font Type {</a:t>
            </a:r>
            <a:r>
              <a:rPr lang="en-US" sz="2400" dirty="0" err="1"/>
              <a:t>Calbri</a:t>
            </a:r>
            <a:r>
              <a:rPr lang="en-US" sz="2400" dirty="0"/>
              <a:t>(body)/Arial/Times New Roman}</a:t>
            </a:r>
          </a:p>
          <a:p>
            <a:r>
              <a:rPr lang="en-US" sz="2400" dirty="0"/>
              <a:t>Topic Heading (Font Size: 24)</a:t>
            </a:r>
          </a:p>
          <a:p>
            <a:r>
              <a:rPr lang="en-US" sz="2200" dirty="0"/>
              <a:t>Primary Heading (Font Size: 22, Bold)</a:t>
            </a:r>
          </a:p>
          <a:p>
            <a:r>
              <a:rPr lang="en-US" sz="2000" dirty="0"/>
              <a:t>Sub Heading (Font Size: 20-22, Bold)</a:t>
            </a:r>
          </a:p>
          <a:p>
            <a:r>
              <a:rPr lang="en-US" sz="1800" dirty="0"/>
              <a:t>Content (Font Size: 18-22(Depending upon Content on Slide))</a:t>
            </a:r>
          </a:p>
          <a:p>
            <a:r>
              <a:rPr lang="en-US" sz="1800" dirty="0"/>
              <a:t>Content is preferred in bulleted, Diagrammatic, Animated form.</a:t>
            </a:r>
          </a:p>
          <a:p>
            <a:r>
              <a:rPr lang="en-US" sz="1800" dirty="0"/>
              <a:t>Content Should be justify Aligned.</a:t>
            </a:r>
          </a:p>
          <a:p>
            <a:endParaRPr lang="en-US" sz="1800" dirty="0"/>
          </a:p>
        </p:txBody>
      </p:sp>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Objective</a:t>
            </a: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solidFill>
                <a:prstClr val="black"/>
              </a:solidFill>
            </a:endParaRPr>
          </a:p>
          <a:p>
            <a:pPr>
              <a:defRPr/>
            </a:pPr>
            <a:r>
              <a:rPr lang="en-US" sz="2800" dirty="0">
                <a:solidFill>
                  <a:prstClr val="black"/>
                </a:solidFill>
              </a:rPr>
              <a:t>Basics syntax</a:t>
            </a:r>
            <a:r>
              <a:rPr lang="en-IN" sz="2800" dirty="0">
                <a:solidFill>
                  <a:prstClr val="black"/>
                </a:solidFill>
              </a:rPr>
              <a:t> </a:t>
            </a:r>
            <a:r>
              <a:rPr lang="en-US" sz="2800" dirty="0">
                <a:solidFill>
                  <a:prstClr val="black"/>
                </a:solidFill>
              </a:rPr>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13E1905B-C619-4B29-D51D-64E76B645B41}"/>
              </a:ext>
            </a:extLst>
          </p:cNvPr>
          <p:cNvSpPr txBox="1">
            <a:spLocks/>
          </p:cNvSpPr>
          <p:nvPr/>
        </p:nvSpPr>
        <p:spPr>
          <a:xfrm>
            <a:off x="609600" y="947268"/>
            <a:ext cx="10363200" cy="59107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A PHP script can be placed anywhere in the document.</a:t>
            </a:r>
          </a:p>
          <a:p>
            <a:pPr algn="just"/>
            <a:r>
              <a:rPr lang="en-US" sz="2000"/>
              <a:t>A PHP script starts with &lt;?php and ends with ?&gt;:</a:t>
            </a:r>
          </a:p>
          <a:p>
            <a:pPr lvl="1" algn="just"/>
            <a:r>
              <a:rPr lang="en-US" sz="2000">
                <a:solidFill>
                  <a:srgbClr val="FF0000"/>
                </a:solidFill>
              </a:rPr>
              <a:t>&lt;?php</a:t>
            </a:r>
          </a:p>
          <a:p>
            <a:pPr lvl="1" algn="just"/>
            <a:r>
              <a:rPr lang="en-US" sz="2000">
                <a:solidFill>
                  <a:srgbClr val="FF0000"/>
                </a:solidFill>
              </a:rPr>
              <a:t>// PHP code goes here</a:t>
            </a:r>
          </a:p>
          <a:p>
            <a:pPr lvl="1" algn="just"/>
            <a:r>
              <a:rPr lang="en-US" sz="2000">
                <a:solidFill>
                  <a:srgbClr val="FF0000"/>
                </a:solidFill>
              </a:rPr>
              <a:t>?&gt;</a:t>
            </a:r>
          </a:p>
          <a:p>
            <a:pPr algn="just"/>
            <a:r>
              <a:rPr lang="en-US" sz="2000"/>
              <a:t>The default file extension for PHP files is ".php". A PHP file normally contains HTML tags, and some PHP scripting code. </a:t>
            </a:r>
          </a:p>
          <a:p>
            <a:pPr algn="just"/>
            <a:r>
              <a:rPr lang="en-US" sz="2000"/>
              <a:t>Below, we have an example of a simple PHP file, with a PHP script that uses a built-in PHP function "echo" to output the text "Hello World!" on a web page: </a:t>
            </a:r>
          </a:p>
          <a:p>
            <a:pPr algn="just"/>
            <a:r>
              <a:rPr lang="en-US" sz="2000"/>
              <a:t>Example-</a:t>
            </a:r>
            <a:r>
              <a:rPr lang="en-IN" sz="1400" b="1" kern="100">
                <a:latin typeface="Calibri" panose="020F0502020204030204" pitchFamily="34" charset="0"/>
                <a:ea typeface="Calibri" panose="020F0502020204030204" pitchFamily="34" charset="0"/>
                <a:cs typeface="Times New Roman" panose="02020603050405020304" pitchFamily="18" charset="0"/>
              </a:rPr>
              <a:t>&lt;html&gt;</a:t>
            </a:r>
          </a:p>
          <a:p>
            <a:pPr algn="just"/>
            <a:r>
              <a:rPr lang="en-IN" sz="1400" b="1" kern="100">
                <a:latin typeface="Calibri" panose="020F0502020204030204" pitchFamily="34" charset="0"/>
                <a:ea typeface="Calibri" panose="020F0502020204030204" pitchFamily="34" charset="0"/>
                <a:cs typeface="Times New Roman" panose="02020603050405020304" pitchFamily="18" charset="0"/>
              </a:rPr>
              <a:t>                                &lt;head&gt;&lt;title&gt;Hello World&lt;/title&gt;</a:t>
            </a:r>
          </a:p>
          <a:p>
            <a:pPr algn="just"/>
            <a:r>
              <a:rPr lang="en-IN" sz="1400" b="1" kern="100">
                <a:latin typeface="Calibri" panose="020F0502020204030204" pitchFamily="34" charset="0"/>
                <a:ea typeface="Calibri" panose="020F0502020204030204" pitchFamily="34" charset="0"/>
                <a:cs typeface="Times New Roman" panose="02020603050405020304" pitchFamily="18" charset="0"/>
              </a:rPr>
              <a:t>                                &lt;body&gt;&lt;?php echo "Hello, World!";?&gt;&lt;/body&gt;&lt;/html</a:t>
            </a:r>
          </a:p>
          <a:p>
            <a:pPr lvl="1"/>
            <a:endParaRPr lang="en-US" sz="1800" b="1" dirty="0"/>
          </a:p>
        </p:txBody>
      </p:sp>
    </p:spTree>
    <p:extLst>
      <p:ext uri="{BB962C8B-B14F-4D97-AF65-F5344CB8AC3E}">
        <p14:creationId xmlns:p14="http://schemas.microsoft.com/office/powerpoint/2010/main" val="1445710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solidFill>
                <a:prstClr val="black"/>
              </a:solidFill>
            </a:endParaRPr>
          </a:p>
          <a:p>
            <a:pPr>
              <a:defRPr/>
            </a:pPr>
            <a:r>
              <a:rPr lang="en-US" sz="2800" dirty="0">
                <a:solidFill>
                  <a:prstClr val="black"/>
                </a:solidFill>
              </a:rPr>
              <a:t>Basics syntax</a:t>
            </a:r>
            <a:r>
              <a:rPr lang="en-IN" sz="2800" dirty="0">
                <a:solidFill>
                  <a:prstClr val="black"/>
                </a:solidFill>
              </a:rPr>
              <a:t> </a:t>
            </a:r>
            <a:r>
              <a:rPr lang="en-US" sz="2800" dirty="0">
                <a:solidFill>
                  <a:prstClr val="black"/>
                </a:solidFill>
              </a:rPr>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25FBECA0-A8D9-1ABD-A151-115C2035FD93}"/>
              </a:ext>
            </a:extLst>
          </p:cNvPr>
          <p:cNvSpPr txBox="1">
            <a:spLocks/>
          </p:cNvSpPr>
          <p:nvPr/>
        </p:nvSpPr>
        <p:spPr>
          <a:xfrm>
            <a:off x="62681" y="1189036"/>
            <a:ext cx="11062519" cy="5668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r>
              <a:rPr lang="en-US" sz="2000" b="1" dirty="0"/>
              <a:t>Web Server - PHP will work with virtually all Web Server software, including Microsoft's Internet Information Server (IIS) but then most often used is freely available Apache Server. </a:t>
            </a:r>
          </a:p>
          <a:p>
            <a:pPr lvl="1" algn="just"/>
            <a:r>
              <a:rPr lang="en-US" sz="2000" b="1" dirty="0"/>
              <a:t>Download Apache for free here: http://httpd.apache.org/download.cgi</a:t>
            </a:r>
          </a:p>
          <a:p>
            <a:pPr lvl="1" algn="just"/>
            <a:r>
              <a:rPr lang="en-US" sz="2000" b="1" dirty="0"/>
              <a:t>Database - PHP will work with virtually all database software, including Oracle and Sybase but most commonly used is freely available MySQL database. Download MySQL for free here: </a:t>
            </a:r>
          </a:p>
          <a:p>
            <a:pPr lvl="1" algn="just"/>
            <a:r>
              <a:rPr lang="en-US" sz="2000" b="1" dirty="0"/>
              <a:t>http://www.mysql.com/downloads/index.html</a:t>
            </a:r>
          </a:p>
          <a:p>
            <a:pPr lvl="1" algn="just"/>
            <a:r>
              <a:rPr lang="en-US" sz="2000" b="1" dirty="0"/>
              <a:t>PHP Parser - In order to process PHP script instructions, a parser must be installed to generate HTML output that can be sent to the Web Browser. This tutorial will guide you how to install PHP parser on your computer.</a:t>
            </a:r>
          </a:p>
        </p:txBody>
      </p:sp>
    </p:spTree>
    <p:extLst>
      <p:ext uri="{BB962C8B-B14F-4D97-AF65-F5344CB8AC3E}">
        <p14:creationId xmlns:p14="http://schemas.microsoft.com/office/powerpoint/2010/main" val="8992807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r>
              <a:rPr lang="en-IN" sz="2800"/>
              <a:t>Variables &amp; Constants</a:t>
            </a:r>
            <a:r>
              <a:rPr lang="en-IN" sz="2800">
                <a:solidFill>
                  <a:prstClr val="black"/>
                </a:solidFill>
              </a:rPr>
              <a:t> </a:t>
            </a:r>
            <a:r>
              <a:rPr lang="en-US" sz="2800">
                <a:solidFill>
                  <a:prstClr val="black"/>
                </a:solidFill>
              </a:rPr>
              <a:t>(CO5)</a:t>
            </a:r>
            <a:endParaRPr lang="en-US" sz="2800" dirty="0">
              <a:solidFill>
                <a:prstClr val="black"/>
              </a:solidFill>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1">
            <a:extLst>
              <a:ext uri="{FF2B5EF4-FFF2-40B4-BE49-F238E27FC236}">
                <a16:creationId xmlns:a16="http://schemas.microsoft.com/office/drawing/2014/main" id="{0C07A522-99AF-5BB9-F97C-E908C558C3A2}"/>
              </a:ext>
            </a:extLst>
          </p:cNvPr>
          <p:cNvSpPr txBox="1">
            <a:spLocks/>
          </p:cNvSpPr>
          <p:nvPr/>
        </p:nvSpPr>
        <p:spPr>
          <a:xfrm>
            <a:off x="762000" y="1371600"/>
            <a:ext cx="10515600" cy="4449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itchFamily="34" charset="0"/>
              <a:buNone/>
            </a:pPr>
            <a:r>
              <a:rPr lang="en-IN" sz="2000" b="1">
                <a:latin typeface="Arial" panose="020B0604020202020204" pitchFamily="34" charset="0"/>
                <a:cs typeface="Arial" panose="020B0604020202020204" pitchFamily="34" charset="0"/>
              </a:rPr>
              <a:t> </a:t>
            </a:r>
            <a:endParaRPr lang="en-IN" sz="2000" b="1" dirty="0">
              <a:latin typeface="Arial" panose="020B0604020202020204" pitchFamily="34" charset="0"/>
              <a:cs typeface="Arial" panose="020B0604020202020204" pitchFamily="34" charset="0"/>
            </a:endParaRPr>
          </a:p>
        </p:txBody>
      </p:sp>
      <p:sp>
        <p:nvSpPr>
          <p:cNvPr id="9" name="Subtitle 2">
            <a:extLst>
              <a:ext uri="{FF2B5EF4-FFF2-40B4-BE49-F238E27FC236}">
                <a16:creationId xmlns:a16="http://schemas.microsoft.com/office/drawing/2014/main" id="{16B06E50-A249-1536-0C52-5FAD7E73D199}"/>
              </a:ext>
            </a:extLst>
          </p:cNvPr>
          <p:cNvSpPr txBox="1">
            <a:spLocks/>
          </p:cNvSpPr>
          <p:nvPr/>
        </p:nvSpPr>
        <p:spPr>
          <a:xfrm>
            <a:off x="152400" y="1219200"/>
            <a:ext cx="11277600" cy="51371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In PHP, variables and constants are used to store and represent data in a program. However, they have some key differences:</a:t>
            </a:r>
          </a:p>
          <a:p>
            <a:pPr algn="just"/>
            <a:r>
              <a:rPr lang="en-US" sz="2000" b="1" u="sng"/>
              <a:t>Variables:</a:t>
            </a:r>
          </a:p>
          <a:p>
            <a:pPr algn="just"/>
            <a:r>
              <a:rPr lang="en-US" sz="2000"/>
              <a:t>Variables are used to store data that may change during the execution of a script.</a:t>
            </a:r>
          </a:p>
          <a:p>
            <a:pPr algn="just"/>
            <a:r>
              <a:rPr lang="en-US" sz="2000"/>
              <a:t>The value of a variable can be reassigned multiple times during the program's execution.</a:t>
            </a:r>
          </a:p>
          <a:p>
            <a:pPr algn="just"/>
            <a:r>
              <a:rPr lang="en-US" sz="2000"/>
              <a:t>PHP variables start with a dollar sign ($) followed by the variable name (e.g., $variableName).</a:t>
            </a:r>
          </a:p>
          <a:p>
            <a:pPr algn="just"/>
            <a:r>
              <a:rPr lang="en-US" sz="2000"/>
              <a:t>Variables are case-sensitive, so $variable and $Variable are considered different variables.</a:t>
            </a:r>
          </a:p>
          <a:p>
            <a:pPr algn="just"/>
            <a:r>
              <a:rPr lang="en-US" sz="2000"/>
              <a:t>You don't need to declare variables explicitly before using them; they are created dynamically when assigned a value.</a:t>
            </a:r>
            <a:endParaRPr lang="en-US" sz="2000" dirty="0"/>
          </a:p>
        </p:txBody>
      </p:sp>
    </p:spTree>
    <p:extLst>
      <p:ext uri="{BB962C8B-B14F-4D97-AF65-F5344CB8AC3E}">
        <p14:creationId xmlns:p14="http://schemas.microsoft.com/office/powerpoint/2010/main" val="2275089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r>
              <a:rPr lang="en-IN" sz="2800" dirty="0"/>
              <a:t>Variables &amp; Constants</a:t>
            </a:r>
            <a:r>
              <a:rPr lang="en-IN" sz="2800" dirty="0">
                <a:solidFill>
                  <a:prstClr val="black"/>
                </a:solidFill>
              </a:rPr>
              <a:t> </a:t>
            </a:r>
            <a:r>
              <a:rPr lang="en-US" sz="2800" dirty="0">
                <a:solidFill>
                  <a:prstClr val="black"/>
                </a:solidFill>
              </a:rPr>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ECF39748-319A-BE92-F9A4-1C98B80ADEF8}"/>
              </a:ext>
            </a:extLst>
          </p:cNvPr>
          <p:cNvSpPr txBox="1">
            <a:spLocks/>
          </p:cNvSpPr>
          <p:nvPr/>
        </p:nvSpPr>
        <p:spPr>
          <a:xfrm>
            <a:off x="152400" y="1055218"/>
            <a:ext cx="10515600" cy="5285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2000" dirty="0"/>
          </a:p>
          <a:p>
            <a:pPr algn="just"/>
            <a:r>
              <a:rPr lang="en-US" sz="2000" dirty="0"/>
              <a:t>$name = "John"; // String variable</a:t>
            </a:r>
          </a:p>
          <a:p>
            <a:pPr algn="just"/>
            <a:r>
              <a:rPr lang="en-US" sz="2000" dirty="0"/>
              <a:t>$age = 30;      // Integer variable</a:t>
            </a:r>
          </a:p>
          <a:p>
            <a:pPr algn="just"/>
            <a:r>
              <a:rPr lang="en-US" sz="2000" dirty="0"/>
              <a:t>$height = 1.75; // Float variable</a:t>
            </a:r>
          </a:p>
          <a:p>
            <a:pPr algn="just"/>
            <a:r>
              <a:rPr lang="en-US" sz="2000" dirty="0"/>
              <a:t>$</a:t>
            </a:r>
            <a:r>
              <a:rPr lang="en-US" sz="2000" dirty="0" err="1"/>
              <a:t>isStudent</a:t>
            </a:r>
            <a:r>
              <a:rPr lang="en-US" sz="2000" dirty="0"/>
              <a:t> = true; // Boolean variable</a:t>
            </a:r>
          </a:p>
          <a:p>
            <a:pPr algn="just"/>
            <a:r>
              <a:rPr lang="en-US" sz="2000" dirty="0"/>
              <a:t>    </a:t>
            </a:r>
            <a:r>
              <a:rPr lang="en-US" sz="2000" b="1" u="sng" dirty="0"/>
              <a:t>Rules for declaring PHP variable:</a:t>
            </a:r>
          </a:p>
          <a:p>
            <a:pPr algn="just"/>
            <a:r>
              <a:rPr lang="en-US" sz="2000" dirty="0"/>
              <a:t>A variable must start with a dollar ($) sign, followed by the variable name.</a:t>
            </a:r>
          </a:p>
          <a:p>
            <a:pPr algn="just"/>
            <a:r>
              <a:rPr lang="en-US" sz="2000" dirty="0"/>
              <a:t>It can only contain alpha-numeric character and underscore (A-z, 0-9, _).</a:t>
            </a:r>
          </a:p>
          <a:p>
            <a:pPr algn="just"/>
            <a:r>
              <a:rPr lang="en-US" sz="2000" dirty="0"/>
              <a:t>A variable name must start with a letter or underscore (_) character.</a:t>
            </a:r>
          </a:p>
          <a:p>
            <a:pPr algn="just"/>
            <a:r>
              <a:rPr lang="en-US" sz="2000" dirty="0"/>
              <a:t>A PHP variable name cannot contain spaces.</a:t>
            </a:r>
          </a:p>
          <a:p>
            <a:pPr algn="just"/>
            <a:r>
              <a:rPr lang="en-US" sz="2000" dirty="0"/>
              <a:t>One thing to be kept in mind that the variable name cannot start with a number or special symbols.</a:t>
            </a:r>
          </a:p>
          <a:p>
            <a:pPr algn="just"/>
            <a:r>
              <a:rPr lang="en-US" sz="2000" dirty="0"/>
              <a:t>PHP variables are case-sensitive, so $name and $NAME both are treated as different variable.</a:t>
            </a:r>
          </a:p>
          <a:p>
            <a:pPr algn="just"/>
            <a:endParaRPr lang="en-US" sz="2000" dirty="0"/>
          </a:p>
        </p:txBody>
      </p:sp>
    </p:spTree>
    <p:extLst>
      <p:ext uri="{BB962C8B-B14F-4D97-AF65-F5344CB8AC3E}">
        <p14:creationId xmlns:p14="http://schemas.microsoft.com/office/powerpoint/2010/main" val="4176868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r>
              <a:rPr lang="en-IN" sz="2800" dirty="0"/>
              <a:t>Variables &amp; Constants</a:t>
            </a:r>
            <a:r>
              <a:rPr lang="en-IN" sz="2800" dirty="0">
                <a:solidFill>
                  <a:prstClr val="black"/>
                </a:solidFill>
              </a:rPr>
              <a:t> </a:t>
            </a:r>
            <a:r>
              <a:rPr lang="en-US" sz="2800" dirty="0">
                <a:solidFill>
                  <a:prstClr val="black"/>
                </a:solidFill>
              </a:rPr>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C77EA522-3E37-8AFE-2BD2-AC5873C0B88D}"/>
              </a:ext>
            </a:extLst>
          </p:cNvPr>
          <p:cNvSpPr txBox="1">
            <a:spLocks/>
          </p:cNvSpPr>
          <p:nvPr/>
        </p:nvSpPr>
        <p:spPr>
          <a:xfrm>
            <a:off x="609600" y="1189037"/>
            <a:ext cx="9829800" cy="50307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200" b="1" dirty="0"/>
              <a:t>PHP Variable: Declaring string, integer, and float</a:t>
            </a:r>
          </a:p>
          <a:p>
            <a:pPr algn="just"/>
            <a:r>
              <a:rPr lang="en-US" sz="2000" dirty="0"/>
              <a:t>Let's see the example to store string, integer, and float values in PHP variables.</a:t>
            </a:r>
          </a:p>
          <a:p>
            <a:pPr algn="just"/>
            <a:r>
              <a:rPr lang="en-US" sz="2000" dirty="0"/>
              <a:t>&lt;?</a:t>
            </a:r>
            <a:r>
              <a:rPr lang="en-US" sz="2000" dirty="0" err="1"/>
              <a:t>php</a:t>
            </a:r>
            <a:r>
              <a:rPr lang="en-US" sz="2000" dirty="0"/>
              <a:t>  </a:t>
            </a:r>
          </a:p>
          <a:p>
            <a:pPr algn="just"/>
            <a:r>
              <a:rPr lang="en-US" sz="2000" dirty="0"/>
              <a:t>$str="hello string";  </a:t>
            </a:r>
          </a:p>
          <a:p>
            <a:pPr algn="just"/>
            <a:r>
              <a:rPr lang="en-US" sz="2000" dirty="0"/>
              <a:t>$x=200;  </a:t>
            </a:r>
          </a:p>
          <a:p>
            <a:pPr algn="just"/>
            <a:r>
              <a:rPr lang="en-US" sz="2000" dirty="0"/>
              <a:t>$y=44.6;  </a:t>
            </a:r>
          </a:p>
          <a:p>
            <a:pPr algn="just"/>
            <a:r>
              <a:rPr lang="en-US" sz="2000" dirty="0"/>
              <a:t>echo "string is: $str &lt;</a:t>
            </a:r>
            <a:r>
              <a:rPr lang="en-US" sz="2000" dirty="0" err="1"/>
              <a:t>br</a:t>
            </a:r>
            <a:r>
              <a:rPr lang="en-US" sz="2000" dirty="0"/>
              <a:t>/&gt;";  </a:t>
            </a:r>
          </a:p>
          <a:p>
            <a:pPr algn="just"/>
            <a:r>
              <a:rPr lang="en-US" sz="2000" dirty="0"/>
              <a:t>echo "integer is: $x &lt;</a:t>
            </a:r>
            <a:r>
              <a:rPr lang="en-US" sz="2000" dirty="0" err="1"/>
              <a:t>br</a:t>
            </a:r>
            <a:r>
              <a:rPr lang="en-US" sz="2000" dirty="0"/>
              <a:t>/&gt;";  </a:t>
            </a:r>
          </a:p>
          <a:p>
            <a:pPr algn="just"/>
            <a:r>
              <a:rPr lang="en-US" sz="2000" dirty="0"/>
              <a:t>echo "float is: $y &lt;</a:t>
            </a:r>
            <a:r>
              <a:rPr lang="en-US" sz="2000" dirty="0" err="1"/>
              <a:t>br</a:t>
            </a:r>
            <a:r>
              <a:rPr lang="en-US" sz="2000" dirty="0"/>
              <a:t>/&gt;";  </a:t>
            </a:r>
          </a:p>
          <a:p>
            <a:pPr algn="just"/>
            <a:r>
              <a:rPr lang="en-US" sz="2000" dirty="0"/>
              <a:t>?&gt;  </a:t>
            </a:r>
          </a:p>
        </p:txBody>
      </p:sp>
    </p:spTree>
    <p:extLst>
      <p:ext uri="{BB962C8B-B14F-4D97-AF65-F5344CB8AC3E}">
        <p14:creationId xmlns:p14="http://schemas.microsoft.com/office/powerpoint/2010/main" val="885363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r>
              <a:rPr lang="en-IN" sz="2800"/>
              <a:t>Variables &amp; Constants</a:t>
            </a:r>
            <a:r>
              <a:rPr lang="en-IN" sz="2800">
                <a:solidFill>
                  <a:prstClr val="black"/>
                </a:solidFill>
              </a:rPr>
              <a:t> </a:t>
            </a:r>
            <a:r>
              <a:rPr lang="en-US" sz="2800">
                <a:solidFill>
                  <a:prstClr val="black"/>
                </a:solidFill>
              </a:rPr>
              <a:t>(CO5)</a:t>
            </a:r>
            <a:endParaRPr lang="en-US" sz="2800" dirty="0">
              <a:solidFill>
                <a:prstClr val="black"/>
              </a:solidFill>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ABBE2A1E-ECEF-7841-AE73-D1BDA2CCE7EC}"/>
              </a:ext>
            </a:extLst>
          </p:cNvPr>
          <p:cNvSpPr txBox="1">
            <a:spLocks/>
          </p:cNvSpPr>
          <p:nvPr/>
        </p:nvSpPr>
        <p:spPr>
          <a:xfrm>
            <a:off x="609600" y="1265239"/>
            <a:ext cx="9753600" cy="49545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dirty="0"/>
              <a:t>Output:</a:t>
            </a:r>
          </a:p>
          <a:p>
            <a:pPr algn="just"/>
            <a:r>
              <a:rPr lang="en-US" sz="2000" dirty="0"/>
              <a:t>string is: hello string</a:t>
            </a:r>
          </a:p>
          <a:p>
            <a:pPr algn="just"/>
            <a:r>
              <a:rPr lang="en-US" sz="2000" dirty="0"/>
              <a:t>integer is: 200</a:t>
            </a:r>
          </a:p>
          <a:p>
            <a:pPr algn="just"/>
            <a:r>
              <a:rPr lang="en-US" sz="2000" dirty="0"/>
              <a:t>float is: 44.6 </a:t>
            </a:r>
          </a:p>
        </p:txBody>
      </p:sp>
    </p:spTree>
    <p:extLst>
      <p:ext uri="{BB962C8B-B14F-4D97-AF65-F5344CB8AC3E}">
        <p14:creationId xmlns:p14="http://schemas.microsoft.com/office/powerpoint/2010/main" val="3777230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r>
              <a:rPr lang="en-IN" sz="2800" dirty="0"/>
              <a:t>Variables &amp; Constants</a:t>
            </a:r>
            <a:r>
              <a:rPr lang="en-IN" sz="2800" dirty="0">
                <a:solidFill>
                  <a:prstClr val="black"/>
                </a:solidFill>
              </a:rPr>
              <a:t> </a:t>
            </a:r>
            <a:r>
              <a:rPr lang="en-US" sz="2800" dirty="0">
                <a:solidFill>
                  <a:prstClr val="black"/>
                </a:solidFill>
              </a:rPr>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7BDFCA29-D8DE-D38B-0224-D6B3CEB23CCD}"/>
              </a:ext>
            </a:extLst>
          </p:cNvPr>
          <p:cNvSpPr txBox="1">
            <a:spLocks/>
          </p:cNvSpPr>
          <p:nvPr/>
        </p:nvSpPr>
        <p:spPr>
          <a:xfrm>
            <a:off x="76200" y="1265239"/>
            <a:ext cx="10591800" cy="49545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200" b="1"/>
              <a:t>PHP constants    </a:t>
            </a:r>
            <a:r>
              <a:rPr lang="en-US" sz="2000"/>
              <a:t>are name or identifier that can't be changed during the execution of the script except for magic constants, which are not really constants. </a:t>
            </a:r>
          </a:p>
          <a:p>
            <a:pPr algn="just"/>
            <a:r>
              <a:rPr lang="en-US" sz="2000"/>
              <a:t>PHP constants can be defined by 2 ways:</a:t>
            </a:r>
          </a:p>
          <a:p>
            <a:pPr algn="just"/>
            <a:r>
              <a:rPr lang="en-US" sz="2000"/>
              <a:t>Using define() function</a:t>
            </a:r>
          </a:p>
          <a:p>
            <a:pPr algn="just"/>
            <a:r>
              <a:rPr lang="en-US" sz="2000"/>
              <a:t>Using const keyword</a:t>
            </a:r>
          </a:p>
          <a:p>
            <a:pPr algn="just"/>
            <a:r>
              <a:rPr lang="en-US" sz="2000"/>
              <a:t>Constants are similar to the variable except once they defined, they can never be undefined or changed. </a:t>
            </a:r>
          </a:p>
          <a:p>
            <a:pPr algn="just"/>
            <a:endParaRPr lang="en-US" sz="2000" dirty="0"/>
          </a:p>
        </p:txBody>
      </p:sp>
    </p:spTree>
    <p:extLst>
      <p:ext uri="{BB962C8B-B14F-4D97-AF65-F5344CB8AC3E}">
        <p14:creationId xmlns:p14="http://schemas.microsoft.com/office/powerpoint/2010/main" val="1566090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r>
              <a:rPr lang="en-IN" sz="2800" dirty="0"/>
              <a:t>Variables &amp; Constants</a:t>
            </a:r>
            <a:r>
              <a:rPr lang="en-IN" sz="2800" dirty="0">
                <a:solidFill>
                  <a:prstClr val="black"/>
                </a:solidFill>
              </a:rPr>
              <a:t> </a:t>
            </a:r>
            <a:r>
              <a:rPr lang="en-US" sz="2800" dirty="0">
                <a:solidFill>
                  <a:prstClr val="black"/>
                </a:solidFill>
              </a:rPr>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6751D646-18D9-00EB-0E4A-08C14B3B7043}"/>
              </a:ext>
            </a:extLst>
          </p:cNvPr>
          <p:cNvSpPr txBox="1">
            <a:spLocks/>
          </p:cNvSpPr>
          <p:nvPr/>
        </p:nvSpPr>
        <p:spPr>
          <a:xfrm>
            <a:off x="304800" y="1189037"/>
            <a:ext cx="10515600" cy="50307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They remain constant across the entire program. PHP constants follow the same PHP variable rules. </a:t>
            </a:r>
          </a:p>
          <a:p>
            <a:pPr algn="just"/>
            <a:r>
              <a:rPr lang="en-US" sz="2000"/>
              <a:t>For example, it can be started with a letter or underscore only. Conventionally, PHP constants should be defined in uppercase letters.</a:t>
            </a:r>
          </a:p>
          <a:p>
            <a:pPr algn="just"/>
            <a:r>
              <a:rPr lang="en-US" sz="2200" b="1"/>
              <a:t>1. PHP constant: define()</a:t>
            </a:r>
          </a:p>
          <a:p>
            <a:pPr algn="just"/>
            <a:r>
              <a:rPr lang="en-US" sz="2000"/>
              <a:t>Use the define() function to create a constant. </a:t>
            </a:r>
          </a:p>
          <a:p>
            <a:pPr algn="just"/>
            <a:r>
              <a:rPr lang="en-US" sz="2000"/>
              <a:t>It defines constant at run time. Let's see the syntax of define() function in PHP.</a:t>
            </a:r>
          </a:p>
          <a:p>
            <a:pPr marL="0" lvl="1" algn="just"/>
            <a:r>
              <a:rPr lang="en-IN" sz="2000"/>
              <a:t>define(name, value, </a:t>
            </a:r>
            <a:r>
              <a:rPr lang="en-IN" sz="2000" b="1"/>
              <a:t>case</a:t>
            </a:r>
            <a:r>
              <a:rPr lang="en-IN" sz="2000"/>
              <a:t>-insensitive)  </a:t>
            </a:r>
          </a:p>
          <a:p>
            <a:pPr algn="just"/>
            <a:r>
              <a:rPr lang="en-US" sz="2000"/>
              <a:t>&lt;?php  </a:t>
            </a:r>
          </a:p>
          <a:p>
            <a:pPr algn="just"/>
            <a:r>
              <a:rPr lang="en-US" sz="2000"/>
              <a:t>define("MESSAGE","Hello PHP");  </a:t>
            </a:r>
          </a:p>
          <a:p>
            <a:pPr algn="just"/>
            <a:r>
              <a:rPr lang="en-US" sz="2000"/>
              <a:t>echo MESSAGE;  </a:t>
            </a:r>
          </a:p>
          <a:p>
            <a:pPr algn="just"/>
            <a:r>
              <a:rPr lang="en-US" sz="2000"/>
              <a:t>?&gt;  </a:t>
            </a:r>
          </a:p>
          <a:p>
            <a:pPr algn="just"/>
            <a:r>
              <a:rPr lang="en-US" sz="2000"/>
              <a:t>Output:</a:t>
            </a:r>
          </a:p>
          <a:p>
            <a:pPr algn="just"/>
            <a:r>
              <a:rPr lang="en-US" sz="2000"/>
              <a:t>Hello PHP</a:t>
            </a:r>
            <a:endParaRPr lang="en-IN" sz="2000"/>
          </a:p>
          <a:p>
            <a:pPr algn="just"/>
            <a:endParaRPr lang="en-US" sz="2000"/>
          </a:p>
          <a:p>
            <a:pPr algn="just"/>
            <a:endParaRPr lang="en-US" sz="2000" dirty="0"/>
          </a:p>
        </p:txBody>
      </p:sp>
    </p:spTree>
    <p:extLst>
      <p:ext uri="{BB962C8B-B14F-4D97-AF65-F5344CB8AC3E}">
        <p14:creationId xmlns:p14="http://schemas.microsoft.com/office/powerpoint/2010/main" val="2024109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r>
              <a:rPr lang="en-IN" sz="2800" dirty="0"/>
              <a:t>Variables &amp; Constants</a:t>
            </a:r>
            <a:r>
              <a:rPr lang="en-IN" sz="2800" dirty="0">
                <a:solidFill>
                  <a:prstClr val="black"/>
                </a:solidFill>
              </a:rPr>
              <a:t> </a:t>
            </a:r>
            <a:r>
              <a:rPr lang="en-US" sz="2800" dirty="0">
                <a:solidFill>
                  <a:prstClr val="black"/>
                </a:solidFill>
              </a:rPr>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Subtitle 2">
            <a:extLst>
              <a:ext uri="{FF2B5EF4-FFF2-40B4-BE49-F238E27FC236}">
                <a16:creationId xmlns:a16="http://schemas.microsoft.com/office/drawing/2014/main" id="{CF99BDBE-D213-CCAB-A2C8-4276E7F7BD9B}"/>
              </a:ext>
            </a:extLst>
          </p:cNvPr>
          <p:cNvSpPr txBox="1">
            <a:spLocks/>
          </p:cNvSpPr>
          <p:nvPr/>
        </p:nvSpPr>
        <p:spPr>
          <a:xfrm>
            <a:off x="457200" y="1055217"/>
            <a:ext cx="10515600" cy="516460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N" sz="1800"/>
              <a:t> </a:t>
            </a:r>
          </a:p>
          <a:p>
            <a:pPr algn="just"/>
            <a:r>
              <a:rPr lang="en-US" sz="2200" b="1"/>
              <a:t>2. PHP constant: const keyword</a:t>
            </a:r>
          </a:p>
          <a:p>
            <a:pPr algn="just"/>
            <a:r>
              <a:rPr lang="en-US" sz="2000"/>
              <a:t>PHP introduced a keyword const to create a constant. The const keyword defines constants at compile time. It is a language construct, not a function. The constant defined using const keyword are case-sensitive.</a:t>
            </a:r>
          </a:p>
          <a:p>
            <a:pPr algn="just"/>
            <a:r>
              <a:rPr lang="en-US" sz="2000"/>
              <a:t>&lt;?php  </a:t>
            </a:r>
          </a:p>
          <a:p>
            <a:pPr algn="just"/>
            <a:r>
              <a:rPr lang="en-US" sz="2000"/>
              <a:t>const MESSAGE="Hello const by PHP";  </a:t>
            </a:r>
          </a:p>
          <a:p>
            <a:pPr algn="just"/>
            <a:r>
              <a:rPr lang="en-US" sz="2000"/>
              <a:t>echo MESSAGE;  </a:t>
            </a:r>
          </a:p>
          <a:p>
            <a:pPr algn="just"/>
            <a:r>
              <a:rPr lang="en-US" sz="2000"/>
              <a:t>?&gt;  </a:t>
            </a:r>
          </a:p>
          <a:p>
            <a:pPr algn="just"/>
            <a:r>
              <a:rPr lang="en-US" sz="2000"/>
              <a:t>Output:</a:t>
            </a:r>
          </a:p>
          <a:p>
            <a:pPr algn="just"/>
            <a:r>
              <a:rPr lang="en-US" sz="2000"/>
              <a:t>Hello const by PHP</a:t>
            </a:r>
          </a:p>
          <a:p>
            <a:pPr algn="just"/>
            <a:endParaRPr lang="en-US" sz="2000" dirty="0"/>
          </a:p>
        </p:txBody>
      </p:sp>
    </p:spTree>
    <p:extLst>
      <p:ext uri="{BB962C8B-B14F-4D97-AF65-F5344CB8AC3E}">
        <p14:creationId xmlns:p14="http://schemas.microsoft.com/office/powerpoint/2010/main" val="895722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Daily Quiz</a:t>
            </a:r>
            <a:endParaRPr kumimoji="0" lang="en-US" sz="2800" b="0" i="0" u="none" strike="noStrike" kern="1200" cap="none" spc="0" normalizeH="0" baseline="0" noProof="0" dirty="0">
              <a:ln>
                <a:noFill/>
              </a:ln>
              <a:solidFill>
                <a:schemeClr val="dk1"/>
              </a:solidFill>
              <a:effectLst/>
              <a:uLnTx/>
              <a:uFillTx/>
            </a:endParaRP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8E331056-8D5A-D1A8-203C-53AA9C9F3980}"/>
              </a:ext>
            </a:extLst>
          </p:cNvPr>
          <p:cNvSpPr txBox="1">
            <a:spLocks/>
          </p:cNvSpPr>
          <p:nvPr/>
        </p:nvSpPr>
        <p:spPr>
          <a:xfrm>
            <a:off x="152400" y="838200"/>
            <a:ext cx="10515600" cy="533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200"/>
              <a:t>1) PHP stands for -</a:t>
            </a:r>
          </a:p>
          <a:p>
            <a:pPr marL="0" indent="0">
              <a:buFont typeface="Arial" pitchFamily="34" charset="0"/>
              <a:buNone/>
            </a:pPr>
            <a:r>
              <a:rPr lang="en-US" sz="2200"/>
              <a:t>A)Hypertext Preprocessor</a:t>
            </a:r>
          </a:p>
          <a:p>
            <a:pPr marL="0" indent="0">
              <a:buFont typeface="Arial" pitchFamily="34" charset="0"/>
              <a:buNone/>
            </a:pPr>
            <a:r>
              <a:rPr lang="en-US" sz="2200"/>
              <a:t>B)Pretext Hypertext Preprocessor</a:t>
            </a:r>
          </a:p>
          <a:p>
            <a:pPr marL="0" indent="0">
              <a:buFont typeface="Arial" pitchFamily="34" charset="0"/>
              <a:buNone/>
            </a:pPr>
            <a:r>
              <a:rPr lang="en-US" sz="2200"/>
              <a:t>C)Personal Home Processor</a:t>
            </a:r>
          </a:p>
          <a:p>
            <a:pPr marL="0" indent="0">
              <a:buFont typeface="Arial" pitchFamily="34" charset="0"/>
              <a:buNone/>
            </a:pPr>
            <a:r>
              <a:rPr lang="en-US" sz="2200"/>
              <a:t>D)None of the above</a:t>
            </a:r>
          </a:p>
          <a:p>
            <a:pPr marL="0" indent="0">
              <a:buFont typeface="Arial" pitchFamily="34" charset="0"/>
              <a:buNone/>
            </a:pPr>
            <a:endParaRPr lang="en-US" sz="2200"/>
          </a:p>
          <a:p>
            <a:pPr marL="0" indent="0">
              <a:buFont typeface="Arial" pitchFamily="34" charset="0"/>
              <a:buNone/>
            </a:pPr>
            <a:r>
              <a:rPr lang="en-US" sz="2200"/>
              <a:t>2) Who is known as the father of PHP?</a:t>
            </a:r>
          </a:p>
          <a:p>
            <a:pPr marL="0" indent="0">
              <a:buFont typeface="Arial" pitchFamily="34" charset="0"/>
              <a:buNone/>
            </a:pPr>
            <a:r>
              <a:rPr lang="en-US" sz="2200"/>
              <a:t>A)Drek Kolkevi</a:t>
            </a:r>
          </a:p>
          <a:p>
            <a:pPr marL="0" indent="0">
              <a:buFont typeface="Arial" pitchFamily="34" charset="0"/>
              <a:buNone/>
            </a:pPr>
            <a:r>
              <a:rPr lang="en-US" sz="2200"/>
              <a:t>B)List Barely</a:t>
            </a:r>
          </a:p>
          <a:p>
            <a:pPr marL="0" indent="0">
              <a:buFont typeface="Arial" pitchFamily="34" charset="0"/>
              <a:buNone/>
            </a:pPr>
            <a:r>
              <a:rPr lang="en-US" sz="2200"/>
              <a:t>C)Rasmus Lerdrof</a:t>
            </a:r>
          </a:p>
          <a:p>
            <a:pPr marL="0" indent="0">
              <a:buFont typeface="Arial" pitchFamily="34" charset="0"/>
              <a:buNone/>
            </a:pPr>
            <a:r>
              <a:rPr lang="en-US" sz="2200"/>
              <a:t>D)None of the above</a:t>
            </a:r>
            <a:endParaRPr lang="en-US" sz="2200" dirty="0"/>
          </a:p>
        </p:txBody>
      </p:sp>
    </p:spTree>
    <p:extLst>
      <p:ext uri="{BB962C8B-B14F-4D97-AF65-F5344CB8AC3E}">
        <p14:creationId xmlns:p14="http://schemas.microsoft.com/office/powerpoint/2010/main" val="257860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endParaRPr lang="en-US" sz="1800" dirty="0"/>
          </a:p>
        </p:txBody>
      </p:sp>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Faculty Profile</a:t>
            </a: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081470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Daily Quiz</a:t>
            </a:r>
            <a:endParaRPr kumimoji="0" lang="en-US" sz="2800" b="0" i="0" u="none" strike="noStrike" kern="1200" cap="none" spc="0" normalizeH="0" baseline="0" noProof="0" dirty="0">
              <a:ln>
                <a:noFill/>
              </a:ln>
              <a:solidFill>
                <a:schemeClr val="dk1"/>
              </a:solidFill>
              <a:effectLst/>
              <a:uLnTx/>
              <a:uFillTx/>
            </a:endParaRP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6C2178A6-8F88-AE06-A11D-343365363680}"/>
              </a:ext>
            </a:extLst>
          </p:cNvPr>
          <p:cNvSpPr txBox="1">
            <a:spLocks/>
          </p:cNvSpPr>
          <p:nvPr/>
        </p:nvSpPr>
        <p:spPr>
          <a:xfrm>
            <a:off x="304800" y="838200"/>
            <a:ext cx="10515600" cy="533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200" dirty="0"/>
              <a:t>3) </a:t>
            </a:r>
            <a:r>
              <a:rPr lang="en-US" sz="2000" dirty="0"/>
              <a:t>Which of the following statements is true about variables and constants in PHP?</a:t>
            </a:r>
          </a:p>
          <a:p>
            <a:pPr marL="0" indent="0" algn="just">
              <a:buFont typeface="Arial" pitchFamily="34" charset="0"/>
              <a:buNone/>
            </a:pPr>
            <a:r>
              <a:rPr lang="en-US" sz="2000" dirty="0"/>
              <a:t>A) Variables are used for storing data that remains the same throughout the script execution.</a:t>
            </a:r>
          </a:p>
          <a:p>
            <a:pPr marL="0" indent="0" algn="just">
              <a:buFont typeface="Arial" pitchFamily="34" charset="0"/>
              <a:buNone/>
            </a:pPr>
            <a:r>
              <a:rPr lang="en-US" sz="2000" dirty="0"/>
              <a:t>B) Constants can be reassigned multiple times during the execution of a script.</a:t>
            </a:r>
          </a:p>
          <a:p>
            <a:pPr marL="0" indent="0" algn="just">
              <a:buFont typeface="Arial" pitchFamily="34" charset="0"/>
              <a:buNone/>
            </a:pPr>
            <a:r>
              <a:rPr lang="en-US" sz="2000" dirty="0"/>
              <a:t>C) Variables are case-insensitive, while constants are case-sensitive.</a:t>
            </a:r>
          </a:p>
          <a:p>
            <a:pPr marL="0" indent="0" algn="just">
              <a:buFont typeface="Arial" pitchFamily="34" charset="0"/>
              <a:buNone/>
            </a:pPr>
            <a:r>
              <a:rPr lang="en-US" sz="2000" dirty="0"/>
              <a:t>D) Constants are created dynamically when assigned a value, while variables need to be declared before use.</a:t>
            </a:r>
          </a:p>
          <a:p>
            <a:pPr marL="0" indent="0">
              <a:buFont typeface="Arial" pitchFamily="34" charset="0"/>
              <a:buNone/>
            </a:pPr>
            <a:r>
              <a:rPr lang="en-US" sz="2200" dirty="0"/>
              <a:t>4)Variable name in PHP starts with -</a:t>
            </a:r>
          </a:p>
          <a:p>
            <a:pPr marL="0" indent="0">
              <a:buFont typeface="Arial" pitchFamily="34" charset="0"/>
              <a:buNone/>
            </a:pPr>
            <a:r>
              <a:rPr lang="en-US" sz="2200" dirty="0"/>
              <a:t>A)! (Exclamation)</a:t>
            </a:r>
          </a:p>
          <a:p>
            <a:pPr marL="0" indent="0">
              <a:buFont typeface="Arial" pitchFamily="34" charset="0"/>
              <a:buNone/>
            </a:pPr>
            <a:r>
              <a:rPr lang="en-US" sz="2200" dirty="0"/>
              <a:t>B)$ (Dollar)</a:t>
            </a:r>
          </a:p>
          <a:p>
            <a:pPr marL="0" indent="0">
              <a:buFont typeface="Arial" pitchFamily="34" charset="0"/>
              <a:buNone/>
            </a:pPr>
            <a:r>
              <a:rPr lang="en-US" sz="2200" dirty="0"/>
              <a:t>C)&amp; (Ampersand)</a:t>
            </a:r>
          </a:p>
          <a:p>
            <a:pPr marL="0" indent="0">
              <a:buFont typeface="Arial" pitchFamily="34" charset="0"/>
              <a:buNone/>
            </a:pPr>
            <a:r>
              <a:rPr lang="en-US" sz="2200" dirty="0"/>
              <a:t>D)# (Hash)</a:t>
            </a:r>
          </a:p>
        </p:txBody>
      </p:sp>
    </p:spTree>
    <p:extLst>
      <p:ext uri="{BB962C8B-B14F-4D97-AF65-F5344CB8AC3E}">
        <p14:creationId xmlns:p14="http://schemas.microsoft.com/office/powerpoint/2010/main" val="2922271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Daily Quiz</a:t>
            </a:r>
            <a:endParaRPr kumimoji="0" lang="en-US" sz="2800" b="0" i="0" u="none" strike="noStrike" kern="1200" cap="none" spc="0" normalizeH="0" baseline="0" noProof="0" dirty="0">
              <a:ln>
                <a:noFill/>
              </a:ln>
              <a:solidFill>
                <a:schemeClr val="dk1"/>
              </a:solidFill>
              <a:effectLst/>
              <a:uLnTx/>
              <a:uFillTx/>
            </a:endParaRP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AC865633-8EC0-A162-FC5E-F37B21E8F3F5}"/>
              </a:ext>
            </a:extLst>
          </p:cNvPr>
          <p:cNvSpPr txBox="1">
            <a:spLocks/>
          </p:cNvSpPr>
          <p:nvPr/>
        </p:nvSpPr>
        <p:spPr>
          <a:xfrm>
            <a:off x="609600" y="838200"/>
            <a:ext cx="10058400" cy="533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200"/>
              <a:t>5) Which of the following is the default file extension of PHP? </a:t>
            </a:r>
          </a:p>
          <a:p>
            <a:pPr marL="0" indent="0">
              <a:buFont typeface="Arial" pitchFamily="34" charset="0"/>
              <a:buNone/>
            </a:pPr>
            <a:r>
              <a:rPr lang="en-US" sz="2200"/>
              <a:t>A).php</a:t>
            </a:r>
          </a:p>
          <a:p>
            <a:pPr marL="0" indent="0">
              <a:buFont typeface="Arial" pitchFamily="34" charset="0"/>
              <a:buNone/>
            </a:pPr>
            <a:r>
              <a:rPr lang="en-US" sz="2200"/>
              <a:t>B).hphp</a:t>
            </a:r>
          </a:p>
          <a:p>
            <a:pPr marL="0" indent="0">
              <a:buFont typeface="Arial" pitchFamily="34" charset="0"/>
              <a:buNone/>
            </a:pPr>
            <a:r>
              <a:rPr lang="en-US" sz="2200"/>
              <a:t>C).xml</a:t>
            </a:r>
          </a:p>
          <a:p>
            <a:pPr marL="0" indent="0">
              <a:buFont typeface="Arial" pitchFamily="34" charset="0"/>
              <a:buNone/>
            </a:pPr>
            <a:r>
              <a:rPr lang="en-US" sz="2200"/>
              <a:t>D).html</a:t>
            </a:r>
          </a:p>
          <a:p>
            <a:pPr marL="0" indent="0">
              <a:buFont typeface="Arial" pitchFamily="34" charset="0"/>
              <a:buNone/>
            </a:pPr>
            <a:endParaRPr lang="en-US" sz="2200"/>
          </a:p>
          <a:p>
            <a:pPr marL="0" indent="0">
              <a:buFont typeface="Arial" pitchFamily="34" charset="0"/>
              <a:buNone/>
            </a:pPr>
            <a:r>
              <a:rPr lang="en-US" sz="2200"/>
              <a:t>6) Which of the following is not a variable scope in PHP?</a:t>
            </a:r>
          </a:p>
          <a:p>
            <a:pPr marL="0" indent="0">
              <a:buFont typeface="Arial" pitchFamily="34" charset="0"/>
              <a:buNone/>
            </a:pPr>
            <a:r>
              <a:rPr lang="en-US" sz="2200"/>
              <a:t>A)Extern</a:t>
            </a:r>
          </a:p>
          <a:p>
            <a:pPr marL="0" indent="0">
              <a:buFont typeface="Arial" pitchFamily="34" charset="0"/>
              <a:buNone/>
            </a:pPr>
            <a:r>
              <a:rPr lang="en-US" sz="2200"/>
              <a:t>B)Local</a:t>
            </a:r>
          </a:p>
          <a:p>
            <a:pPr marL="0" indent="0">
              <a:buFont typeface="Arial" pitchFamily="34" charset="0"/>
              <a:buNone/>
            </a:pPr>
            <a:r>
              <a:rPr lang="en-US" sz="2200"/>
              <a:t>C)Static</a:t>
            </a:r>
          </a:p>
          <a:p>
            <a:pPr marL="0" indent="0">
              <a:buFont typeface="Arial" pitchFamily="34" charset="0"/>
              <a:buNone/>
            </a:pPr>
            <a:r>
              <a:rPr lang="en-US" sz="2200"/>
              <a:t>D)Global</a:t>
            </a:r>
            <a:endParaRPr lang="en-US" sz="2200" dirty="0"/>
          </a:p>
        </p:txBody>
      </p:sp>
    </p:spTree>
    <p:extLst>
      <p:ext uri="{BB962C8B-B14F-4D97-AF65-F5344CB8AC3E}">
        <p14:creationId xmlns:p14="http://schemas.microsoft.com/office/powerpoint/2010/main" val="1279193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Topic</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1143000" y="1266855"/>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657867D7-2670-BB82-0C5A-C150600829CC}"/>
              </a:ext>
            </a:extLst>
          </p:cNvPr>
          <p:cNvSpPr txBox="1"/>
          <p:nvPr/>
        </p:nvSpPr>
        <p:spPr>
          <a:xfrm>
            <a:off x="1600200" y="1055218"/>
            <a:ext cx="9067800" cy="411692"/>
          </a:xfrm>
          <a:prstGeom prst="rect">
            <a:avLst/>
          </a:prstGeom>
          <a:noFill/>
        </p:spPr>
        <p:txBody>
          <a:bodyPr wrap="square" rtlCol="0">
            <a:spAutoFit/>
          </a:bodyPr>
          <a:lstStyle/>
          <a:p>
            <a:pPr algn="ctr"/>
            <a:r>
              <a:rPr lang="en-US" sz="2000" dirty="0"/>
              <a:t>              Overview of </a:t>
            </a:r>
            <a:r>
              <a:rPr lang="en-IN" sz="2000" dirty="0"/>
              <a:t>Data Type, Operator &amp; Expressions in PHP</a:t>
            </a:r>
          </a:p>
        </p:txBody>
      </p:sp>
      <p:sp>
        <p:nvSpPr>
          <p:cNvPr id="9" name="Content Placeholder 2">
            <a:extLst>
              <a:ext uri="{FF2B5EF4-FFF2-40B4-BE49-F238E27FC236}">
                <a16:creationId xmlns:a16="http://schemas.microsoft.com/office/drawing/2014/main" id="{9B8DF059-8D79-5EE9-9527-4603451415EE}"/>
              </a:ext>
            </a:extLst>
          </p:cNvPr>
          <p:cNvSpPr txBox="1">
            <a:spLocks/>
          </p:cNvSpPr>
          <p:nvPr/>
        </p:nvSpPr>
        <p:spPr>
          <a:xfrm>
            <a:off x="533400" y="2629022"/>
            <a:ext cx="10591800" cy="28573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t>                                To discuss about data type, operator and expression in PHP </a:t>
            </a:r>
            <a:endParaRPr lang="en-IN" sz="2000" dirty="0"/>
          </a:p>
        </p:txBody>
      </p:sp>
      <p:sp>
        <p:nvSpPr>
          <p:cNvPr id="10" name="Title 1">
            <a:extLst>
              <a:ext uri="{FF2B5EF4-FFF2-40B4-BE49-F238E27FC236}">
                <a16:creationId xmlns:a16="http://schemas.microsoft.com/office/drawing/2014/main" id="{08164E65-28BF-B65D-08AA-B54CA2D96F64}"/>
              </a:ext>
            </a:extLst>
          </p:cNvPr>
          <p:cNvSpPr txBox="1">
            <a:spLocks/>
          </p:cNvSpPr>
          <p:nvPr/>
        </p:nvSpPr>
        <p:spPr>
          <a:xfrm>
            <a:off x="2819400" y="1754339"/>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Topic Objective</a:t>
            </a:r>
          </a:p>
          <a:p>
            <a:pPr algn="ctr">
              <a:defRPr/>
            </a:pPr>
            <a:endParaRPr lang="en-US" sz="2800" dirty="0">
              <a:latin typeface="Times New Roman" pitchFamily="18" charset="0"/>
              <a:cs typeface="Times New Roman" pitchFamily="18" charset="0"/>
              <a:sym typeface="Arial" charset="0"/>
            </a:endParaRPr>
          </a:p>
        </p:txBody>
      </p:sp>
    </p:spTree>
    <p:extLst>
      <p:ext uri="{BB962C8B-B14F-4D97-AF65-F5344CB8AC3E}">
        <p14:creationId xmlns:p14="http://schemas.microsoft.com/office/powerpoint/2010/main" val="1009273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a:ln>
                  <a:noFill/>
                </a:ln>
                <a:solidFill>
                  <a:schemeClr val="dk1"/>
                </a:solidFill>
                <a:effectLst/>
                <a:uLnTx/>
                <a:uFillTx/>
                <a:latin typeface="+mn-lt"/>
                <a:ea typeface="+mn-ea"/>
                <a:cs typeface="+mn-cs"/>
              </a:rPr>
              <a:t>Recap</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076E5C5F-7F1C-1BE5-CE0B-6D2CF7C5B4E0}"/>
              </a:ext>
            </a:extLst>
          </p:cNvPr>
          <p:cNvSpPr txBox="1">
            <a:spLocks/>
          </p:cNvSpPr>
          <p:nvPr/>
        </p:nvSpPr>
        <p:spPr>
          <a:xfrm>
            <a:off x="1066800" y="990600"/>
            <a:ext cx="9601200" cy="449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a:t>In the last lecture we have discussed about</a:t>
            </a:r>
          </a:p>
          <a:p>
            <a:pPr>
              <a:buFont typeface="Arial" pitchFamily="34" charset="0"/>
              <a:buNone/>
            </a:pPr>
            <a:endParaRPr lang="en-US" sz="2000"/>
          </a:p>
          <a:p>
            <a:pPr lvl="1">
              <a:buFont typeface="Arial" pitchFamily="34" charset="0"/>
              <a:buNone/>
            </a:pPr>
            <a:r>
              <a:rPr lang="en-US" sz="2000"/>
              <a:t>- Introduction of basic of PHP with its syntax variables and constant.</a:t>
            </a:r>
          </a:p>
          <a:p>
            <a:pPr>
              <a:buFont typeface="Arial" pitchFamily="34" charset="0"/>
              <a:buNone/>
            </a:pPr>
            <a:endParaRPr lang="en-US" sz="2800" dirty="0"/>
          </a:p>
        </p:txBody>
      </p:sp>
    </p:spTree>
    <p:extLst>
      <p:ext uri="{BB962C8B-B14F-4D97-AF65-F5344CB8AC3E}">
        <p14:creationId xmlns:p14="http://schemas.microsoft.com/office/powerpoint/2010/main" val="3557092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Data type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A2F94E68-440A-268A-66BB-BE3489737466}"/>
              </a:ext>
            </a:extLst>
          </p:cNvPr>
          <p:cNvSpPr txBox="1">
            <a:spLocks/>
          </p:cNvSpPr>
          <p:nvPr/>
        </p:nvSpPr>
        <p:spPr>
          <a:xfrm>
            <a:off x="381000" y="914400"/>
            <a:ext cx="10744200" cy="52117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dirty="0"/>
              <a:t>PHP data types are used to hold different types of data or values. PHP supports 8 primitive data types that can be categorized further in 3 types:</a:t>
            </a:r>
          </a:p>
          <a:p>
            <a:pPr algn="just"/>
            <a:r>
              <a:rPr lang="en-US" sz="2000" dirty="0"/>
              <a:t>Scalar Types (predefined)</a:t>
            </a:r>
          </a:p>
          <a:p>
            <a:pPr algn="just"/>
            <a:r>
              <a:rPr lang="en-US" sz="2000" dirty="0"/>
              <a:t>Compound Types (user-defined)</a:t>
            </a:r>
          </a:p>
          <a:p>
            <a:pPr algn="just"/>
            <a:r>
              <a:rPr lang="en-US" sz="2000" dirty="0"/>
              <a:t>Special Types</a:t>
            </a:r>
          </a:p>
          <a:p>
            <a:pPr marL="0" indent="0" algn="just">
              <a:buFont typeface="Arial" pitchFamily="34" charset="0"/>
              <a:buNone/>
            </a:pPr>
            <a:endParaRPr lang="en-US" sz="2000" dirty="0"/>
          </a:p>
          <a:p>
            <a:pPr marL="0" indent="0" algn="just">
              <a:buFont typeface="Arial" pitchFamily="34" charset="0"/>
              <a:buNone/>
            </a:pPr>
            <a:r>
              <a:rPr lang="en-US" sz="2200" b="1" dirty="0"/>
              <a:t>1 Scalar Types- </a:t>
            </a:r>
            <a:r>
              <a:rPr lang="en-US" sz="2000" dirty="0"/>
              <a:t>It holds only single value. There are 4 scalar data types in PHP.</a:t>
            </a:r>
          </a:p>
          <a:p>
            <a:pPr algn="just"/>
            <a:r>
              <a:rPr lang="en-US" sz="2000" dirty="0" err="1"/>
              <a:t>boolean</a:t>
            </a:r>
            <a:endParaRPr lang="en-US" sz="2000" dirty="0"/>
          </a:p>
          <a:p>
            <a:pPr algn="just"/>
            <a:r>
              <a:rPr lang="en-US" sz="2000" dirty="0"/>
              <a:t>integer</a:t>
            </a:r>
          </a:p>
          <a:p>
            <a:pPr algn="just"/>
            <a:r>
              <a:rPr lang="en-US" sz="2000" dirty="0"/>
              <a:t>float</a:t>
            </a:r>
          </a:p>
          <a:p>
            <a:pPr algn="just"/>
            <a:r>
              <a:rPr lang="en-US" sz="2000" dirty="0"/>
              <a:t>string</a:t>
            </a:r>
          </a:p>
          <a:p>
            <a:pPr marL="0" indent="0" algn="just">
              <a:buFont typeface="Arial" pitchFamily="34" charset="0"/>
              <a:buNone/>
            </a:pPr>
            <a:endParaRPr lang="en-US" sz="1600" dirty="0">
              <a:latin typeface="Open Sans"/>
            </a:endParaRPr>
          </a:p>
        </p:txBody>
      </p:sp>
    </p:spTree>
    <p:extLst>
      <p:ext uri="{BB962C8B-B14F-4D97-AF65-F5344CB8AC3E}">
        <p14:creationId xmlns:p14="http://schemas.microsoft.com/office/powerpoint/2010/main" val="2826752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DB4B5FFD-D617-098B-890D-ECC42B241E06}"/>
              </a:ext>
            </a:extLst>
          </p:cNvPr>
          <p:cNvSpPr txBox="1">
            <a:spLocks/>
          </p:cNvSpPr>
          <p:nvPr/>
        </p:nvSpPr>
        <p:spPr>
          <a:xfrm>
            <a:off x="152400" y="914400"/>
            <a:ext cx="11125200" cy="52117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200" b="1"/>
              <a:t>2 Compound Types- </a:t>
            </a:r>
            <a:r>
              <a:rPr lang="en-US" sz="2000"/>
              <a:t>It can hold multiple values. There are 2 compound data types in PHP.</a:t>
            </a:r>
          </a:p>
          <a:p>
            <a:pPr algn="just"/>
            <a:r>
              <a:rPr lang="en-US" sz="2000"/>
              <a:t>array</a:t>
            </a:r>
          </a:p>
          <a:p>
            <a:pPr algn="just"/>
            <a:r>
              <a:rPr lang="en-US" sz="2000"/>
              <a:t>object</a:t>
            </a:r>
          </a:p>
          <a:p>
            <a:pPr marL="0" indent="0" algn="just">
              <a:buFont typeface="Arial" pitchFamily="34" charset="0"/>
              <a:buNone/>
            </a:pPr>
            <a:endParaRPr lang="en-US" sz="2000"/>
          </a:p>
          <a:p>
            <a:pPr marL="0" indent="0" algn="just">
              <a:buFont typeface="Arial" pitchFamily="34" charset="0"/>
              <a:buNone/>
            </a:pPr>
            <a:r>
              <a:rPr lang="en-US" sz="2200" b="1"/>
              <a:t>3 Special Types-</a:t>
            </a:r>
            <a:r>
              <a:rPr lang="en-US" sz="2200"/>
              <a:t> </a:t>
            </a:r>
            <a:r>
              <a:rPr lang="en-US" sz="2000"/>
              <a:t>There are 2 special data types in PHP.</a:t>
            </a:r>
          </a:p>
          <a:p>
            <a:pPr algn="just"/>
            <a:r>
              <a:rPr lang="en-US" sz="2000"/>
              <a:t>resource</a:t>
            </a:r>
          </a:p>
          <a:p>
            <a:pPr algn="just"/>
            <a:r>
              <a:rPr lang="en-US" sz="2000"/>
              <a:t>NULL</a:t>
            </a:r>
            <a:endParaRPr lang="en-US" sz="2000" dirty="0"/>
          </a:p>
        </p:txBody>
      </p:sp>
    </p:spTree>
    <p:extLst>
      <p:ext uri="{BB962C8B-B14F-4D97-AF65-F5344CB8AC3E}">
        <p14:creationId xmlns:p14="http://schemas.microsoft.com/office/powerpoint/2010/main" val="38127733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Operator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9B087F88-184A-3234-D3A3-C5B2CC0AEF11}"/>
              </a:ext>
            </a:extLst>
          </p:cNvPr>
          <p:cNvSpPr txBox="1">
            <a:spLocks/>
          </p:cNvSpPr>
          <p:nvPr/>
        </p:nvSpPr>
        <p:spPr>
          <a:xfrm>
            <a:off x="228600" y="1219200"/>
            <a:ext cx="11353800" cy="49069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200" dirty="0"/>
              <a:t>PHP Operator is a symbol </a:t>
            </a:r>
            <a:r>
              <a:rPr lang="en-US" sz="2200" dirty="0" err="1"/>
              <a:t>i.e</a:t>
            </a:r>
            <a:r>
              <a:rPr lang="en-US" sz="2200" dirty="0"/>
              <a:t> used to perform operations on operands. In simple words, operators are used to perform operations on variables or values.</a:t>
            </a:r>
          </a:p>
          <a:p>
            <a:pPr marL="0" indent="0" algn="just">
              <a:buFont typeface="Arial" pitchFamily="34" charset="0"/>
              <a:buNone/>
            </a:pPr>
            <a:endParaRPr lang="en-US" sz="1600" dirty="0">
              <a:latin typeface="Open Sans"/>
            </a:endParaRPr>
          </a:p>
        </p:txBody>
      </p:sp>
      <p:pic>
        <p:nvPicPr>
          <p:cNvPr id="9" name="Picture 8">
            <a:extLst>
              <a:ext uri="{FF2B5EF4-FFF2-40B4-BE49-F238E27FC236}">
                <a16:creationId xmlns:a16="http://schemas.microsoft.com/office/drawing/2014/main" id="{7A39CAC8-067E-259F-075F-FA51D471DD34}"/>
              </a:ext>
            </a:extLst>
          </p:cNvPr>
          <p:cNvPicPr>
            <a:picLocks noChangeAspect="1"/>
          </p:cNvPicPr>
          <p:nvPr/>
        </p:nvPicPr>
        <p:blipFill rotWithShape="1">
          <a:blip r:embed="rId3"/>
          <a:srcRect l="17790" t="30209" r="36530" b="38542"/>
          <a:stretch/>
        </p:blipFill>
        <p:spPr>
          <a:xfrm>
            <a:off x="419100" y="2133600"/>
            <a:ext cx="11010900" cy="3733800"/>
          </a:xfrm>
          <a:prstGeom prst="rect">
            <a:avLst/>
          </a:prstGeom>
        </p:spPr>
      </p:pic>
    </p:spTree>
    <p:extLst>
      <p:ext uri="{BB962C8B-B14F-4D97-AF65-F5344CB8AC3E}">
        <p14:creationId xmlns:p14="http://schemas.microsoft.com/office/powerpoint/2010/main" val="28237970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Operator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Content Placeholder 6">
            <a:extLst>
              <a:ext uri="{FF2B5EF4-FFF2-40B4-BE49-F238E27FC236}">
                <a16:creationId xmlns:a16="http://schemas.microsoft.com/office/drawing/2014/main" id="{1451F029-17ED-CED6-FE57-FD9D427BDF0D}"/>
              </a:ext>
            </a:extLst>
          </p:cNvPr>
          <p:cNvPicPr>
            <a:picLocks noChangeAspect="1"/>
          </p:cNvPicPr>
          <p:nvPr/>
        </p:nvPicPr>
        <p:blipFill rotWithShape="1">
          <a:blip r:embed="rId3"/>
          <a:srcRect l="17949" t="28416" r="31624" b="41180"/>
          <a:stretch/>
        </p:blipFill>
        <p:spPr>
          <a:xfrm>
            <a:off x="304800" y="1066800"/>
            <a:ext cx="10668000" cy="2635250"/>
          </a:xfrm>
          <a:prstGeom prst="rect">
            <a:avLst/>
          </a:prstGeom>
        </p:spPr>
      </p:pic>
      <p:pic>
        <p:nvPicPr>
          <p:cNvPr id="9" name="Picture 8">
            <a:extLst>
              <a:ext uri="{FF2B5EF4-FFF2-40B4-BE49-F238E27FC236}">
                <a16:creationId xmlns:a16="http://schemas.microsoft.com/office/drawing/2014/main" id="{615C7AAF-51FE-D027-8396-94EFD34FC0FF}"/>
              </a:ext>
            </a:extLst>
          </p:cNvPr>
          <p:cNvPicPr>
            <a:picLocks noChangeAspect="1"/>
          </p:cNvPicPr>
          <p:nvPr/>
        </p:nvPicPr>
        <p:blipFill rotWithShape="1">
          <a:blip r:embed="rId4"/>
          <a:srcRect l="18155" t="34728" r="33602" b="38188"/>
          <a:stretch/>
        </p:blipFill>
        <p:spPr>
          <a:xfrm>
            <a:off x="425116" y="3706061"/>
            <a:ext cx="10547684" cy="2362200"/>
          </a:xfrm>
          <a:prstGeom prst="rect">
            <a:avLst/>
          </a:prstGeom>
        </p:spPr>
      </p:pic>
    </p:spTree>
    <p:extLst>
      <p:ext uri="{BB962C8B-B14F-4D97-AF65-F5344CB8AC3E}">
        <p14:creationId xmlns:p14="http://schemas.microsoft.com/office/powerpoint/2010/main" val="32192236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lgn="ctr"/>
            <a:r>
              <a:rPr lang="en-US" sz="2800" dirty="0"/>
              <a:t>Expression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10" name="Content Placeholder 2">
            <a:extLst>
              <a:ext uri="{FF2B5EF4-FFF2-40B4-BE49-F238E27FC236}">
                <a16:creationId xmlns:a16="http://schemas.microsoft.com/office/drawing/2014/main" id="{F1E3BC16-8E54-F2FF-2087-CC566717CC88}"/>
              </a:ext>
            </a:extLst>
          </p:cNvPr>
          <p:cNvSpPr txBox="1">
            <a:spLocks/>
          </p:cNvSpPr>
          <p:nvPr/>
        </p:nvSpPr>
        <p:spPr>
          <a:xfrm>
            <a:off x="152400" y="914400"/>
            <a:ext cx="10744200" cy="52117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200"/>
              <a:t>An </a:t>
            </a:r>
            <a:r>
              <a:rPr lang="en-US" sz="2200" i="1"/>
              <a:t>expression</a:t>
            </a:r>
            <a:r>
              <a:rPr lang="en-US" sz="2200"/>
              <a:t> is a bit of PHP that can be evaluated to produce a value. The simplest expressions are literal values and variables. </a:t>
            </a:r>
          </a:p>
          <a:p>
            <a:pPr algn="just"/>
            <a:r>
              <a:rPr lang="en-US" sz="2200"/>
              <a:t>A literal value evaluates to itself, while a variable evaluates to the value stored in the variable. </a:t>
            </a:r>
          </a:p>
          <a:p>
            <a:pPr algn="just"/>
            <a:r>
              <a:rPr lang="en-US" sz="2200"/>
              <a:t>More complex expressions can be formed using simple expressions and operators.</a:t>
            </a:r>
            <a:endParaRPr lang="en-US" sz="2200" dirty="0">
              <a:latin typeface="Open Sans"/>
            </a:endParaRPr>
          </a:p>
        </p:txBody>
      </p:sp>
    </p:spTree>
    <p:extLst>
      <p:ext uri="{BB962C8B-B14F-4D97-AF65-F5344CB8AC3E}">
        <p14:creationId xmlns:p14="http://schemas.microsoft.com/office/powerpoint/2010/main" val="834633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Control flow and Decision making statements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CB5865A2-F0E0-8897-6104-9BB0BF3C5852}"/>
              </a:ext>
            </a:extLst>
          </p:cNvPr>
          <p:cNvSpPr txBox="1">
            <a:spLocks/>
          </p:cNvSpPr>
          <p:nvPr/>
        </p:nvSpPr>
        <p:spPr>
          <a:xfrm>
            <a:off x="152400" y="838200"/>
            <a:ext cx="10439400" cy="5287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200" b="1"/>
              <a:t>1 PHP if-  </a:t>
            </a:r>
            <a:r>
              <a:rPr lang="en-US" sz="2000"/>
              <a:t>statement allows conditional execution of code. It is executed if condition is true. If statement is used to executes the block of code exist inside the if statement only if the specified condition is true.</a:t>
            </a:r>
          </a:p>
          <a:p>
            <a:pPr algn="just"/>
            <a:r>
              <a:rPr lang="en-US" sz="2000"/>
              <a:t>Syntax</a:t>
            </a:r>
            <a:r>
              <a:rPr lang="en-US" sz="2000" b="1"/>
              <a:t> </a:t>
            </a:r>
          </a:p>
          <a:p>
            <a:pPr lvl="1" algn="just"/>
            <a:r>
              <a:rPr lang="en-US" sz="2000" b="1"/>
              <a:t>if</a:t>
            </a:r>
            <a:r>
              <a:rPr lang="en-US" sz="2000"/>
              <a:t>(condition){  </a:t>
            </a:r>
          </a:p>
          <a:p>
            <a:pPr lvl="1" algn="just"/>
            <a:r>
              <a:rPr lang="en-US" sz="2000"/>
              <a:t>//code to be executed  </a:t>
            </a:r>
          </a:p>
          <a:p>
            <a:pPr lvl="1" algn="just"/>
            <a:r>
              <a:rPr lang="en-US" sz="2000"/>
              <a:t>} </a:t>
            </a:r>
          </a:p>
          <a:p>
            <a:endParaRPr lang="en-US" sz="2000"/>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365243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lnSpcReduction="10000"/>
          </a:bodyPr>
          <a:lstStyle/>
          <a:p>
            <a:r>
              <a:rPr lang="en-US" sz="2000" dirty="0"/>
              <a:t>Topic objective						</a:t>
            </a:r>
          </a:p>
          <a:p>
            <a:pPr lvl="1"/>
            <a:r>
              <a:rPr lang="en-US" sz="2000" dirty="0"/>
              <a:t>Introduction to PHP, </a:t>
            </a:r>
          </a:p>
          <a:p>
            <a:pPr lvl="1"/>
            <a:r>
              <a:rPr lang="en-US" sz="2000" dirty="0"/>
              <a:t>Basic Syntax, Variables &amp; Constants</a:t>
            </a:r>
          </a:p>
          <a:p>
            <a:pPr lvl="1"/>
            <a:r>
              <a:rPr lang="en-US" sz="2000" dirty="0"/>
              <a:t>Data Type, Operator &amp; Expressions</a:t>
            </a:r>
          </a:p>
          <a:p>
            <a:pPr lvl="1"/>
            <a:r>
              <a:rPr lang="en-US" sz="2000" dirty="0"/>
              <a:t>Control flow and Decision making statements</a:t>
            </a:r>
          </a:p>
          <a:p>
            <a:pPr lvl="1"/>
            <a:r>
              <a:rPr lang="en-US" sz="2000" dirty="0"/>
              <a:t>Functions, Strings, Arrays</a:t>
            </a:r>
          </a:p>
          <a:p>
            <a:pPr lvl="1"/>
            <a:r>
              <a:rPr lang="en-US" sz="2000" dirty="0"/>
              <a:t>Understanding file &amp; directory </a:t>
            </a:r>
          </a:p>
          <a:p>
            <a:pPr lvl="1"/>
            <a:r>
              <a:rPr lang="en-US" sz="2000" dirty="0"/>
              <a:t>Opening and closing, a file, Coping, renaming and deleting a file</a:t>
            </a:r>
          </a:p>
          <a:p>
            <a:pPr lvl="1"/>
            <a:r>
              <a:rPr lang="en-US" sz="2000" dirty="0"/>
              <a:t>Working with directories, Creating and deleting folder</a:t>
            </a:r>
          </a:p>
          <a:p>
            <a:pPr lvl="1"/>
            <a:r>
              <a:rPr lang="en-US" sz="2000" dirty="0"/>
              <a:t>File Uploading &amp; Downloading</a:t>
            </a:r>
            <a:endParaRPr lang="en-IN" sz="2000" dirty="0"/>
          </a:p>
          <a:p>
            <a:pPr lvl="1"/>
            <a:r>
              <a:rPr lang="en-IN" sz="2000" dirty="0"/>
              <a:t>Introduction to Session Control</a:t>
            </a:r>
          </a:p>
          <a:p>
            <a:pPr lvl="1"/>
            <a:r>
              <a:rPr lang="en-IN" sz="2000" dirty="0"/>
              <a:t>Session Functionality </a:t>
            </a:r>
          </a:p>
          <a:p>
            <a:pPr lvl="1"/>
            <a:r>
              <a:rPr lang="en-IN" sz="2000" dirty="0"/>
              <a:t>What is a Cookie</a:t>
            </a:r>
          </a:p>
          <a:p>
            <a:pPr marL="0" indent="0">
              <a:buNone/>
            </a:pPr>
            <a:endParaRPr lang="en-US" sz="1800" dirty="0"/>
          </a:p>
        </p:txBody>
      </p:sp>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Contents</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64774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Control flow and Decision making statements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00A4B106-1391-CB3A-B515-2AB131B89A70}"/>
              </a:ext>
            </a:extLst>
          </p:cNvPr>
          <p:cNvSpPr txBox="1">
            <a:spLocks/>
          </p:cNvSpPr>
          <p:nvPr/>
        </p:nvSpPr>
        <p:spPr>
          <a:xfrm>
            <a:off x="152400" y="838200"/>
            <a:ext cx="10668000" cy="5287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2</a:t>
            </a:r>
            <a:r>
              <a:rPr lang="en-US" sz="2000"/>
              <a:t> </a:t>
            </a:r>
            <a:r>
              <a:rPr lang="en-US" sz="2000" b="1"/>
              <a:t>PHP if-else </a:t>
            </a:r>
            <a:r>
              <a:rPr lang="en-US" sz="2000"/>
              <a:t>statement is executed whether condition is true or false. If-else statement is slightly different from if statement. It executes one block of code if the specified condition is true and another block of code if the condition is false.</a:t>
            </a:r>
          </a:p>
          <a:p>
            <a:pPr algn="just"/>
            <a:r>
              <a:rPr lang="en-US" sz="2000"/>
              <a:t>Syntax</a:t>
            </a:r>
          </a:p>
          <a:p>
            <a:pPr lvl="1" algn="just"/>
            <a:r>
              <a:rPr lang="en-US" sz="2000" b="1"/>
              <a:t>if</a:t>
            </a:r>
            <a:r>
              <a:rPr lang="en-US" sz="2000"/>
              <a:t>(condition){  </a:t>
            </a:r>
          </a:p>
          <a:p>
            <a:pPr lvl="1" algn="just"/>
            <a:r>
              <a:rPr lang="en-US" sz="2000"/>
              <a:t>//code to be executed if true  </a:t>
            </a:r>
          </a:p>
          <a:p>
            <a:pPr lvl="1" algn="just"/>
            <a:r>
              <a:rPr lang="en-US" sz="2000"/>
              <a:t>}</a:t>
            </a:r>
            <a:r>
              <a:rPr lang="en-US" sz="2000" b="1"/>
              <a:t>else</a:t>
            </a:r>
            <a:r>
              <a:rPr lang="en-US" sz="2000"/>
              <a:t>{  </a:t>
            </a:r>
          </a:p>
          <a:p>
            <a:pPr lvl="1" algn="just"/>
            <a:r>
              <a:rPr lang="en-US" sz="2000"/>
              <a:t>//code to be executed if false  </a:t>
            </a:r>
          </a:p>
          <a:p>
            <a:pPr lvl="1" algn="just"/>
            <a:r>
              <a:rPr lang="en-US" sz="2000"/>
              <a:t>} </a:t>
            </a:r>
          </a:p>
          <a:p>
            <a:endParaRPr lang="en-US" sz="2000"/>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3547160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Control flow and Decision making statements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32D6CD7-FFB8-580A-BE49-6196F8CF135B}"/>
              </a:ext>
            </a:extLst>
          </p:cNvPr>
          <p:cNvSpPr txBox="1">
            <a:spLocks/>
          </p:cNvSpPr>
          <p:nvPr/>
        </p:nvSpPr>
        <p:spPr>
          <a:xfrm>
            <a:off x="304800" y="1219200"/>
            <a:ext cx="10515600" cy="4906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3</a:t>
            </a:r>
            <a:r>
              <a:rPr lang="en-US" sz="2000"/>
              <a:t> </a:t>
            </a:r>
            <a:r>
              <a:rPr lang="en-US" sz="2000" b="1"/>
              <a:t>The PHP if-else-if </a:t>
            </a:r>
            <a:r>
              <a:rPr lang="en-US" sz="2000"/>
              <a:t>is a special statement used to combine multiple if-else statements. So, we can check multiple conditions using this statement.</a:t>
            </a:r>
          </a:p>
          <a:p>
            <a:pPr algn="just"/>
            <a:r>
              <a:rPr lang="en-US" sz="2000"/>
              <a:t>Syntax</a:t>
            </a:r>
          </a:p>
          <a:p>
            <a:pPr lvl="1" algn="just"/>
            <a:r>
              <a:rPr lang="en-US" sz="2000" b="1"/>
              <a:t>if</a:t>
            </a:r>
            <a:r>
              <a:rPr lang="en-US" sz="2000"/>
              <a:t> (condition1){    </a:t>
            </a:r>
          </a:p>
          <a:p>
            <a:pPr lvl="1" algn="just"/>
            <a:r>
              <a:rPr lang="en-US" sz="2000"/>
              <a:t>//code to be executed if condition1 is true    </a:t>
            </a:r>
          </a:p>
          <a:p>
            <a:pPr lvl="1" algn="just"/>
            <a:r>
              <a:rPr lang="en-US" sz="2000"/>
              <a:t>} </a:t>
            </a:r>
            <a:r>
              <a:rPr lang="en-US" sz="2000" b="1"/>
              <a:t>elseif</a:t>
            </a:r>
            <a:r>
              <a:rPr lang="en-US" sz="2000"/>
              <a:t> (condition2){      </a:t>
            </a:r>
          </a:p>
          <a:p>
            <a:pPr lvl="1" algn="just"/>
            <a:r>
              <a:rPr lang="en-US" sz="2000"/>
              <a:t>//code to be executed if condition2 is true    </a:t>
            </a:r>
          </a:p>
          <a:p>
            <a:pPr lvl="1" algn="just"/>
            <a:r>
              <a:rPr lang="en-US" sz="2000"/>
              <a:t>} </a:t>
            </a:r>
            <a:r>
              <a:rPr lang="en-US" sz="2000" b="1"/>
              <a:t>elseif</a:t>
            </a:r>
            <a:r>
              <a:rPr lang="en-US" sz="2000"/>
              <a:t> (condition3){      </a:t>
            </a:r>
          </a:p>
          <a:p>
            <a:pPr lvl="1" algn="just"/>
            <a:r>
              <a:rPr lang="en-US" sz="2000"/>
              <a:t>//code to be executed if condition3 is true    </a:t>
            </a:r>
          </a:p>
          <a:p>
            <a:pPr lvl="1" algn="just"/>
            <a:r>
              <a:rPr lang="en-US" sz="2000"/>
              <a:t>....  </a:t>
            </a:r>
          </a:p>
          <a:p>
            <a:pPr lvl="1" algn="just"/>
            <a:r>
              <a:rPr lang="en-US" sz="2000"/>
              <a:t>}  </a:t>
            </a:r>
            <a:r>
              <a:rPr lang="en-US" sz="2000" b="1"/>
              <a:t>else</a:t>
            </a:r>
            <a:r>
              <a:rPr lang="en-US" sz="2000"/>
              <a:t>{    </a:t>
            </a:r>
          </a:p>
          <a:p>
            <a:pPr lvl="1" algn="just"/>
            <a:r>
              <a:rPr lang="en-US" sz="2000"/>
              <a:t>//code to be executed if all given conditions are false    </a:t>
            </a:r>
          </a:p>
          <a:p>
            <a:pPr lvl="1" algn="just"/>
            <a:r>
              <a:rPr lang="en-US" sz="2000"/>
              <a:t>} </a:t>
            </a:r>
          </a:p>
          <a:p>
            <a:endParaRPr lang="en-US" sz="2000"/>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40279735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Control flow and Decision making statements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3D1C9EFB-5038-9680-EE4F-AF986EDC0CC7}"/>
              </a:ext>
            </a:extLst>
          </p:cNvPr>
          <p:cNvSpPr txBox="1">
            <a:spLocks/>
          </p:cNvSpPr>
          <p:nvPr/>
        </p:nvSpPr>
        <p:spPr>
          <a:xfrm>
            <a:off x="152400" y="838200"/>
            <a:ext cx="10515600" cy="5287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a:t>4</a:t>
            </a:r>
            <a:r>
              <a:rPr lang="en-US" sz="2000"/>
              <a:t> </a:t>
            </a:r>
            <a:r>
              <a:rPr lang="en-US" sz="2000" b="1"/>
              <a:t>PHP switch </a:t>
            </a:r>
            <a:r>
              <a:rPr lang="en-US" sz="2000"/>
              <a:t>statement is used to execute one statement from multiple conditions. It works like PHP if-else-if statement.</a:t>
            </a:r>
          </a:p>
          <a:p>
            <a:r>
              <a:rPr lang="en-US" sz="2000"/>
              <a:t>Syntax</a:t>
            </a:r>
          </a:p>
          <a:p>
            <a:pPr lvl="1"/>
            <a:r>
              <a:rPr lang="en-US" sz="2000" b="1"/>
              <a:t>switch</a:t>
            </a:r>
            <a:r>
              <a:rPr lang="en-US" sz="2000"/>
              <a:t>(expression){      </a:t>
            </a:r>
          </a:p>
          <a:p>
            <a:pPr lvl="1"/>
            <a:r>
              <a:rPr lang="en-US" sz="2000" b="1"/>
              <a:t>case</a:t>
            </a:r>
            <a:r>
              <a:rPr lang="en-US" sz="2000"/>
              <a:t> value1:      </a:t>
            </a:r>
          </a:p>
          <a:p>
            <a:pPr lvl="1"/>
            <a:r>
              <a:rPr lang="en-US" sz="2000"/>
              <a:t> //code to be executed  </a:t>
            </a:r>
          </a:p>
          <a:p>
            <a:pPr lvl="1"/>
            <a:r>
              <a:rPr lang="en-US" sz="2000"/>
              <a:t> </a:t>
            </a:r>
            <a:r>
              <a:rPr lang="en-US" sz="2000" b="1"/>
              <a:t>break</a:t>
            </a:r>
            <a:r>
              <a:rPr lang="en-US" sz="2000"/>
              <a:t>;  </a:t>
            </a:r>
          </a:p>
          <a:p>
            <a:pPr lvl="1"/>
            <a:r>
              <a:rPr lang="en-US" sz="2000" b="1"/>
              <a:t>case</a:t>
            </a:r>
            <a:r>
              <a:rPr lang="en-US" sz="2000"/>
              <a:t> value2:      </a:t>
            </a:r>
          </a:p>
          <a:p>
            <a:pPr lvl="1"/>
            <a:r>
              <a:rPr lang="en-US" sz="2000"/>
              <a:t> //code to be executed  </a:t>
            </a:r>
          </a:p>
          <a:p>
            <a:pPr lvl="1"/>
            <a:r>
              <a:rPr lang="en-US" sz="2000"/>
              <a:t> </a:t>
            </a:r>
            <a:r>
              <a:rPr lang="en-US" sz="2000" b="1"/>
              <a:t>break</a:t>
            </a:r>
            <a:r>
              <a:rPr lang="en-US" sz="2000"/>
              <a:t>;  </a:t>
            </a:r>
          </a:p>
          <a:p>
            <a:pPr lvl="1"/>
            <a:r>
              <a:rPr lang="en-US" sz="2000"/>
              <a:t>......      </a:t>
            </a:r>
          </a:p>
          <a:p>
            <a:pPr lvl="1"/>
            <a:r>
              <a:rPr lang="en-US" sz="2000" b="1"/>
              <a:t>default</a:t>
            </a:r>
            <a:r>
              <a:rPr lang="en-US" sz="2000"/>
              <a:t>:       </a:t>
            </a:r>
          </a:p>
          <a:p>
            <a:pPr lvl="1"/>
            <a:r>
              <a:rPr lang="en-US" sz="2000"/>
              <a:t> code to be executed </a:t>
            </a:r>
            <a:r>
              <a:rPr lang="en-US" sz="2000" b="1"/>
              <a:t>if</a:t>
            </a:r>
            <a:r>
              <a:rPr lang="en-US" sz="2000"/>
              <a:t> all cases are not matched;    </a:t>
            </a:r>
          </a:p>
          <a:p>
            <a:pPr lvl="1"/>
            <a:r>
              <a:rPr lang="en-US" sz="2000"/>
              <a:t>}  </a:t>
            </a:r>
          </a:p>
          <a:p>
            <a:endParaRPr lang="en-US" sz="2000"/>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27451515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Control flow and Decision making statements (CO5)</a:t>
            </a:r>
            <a:endParaRPr lang="en-IN" sz="2800"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062C7066-BED9-E2AA-573E-BDD7EFFCD716}"/>
              </a:ext>
            </a:extLst>
          </p:cNvPr>
          <p:cNvSpPr txBox="1">
            <a:spLocks/>
          </p:cNvSpPr>
          <p:nvPr/>
        </p:nvSpPr>
        <p:spPr>
          <a:xfrm>
            <a:off x="152400" y="1219200"/>
            <a:ext cx="10972800" cy="4906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5 PHP for loop </a:t>
            </a:r>
            <a:r>
              <a:rPr lang="en-US" sz="2000"/>
              <a:t>can be used to traverse set of code for the specified number of times. It should be used if the number of iterations is known otherwise use while loop. This means for loop is used when you already know how many times you want to execute a block of code. It allows users to put all the loop related statements in one place. </a:t>
            </a:r>
          </a:p>
          <a:p>
            <a:pPr algn="just"/>
            <a:r>
              <a:rPr lang="en-US" sz="2000"/>
              <a:t>Syntax</a:t>
            </a:r>
          </a:p>
          <a:p>
            <a:pPr lvl="1" algn="just"/>
            <a:r>
              <a:rPr lang="en-US" sz="1800" b="1"/>
              <a:t>for</a:t>
            </a:r>
            <a:r>
              <a:rPr lang="en-US" sz="1800"/>
              <a:t>(initialization; condition; increment/decrement){  </a:t>
            </a:r>
          </a:p>
          <a:p>
            <a:pPr lvl="1" algn="just"/>
            <a:r>
              <a:rPr lang="en-US" sz="1800"/>
              <a:t>//code to be executed  </a:t>
            </a:r>
          </a:p>
          <a:p>
            <a:pPr lvl="1" algn="just"/>
            <a:r>
              <a:rPr lang="en-US" sz="1800"/>
              <a:t>}  </a:t>
            </a:r>
          </a:p>
          <a:p>
            <a:pPr marL="0" indent="0">
              <a:buFont typeface="Arial" pitchFamily="34" charset="0"/>
              <a:buNone/>
            </a:pPr>
            <a:endParaRPr lang="en-US" sz="2000"/>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37045921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Control flow and Decision making statements (CO5)</a:t>
            </a:r>
            <a:endParaRPr lang="en-IN" sz="2800"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A033EBB9-D9A3-0521-EAC5-F11AD81760BC}"/>
              </a:ext>
            </a:extLst>
          </p:cNvPr>
          <p:cNvSpPr txBox="1">
            <a:spLocks/>
          </p:cNvSpPr>
          <p:nvPr/>
        </p:nvSpPr>
        <p:spPr>
          <a:xfrm>
            <a:off x="152400" y="838200"/>
            <a:ext cx="10515600" cy="5287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6 PHP while loop </a:t>
            </a:r>
            <a:r>
              <a:rPr lang="en-US" sz="2000"/>
              <a:t>can be used to traverse set of code like for loop. The while loop executes a block of code repeatedly until the condition is FALSE. Once the condition gets FALSE, it exits from the body of loop. It should be used if the number of iterations is not known.</a:t>
            </a:r>
          </a:p>
          <a:p>
            <a:pPr algn="just"/>
            <a:r>
              <a:rPr lang="en-US" sz="2000"/>
              <a:t>Syntax</a:t>
            </a:r>
          </a:p>
          <a:p>
            <a:pPr lvl="1" algn="just"/>
            <a:r>
              <a:rPr lang="en-US" sz="2000" b="1"/>
              <a:t>while</a:t>
            </a:r>
            <a:r>
              <a:rPr lang="en-US" sz="2000"/>
              <a:t>(condition){  </a:t>
            </a:r>
          </a:p>
          <a:p>
            <a:pPr lvl="1" algn="just"/>
            <a:r>
              <a:rPr lang="en-US" sz="2000"/>
              <a:t>//code to be executed  </a:t>
            </a:r>
          </a:p>
          <a:p>
            <a:pPr lvl="1" algn="just"/>
            <a:r>
              <a:rPr lang="en-US" sz="2000"/>
              <a:t>}  </a:t>
            </a:r>
          </a:p>
          <a:p>
            <a:pPr marL="0" indent="0">
              <a:buFont typeface="Arial" pitchFamily="34" charset="0"/>
              <a:buNone/>
            </a:pPr>
            <a:endParaRPr lang="en-US" sz="2000"/>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36395979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Control flow and Decision making statements (CO5)</a:t>
            </a:r>
            <a:endParaRPr lang="en-IN" sz="2800"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B52E2478-CEF0-5B01-F654-AAB5A0D37783}"/>
              </a:ext>
            </a:extLst>
          </p:cNvPr>
          <p:cNvSpPr txBox="1">
            <a:spLocks/>
          </p:cNvSpPr>
          <p:nvPr/>
        </p:nvSpPr>
        <p:spPr>
          <a:xfrm>
            <a:off x="381000" y="1189036"/>
            <a:ext cx="10744200" cy="49371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dirty="0"/>
              <a:t>7 PHP do-while loop </a:t>
            </a:r>
            <a:r>
              <a:rPr lang="en-US" sz="2000" dirty="0"/>
              <a:t>can be used to traverse set of code like </a:t>
            </a:r>
            <a:r>
              <a:rPr lang="en-US" sz="2000" dirty="0" err="1"/>
              <a:t>php</a:t>
            </a:r>
            <a:r>
              <a:rPr lang="en-US" sz="2000" dirty="0"/>
              <a:t> while loop. The PHP do-while loop is guaranteed to run at least once. The PHP do-while loop is used to execute a set of code of the program several times. If you have to execute the loop at least once and the number of iterations is not even fixed, it is recommended to use the </a:t>
            </a:r>
            <a:r>
              <a:rPr lang="en-US" sz="2000" b="1" dirty="0"/>
              <a:t>do-while</a:t>
            </a:r>
            <a:r>
              <a:rPr lang="en-US" sz="2000" dirty="0"/>
              <a:t> loop.</a:t>
            </a:r>
          </a:p>
          <a:p>
            <a:pPr algn="just"/>
            <a:r>
              <a:rPr lang="en-US" sz="2000" dirty="0"/>
              <a:t>Syntax</a:t>
            </a:r>
          </a:p>
          <a:p>
            <a:pPr lvl="1" algn="just"/>
            <a:r>
              <a:rPr lang="en-US" sz="2000" b="1" dirty="0"/>
              <a:t>do</a:t>
            </a:r>
            <a:r>
              <a:rPr lang="en-US" sz="2000" dirty="0"/>
              <a:t>{  </a:t>
            </a:r>
          </a:p>
          <a:p>
            <a:pPr lvl="1" algn="just"/>
            <a:r>
              <a:rPr lang="en-US" sz="2000" dirty="0"/>
              <a:t>//code to be executed  </a:t>
            </a:r>
          </a:p>
          <a:p>
            <a:pPr lvl="1" algn="just"/>
            <a:r>
              <a:rPr lang="en-US" sz="2000" dirty="0"/>
              <a:t>}</a:t>
            </a:r>
            <a:r>
              <a:rPr lang="en-US" sz="2000" b="1" dirty="0"/>
              <a:t>while</a:t>
            </a:r>
            <a:r>
              <a:rPr lang="en-US" sz="2000" dirty="0"/>
              <a:t>(condition);</a:t>
            </a:r>
          </a:p>
          <a:p>
            <a:pPr marL="0" indent="0" algn="just">
              <a:buFont typeface="Arial" pitchFamily="34" charset="0"/>
              <a:buNone/>
            </a:pPr>
            <a:endParaRPr lang="en-US" sz="2000" dirty="0"/>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24878492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Control flow and Decision making statements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9E56E478-8B13-47EB-1510-4FD44CA6F6D6}"/>
              </a:ext>
            </a:extLst>
          </p:cNvPr>
          <p:cNvSpPr txBox="1">
            <a:spLocks/>
          </p:cNvSpPr>
          <p:nvPr/>
        </p:nvSpPr>
        <p:spPr>
          <a:xfrm>
            <a:off x="381000" y="1055218"/>
            <a:ext cx="10515600" cy="50709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8 PHP break statement </a:t>
            </a:r>
            <a:r>
              <a:rPr lang="en-US" sz="2000"/>
              <a:t>breaks the execution of the current for, while, do-while, switch, and for-each loop. If you use break inside inner loop, it breaks the execution of inner loop only. The break statement can be used in all types of loops such as while, do-while, for, foreach loop, and also with switch case.</a:t>
            </a:r>
          </a:p>
          <a:p>
            <a:pPr algn="just"/>
            <a:r>
              <a:rPr lang="en-US" sz="2000"/>
              <a:t>Syntax</a:t>
            </a:r>
          </a:p>
          <a:p>
            <a:pPr lvl="1" algn="just"/>
            <a:r>
              <a:rPr lang="en-US" sz="2000"/>
              <a:t>jump statement;  </a:t>
            </a:r>
          </a:p>
          <a:p>
            <a:pPr lvl="1" algn="just"/>
            <a:r>
              <a:rPr lang="en-US" sz="2000" b="1"/>
              <a:t>break</a:t>
            </a:r>
            <a:r>
              <a:rPr lang="en-US" sz="2000"/>
              <a:t>; </a:t>
            </a:r>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4396636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Daily Quiz</a:t>
            </a:r>
            <a:endParaRPr kumimoji="0" lang="en-US" sz="2800" b="0" i="0" u="none" strike="noStrike" kern="1200" cap="none" spc="0" normalizeH="0" baseline="0" noProof="0" dirty="0">
              <a:ln>
                <a:noFill/>
              </a:ln>
              <a:solidFill>
                <a:schemeClr val="dk1"/>
              </a:solidFill>
              <a:effectLst/>
              <a:uLnTx/>
              <a:uFillTx/>
            </a:endParaRP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7DCFA195-7622-5D69-F272-1A09E3711DDA}"/>
              </a:ext>
            </a:extLst>
          </p:cNvPr>
          <p:cNvSpPr txBox="1">
            <a:spLocks/>
          </p:cNvSpPr>
          <p:nvPr/>
        </p:nvSpPr>
        <p:spPr>
          <a:xfrm>
            <a:off x="381000" y="947268"/>
            <a:ext cx="10287000" cy="52249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200"/>
              <a:t>1) Variable name in PHP starts with -</a:t>
            </a:r>
          </a:p>
          <a:p>
            <a:pPr marL="0" indent="0">
              <a:buFont typeface="Arial" pitchFamily="34" charset="0"/>
              <a:buNone/>
            </a:pPr>
            <a:r>
              <a:rPr lang="en-US" sz="2200"/>
              <a:t>! (Exclamation)</a:t>
            </a:r>
          </a:p>
          <a:p>
            <a:pPr marL="0" indent="0">
              <a:buFont typeface="Arial" pitchFamily="34" charset="0"/>
              <a:buNone/>
            </a:pPr>
            <a:r>
              <a:rPr lang="en-US" sz="2200"/>
              <a:t>$ (Dollar)</a:t>
            </a:r>
          </a:p>
          <a:p>
            <a:pPr marL="0" indent="0">
              <a:buFont typeface="Arial" pitchFamily="34" charset="0"/>
              <a:buNone/>
            </a:pPr>
            <a:r>
              <a:rPr lang="en-US" sz="2200"/>
              <a:t>&amp; (Ampersand)</a:t>
            </a:r>
          </a:p>
          <a:p>
            <a:pPr marL="0" indent="0">
              <a:buFont typeface="Arial" pitchFamily="34" charset="0"/>
              <a:buNone/>
            </a:pPr>
            <a:r>
              <a:rPr lang="en-US" sz="2200"/>
              <a:t># (Hash)</a:t>
            </a:r>
          </a:p>
          <a:p>
            <a:pPr marL="0" indent="0">
              <a:buFont typeface="Arial" pitchFamily="34" charset="0"/>
              <a:buNone/>
            </a:pPr>
            <a:endParaRPr lang="en-US" sz="2200"/>
          </a:p>
          <a:p>
            <a:pPr marL="0" indent="0">
              <a:buFont typeface="Arial" pitchFamily="34" charset="0"/>
              <a:buNone/>
            </a:pPr>
            <a:r>
              <a:rPr lang="en-US" sz="2200"/>
              <a:t>2) Default file extension of PHP?</a:t>
            </a:r>
          </a:p>
          <a:p>
            <a:pPr marL="0" indent="0">
              <a:buFont typeface="Arial" pitchFamily="34" charset="0"/>
              <a:buNone/>
            </a:pPr>
            <a:r>
              <a:rPr lang="en-US" sz="2200"/>
              <a:t>A).php</a:t>
            </a:r>
          </a:p>
          <a:p>
            <a:pPr marL="0" indent="0">
              <a:buFont typeface="Arial" pitchFamily="34" charset="0"/>
              <a:buNone/>
            </a:pPr>
            <a:r>
              <a:rPr lang="en-US" sz="2200"/>
              <a:t>B).hphp</a:t>
            </a:r>
          </a:p>
          <a:p>
            <a:pPr marL="0" indent="0">
              <a:buFont typeface="Arial" pitchFamily="34" charset="0"/>
              <a:buNone/>
            </a:pPr>
            <a:r>
              <a:rPr lang="en-US" sz="2200"/>
              <a:t>C).xml</a:t>
            </a:r>
          </a:p>
          <a:p>
            <a:pPr marL="0" indent="0">
              <a:buFont typeface="Arial" pitchFamily="34" charset="0"/>
              <a:buNone/>
            </a:pPr>
            <a:r>
              <a:rPr lang="en-US" sz="2200"/>
              <a:t>D).html</a:t>
            </a:r>
            <a:endParaRPr lang="en-US" sz="2200" dirty="0"/>
          </a:p>
        </p:txBody>
      </p:sp>
    </p:spTree>
    <p:extLst>
      <p:ext uri="{BB962C8B-B14F-4D97-AF65-F5344CB8AC3E}">
        <p14:creationId xmlns:p14="http://schemas.microsoft.com/office/powerpoint/2010/main" val="20128809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Daily Quiz</a:t>
            </a:r>
            <a:endParaRPr kumimoji="0" lang="en-US" sz="2800" b="0" i="0" u="none" strike="noStrike" kern="1200" cap="none" spc="0" normalizeH="0" baseline="0" noProof="0" dirty="0">
              <a:ln>
                <a:noFill/>
              </a:ln>
              <a:solidFill>
                <a:schemeClr val="dk1"/>
              </a:solidFill>
              <a:effectLst/>
              <a:uLnTx/>
              <a:uFillTx/>
            </a:endParaRP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D8E2ED14-7D1B-7995-5C7A-B8C8631F07F8}"/>
              </a:ext>
            </a:extLst>
          </p:cNvPr>
          <p:cNvSpPr txBox="1">
            <a:spLocks/>
          </p:cNvSpPr>
          <p:nvPr/>
        </p:nvSpPr>
        <p:spPr>
          <a:xfrm>
            <a:off x="381000" y="947268"/>
            <a:ext cx="9906000" cy="52249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200"/>
              <a:t>3) Which of the following is used to display the output in PHP?</a:t>
            </a:r>
          </a:p>
          <a:p>
            <a:pPr marL="0" indent="0">
              <a:buFont typeface="Arial" pitchFamily="34" charset="0"/>
              <a:buNone/>
            </a:pPr>
            <a:r>
              <a:rPr lang="en-US" sz="2200"/>
              <a:t>A)echo</a:t>
            </a:r>
          </a:p>
          <a:p>
            <a:pPr marL="0" indent="0">
              <a:buFont typeface="Arial" pitchFamily="34" charset="0"/>
              <a:buNone/>
            </a:pPr>
            <a:r>
              <a:rPr lang="en-US" sz="2200"/>
              <a:t>B)write</a:t>
            </a:r>
          </a:p>
          <a:p>
            <a:pPr marL="0" indent="0">
              <a:buFont typeface="Arial" pitchFamily="34" charset="0"/>
              <a:buNone/>
            </a:pPr>
            <a:r>
              <a:rPr lang="en-US" sz="2200"/>
              <a:t>C)print</a:t>
            </a:r>
          </a:p>
          <a:p>
            <a:pPr marL="0" indent="0">
              <a:buFont typeface="Arial" pitchFamily="34" charset="0"/>
              <a:buNone/>
            </a:pPr>
            <a:r>
              <a:rPr lang="en-US" sz="2200"/>
              <a:t>D)Both (a) and (c)</a:t>
            </a:r>
          </a:p>
          <a:p>
            <a:pPr marL="0" indent="0">
              <a:buFont typeface="Arial" pitchFamily="34" charset="0"/>
              <a:buNone/>
            </a:pPr>
            <a:r>
              <a:rPr lang="en-US" sz="2200"/>
              <a:t>4) Which of the following is correct to add a comment in php?</a:t>
            </a:r>
          </a:p>
          <a:p>
            <a:pPr marL="0" indent="0">
              <a:buFont typeface="Arial" pitchFamily="34" charset="0"/>
              <a:buNone/>
            </a:pPr>
            <a:r>
              <a:rPr lang="en-US" sz="2200"/>
              <a:t>A)&amp; …… &amp;</a:t>
            </a:r>
          </a:p>
          <a:p>
            <a:pPr marL="0" indent="0">
              <a:buFont typeface="Arial" pitchFamily="34" charset="0"/>
              <a:buNone/>
            </a:pPr>
            <a:r>
              <a:rPr lang="en-US" sz="2200"/>
              <a:t>B)// ……</a:t>
            </a:r>
          </a:p>
          <a:p>
            <a:pPr marL="0" indent="0">
              <a:buFont typeface="Arial" pitchFamily="34" charset="0"/>
              <a:buNone/>
            </a:pPr>
            <a:r>
              <a:rPr lang="en-US" sz="2200"/>
              <a:t>C)/* …… */</a:t>
            </a:r>
          </a:p>
          <a:p>
            <a:pPr marL="0" indent="0">
              <a:buFont typeface="Arial" pitchFamily="34" charset="0"/>
              <a:buNone/>
            </a:pPr>
            <a:r>
              <a:rPr lang="en-US" sz="2200"/>
              <a:t>D)Both (b) and (c)</a:t>
            </a:r>
            <a:endParaRPr lang="en-US" sz="2200" dirty="0"/>
          </a:p>
        </p:txBody>
      </p:sp>
    </p:spTree>
    <p:extLst>
      <p:ext uri="{BB962C8B-B14F-4D97-AF65-F5344CB8AC3E}">
        <p14:creationId xmlns:p14="http://schemas.microsoft.com/office/powerpoint/2010/main" val="26495239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endParaRPr lang="en-US" dirty="0"/>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Topic</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Title 1">
            <a:extLst>
              <a:ext uri="{FF2B5EF4-FFF2-40B4-BE49-F238E27FC236}">
                <a16:creationId xmlns:a16="http://schemas.microsoft.com/office/drawing/2014/main" id="{2FE569D5-3319-0A1D-B94D-911E3F953B85}"/>
              </a:ext>
            </a:extLst>
          </p:cNvPr>
          <p:cNvSpPr txBox="1">
            <a:spLocks/>
          </p:cNvSpPr>
          <p:nvPr/>
        </p:nvSpPr>
        <p:spPr>
          <a:xfrm>
            <a:off x="2819400" y="193728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Topic objective</a:t>
            </a:r>
          </a:p>
          <a:p>
            <a:pPr algn="ctr">
              <a:defRPr/>
            </a:pPr>
            <a:endParaRPr lang="en-US" sz="2800" dirty="0">
              <a:latin typeface="Times New Roman" pitchFamily="18" charset="0"/>
              <a:cs typeface="Times New Roman" pitchFamily="18" charset="0"/>
              <a:sym typeface="Arial" charset="0"/>
            </a:endParaRPr>
          </a:p>
        </p:txBody>
      </p:sp>
      <p:sp>
        <p:nvSpPr>
          <p:cNvPr id="9" name="TextBox 8">
            <a:extLst>
              <a:ext uri="{FF2B5EF4-FFF2-40B4-BE49-F238E27FC236}">
                <a16:creationId xmlns:a16="http://schemas.microsoft.com/office/drawing/2014/main" id="{38FFB488-3F0E-7D79-18CD-3020D548B928}"/>
              </a:ext>
            </a:extLst>
          </p:cNvPr>
          <p:cNvSpPr txBox="1"/>
          <p:nvPr/>
        </p:nvSpPr>
        <p:spPr>
          <a:xfrm>
            <a:off x="3200400" y="957733"/>
            <a:ext cx="6705600" cy="400110"/>
          </a:xfrm>
          <a:prstGeom prst="rect">
            <a:avLst/>
          </a:prstGeom>
          <a:noFill/>
        </p:spPr>
        <p:txBody>
          <a:bodyPr wrap="square" rtlCol="0">
            <a:spAutoFit/>
          </a:bodyPr>
          <a:lstStyle/>
          <a:p>
            <a:pPr algn="ctr"/>
            <a:r>
              <a:rPr lang="en-US" sz="2000" dirty="0"/>
              <a:t>Overview of </a:t>
            </a:r>
            <a:r>
              <a:rPr lang="en-IN" sz="2000" dirty="0"/>
              <a:t>function, string &amp; arrays in PHP</a:t>
            </a:r>
          </a:p>
        </p:txBody>
      </p:sp>
      <p:sp>
        <p:nvSpPr>
          <p:cNvPr id="10" name="Content Placeholder 2">
            <a:extLst>
              <a:ext uri="{FF2B5EF4-FFF2-40B4-BE49-F238E27FC236}">
                <a16:creationId xmlns:a16="http://schemas.microsoft.com/office/drawing/2014/main" id="{E8B93162-2502-F499-6CED-9EE9510C8E70}"/>
              </a:ext>
            </a:extLst>
          </p:cNvPr>
          <p:cNvSpPr txBox="1">
            <a:spLocks/>
          </p:cNvSpPr>
          <p:nvPr/>
        </p:nvSpPr>
        <p:spPr>
          <a:xfrm>
            <a:off x="3200400" y="3472330"/>
            <a:ext cx="7239000" cy="20140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a:t>To discuss about function, string and arrays in PHP </a:t>
            </a:r>
            <a:endParaRPr lang="en-IN" sz="2000" dirty="0"/>
          </a:p>
        </p:txBody>
      </p:sp>
    </p:spTree>
    <p:extLst>
      <p:ext uri="{BB962C8B-B14F-4D97-AF65-F5344CB8AC3E}">
        <p14:creationId xmlns:p14="http://schemas.microsoft.com/office/powerpoint/2010/main" val="1149884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lvl="1"/>
            <a:r>
              <a:rPr lang="en-IN" sz="2000" dirty="0"/>
              <a:t>Setting Cookies with PHP</a:t>
            </a:r>
          </a:p>
          <a:p>
            <a:pPr lvl="1"/>
            <a:r>
              <a:rPr lang="en-IN" sz="2000" dirty="0"/>
              <a:t>Using Cookies with Sessions</a:t>
            </a:r>
          </a:p>
          <a:p>
            <a:pPr lvl="1"/>
            <a:r>
              <a:rPr lang="en-IN" sz="2000" dirty="0"/>
              <a:t>Deleting Cookies</a:t>
            </a:r>
          </a:p>
          <a:p>
            <a:pPr lvl="1"/>
            <a:r>
              <a:rPr lang="en-IN" sz="2000" dirty="0"/>
              <a:t>Registering Session variables</a:t>
            </a:r>
          </a:p>
          <a:p>
            <a:pPr lvl="1"/>
            <a:r>
              <a:rPr lang="en-IN" sz="2000" dirty="0"/>
              <a:t>Destroying the variables and Session.</a:t>
            </a:r>
          </a:p>
          <a:p>
            <a:pPr indent="-304800" algn="just">
              <a:spcBef>
                <a:spcPts val="0"/>
              </a:spcBef>
              <a:buClr>
                <a:schemeClr val="dk1"/>
              </a:buClr>
              <a:buSzPts val="1800"/>
              <a:defRPr/>
            </a:pPr>
            <a:r>
              <a:rPr lang="en-US" sz="2000" dirty="0">
                <a:cs typeface="Times New Roman" pitchFamily="18" charset="0"/>
              </a:rPr>
              <a:t>Video Links</a:t>
            </a:r>
          </a:p>
          <a:p>
            <a:pPr indent="-304800" algn="just">
              <a:spcBef>
                <a:spcPts val="0"/>
              </a:spcBef>
              <a:buClr>
                <a:schemeClr val="dk1"/>
              </a:buClr>
              <a:buSzPts val="1800"/>
              <a:defRPr/>
            </a:pPr>
            <a:r>
              <a:rPr lang="en-US" sz="2000" dirty="0">
                <a:cs typeface="Times New Roman" pitchFamily="18" charset="0"/>
              </a:rPr>
              <a:t>Daily Quiz</a:t>
            </a:r>
          </a:p>
          <a:p>
            <a:pPr indent="-304800" algn="just">
              <a:spcBef>
                <a:spcPts val="0"/>
              </a:spcBef>
              <a:buClr>
                <a:schemeClr val="dk1"/>
              </a:buClr>
              <a:buSzPts val="1800"/>
              <a:defRPr/>
            </a:pPr>
            <a:r>
              <a:rPr lang="en-US" sz="2000" dirty="0">
                <a:cs typeface="Times New Roman" pitchFamily="18" charset="0"/>
              </a:rPr>
              <a:t>Weekly Assignment</a:t>
            </a:r>
          </a:p>
          <a:p>
            <a:pPr indent="-304800" algn="just">
              <a:spcBef>
                <a:spcPts val="0"/>
              </a:spcBef>
              <a:buClr>
                <a:schemeClr val="dk1"/>
              </a:buClr>
              <a:buSzPts val="1800"/>
              <a:defRPr/>
            </a:pPr>
            <a:r>
              <a:rPr lang="en-US" sz="2000" dirty="0">
                <a:cs typeface="Times New Roman" pitchFamily="18" charset="0"/>
              </a:rPr>
              <a:t>MCQs</a:t>
            </a:r>
          </a:p>
          <a:p>
            <a:pPr indent="-304800" algn="just">
              <a:spcBef>
                <a:spcPts val="0"/>
              </a:spcBef>
              <a:buClr>
                <a:schemeClr val="dk1"/>
              </a:buClr>
              <a:buSzPts val="1800"/>
              <a:defRPr/>
            </a:pPr>
            <a:r>
              <a:rPr lang="en-US" sz="2000" dirty="0">
                <a:cs typeface="Times New Roman" pitchFamily="18" charset="0"/>
              </a:rPr>
              <a:t>Expected Questions in University Exams</a:t>
            </a:r>
          </a:p>
          <a:p>
            <a:pPr indent="-304800" algn="just">
              <a:spcBef>
                <a:spcPts val="0"/>
              </a:spcBef>
              <a:buClr>
                <a:schemeClr val="dk1"/>
              </a:buClr>
              <a:buSzPts val="1800"/>
              <a:defRPr/>
            </a:pPr>
            <a:r>
              <a:rPr lang="en-US" sz="2000" dirty="0">
                <a:cs typeface="Times New Roman" pitchFamily="18" charset="0"/>
              </a:rPr>
              <a:t>Summary</a:t>
            </a:r>
          </a:p>
          <a:p>
            <a:pPr indent="-304800" algn="just">
              <a:spcBef>
                <a:spcPts val="0"/>
              </a:spcBef>
              <a:buClr>
                <a:schemeClr val="dk1"/>
              </a:buClr>
              <a:buSzPts val="1800"/>
              <a:defRPr/>
            </a:pPr>
            <a:r>
              <a:rPr lang="en-US" sz="2000" dirty="0">
                <a:cs typeface="Times New Roman" pitchFamily="18" charset="0"/>
              </a:rPr>
              <a:t>References</a:t>
            </a:r>
          </a:p>
          <a:p>
            <a:pPr marL="0" indent="0">
              <a:buNone/>
            </a:pPr>
            <a:endParaRPr lang="en-US" sz="1800" dirty="0"/>
          </a:p>
        </p:txBody>
      </p:sp>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Contents</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445827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kumimoji="0" lang="en-US" sz="2800" i="0" u="none" strike="noStrike" kern="1200" cap="none" spc="0" normalizeH="0" baseline="0" noProof="0" dirty="0">
                <a:ln>
                  <a:noFill/>
                </a:ln>
                <a:solidFill>
                  <a:schemeClr val="dk1"/>
                </a:solidFill>
                <a:effectLst/>
                <a:uLnTx/>
                <a:uFillTx/>
                <a:latin typeface="+mn-lt"/>
                <a:ea typeface="+mn-ea"/>
                <a:cs typeface="+mn-cs"/>
              </a:rPr>
              <a:t>Recap</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C7FCD748-9073-004F-1B78-DBFB443F930B}"/>
              </a:ext>
            </a:extLst>
          </p:cNvPr>
          <p:cNvSpPr txBox="1">
            <a:spLocks/>
          </p:cNvSpPr>
          <p:nvPr/>
        </p:nvSpPr>
        <p:spPr>
          <a:xfrm>
            <a:off x="533400" y="990600"/>
            <a:ext cx="10134600" cy="449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a:t>In the last lecture we have discussed about</a:t>
            </a:r>
          </a:p>
          <a:p>
            <a:pPr>
              <a:buFont typeface="Arial" pitchFamily="34" charset="0"/>
              <a:buNone/>
            </a:pPr>
            <a:endParaRPr lang="en-US" sz="2000"/>
          </a:p>
          <a:p>
            <a:pPr lvl="1">
              <a:buFont typeface="Arial" pitchFamily="34" charset="0"/>
              <a:buNone/>
            </a:pPr>
            <a:r>
              <a:rPr lang="en-US" sz="2000"/>
              <a:t>- Introduction of basic of PHP with </a:t>
            </a:r>
            <a:r>
              <a:rPr lang="en-IN" sz="2000"/>
              <a:t>Data Type, Operator &amp; Expressions, Control flow and Decision making statements</a:t>
            </a:r>
            <a:r>
              <a:rPr lang="en-US" sz="2000"/>
              <a:t>.</a:t>
            </a:r>
          </a:p>
          <a:p>
            <a:pPr>
              <a:buFont typeface="Arial" pitchFamily="34" charset="0"/>
              <a:buNone/>
            </a:pPr>
            <a:endParaRPr lang="en-US" sz="2800" dirty="0"/>
          </a:p>
        </p:txBody>
      </p:sp>
    </p:spTree>
    <p:extLst>
      <p:ext uri="{BB962C8B-B14F-4D97-AF65-F5344CB8AC3E}">
        <p14:creationId xmlns:p14="http://schemas.microsoft.com/office/powerpoint/2010/main" val="29684500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Functions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597E7CA2-FCD3-F0EC-D1BD-7CD2CAB7F9B5}"/>
              </a:ext>
            </a:extLst>
          </p:cNvPr>
          <p:cNvSpPr txBox="1">
            <a:spLocks/>
          </p:cNvSpPr>
          <p:nvPr/>
        </p:nvSpPr>
        <p:spPr>
          <a:xfrm>
            <a:off x="152400" y="838200"/>
            <a:ext cx="10668000" cy="5287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PHP function is a piece of code that can be reused many times. It can take input as argument list and return value. There are thousands of built-in functions in PHP.</a:t>
            </a:r>
          </a:p>
          <a:p>
            <a:pPr algn="just"/>
            <a:r>
              <a:rPr lang="en-US" sz="2000"/>
              <a:t>In PHP, we can define </a:t>
            </a:r>
            <a:r>
              <a:rPr lang="en-US" sz="2000" b="1"/>
              <a:t>Conditional function</a:t>
            </a:r>
            <a:r>
              <a:rPr lang="en-US" sz="2000"/>
              <a:t>, </a:t>
            </a:r>
            <a:r>
              <a:rPr lang="en-US" sz="2000" b="1"/>
              <a:t>Function within Function</a:t>
            </a:r>
            <a:r>
              <a:rPr lang="en-US" sz="2000"/>
              <a:t> and </a:t>
            </a:r>
            <a:r>
              <a:rPr lang="en-US" sz="2000" b="1"/>
              <a:t>Recursive function</a:t>
            </a:r>
            <a:r>
              <a:rPr lang="en-US" sz="2000"/>
              <a:t> also.</a:t>
            </a:r>
          </a:p>
          <a:p>
            <a:pPr algn="just"/>
            <a:r>
              <a:rPr lang="en-US" sz="2000"/>
              <a:t>PHP User-defined Functions</a:t>
            </a:r>
          </a:p>
          <a:p>
            <a:pPr algn="just"/>
            <a:r>
              <a:rPr lang="en-US" sz="2000"/>
              <a:t>We can declare and call user-defined functions easily. Let's see the syntax to declare user-defined functions.</a:t>
            </a:r>
          </a:p>
          <a:p>
            <a:pPr algn="just"/>
            <a:r>
              <a:rPr lang="en-US" sz="2000"/>
              <a:t>Syntax</a:t>
            </a:r>
          </a:p>
          <a:p>
            <a:pPr lvl="1" algn="just"/>
            <a:r>
              <a:rPr lang="en-US" sz="2000" b="1"/>
              <a:t>function</a:t>
            </a:r>
            <a:r>
              <a:rPr lang="en-US" sz="2000"/>
              <a:t> functionname(){  </a:t>
            </a:r>
          </a:p>
          <a:p>
            <a:pPr lvl="1" algn="just"/>
            <a:r>
              <a:rPr lang="en-US" sz="2000"/>
              <a:t>//code to be executed  </a:t>
            </a:r>
          </a:p>
          <a:p>
            <a:pPr lvl="1" algn="just"/>
            <a:r>
              <a:rPr lang="en-US" sz="2000"/>
              <a:t>}  </a:t>
            </a:r>
          </a:p>
          <a:p>
            <a:pPr marL="0" indent="0" algn="just">
              <a:buFont typeface="Arial" pitchFamily="34" charset="0"/>
              <a:buNone/>
            </a:pPr>
            <a:endParaRPr lang="en-US" sz="2000" b="1" dirty="0">
              <a:latin typeface="Open Sans"/>
            </a:endParaRPr>
          </a:p>
        </p:txBody>
      </p:sp>
    </p:spTree>
    <p:extLst>
      <p:ext uri="{BB962C8B-B14F-4D97-AF65-F5344CB8AC3E}">
        <p14:creationId xmlns:p14="http://schemas.microsoft.com/office/powerpoint/2010/main" val="33042547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Functions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6F2172A7-5ACB-9E14-1F28-C1829431BF83}"/>
              </a:ext>
            </a:extLst>
          </p:cNvPr>
          <p:cNvSpPr txBox="1">
            <a:spLocks/>
          </p:cNvSpPr>
          <p:nvPr/>
        </p:nvSpPr>
        <p:spPr>
          <a:xfrm>
            <a:off x="457200" y="1055218"/>
            <a:ext cx="9906000" cy="50709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1</a:t>
            </a:r>
            <a:r>
              <a:rPr lang="en-US" sz="2000"/>
              <a:t> </a:t>
            </a:r>
            <a:r>
              <a:rPr lang="en-US" sz="2000" b="1"/>
              <a:t>PHP Parameterized functions </a:t>
            </a:r>
            <a:r>
              <a:rPr lang="en-US" sz="2000"/>
              <a:t>are the functions with parameters. You can pass any number of parameters inside a function. These passed parameters act as variables inside your function. They are specified inside the parentheses, after the function name. The output depends upon the dynamic values passed as the parameters into the function.</a:t>
            </a:r>
          </a:p>
          <a:p>
            <a:pPr marL="0" indent="0" algn="just">
              <a:buFont typeface="Arial" pitchFamily="34" charset="0"/>
              <a:buNone/>
            </a:pPr>
            <a:endParaRPr lang="en-US" sz="2000" b="1" dirty="0">
              <a:latin typeface="Open Sans"/>
            </a:endParaRPr>
          </a:p>
        </p:txBody>
      </p:sp>
    </p:spTree>
    <p:extLst>
      <p:ext uri="{BB962C8B-B14F-4D97-AF65-F5344CB8AC3E}">
        <p14:creationId xmlns:p14="http://schemas.microsoft.com/office/powerpoint/2010/main" val="17446762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Functions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AA3ECAD9-B39D-1641-DA8C-711DB2E9C85B}"/>
              </a:ext>
            </a:extLst>
          </p:cNvPr>
          <p:cNvSpPr txBox="1">
            <a:spLocks/>
          </p:cNvSpPr>
          <p:nvPr/>
        </p:nvSpPr>
        <p:spPr>
          <a:xfrm>
            <a:off x="457200" y="1055218"/>
            <a:ext cx="9982200" cy="50709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2 PHP call by value function </a:t>
            </a:r>
            <a:r>
              <a:rPr lang="en-US" sz="2000"/>
              <a:t>allows you to call function by value and reference both. In case of PHP call by value, actual value is not modified if it is modified inside the function.</a:t>
            </a:r>
          </a:p>
          <a:p>
            <a:pPr lvl="1" algn="just"/>
            <a:r>
              <a:rPr lang="en-US" sz="2000"/>
              <a:t>&lt;?php  </a:t>
            </a:r>
          </a:p>
          <a:p>
            <a:pPr lvl="1" algn="just"/>
            <a:r>
              <a:rPr lang="en-US" sz="2000" b="1"/>
              <a:t>function</a:t>
            </a:r>
            <a:r>
              <a:rPr lang="en-US" sz="2000"/>
              <a:t> adder($str2)  </a:t>
            </a:r>
          </a:p>
          <a:p>
            <a:pPr lvl="1" algn="just"/>
            <a:r>
              <a:rPr lang="en-US" sz="2000"/>
              <a:t>{  </a:t>
            </a:r>
          </a:p>
          <a:p>
            <a:pPr lvl="1" algn="just"/>
            <a:r>
              <a:rPr lang="en-US" sz="2000"/>
              <a:t>    $str2 .= 'Call By Value';  </a:t>
            </a:r>
          </a:p>
          <a:p>
            <a:pPr lvl="1" algn="just"/>
            <a:r>
              <a:rPr lang="en-US" sz="2000"/>
              <a:t>}  </a:t>
            </a:r>
          </a:p>
          <a:p>
            <a:pPr lvl="1" algn="just"/>
            <a:r>
              <a:rPr lang="en-US" sz="2000"/>
              <a:t>$str = 'Hello ';  </a:t>
            </a:r>
          </a:p>
          <a:p>
            <a:pPr lvl="1" algn="just"/>
            <a:r>
              <a:rPr lang="en-US" sz="2000"/>
              <a:t>adder($str);  </a:t>
            </a:r>
          </a:p>
          <a:p>
            <a:pPr lvl="1" algn="just"/>
            <a:r>
              <a:rPr lang="en-US" sz="2000"/>
              <a:t>echo $str;  </a:t>
            </a:r>
          </a:p>
          <a:p>
            <a:pPr lvl="1" algn="just"/>
            <a:r>
              <a:rPr lang="en-US" sz="2000"/>
              <a:t>?&gt;</a:t>
            </a:r>
            <a:r>
              <a:rPr lang="en-US" sz="1800"/>
              <a:t>  </a:t>
            </a:r>
          </a:p>
          <a:p>
            <a:pPr marL="0" indent="0" algn="just">
              <a:buFont typeface="Arial" pitchFamily="34" charset="0"/>
              <a:buNone/>
            </a:pPr>
            <a:endParaRPr lang="en-US" sz="2000" b="1" dirty="0">
              <a:latin typeface="Open Sans"/>
            </a:endParaRPr>
          </a:p>
        </p:txBody>
      </p:sp>
    </p:spTree>
    <p:extLst>
      <p:ext uri="{BB962C8B-B14F-4D97-AF65-F5344CB8AC3E}">
        <p14:creationId xmlns:p14="http://schemas.microsoft.com/office/powerpoint/2010/main" val="35844623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Functions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871ABAA3-A604-3916-CD43-3CAD74AD5C82}"/>
              </a:ext>
            </a:extLst>
          </p:cNvPr>
          <p:cNvSpPr txBox="1">
            <a:spLocks/>
          </p:cNvSpPr>
          <p:nvPr/>
        </p:nvSpPr>
        <p:spPr>
          <a:xfrm>
            <a:off x="381000" y="947268"/>
            <a:ext cx="10287000" cy="51788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3 In case of PHP call by reference</a:t>
            </a:r>
            <a:r>
              <a:rPr lang="en-US" sz="2000"/>
              <a:t>, actual value is modified if it is modified inside the function. In such case, you need to use &amp; (ampersand) symbol with formal arguments. The &amp; represents reference of the variable.</a:t>
            </a:r>
          </a:p>
          <a:p>
            <a:pPr lvl="1" algn="just"/>
            <a:r>
              <a:rPr lang="en-US" sz="2000"/>
              <a:t>&lt;?php  </a:t>
            </a:r>
          </a:p>
          <a:p>
            <a:pPr lvl="1" algn="just"/>
            <a:r>
              <a:rPr lang="en-US" sz="2000" b="1"/>
              <a:t>function</a:t>
            </a:r>
            <a:r>
              <a:rPr lang="en-US" sz="2000"/>
              <a:t> adder(&amp;$str2)  </a:t>
            </a:r>
          </a:p>
          <a:p>
            <a:pPr lvl="1" algn="just"/>
            <a:r>
              <a:rPr lang="en-US" sz="2000"/>
              <a:t>{  </a:t>
            </a:r>
          </a:p>
          <a:p>
            <a:pPr lvl="1" algn="just"/>
            <a:r>
              <a:rPr lang="en-US" sz="2000"/>
              <a:t>    $str2 .= 'Call By Reference';  </a:t>
            </a:r>
          </a:p>
          <a:p>
            <a:pPr lvl="1" algn="just"/>
            <a:r>
              <a:rPr lang="en-US" sz="2000"/>
              <a:t>}  </a:t>
            </a:r>
          </a:p>
          <a:p>
            <a:pPr lvl="1" algn="just"/>
            <a:r>
              <a:rPr lang="en-US" sz="2000"/>
              <a:t>$str = 'This is ';  </a:t>
            </a:r>
          </a:p>
          <a:p>
            <a:pPr lvl="1" algn="just"/>
            <a:r>
              <a:rPr lang="en-US" sz="2000"/>
              <a:t>adder($str);  </a:t>
            </a:r>
          </a:p>
          <a:p>
            <a:pPr lvl="1" algn="just"/>
            <a:r>
              <a:rPr lang="en-US" sz="2000"/>
              <a:t>echo $str;  </a:t>
            </a:r>
          </a:p>
          <a:p>
            <a:pPr lvl="1" algn="just"/>
            <a:r>
              <a:rPr lang="en-US" sz="2000"/>
              <a:t>?&gt;  </a:t>
            </a:r>
          </a:p>
          <a:p>
            <a:pPr marL="0" indent="0" algn="just">
              <a:buFont typeface="Arial" pitchFamily="34" charset="0"/>
              <a:buNone/>
            </a:pPr>
            <a:endParaRPr lang="en-US" sz="2000" b="1" dirty="0">
              <a:latin typeface="Open Sans"/>
            </a:endParaRPr>
          </a:p>
        </p:txBody>
      </p:sp>
    </p:spTree>
    <p:extLst>
      <p:ext uri="{BB962C8B-B14F-4D97-AF65-F5344CB8AC3E}">
        <p14:creationId xmlns:p14="http://schemas.microsoft.com/office/powerpoint/2010/main" val="2413000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Functions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927AD353-076C-E814-5EE4-7BC364CFC37A}"/>
              </a:ext>
            </a:extLst>
          </p:cNvPr>
          <p:cNvSpPr txBox="1">
            <a:spLocks/>
          </p:cNvSpPr>
          <p:nvPr/>
        </p:nvSpPr>
        <p:spPr>
          <a:xfrm>
            <a:off x="152400" y="947268"/>
            <a:ext cx="10744200" cy="51788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IN" sz="2000" b="1"/>
              <a:t>4 PHP Default Argument Values Function </a:t>
            </a:r>
            <a:r>
              <a:rPr lang="en-IN" sz="2000"/>
              <a:t>allows you to define C++ style default argument values. In such case, if you don't pass any value to the function, it will use default argument value.</a:t>
            </a:r>
          </a:p>
          <a:p>
            <a:pPr lvl="1" algn="just"/>
            <a:r>
              <a:rPr lang="en-IN" sz="2000"/>
              <a:t>&lt;?php  </a:t>
            </a:r>
          </a:p>
          <a:p>
            <a:pPr lvl="1" algn="just"/>
            <a:r>
              <a:rPr lang="en-IN" sz="2000" b="1"/>
              <a:t>function</a:t>
            </a:r>
            <a:r>
              <a:rPr lang="en-IN" sz="2000"/>
              <a:t> sayHello($name="Ram"){  </a:t>
            </a:r>
          </a:p>
          <a:p>
            <a:pPr lvl="1" algn="just"/>
            <a:r>
              <a:rPr lang="en-IN" sz="2000"/>
              <a:t>echo "Hello $name&lt;br/&gt;";  </a:t>
            </a:r>
          </a:p>
          <a:p>
            <a:pPr lvl="1" algn="just"/>
            <a:r>
              <a:rPr lang="en-IN" sz="2000"/>
              <a:t>}  </a:t>
            </a:r>
          </a:p>
          <a:p>
            <a:pPr lvl="1" algn="just"/>
            <a:r>
              <a:rPr lang="en-IN" sz="2000"/>
              <a:t>sayHello("Sonoo");  </a:t>
            </a:r>
          </a:p>
          <a:p>
            <a:pPr lvl="1" algn="just"/>
            <a:r>
              <a:rPr lang="en-IN" sz="2000"/>
              <a:t>sayHello();//passing no value  </a:t>
            </a:r>
          </a:p>
          <a:p>
            <a:pPr lvl="1" algn="just"/>
            <a:r>
              <a:rPr lang="en-IN" sz="2000"/>
              <a:t>sayHello("Vimal");  </a:t>
            </a:r>
          </a:p>
          <a:p>
            <a:pPr lvl="1" algn="just"/>
            <a:r>
              <a:rPr lang="en-IN" sz="2000"/>
              <a:t>?&gt;  </a:t>
            </a:r>
          </a:p>
          <a:p>
            <a:pPr marL="0" indent="0" algn="just">
              <a:buFont typeface="Arial" pitchFamily="34" charset="0"/>
              <a:buNone/>
            </a:pPr>
            <a:endParaRPr lang="en-US" sz="2000" b="1" dirty="0">
              <a:latin typeface="Open Sans"/>
            </a:endParaRPr>
          </a:p>
        </p:txBody>
      </p:sp>
    </p:spTree>
    <p:extLst>
      <p:ext uri="{BB962C8B-B14F-4D97-AF65-F5344CB8AC3E}">
        <p14:creationId xmlns:p14="http://schemas.microsoft.com/office/powerpoint/2010/main" val="32914211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String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C2A75FD3-A3E8-1C75-A723-468827C4EABE}"/>
              </a:ext>
            </a:extLst>
          </p:cNvPr>
          <p:cNvSpPr txBox="1">
            <a:spLocks/>
          </p:cNvSpPr>
          <p:nvPr/>
        </p:nvSpPr>
        <p:spPr>
          <a:xfrm>
            <a:off x="152400" y="1055218"/>
            <a:ext cx="10744200" cy="50709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cs typeface="Times New Roman" panose="02020603050405020304" pitchFamily="18" charset="0"/>
              </a:rPr>
              <a:t>PHP string is a sequence of characters i.e., used to store and manipulate text. PHP supports only 256-character set and so that it does not offer native Unicode support. There are 4 ways to specify a string literal in PHP.</a:t>
            </a:r>
          </a:p>
          <a:p>
            <a:pPr marL="0" indent="0" algn="just">
              <a:buFont typeface="Arial" pitchFamily="34" charset="0"/>
              <a:buNone/>
            </a:pPr>
            <a:endParaRPr lang="en-US" sz="2000" b="1">
              <a:cs typeface="Times New Roman" panose="02020603050405020304" pitchFamily="18" charset="0"/>
            </a:endParaRPr>
          </a:p>
          <a:p>
            <a:pPr marL="0" indent="0" algn="just">
              <a:buFont typeface="Arial" pitchFamily="34" charset="0"/>
              <a:buNone/>
            </a:pPr>
            <a:r>
              <a:rPr lang="en-US" sz="2000" b="1">
                <a:cs typeface="Times New Roman" panose="02020603050405020304" pitchFamily="18" charset="0"/>
              </a:rPr>
              <a:t>1 Single Quoted- </a:t>
            </a:r>
            <a:r>
              <a:rPr lang="en-US" sz="2000">
                <a:cs typeface="Times New Roman" panose="02020603050405020304" pitchFamily="18" charset="0"/>
              </a:rPr>
              <a:t>We can create a string in PHP by enclosing the text in a single-quote. It is the easiest way to specify string in PHP. </a:t>
            </a:r>
          </a:p>
          <a:p>
            <a:pPr marL="0" indent="0" algn="just">
              <a:buFont typeface="Arial" pitchFamily="34" charset="0"/>
              <a:buNone/>
            </a:pPr>
            <a:r>
              <a:rPr lang="en-US" sz="2000">
                <a:cs typeface="Times New Roman" panose="02020603050405020304" pitchFamily="18" charset="0"/>
              </a:rPr>
              <a:t>For specifying a literal single quote, escape it with a backslash (\) and to specify a literal backslash (\) use double backslash (\\). </a:t>
            </a:r>
          </a:p>
          <a:p>
            <a:pPr marL="0" indent="0" algn="just">
              <a:buFont typeface="Arial" pitchFamily="34" charset="0"/>
              <a:buNone/>
            </a:pPr>
            <a:r>
              <a:rPr lang="en-US" sz="2000">
                <a:cs typeface="Times New Roman" panose="02020603050405020304" pitchFamily="18" charset="0"/>
              </a:rPr>
              <a:t>All the other instances with backslash such as \r or \n, will be output same as they specified instead of having any special meaning.</a:t>
            </a:r>
            <a:endParaRPr lang="en-US" sz="2000" dirty="0">
              <a:cs typeface="Times New Roman" panose="02020603050405020304" pitchFamily="18" charset="0"/>
            </a:endParaRPr>
          </a:p>
        </p:txBody>
      </p:sp>
    </p:spTree>
    <p:extLst>
      <p:ext uri="{BB962C8B-B14F-4D97-AF65-F5344CB8AC3E}">
        <p14:creationId xmlns:p14="http://schemas.microsoft.com/office/powerpoint/2010/main" val="23632588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String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53806063-E4BD-5A56-3F55-F3011B24F5B8}"/>
              </a:ext>
            </a:extLst>
          </p:cNvPr>
          <p:cNvSpPr txBox="1">
            <a:spLocks/>
          </p:cNvSpPr>
          <p:nvPr/>
        </p:nvSpPr>
        <p:spPr>
          <a:xfrm>
            <a:off x="304800" y="947268"/>
            <a:ext cx="10134600" cy="51788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dirty="0">
                <a:cs typeface="Times New Roman" panose="02020603050405020304" pitchFamily="18" charset="0"/>
              </a:rPr>
              <a:t>2 Doubled Quoted-</a:t>
            </a:r>
            <a:r>
              <a:rPr lang="en-US" sz="2000" dirty="0">
                <a:cs typeface="Times New Roman" panose="02020603050405020304" pitchFamily="18" charset="0"/>
              </a:rPr>
              <a:t> In PHP, we can specify string through enclosing text within double quote also. </a:t>
            </a:r>
          </a:p>
          <a:p>
            <a:pPr marL="0" indent="0" algn="just">
              <a:buFont typeface="Arial" pitchFamily="34" charset="0"/>
              <a:buNone/>
            </a:pPr>
            <a:r>
              <a:rPr lang="en-US" sz="2000" dirty="0">
                <a:cs typeface="Times New Roman" panose="02020603050405020304" pitchFamily="18" charset="0"/>
              </a:rPr>
              <a:t>But escape sequences and variables will be interpreted using double quote PHP strings.</a:t>
            </a:r>
          </a:p>
          <a:p>
            <a:pPr marL="400050" lvl="1" indent="0" algn="just">
              <a:buFont typeface="Arial" pitchFamily="34" charset="0"/>
              <a:buNone/>
            </a:pPr>
            <a:r>
              <a:rPr lang="en-US" sz="2000" dirty="0">
                <a:cs typeface="Times New Roman" panose="02020603050405020304" pitchFamily="18" charset="0"/>
              </a:rPr>
              <a:t>&lt;?</a:t>
            </a:r>
            <a:r>
              <a:rPr lang="en-US" sz="2000" dirty="0" err="1">
                <a:cs typeface="Times New Roman" panose="02020603050405020304" pitchFamily="18" charset="0"/>
              </a:rPr>
              <a:t>php</a:t>
            </a:r>
            <a:r>
              <a:rPr lang="en-US" sz="2000" dirty="0">
                <a:cs typeface="Times New Roman" panose="02020603050405020304" pitchFamily="18" charset="0"/>
              </a:rPr>
              <a:t>  </a:t>
            </a:r>
          </a:p>
          <a:p>
            <a:pPr marL="400050" lvl="1" indent="0" algn="just">
              <a:buFont typeface="Arial" pitchFamily="34" charset="0"/>
              <a:buNone/>
            </a:pPr>
            <a:r>
              <a:rPr lang="en-US" sz="2000" dirty="0">
                <a:cs typeface="Times New Roman" panose="02020603050405020304" pitchFamily="18" charset="0"/>
              </a:rPr>
              <a:t>$str="Hello text within double quote";  </a:t>
            </a:r>
          </a:p>
          <a:p>
            <a:pPr marL="400050" lvl="1" indent="0" algn="just">
              <a:buFont typeface="Arial" pitchFamily="34" charset="0"/>
              <a:buNone/>
            </a:pPr>
            <a:r>
              <a:rPr lang="en-US" sz="2000" dirty="0">
                <a:cs typeface="Times New Roman" panose="02020603050405020304" pitchFamily="18" charset="0"/>
              </a:rPr>
              <a:t>echo $str;  </a:t>
            </a:r>
          </a:p>
          <a:p>
            <a:pPr marL="400050" lvl="1" indent="0" algn="just">
              <a:buFont typeface="Arial" pitchFamily="34" charset="0"/>
              <a:buNone/>
            </a:pPr>
            <a:r>
              <a:rPr lang="en-US" sz="2000" dirty="0">
                <a:cs typeface="Times New Roman" panose="02020603050405020304" pitchFamily="18" charset="0"/>
              </a:rPr>
              <a:t>?&gt;  </a:t>
            </a:r>
          </a:p>
          <a:p>
            <a:pPr marL="400050" lvl="1" indent="0" algn="just">
              <a:buFont typeface="Arial" pitchFamily="34" charset="0"/>
              <a:buNone/>
            </a:pPr>
            <a:r>
              <a:rPr lang="en-US" sz="2000" dirty="0">
                <a:cs typeface="Times New Roman" panose="02020603050405020304" pitchFamily="18" charset="0"/>
              </a:rPr>
              <a:t>Output:</a:t>
            </a:r>
          </a:p>
          <a:p>
            <a:pPr marL="400050" lvl="1" indent="0" algn="just">
              <a:buFont typeface="Arial" pitchFamily="34" charset="0"/>
              <a:buNone/>
            </a:pPr>
            <a:r>
              <a:rPr lang="en-US" sz="2000" dirty="0">
                <a:cs typeface="Times New Roman" panose="02020603050405020304" pitchFamily="18" charset="0"/>
              </a:rPr>
              <a:t>Hello text within double quote</a:t>
            </a:r>
          </a:p>
        </p:txBody>
      </p:sp>
    </p:spTree>
    <p:extLst>
      <p:ext uri="{BB962C8B-B14F-4D97-AF65-F5344CB8AC3E}">
        <p14:creationId xmlns:p14="http://schemas.microsoft.com/office/powerpoint/2010/main" val="41229005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String (CO5)</a:t>
            </a:r>
            <a:endParaRPr lang="en-IN" sz="2800"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9D924434-157C-0F0B-F043-50831886AA09}"/>
              </a:ext>
            </a:extLst>
          </p:cNvPr>
          <p:cNvSpPr txBox="1">
            <a:spLocks/>
          </p:cNvSpPr>
          <p:nvPr/>
        </p:nvSpPr>
        <p:spPr>
          <a:xfrm>
            <a:off x="152400" y="947268"/>
            <a:ext cx="10515600" cy="51788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dirty="0"/>
              <a:t>3 Heredoc syntax </a:t>
            </a:r>
            <a:r>
              <a:rPr lang="en-US" sz="2000" dirty="0"/>
              <a:t>(&lt;&lt;&lt;) is the third way to delimit strings. In Heredoc syntax, an identifier is provided after this heredoc &lt;&lt;&lt; operator, and immediately a new line is started to write any text. To close the quotation, the string follows itself and then again that same identifier is provided. That closing identifier must begin from the new line without any whitespace or tab.</a:t>
            </a:r>
          </a:p>
          <a:p>
            <a:pPr marL="400050" lvl="1" indent="0" algn="just">
              <a:buFont typeface="Arial" pitchFamily="34" charset="0"/>
              <a:buNone/>
            </a:pPr>
            <a:r>
              <a:rPr lang="en-US" sz="2000" dirty="0"/>
              <a:t>&lt;?</a:t>
            </a:r>
            <a:r>
              <a:rPr lang="en-US" sz="2000" dirty="0" err="1"/>
              <a:t>php</a:t>
            </a:r>
            <a:r>
              <a:rPr lang="en-US" sz="2000" dirty="0"/>
              <a:t>  </a:t>
            </a:r>
          </a:p>
          <a:p>
            <a:pPr marL="400050" lvl="1" indent="0" algn="just">
              <a:buFont typeface="Arial" pitchFamily="34" charset="0"/>
              <a:buNone/>
            </a:pPr>
            <a:r>
              <a:rPr lang="en-US" sz="2000" dirty="0"/>
              <a:t>    $str = &lt;&lt;&lt;Demo  </a:t>
            </a:r>
          </a:p>
          <a:p>
            <a:pPr marL="400050" lvl="1" indent="0" algn="just">
              <a:buFont typeface="Arial" pitchFamily="34" charset="0"/>
              <a:buNone/>
            </a:pPr>
            <a:r>
              <a:rPr lang="en-US" sz="2000" dirty="0"/>
              <a:t>It is a valid example  </a:t>
            </a:r>
          </a:p>
          <a:p>
            <a:pPr marL="400050" lvl="1" indent="0" algn="just">
              <a:buFont typeface="Arial" pitchFamily="34" charset="0"/>
              <a:buNone/>
            </a:pPr>
            <a:r>
              <a:rPr lang="en-US" sz="2000" dirty="0"/>
              <a:t>Demo;    //Valid code as whitespace or tab is not valid before closing identifier  </a:t>
            </a:r>
          </a:p>
          <a:p>
            <a:pPr marL="400050" lvl="1" indent="0" algn="just">
              <a:buFont typeface="Arial" pitchFamily="34" charset="0"/>
              <a:buNone/>
            </a:pPr>
            <a:r>
              <a:rPr lang="en-US" sz="2000" dirty="0"/>
              <a:t>echo $str;  </a:t>
            </a:r>
          </a:p>
          <a:p>
            <a:pPr marL="400050" lvl="1" indent="0" algn="just">
              <a:buFont typeface="Arial" pitchFamily="34" charset="0"/>
              <a:buNone/>
            </a:pPr>
            <a:r>
              <a:rPr lang="en-US" sz="2000" dirty="0"/>
              <a:t>?&gt;  </a:t>
            </a:r>
          </a:p>
          <a:p>
            <a:pPr marL="400050" lvl="1" indent="0" algn="just">
              <a:buFont typeface="Arial" pitchFamily="34" charset="0"/>
              <a:buNone/>
            </a:pPr>
            <a:r>
              <a:rPr lang="en-US" sz="2000" dirty="0"/>
              <a:t>Output:</a:t>
            </a:r>
          </a:p>
          <a:p>
            <a:pPr marL="400050" lvl="1" indent="0" algn="just">
              <a:buFont typeface="Arial" pitchFamily="34" charset="0"/>
              <a:buNone/>
            </a:pPr>
            <a:r>
              <a:rPr lang="en-US" sz="2000" dirty="0"/>
              <a:t>It is a valid example </a:t>
            </a:r>
          </a:p>
          <a:p>
            <a:pPr marL="0" indent="0">
              <a:buFont typeface="Arial" pitchFamily="34" charset="0"/>
              <a:buNone/>
            </a:pPr>
            <a:endParaRPr lang="en-US" sz="1600" dirty="0">
              <a:latin typeface="Open Sans"/>
            </a:endParaRPr>
          </a:p>
        </p:txBody>
      </p:sp>
    </p:spTree>
    <p:extLst>
      <p:ext uri="{BB962C8B-B14F-4D97-AF65-F5344CB8AC3E}">
        <p14:creationId xmlns:p14="http://schemas.microsoft.com/office/powerpoint/2010/main" val="34733101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String (CO5)</a:t>
            </a:r>
            <a:endParaRPr lang="en-IN" sz="2800"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1BFCDC3D-6CF3-A3FB-2F33-E38E4F03E0C2}"/>
              </a:ext>
            </a:extLst>
          </p:cNvPr>
          <p:cNvSpPr txBox="1">
            <a:spLocks/>
          </p:cNvSpPr>
          <p:nvPr/>
        </p:nvSpPr>
        <p:spPr>
          <a:xfrm>
            <a:off x="533400" y="1055218"/>
            <a:ext cx="10134600" cy="50709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4 Newdoc </a:t>
            </a:r>
            <a:r>
              <a:rPr lang="en-US" sz="2000"/>
              <a:t>is similar to the heredoc, but in newdoc parsing is not done. </a:t>
            </a:r>
          </a:p>
          <a:p>
            <a:pPr algn="just"/>
            <a:r>
              <a:rPr lang="en-US" sz="2000"/>
              <a:t>It is also identified with three less than symbols &lt;&lt;&lt; followed by an identifier. </a:t>
            </a:r>
          </a:p>
          <a:p>
            <a:pPr algn="just"/>
            <a:r>
              <a:rPr lang="en-US" sz="2000"/>
              <a:t>But here identifier is enclosed in single-quote, e.g. &lt;&lt;&lt;'EXP'. Newdoc follows the same rule as heredocs. </a:t>
            </a:r>
          </a:p>
          <a:p>
            <a:pPr algn="just"/>
            <a:r>
              <a:rPr lang="en-US" sz="2000"/>
              <a:t>The difference between newdoc and heredoc is that - Newdoc is a single-quoted string whereas heredoc is a double-quoted string.</a:t>
            </a:r>
          </a:p>
          <a:p>
            <a:pPr marL="0" indent="0">
              <a:buFont typeface="Arial" pitchFamily="34" charset="0"/>
              <a:buNone/>
            </a:pPr>
            <a:endParaRPr lang="en-US" sz="1600" dirty="0">
              <a:latin typeface="Open Sans"/>
            </a:endParaRPr>
          </a:p>
        </p:txBody>
      </p:sp>
    </p:spTree>
    <p:extLst>
      <p:ext uri="{BB962C8B-B14F-4D97-AF65-F5344CB8AC3E}">
        <p14:creationId xmlns:p14="http://schemas.microsoft.com/office/powerpoint/2010/main" val="35889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US" sz="2800" dirty="0">
              <a:latin typeface="Times New Roman" pitchFamily="18" charset="0"/>
              <a:cs typeface="Times New Roman" pitchFamily="18" charset="0"/>
              <a:sym typeface="Arial" charset="0"/>
            </a:endParaRPr>
          </a:p>
          <a:p>
            <a:r>
              <a:rPr lang="en-US" sz="2800" dirty="0">
                <a:latin typeface="Times New Roman" pitchFamily="18" charset="0"/>
                <a:cs typeface="Times New Roman" pitchFamily="18" charset="0"/>
                <a:sym typeface="Arial" charset="0"/>
              </a:rPr>
              <a:t>Evaluation Scheme</a:t>
            </a:r>
            <a:endParaRPr kumimoji="0" lang="en-US" sz="2800" b="0" i="0" u="none" strike="noStrike" kern="1200" cap="none" spc="0" normalizeH="0" baseline="0" noProof="0" dirty="0">
              <a:ln>
                <a:noFill/>
              </a:ln>
              <a:solidFill>
                <a:schemeClr val="dk1"/>
              </a:solidFill>
              <a:effectLst/>
              <a:uLnTx/>
              <a:uFillTx/>
            </a:endParaRP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8" name="Content Placeholder 7">
            <a:extLst>
              <a:ext uri="{FF2B5EF4-FFF2-40B4-BE49-F238E27FC236}">
                <a16:creationId xmlns:a16="http://schemas.microsoft.com/office/drawing/2014/main" id="{286C9DB5-8FCD-FC9A-B597-4C2E4882F3CC}"/>
              </a:ext>
            </a:extLst>
          </p:cNvPr>
          <p:cNvPicPr>
            <a:picLocks noGrp="1" noChangeAspect="1"/>
          </p:cNvPicPr>
          <p:nvPr>
            <p:ph idx="1"/>
          </p:nvPr>
        </p:nvPicPr>
        <p:blipFill rotWithShape="1">
          <a:blip r:embed="rId3"/>
          <a:srcRect l="23059" t="21875" r="20718" b="12500"/>
          <a:stretch/>
        </p:blipFill>
        <p:spPr>
          <a:xfrm>
            <a:off x="1524000" y="1014424"/>
            <a:ext cx="9372599" cy="5013303"/>
          </a:xfrm>
          <a:prstGeom prst="rect">
            <a:avLst/>
          </a:prstGeom>
        </p:spPr>
      </p:pic>
    </p:spTree>
    <p:extLst>
      <p:ext uri="{BB962C8B-B14F-4D97-AF65-F5344CB8AC3E}">
        <p14:creationId xmlns:p14="http://schemas.microsoft.com/office/powerpoint/2010/main" val="8703075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Array (CO5)</a:t>
            </a:r>
            <a:endParaRPr lang="en-IN" sz="2800"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C994631D-8220-0ACC-4F71-A5D5CCD1F14F}"/>
              </a:ext>
            </a:extLst>
          </p:cNvPr>
          <p:cNvSpPr txBox="1">
            <a:spLocks/>
          </p:cNvSpPr>
          <p:nvPr/>
        </p:nvSpPr>
        <p:spPr>
          <a:xfrm>
            <a:off x="457200" y="1189036"/>
            <a:ext cx="10210800" cy="49371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PHP array is an ordered map (contains value on the basis of key). It is used to hold multiple values of similar type in a single variable. We don't need to define multiple variables. By the help of single loop, we can traverse all the elements of an array. We can sort the elements of array. There are 3 types of array in PHP.</a:t>
            </a:r>
          </a:p>
          <a:p>
            <a:pPr marL="0" indent="0" algn="just">
              <a:buFont typeface="Arial" pitchFamily="34" charset="0"/>
              <a:buNone/>
            </a:pPr>
            <a:r>
              <a:rPr lang="en-US" sz="2000" b="1"/>
              <a:t>1 PHP indexed array </a:t>
            </a:r>
            <a:r>
              <a:rPr lang="en-US" sz="2000"/>
              <a:t>is represented by number which starts from 0. We can store number, string and object in the PHP array. </a:t>
            </a:r>
          </a:p>
          <a:p>
            <a:pPr marL="0" indent="0" algn="just">
              <a:buFont typeface="Arial" pitchFamily="34" charset="0"/>
              <a:buNone/>
            </a:pPr>
            <a:r>
              <a:rPr lang="en-US" sz="2000"/>
              <a:t>All PHP array elements are assigned to an index number by default. There are two ways to define indexed array:</a:t>
            </a:r>
            <a:endParaRPr lang="en-US" sz="2000" dirty="0"/>
          </a:p>
        </p:txBody>
      </p:sp>
    </p:spTree>
    <p:extLst>
      <p:ext uri="{BB962C8B-B14F-4D97-AF65-F5344CB8AC3E}">
        <p14:creationId xmlns:p14="http://schemas.microsoft.com/office/powerpoint/2010/main" val="12213926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Array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20C0A37D-7ED3-AC23-5BC0-DC6EE25EF6A7}"/>
              </a:ext>
            </a:extLst>
          </p:cNvPr>
          <p:cNvSpPr txBox="1">
            <a:spLocks/>
          </p:cNvSpPr>
          <p:nvPr/>
        </p:nvSpPr>
        <p:spPr>
          <a:xfrm>
            <a:off x="152400" y="1189036"/>
            <a:ext cx="10515600" cy="49371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85800" lvl="1" algn="just">
              <a:buFont typeface="Arial" pitchFamily="34" charset="0"/>
              <a:buChar char="•"/>
            </a:pPr>
            <a:r>
              <a:rPr lang="en-US" sz="2000"/>
              <a:t>1st way:</a:t>
            </a:r>
          </a:p>
          <a:p>
            <a:pPr marL="685800" lvl="1" algn="just">
              <a:buFont typeface="Arial" pitchFamily="34" charset="0"/>
              <a:buChar char="•"/>
            </a:pPr>
            <a:r>
              <a:rPr lang="en-US" sz="2000"/>
              <a:t>$season=array("summer","winter","spring","autumn");  </a:t>
            </a:r>
          </a:p>
          <a:p>
            <a:pPr marL="685800" lvl="1" algn="just">
              <a:buFont typeface="Arial" pitchFamily="34" charset="0"/>
              <a:buChar char="•"/>
            </a:pPr>
            <a:r>
              <a:rPr lang="en-US" sz="2000"/>
              <a:t>2nd way:</a:t>
            </a:r>
          </a:p>
          <a:p>
            <a:pPr marL="685800" lvl="1" algn="just">
              <a:buFont typeface="Arial" pitchFamily="34" charset="0"/>
              <a:buChar char="•"/>
            </a:pPr>
            <a:r>
              <a:rPr lang="en-US" sz="2000"/>
              <a:t>$season[0]="summer";  </a:t>
            </a:r>
          </a:p>
          <a:p>
            <a:pPr marL="685800" lvl="1" algn="just">
              <a:buFont typeface="Arial" pitchFamily="34" charset="0"/>
              <a:buChar char="•"/>
            </a:pPr>
            <a:r>
              <a:rPr lang="en-US" sz="2000"/>
              <a:t>$season[1]="winter";  </a:t>
            </a:r>
          </a:p>
          <a:p>
            <a:pPr marL="685800" lvl="1" algn="just">
              <a:buFont typeface="Arial" pitchFamily="34" charset="0"/>
              <a:buChar char="•"/>
            </a:pPr>
            <a:r>
              <a:rPr lang="en-US" sz="2000"/>
              <a:t>$season[2]="spring";  </a:t>
            </a:r>
          </a:p>
          <a:p>
            <a:pPr marL="685800" lvl="1" algn="just">
              <a:buFont typeface="Arial" pitchFamily="34" charset="0"/>
              <a:buChar char="•"/>
            </a:pPr>
            <a:r>
              <a:rPr lang="en-US" sz="2000"/>
              <a:t>$season[3]="autumn"; </a:t>
            </a:r>
            <a:endParaRPr lang="en-US" sz="2000" dirty="0"/>
          </a:p>
        </p:txBody>
      </p:sp>
    </p:spTree>
    <p:extLst>
      <p:ext uri="{BB962C8B-B14F-4D97-AF65-F5344CB8AC3E}">
        <p14:creationId xmlns:p14="http://schemas.microsoft.com/office/powerpoint/2010/main" val="18243904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Array (CO5)</a:t>
            </a:r>
            <a:endParaRPr lang="en-IN" sz="2800"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659DC543-E812-ECDC-5BB1-AB4509CCE4C4}"/>
              </a:ext>
            </a:extLst>
          </p:cNvPr>
          <p:cNvSpPr txBox="1">
            <a:spLocks/>
          </p:cNvSpPr>
          <p:nvPr/>
        </p:nvSpPr>
        <p:spPr>
          <a:xfrm>
            <a:off x="609600" y="1055218"/>
            <a:ext cx="10058400" cy="50709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dirty="0"/>
              <a:t>2 PHP associative array </a:t>
            </a:r>
            <a:r>
              <a:rPr lang="en-US" sz="2000" dirty="0"/>
              <a:t>allows you to associate name/label with each array elements in PHP using =&gt; symbol. Such way, you can easily remember the element because each element is represented by label than an incremented number. There are two ways to define associative array:</a:t>
            </a:r>
          </a:p>
          <a:p>
            <a:pPr lvl="1" algn="just"/>
            <a:r>
              <a:rPr lang="en-US" sz="2000" dirty="0"/>
              <a:t>1st way:</a:t>
            </a:r>
          </a:p>
          <a:p>
            <a:pPr lvl="1" algn="just"/>
            <a:r>
              <a:rPr lang="en-US" sz="2000" dirty="0"/>
              <a:t>$salary=</a:t>
            </a:r>
            <a:r>
              <a:rPr lang="en-US" sz="2000" b="1" dirty="0"/>
              <a:t>array</a:t>
            </a:r>
            <a:r>
              <a:rPr lang="en-US" sz="2000" dirty="0"/>
              <a:t>("</a:t>
            </a:r>
            <a:r>
              <a:rPr lang="en-US" sz="2000" dirty="0" err="1"/>
              <a:t>Sonoo</a:t>
            </a:r>
            <a:r>
              <a:rPr lang="en-US" sz="2000" dirty="0"/>
              <a:t>"=&gt;"550000","Vimal"=&gt;"250000","Ratan"=&gt;"200000");  </a:t>
            </a:r>
          </a:p>
          <a:p>
            <a:pPr lvl="1" algn="just"/>
            <a:r>
              <a:rPr lang="en-US" sz="2000" dirty="0"/>
              <a:t>2nd way:</a:t>
            </a:r>
          </a:p>
          <a:p>
            <a:pPr lvl="1" algn="just"/>
            <a:r>
              <a:rPr lang="en-US" sz="2000" dirty="0"/>
              <a:t>$salary["</a:t>
            </a:r>
            <a:r>
              <a:rPr lang="en-US" sz="2000" dirty="0" err="1"/>
              <a:t>Sonoo</a:t>
            </a:r>
            <a:r>
              <a:rPr lang="en-US" sz="2000" dirty="0"/>
              <a:t>"]="550000";  </a:t>
            </a:r>
          </a:p>
          <a:p>
            <a:pPr lvl="1" algn="just"/>
            <a:r>
              <a:rPr lang="en-US" sz="2000" dirty="0"/>
              <a:t>$salary["Vimal"]="250000";  </a:t>
            </a:r>
          </a:p>
          <a:p>
            <a:pPr lvl="1" algn="just"/>
            <a:r>
              <a:rPr lang="en-US" sz="2000" dirty="0"/>
              <a:t>$salary["Ratan"]="200000";  </a:t>
            </a:r>
          </a:p>
          <a:p>
            <a:pPr marL="0" indent="0" algn="just">
              <a:buFont typeface="Arial" pitchFamily="34" charset="0"/>
              <a:buNone/>
            </a:pPr>
            <a:r>
              <a:rPr lang="en-US" sz="1700" dirty="0"/>
              <a:t>  </a:t>
            </a:r>
          </a:p>
          <a:p>
            <a:endParaRPr lang="en-US" sz="2000" dirty="0"/>
          </a:p>
        </p:txBody>
      </p:sp>
    </p:spTree>
    <p:extLst>
      <p:ext uri="{BB962C8B-B14F-4D97-AF65-F5344CB8AC3E}">
        <p14:creationId xmlns:p14="http://schemas.microsoft.com/office/powerpoint/2010/main" val="12348402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r>
              <a:rPr lang="en-US" sz="2800"/>
              <a:t>Array (CO5)</a:t>
            </a:r>
            <a:endParaRPr lang="en-IN"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4C633F59-93C1-93BC-8B58-226ECE203C4D}"/>
              </a:ext>
            </a:extLst>
          </p:cNvPr>
          <p:cNvSpPr txBox="1">
            <a:spLocks/>
          </p:cNvSpPr>
          <p:nvPr/>
        </p:nvSpPr>
        <p:spPr>
          <a:xfrm>
            <a:off x="304800" y="838200"/>
            <a:ext cx="10363200" cy="5287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3 PHP multidimensional array </a:t>
            </a:r>
            <a:r>
              <a:rPr lang="en-US" sz="2000"/>
              <a:t>is also known as array of arrays. It allows you to store tabular data in an array. PHP multidimensional array can be represented in the form of matrix which is represented by row * column.</a:t>
            </a:r>
          </a:p>
          <a:p>
            <a:pPr lvl="1" algn="just"/>
            <a:r>
              <a:rPr lang="en-US" sz="2000"/>
              <a:t>$emp = </a:t>
            </a:r>
            <a:r>
              <a:rPr lang="en-US" sz="2000" b="1"/>
              <a:t>array</a:t>
            </a:r>
            <a:r>
              <a:rPr lang="en-US" sz="2000"/>
              <a:t>  </a:t>
            </a:r>
          </a:p>
          <a:p>
            <a:pPr lvl="1" algn="just"/>
            <a:r>
              <a:rPr lang="en-US" sz="2000"/>
              <a:t>  (  </a:t>
            </a:r>
          </a:p>
          <a:p>
            <a:pPr lvl="1" algn="just"/>
            <a:r>
              <a:rPr lang="en-US" sz="2000"/>
              <a:t>  </a:t>
            </a:r>
            <a:r>
              <a:rPr lang="en-US" sz="2000" b="1"/>
              <a:t>array</a:t>
            </a:r>
            <a:r>
              <a:rPr lang="en-US" sz="2000"/>
              <a:t>(1,"sonoo",400000),  </a:t>
            </a:r>
          </a:p>
          <a:p>
            <a:pPr lvl="1" algn="just"/>
            <a:r>
              <a:rPr lang="en-US" sz="2000"/>
              <a:t>  </a:t>
            </a:r>
            <a:r>
              <a:rPr lang="en-US" sz="2000" b="1"/>
              <a:t>array</a:t>
            </a:r>
            <a:r>
              <a:rPr lang="en-US" sz="2000"/>
              <a:t>(2,"john",500000),  </a:t>
            </a:r>
          </a:p>
          <a:p>
            <a:pPr lvl="1" algn="just"/>
            <a:r>
              <a:rPr lang="en-US" sz="2000"/>
              <a:t>  </a:t>
            </a:r>
            <a:r>
              <a:rPr lang="en-US" sz="2000" b="1"/>
              <a:t>array</a:t>
            </a:r>
            <a:r>
              <a:rPr lang="en-US" sz="2000"/>
              <a:t>(3,"rahul",300000)  </a:t>
            </a:r>
          </a:p>
          <a:p>
            <a:pPr lvl="1" algn="just"/>
            <a:r>
              <a:rPr lang="en-US" sz="2000"/>
              <a:t>  );  </a:t>
            </a:r>
          </a:p>
          <a:p>
            <a:endParaRPr lang="en-US" sz="2000" dirty="0"/>
          </a:p>
        </p:txBody>
      </p:sp>
    </p:spTree>
    <p:extLst>
      <p:ext uri="{BB962C8B-B14F-4D97-AF65-F5344CB8AC3E}">
        <p14:creationId xmlns:p14="http://schemas.microsoft.com/office/powerpoint/2010/main" val="1004030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Daily Quiz</a:t>
            </a:r>
            <a:endParaRPr kumimoji="0" lang="en-US" sz="2800" b="0" i="0" u="none" strike="noStrike" kern="1200" cap="none" spc="0" normalizeH="0" baseline="0" noProof="0" dirty="0">
              <a:ln>
                <a:noFill/>
              </a:ln>
              <a:solidFill>
                <a:schemeClr val="dk1"/>
              </a:solidFill>
              <a:effectLst/>
              <a:uLnTx/>
              <a:uFillTx/>
            </a:endParaRP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03084B8E-5069-1327-52FC-4926535C41D4}"/>
              </a:ext>
            </a:extLst>
          </p:cNvPr>
          <p:cNvSpPr txBox="1">
            <a:spLocks/>
          </p:cNvSpPr>
          <p:nvPr/>
        </p:nvSpPr>
        <p:spPr>
          <a:xfrm>
            <a:off x="533400" y="838200"/>
            <a:ext cx="10287000" cy="533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200"/>
              <a:t>1) How to define a function in PHP?</a:t>
            </a:r>
          </a:p>
          <a:p>
            <a:pPr marL="0" indent="0">
              <a:buFont typeface="Arial" pitchFamily="34" charset="0"/>
              <a:buNone/>
            </a:pPr>
            <a:r>
              <a:rPr lang="en-US" sz="2200"/>
              <a:t>a) functionName(parameters) {function body}</a:t>
            </a:r>
          </a:p>
          <a:p>
            <a:pPr marL="0" indent="0">
              <a:buFont typeface="Arial" pitchFamily="34" charset="0"/>
              <a:buNone/>
            </a:pPr>
            <a:r>
              <a:rPr lang="en-US" sz="2200"/>
              <a:t>b) function {function body}</a:t>
            </a:r>
          </a:p>
          <a:p>
            <a:pPr marL="0" indent="0">
              <a:buFont typeface="Arial" pitchFamily="34" charset="0"/>
              <a:buNone/>
            </a:pPr>
            <a:r>
              <a:rPr lang="en-US" sz="2200"/>
              <a:t>c) function functionName(parameters) {function body}</a:t>
            </a:r>
          </a:p>
          <a:p>
            <a:pPr marL="0" indent="0">
              <a:buFont typeface="Arial" pitchFamily="34" charset="0"/>
              <a:buNone/>
            </a:pPr>
            <a:r>
              <a:rPr lang="en-US" sz="2200"/>
              <a:t>d) data type functionName(parameters) {function body}</a:t>
            </a:r>
          </a:p>
          <a:p>
            <a:pPr marL="0" indent="0">
              <a:buFont typeface="Arial" pitchFamily="34" charset="0"/>
              <a:buNone/>
            </a:pPr>
            <a:endParaRPr lang="en-US" sz="2200"/>
          </a:p>
          <a:p>
            <a:pPr marL="0" indent="0">
              <a:buFont typeface="Arial" pitchFamily="34" charset="0"/>
              <a:buNone/>
            </a:pPr>
            <a:r>
              <a:rPr lang="en-US" sz="2200"/>
              <a:t>2) Which is the right way of declaring a variable in PHP?</a:t>
            </a:r>
          </a:p>
          <a:p>
            <a:pPr marL="0" indent="0">
              <a:buFont typeface="Arial" pitchFamily="34" charset="0"/>
              <a:buNone/>
            </a:pPr>
            <a:r>
              <a:rPr lang="en-US" sz="2200"/>
              <a:t>a) $3hello</a:t>
            </a:r>
          </a:p>
          <a:p>
            <a:pPr marL="0" indent="0">
              <a:buFont typeface="Arial" pitchFamily="34" charset="0"/>
              <a:buNone/>
            </a:pPr>
            <a:r>
              <a:rPr lang="en-US" sz="2200"/>
              <a:t>b) $_hello</a:t>
            </a:r>
          </a:p>
          <a:p>
            <a:pPr marL="0" indent="0">
              <a:buFont typeface="Arial" pitchFamily="34" charset="0"/>
              <a:buNone/>
            </a:pPr>
            <a:r>
              <a:rPr lang="en-US" sz="2200"/>
              <a:t>c) $this</a:t>
            </a:r>
          </a:p>
          <a:p>
            <a:pPr marL="0" indent="0">
              <a:buFont typeface="Arial" pitchFamily="34" charset="0"/>
              <a:buNone/>
            </a:pPr>
            <a:r>
              <a:rPr lang="en-US" sz="2200"/>
              <a:t>d) $5_Hello</a:t>
            </a:r>
            <a:endParaRPr lang="en-US" sz="2200" dirty="0"/>
          </a:p>
        </p:txBody>
      </p:sp>
    </p:spTree>
    <p:extLst>
      <p:ext uri="{BB962C8B-B14F-4D97-AF65-F5344CB8AC3E}">
        <p14:creationId xmlns:p14="http://schemas.microsoft.com/office/powerpoint/2010/main" val="4256520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Topic</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Title 1">
            <a:extLst>
              <a:ext uri="{FF2B5EF4-FFF2-40B4-BE49-F238E27FC236}">
                <a16:creationId xmlns:a16="http://schemas.microsoft.com/office/drawing/2014/main" id="{74470DCE-8296-822F-C9D9-B66FA2FDFD68}"/>
              </a:ext>
            </a:extLst>
          </p:cNvPr>
          <p:cNvSpPr txBox="1">
            <a:spLocks/>
          </p:cNvSpPr>
          <p:nvPr/>
        </p:nvSpPr>
        <p:spPr>
          <a:xfrm>
            <a:off x="2867526" y="236220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Topic Objective</a:t>
            </a:r>
          </a:p>
          <a:p>
            <a:pPr algn="ctr">
              <a:defRPr/>
            </a:pPr>
            <a:endParaRPr lang="en-US" sz="2800" dirty="0">
              <a:latin typeface="Times New Roman" pitchFamily="18" charset="0"/>
              <a:cs typeface="Times New Roman" pitchFamily="18" charset="0"/>
              <a:sym typeface="Arial" charset="0"/>
            </a:endParaRPr>
          </a:p>
        </p:txBody>
      </p:sp>
      <p:sp>
        <p:nvSpPr>
          <p:cNvPr id="9" name="TextBox 8">
            <a:extLst>
              <a:ext uri="{FF2B5EF4-FFF2-40B4-BE49-F238E27FC236}">
                <a16:creationId xmlns:a16="http://schemas.microsoft.com/office/drawing/2014/main" id="{4DF4E124-7DEE-FB26-F9F3-45BCEC05E10A}"/>
              </a:ext>
            </a:extLst>
          </p:cNvPr>
          <p:cNvSpPr txBox="1"/>
          <p:nvPr/>
        </p:nvSpPr>
        <p:spPr>
          <a:xfrm>
            <a:off x="2209800" y="1111250"/>
            <a:ext cx="8458200" cy="400110"/>
          </a:xfrm>
          <a:prstGeom prst="rect">
            <a:avLst/>
          </a:prstGeom>
          <a:noFill/>
        </p:spPr>
        <p:txBody>
          <a:bodyPr wrap="square" rtlCol="0">
            <a:spAutoFit/>
          </a:bodyPr>
          <a:lstStyle/>
          <a:p>
            <a:pPr algn="ctr"/>
            <a:r>
              <a:rPr lang="en-US" sz="2000" dirty="0"/>
              <a:t>Overview of </a:t>
            </a:r>
            <a:r>
              <a:rPr lang="en-IN" sz="2000" dirty="0"/>
              <a:t>files and directories</a:t>
            </a:r>
          </a:p>
        </p:txBody>
      </p:sp>
      <p:sp>
        <p:nvSpPr>
          <p:cNvPr id="10" name="Content Placeholder 2">
            <a:extLst>
              <a:ext uri="{FF2B5EF4-FFF2-40B4-BE49-F238E27FC236}">
                <a16:creationId xmlns:a16="http://schemas.microsoft.com/office/drawing/2014/main" id="{199C352E-7FC1-FBB0-EBA9-59DE446FF3C5}"/>
              </a:ext>
            </a:extLst>
          </p:cNvPr>
          <p:cNvSpPr txBox="1">
            <a:spLocks/>
          </p:cNvSpPr>
          <p:nvPr/>
        </p:nvSpPr>
        <p:spPr>
          <a:xfrm>
            <a:off x="1600200" y="3581398"/>
            <a:ext cx="9525000" cy="1905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To discuss about Understanding file&amp; directory, Opening and closing, a file, Coping, renaming and deleting a file, working with directories, Creating and deleting folder, File Uploading &amp; Downloading in PHP </a:t>
            </a:r>
            <a:endParaRPr lang="en-IN" sz="2000" dirty="0"/>
          </a:p>
        </p:txBody>
      </p:sp>
    </p:spTree>
    <p:extLst>
      <p:ext uri="{BB962C8B-B14F-4D97-AF65-F5344CB8AC3E}">
        <p14:creationId xmlns:p14="http://schemas.microsoft.com/office/powerpoint/2010/main" val="23767129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Understanding file &amp; directory, working with directories </a:t>
            </a:r>
            <a:r>
              <a:rPr lang="en-US" sz="2800"/>
              <a:t>(CO5)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C33F595C-37FA-877A-8BE8-2889C7DCBFDB}"/>
              </a:ext>
            </a:extLst>
          </p:cNvPr>
          <p:cNvSpPr txBox="1">
            <a:spLocks/>
          </p:cNvSpPr>
          <p:nvPr/>
        </p:nvSpPr>
        <p:spPr>
          <a:xfrm>
            <a:off x="304800" y="1055218"/>
            <a:ext cx="10515600" cy="52593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Now that we have spent some time looking at how to work with files in PHP it is now time to look at how to work with file system directories. </a:t>
            </a:r>
          </a:p>
          <a:p>
            <a:pPr algn="just"/>
            <a:r>
              <a:rPr lang="en-US" sz="2000"/>
              <a:t>PHP provides a number of functions that can be used to perform tasks such as identifying and changing the current directory, creating new directories, deleting existing directories and listing the contents of a directory.</a:t>
            </a:r>
          </a:p>
          <a:p>
            <a:pPr marL="0" indent="0" algn="just">
              <a:buFont typeface="Arial" pitchFamily="34" charset="0"/>
              <a:buNone/>
            </a:pPr>
            <a:r>
              <a:rPr lang="en-US" sz="2000" b="1"/>
              <a:t>1 Creating Directories in PHP- </a:t>
            </a:r>
            <a:r>
              <a:rPr lang="en-US" sz="2000"/>
              <a:t>A new directory can be created in PHP using the mkdir() function. This function takes a path to the directory to be created. </a:t>
            </a:r>
          </a:p>
          <a:p>
            <a:pPr algn="just"/>
            <a:r>
              <a:rPr lang="en-US" sz="2000"/>
              <a:t>To create a directory in the same directory as your PHP script simply provide the directory name. To create a new directory in a different directory specify the full path when calling mkdir().</a:t>
            </a:r>
          </a:p>
          <a:p>
            <a:pPr algn="just"/>
            <a:r>
              <a:rPr lang="en-US" sz="2000"/>
              <a:t>A second, optional argument allows the specification of permissions on the directory (controlling such issues as whether the directory is writable):</a:t>
            </a:r>
          </a:p>
          <a:p>
            <a:pPr marL="0" indent="0" algn="just">
              <a:buFont typeface="Arial" pitchFamily="34" charset="0"/>
              <a:buNone/>
            </a:pPr>
            <a:r>
              <a:rPr lang="en-US" sz="2000"/>
              <a:t>&lt;?php</a:t>
            </a:r>
          </a:p>
          <a:p>
            <a:pPr marL="0" indent="0" algn="just">
              <a:buFont typeface="Arial" pitchFamily="34" charset="0"/>
              <a:buNone/>
            </a:pPr>
            <a:r>
              <a:rPr lang="en-US" sz="2000"/>
              <a:t>$result = mkdir ("/path/to/directory", "0777");</a:t>
            </a:r>
          </a:p>
          <a:p>
            <a:pPr marL="0" indent="0" algn="just">
              <a:buFont typeface="Arial" pitchFamily="34" charset="0"/>
              <a:buNone/>
            </a:pPr>
            <a:r>
              <a:rPr lang="en-US" sz="2000"/>
              <a:t>?&gt;</a:t>
            </a:r>
            <a:endParaRPr lang="en-US" sz="2000" dirty="0"/>
          </a:p>
        </p:txBody>
      </p:sp>
    </p:spTree>
    <p:extLst>
      <p:ext uri="{BB962C8B-B14F-4D97-AF65-F5344CB8AC3E}">
        <p14:creationId xmlns:p14="http://schemas.microsoft.com/office/powerpoint/2010/main" val="3811608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Understanding file &amp; directory, working with directories </a:t>
            </a:r>
            <a:r>
              <a:rPr lang="en-US" sz="2800"/>
              <a:t>(CO5)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34A0AB6-8D72-897B-0C67-FC771D31B91B}"/>
              </a:ext>
            </a:extLst>
          </p:cNvPr>
          <p:cNvSpPr txBox="1">
            <a:spLocks/>
          </p:cNvSpPr>
          <p:nvPr/>
        </p:nvSpPr>
        <p:spPr>
          <a:xfrm>
            <a:off x="62681" y="838200"/>
            <a:ext cx="10910119" cy="54763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2 Deleting a directory- </a:t>
            </a:r>
            <a:r>
              <a:rPr lang="en-US" sz="2000"/>
              <a:t>Directories are deleted in PHP using the </a:t>
            </a:r>
            <a:r>
              <a:rPr lang="en-US" sz="2000" i="1"/>
              <a:t>rmdir()</a:t>
            </a:r>
            <a:r>
              <a:rPr lang="en-US" sz="2000"/>
              <a:t> function. </a:t>
            </a:r>
            <a:r>
              <a:rPr lang="en-US" sz="2000" i="1"/>
              <a:t>rmdir()</a:t>
            </a:r>
            <a:r>
              <a:rPr lang="en-US" sz="2000"/>
              <a:t> takes a single argument, the name of the directory to be deleted. </a:t>
            </a:r>
          </a:p>
          <a:p>
            <a:pPr algn="just"/>
            <a:r>
              <a:rPr lang="en-US" sz="2000"/>
              <a:t>The deletion will only be successful if the directory is empty. If the directory contains files or other sub-directories the deletion cannot be performed until those files and sub-directories are also deleted.</a:t>
            </a:r>
          </a:p>
          <a:p>
            <a:pPr marL="0" indent="0" algn="just">
              <a:buFont typeface="Arial" pitchFamily="34" charset="0"/>
              <a:buNone/>
            </a:pPr>
            <a:r>
              <a:rPr lang="en-US" sz="2000" b="1"/>
              <a:t>3 To Close a directory- </a:t>
            </a:r>
            <a:r>
              <a:rPr lang="en-US" sz="2000"/>
              <a:t>We use closedir() function in order to close a directory after reading its contents.</a:t>
            </a:r>
          </a:p>
          <a:p>
            <a:pPr marL="0" indent="0" algn="just">
              <a:buFont typeface="Arial" pitchFamily="34" charset="0"/>
              <a:buNone/>
            </a:pPr>
            <a:r>
              <a:rPr lang="en-US" sz="2000"/>
              <a:t>Syntax:</a:t>
            </a:r>
          </a:p>
          <a:p>
            <a:pPr marL="400050" lvl="1" indent="0" algn="just">
              <a:buFont typeface="Arial" pitchFamily="34" charset="0"/>
              <a:buNone/>
            </a:pPr>
            <a:r>
              <a:rPr lang="en-US" sz="2000"/>
              <a:t>$dir_handle = opendir($dir_path);</a:t>
            </a:r>
          </a:p>
          <a:p>
            <a:pPr marL="400050" lvl="1" indent="0" algn="just">
              <a:buFont typeface="Arial" pitchFamily="34" charset="0"/>
              <a:buNone/>
            </a:pPr>
            <a:r>
              <a:rPr lang="en-US" sz="2000"/>
              <a:t>...</a:t>
            </a:r>
          </a:p>
          <a:p>
            <a:pPr marL="400050" lvl="1" indent="0" algn="just">
              <a:buFont typeface="Arial" pitchFamily="34" charset="0"/>
              <a:buNone/>
            </a:pPr>
            <a:r>
              <a:rPr lang="en-US" sz="2000"/>
              <a:t>...</a:t>
            </a:r>
          </a:p>
          <a:p>
            <a:pPr marL="400050" lvl="1" indent="0" algn="just">
              <a:buFont typeface="Arial" pitchFamily="34" charset="0"/>
              <a:buNone/>
            </a:pPr>
            <a:r>
              <a:rPr lang="en-US" sz="2000"/>
              <a:t>closedir($dir_handle);</a:t>
            </a:r>
            <a:endParaRPr lang="en-US" sz="2000" dirty="0"/>
          </a:p>
        </p:txBody>
      </p:sp>
    </p:spTree>
    <p:extLst>
      <p:ext uri="{BB962C8B-B14F-4D97-AF65-F5344CB8AC3E}">
        <p14:creationId xmlns:p14="http://schemas.microsoft.com/office/powerpoint/2010/main" val="33457028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Understanding file &amp; directory, working with directories </a:t>
            </a:r>
            <a:r>
              <a:rPr lang="en-US" sz="2800" dirty="0"/>
              <a:t>(CO5)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1AFB0F3F-CEA5-2604-E63E-6262AD137145}"/>
              </a:ext>
            </a:extLst>
          </p:cNvPr>
          <p:cNvSpPr txBox="1">
            <a:spLocks/>
          </p:cNvSpPr>
          <p:nvPr/>
        </p:nvSpPr>
        <p:spPr>
          <a:xfrm>
            <a:off x="152400" y="1189036"/>
            <a:ext cx="10515600" cy="51255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dirty="0"/>
              <a:t>4 To open a directory- </a:t>
            </a:r>
            <a:r>
              <a:rPr lang="en-US" sz="2000" dirty="0"/>
              <a:t>The </a:t>
            </a:r>
            <a:r>
              <a:rPr lang="en-US" sz="2000" dirty="0" err="1"/>
              <a:t>opendir</a:t>
            </a:r>
            <a:r>
              <a:rPr lang="en-US" sz="2000" dirty="0"/>
              <a:t>() function in PHP is an inbuilt function which is used to open a directory handle. The path of the directory to be opened is sent as a parameter to the </a:t>
            </a:r>
            <a:r>
              <a:rPr lang="en-US" sz="2000" dirty="0" err="1"/>
              <a:t>opendir</a:t>
            </a:r>
            <a:r>
              <a:rPr lang="en-US" sz="2000" dirty="0"/>
              <a:t>() function and it returns a directory handle resource on success, or FALSE on failure. The </a:t>
            </a:r>
            <a:r>
              <a:rPr lang="en-US" sz="2000" dirty="0" err="1"/>
              <a:t>opendir</a:t>
            </a:r>
            <a:r>
              <a:rPr lang="en-US" sz="2000" dirty="0"/>
              <a:t>() function is used to open up a directory handle to be used in subsequent with other directory functions such as </a:t>
            </a:r>
            <a:r>
              <a:rPr lang="en-US" sz="2000" dirty="0" err="1"/>
              <a:t>closedir</a:t>
            </a:r>
            <a:r>
              <a:rPr lang="en-US" sz="2000" dirty="0"/>
              <a:t>(), </a:t>
            </a:r>
            <a:r>
              <a:rPr lang="en-US" sz="2000" dirty="0" err="1"/>
              <a:t>readdir</a:t>
            </a:r>
            <a:r>
              <a:rPr lang="en-US" sz="2000" dirty="0"/>
              <a:t>(), and </a:t>
            </a:r>
            <a:r>
              <a:rPr lang="en-US" sz="2000" dirty="0" err="1"/>
              <a:t>rewinddir</a:t>
            </a:r>
            <a:r>
              <a:rPr lang="en-US" sz="2000" dirty="0"/>
              <a:t>().</a:t>
            </a:r>
          </a:p>
          <a:p>
            <a:pPr marL="0" indent="0" algn="just">
              <a:buFont typeface="Arial" pitchFamily="34" charset="0"/>
              <a:buNone/>
            </a:pPr>
            <a:r>
              <a:rPr lang="en-US" sz="2000" dirty="0"/>
              <a:t>Syntax:</a:t>
            </a:r>
          </a:p>
          <a:p>
            <a:pPr marL="400050" lvl="1" indent="0" algn="just">
              <a:buFont typeface="Arial" pitchFamily="34" charset="0"/>
              <a:buNone/>
            </a:pPr>
            <a:r>
              <a:rPr lang="en-US" sz="2000" dirty="0" err="1"/>
              <a:t>opendir</a:t>
            </a:r>
            <a:r>
              <a:rPr lang="en-US" sz="2000" dirty="0"/>
              <a:t>($path, $context)</a:t>
            </a:r>
          </a:p>
        </p:txBody>
      </p:sp>
    </p:spTree>
    <p:extLst>
      <p:ext uri="{BB962C8B-B14F-4D97-AF65-F5344CB8AC3E}">
        <p14:creationId xmlns:p14="http://schemas.microsoft.com/office/powerpoint/2010/main" val="21965399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2895600" y="2"/>
            <a:ext cx="7772400" cy="94726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Understanding file &amp; directory, working with directories </a:t>
            </a:r>
            <a:r>
              <a:rPr lang="en-US" sz="2800" dirty="0"/>
              <a:t>(CO5)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09A06388-0D7D-85EF-A8BE-CDA5A324476B}"/>
              </a:ext>
            </a:extLst>
          </p:cNvPr>
          <p:cNvSpPr txBox="1">
            <a:spLocks/>
          </p:cNvSpPr>
          <p:nvPr/>
        </p:nvSpPr>
        <p:spPr>
          <a:xfrm>
            <a:off x="228600" y="1055218"/>
            <a:ext cx="10591800" cy="5259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dirty="0"/>
              <a:t>5 To copy a directory- </a:t>
            </a:r>
            <a:r>
              <a:rPr lang="en-US" sz="2000" dirty="0"/>
              <a:t>The copy() function is used to make a copy of a specified file. It makes a copy of the source file to the destination file and if the destination file already exists, it gets overwritten. The copy() function returns true on success and false on failure.</a:t>
            </a:r>
          </a:p>
          <a:p>
            <a:pPr marL="0" indent="0" algn="just">
              <a:buFont typeface="Arial" pitchFamily="34" charset="0"/>
              <a:buNone/>
            </a:pPr>
            <a:r>
              <a:rPr lang="en-US" sz="2000" dirty="0"/>
              <a:t>Syntax:</a:t>
            </a:r>
          </a:p>
          <a:p>
            <a:pPr marL="0" indent="0" algn="just">
              <a:buFont typeface="Arial" pitchFamily="34" charset="0"/>
              <a:buNone/>
            </a:pPr>
            <a:r>
              <a:rPr lang="en-US" sz="2000" dirty="0"/>
              <a:t>Bool copy($source, $</a:t>
            </a:r>
            <a:r>
              <a:rPr lang="en-US" sz="2000" dirty="0" err="1"/>
              <a:t>dest</a:t>
            </a:r>
            <a:r>
              <a:rPr lang="en-US" sz="2000" dirty="0"/>
              <a:t>)</a:t>
            </a:r>
          </a:p>
          <a:p>
            <a:pPr marL="0" indent="0" algn="just">
              <a:buFont typeface="Arial" pitchFamily="34" charset="0"/>
              <a:buNone/>
            </a:pPr>
            <a:endParaRPr lang="en-US" sz="2000" b="1" dirty="0"/>
          </a:p>
          <a:p>
            <a:pPr marL="0" indent="0" algn="just">
              <a:buFont typeface="Arial" pitchFamily="34" charset="0"/>
              <a:buNone/>
            </a:pPr>
            <a:r>
              <a:rPr lang="en-US" sz="2000" b="1" dirty="0"/>
              <a:t>6 To rename a directory- </a:t>
            </a:r>
            <a:r>
              <a:rPr lang="en-US" sz="2000" dirty="0"/>
              <a:t>The rename() function in PHP is an inbuilt function which is used to rename a file or directory. It makes an attempt to change an old name of a file or directory with a new name specified by the user and it may move between directories if necessary.</a:t>
            </a:r>
          </a:p>
        </p:txBody>
      </p:sp>
    </p:spTree>
    <p:extLst>
      <p:ext uri="{BB962C8B-B14F-4D97-AF65-F5344CB8AC3E}">
        <p14:creationId xmlns:p14="http://schemas.microsoft.com/office/powerpoint/2010/main" val="412191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Syllabus</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8" name="Content Placeholder 8">
            <a:extLst>
              <a:ext uri="{FF2B5EF4-FFF2-40B4-BE49-F238E27FC236}">
                <a16:creationId xmlns:a16="http://schemas.microsoft.com/office/drawing/2014/main" id="{46025E86-E61F-E778-CD6D-A64608640A51}"/>
              </a:ext>
            </a:extLst>
          </p:cNvPr>
          <p:cNvGraphicFramePr>
            <a:graphicFrameLocks noGrp="1"/>
          </p:cNvGraphicFramePr>
          <p:nvPr>
            <p:ph idx="1"/>
            <p:extLst>
              <p:ext uri="{D42A27DB-BD31-4B8C-83A1-F6EECF244321}">
                <p14:modId xmlns:p14="http://schemas.microsoft.com/office/powerpoint/2010/main" val="3031795903"/>
              </p:ext>
            </p:extLst>
          </p:nvPr>
        </p:nvGraphicFramePr>
        <p:xfrm>
          <a:off x="609600" y="1055218"/>
          <a:ext cx="10363200" cy="5039666"/>
        </p:xfrm>
        <a:graphic>
          <a:graphicData uri="http://schemas.openxmlformats.org/drawingml/2006/table">
            <a:tbl>
              <a:tblPr firstRow="1" firstCol="1" bandRow="1">
                <a:tableStyleId>{5C22544A-7EE6-4342-B048-85BDC9FD1C3A}</a:tableStyleId>
              </a:tblPr>
              <a:tblGrid>
                <a:gridCol w="783771">
                  <a:extLst>
                    <a:ext uri="{9D8B030D-6E8A-4147-A177-3AD203B41FA5}">
                      <a16:colId xmlns:a16="http://schemas.microsoft.com/office/drawing/2014/main" val="3653803457"/>
                    </a:ext>
                  </a:extLst>
                </a:gridCol>
                <a:gridCol w="9579429">
                  <a:extLst>
                    <a:ext uri="{9D8B030D-6E8A-4147-A177-3AD203B41FA5}">
                      <a16:colId xmlns:a16="http://schemas.microsoft.com/office/drawing/2014/main" val="1504710162"/>
                    </a:ext>
                  </a:extLst>
                </a:gridCol>
              </a:tblGrid>
              <a:tr h="670013">
                <a:tc>
                  <a:txBody>
                    <a:bodyPr/>
                    <a:lstStyle/>
                    <a:p>
                      <a:pPr marL="0" marR="0" algn="just">
                        <a:lnSpc>
                          <a:spcPct val="115000"/>
                        </a:lnSpc>
                        <a:spcBef>
                          <a:spcPts val="0"/>
                        </a:spcBef>
                        <a:spcAft>
                          <a:spcPts val="0"/>
                        </a:spcAft>
                      </a:pPr>
                      <a:r>
                        <a:rPr lang="en-US" sz="2000" dirty="0">
                          <a:effectLst/>
                        </a:rPr>
                        <a:t>Unit</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2000" dirty="0">
                          <a:effectLst/>
                        </a:rPr>
                        <a:t>Topic</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96037876"/>
                  </a:ext>
                </a:extLst>
              </a:tr>
              <a:tr h="2039172">
                <a:tc>
                  <a:txBody>
                    <a:bodyPr/>
                    <a:lstStyle/>
                    <a:p>
                      <a:pPr marL="0" marR="0" algn="just">
                        <a:lnSpc>
                          <a:spcPct val="115000"/>
                        </a:lnSpc>
                        <a:spcBef>
                          <a:spcPts val="0"/>
                        </a:spcBef>
                        <a:spcAft>
                          <a:spcPts val="0"/>
                        </a:spcAft>
                      </a:pPr>
                      <a:r>
                        <a:rPr lang="en-US" sz="2000">
                          <a:effectLst/>
                        </a:rPr>
                        <a:t>I </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US" sz="2000" b="0" kern="1200" dirty="0">
                          <a:solidFill>
                            <a:schemeClr val="dk1"/>
                          </a:solidFill>
                          <a:effectLst/>
                          <a:latin typeface="+mn-lt"/>
                          <a:ea typeface="+mn-ea"/>
                          <a:cs typeface="+mn-cs"/>
                        </a:rPr>
                        <a:t>Introduction: Introduction to Web Technology, History of Web and Internet, Connecting to Internet, Introduction to Internet services and tools, Client-Server Computing, Protocols Governing Web, Basic principles involved in developing a web site, Planning process, Types of Websites, Web Standards and W3C recommendations, </a:t>
                      </a:r>
                      <a:r>
                        <a:rPr lang="en-IN" sz="2000" b="0" kern="1200" dirty="0">
                          <a:solidFill>
                            <a:schemeClr val="dk1"/>
                          </a:solidFill>
                          <a:effectLst/>
                          <a:latin typeface="+mn-lt"/>
                          <a:ea typeface="+mn-ea"/>
                          <a:cs typeface="+mn-cs"/>
                        </a:rPr>
                        <a:t>Web Hosting basics, introduction to web testing, functional testing, usability and visual testing, Performance and load testing.</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69317437"/>
                  </a:ext>
                </a:extLst>
              </a:tr>
              <a:tr h="2330481">
                <a:tc>
                  <a:txBody>
                    <a:bodyPr/>
                    <a:lstStyle/>
                    <a:p>
                      <a:pPr marL="0" marR="0" algn="just">
                        <a:lnSpc>
                          <a:spcPct val="115000"/>
                        </a:lnSpc>
                        <a:spcBef>
                          <a:spcPts val="0"/>
                        </a:spcBef>
                        <a:spcAft>
                          <a:spcPts val="0"/>
                        </a:spcAft>
                      </a:pPr>
                      <a:r>
                        <a:rPr lang="en-US" sz="2000">
                          <a:effectLst/>
                        </a:rPr>
                        <a:t>II </a:t>
                      </a:r>
                    </a:p>
                    <a:p>
                      <a:pPr marL="0" marR="0" algn="just">
                        <a:lnSpc>
                          <a:spcPct val="115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IN" sz="2000" b="0" kern="1200" dirty="0">
                          <a:solidFill>
                            <a:schemeClr val="dk1"/>
                          </a:solidFill>
                          <a:effectLst/>
                          <a:latin typeface="+mn-lt"/>
                          <a:ea typeface="+mn-ea"/>
                          <a:cs typeface="+mn-cs"/>
                        </a:rPr>
                        <a:t>HTML: What is HTML, DOM- Introduction to Document Object Model, Basic structure of an HTML document, Mark up Tags, Heading-Paragraphs , Line Breaks, Understand the structure of HTML tables. Lists, Working with Hyperlinks, Image Handling, Understanding Frames and their needs, HTML forms for User inputs. New form Elements- date, number, range, email, search and data list, Understanding audio, video and article tags. XML: Introduction, Tree, Syntax, Elements, Attributes, Namespaces, Display, HTTP request, Parser, DOM, </a:t>
                      </a:r>
                      <a:r>
                        <a:rPr lang="en-IN" sz="2000" b="0" kern="1200" dirty="0" err="1">
                          <a:solidFill>
                            <a:schemeClr val="dk1"/>
                          </a:solidFill>
                          <a:effectLst/>
                          <a:latin typeface="+mn-lt"/>
                          <a:ea typeface="+mn-ea"/>
                          <a:cs typeface="+mn-cs"/>
                        </a:rPr>
                        <a:t>XPath</a:t>
                      </a:r>
                      <a:r>
                        <a:rPr lang="en-IN" sz="2000" b="0" kern="1200" dirty="0">
                          <a:solidFill>
                            <a:schemeClr val="dk1"/>
                          </a:solidFill>
                          <a:effectLst/>
                          <a:latin typeface="+mn-lt"/>
                          <a:ea typeface="+mn-ea"/>
                          <a:cs typeface="+mn-cs"/>
                        </a:rPr>
                        <a:t>, XSLT, </a:t>
                      </a:r>
                      <a:r>
                        <a:rPr lang="en-IN" sz="2000" b="0" kern="1200" dirty="0" err="1">
                          <a:solidFill>
                            <a:schemeClr val="dk1"/>
                          </a:solidFill>
                          <a:effectLst/>
                          <a:latin typeface="+mn-lt"/>
                          <a:ea typeface="+mn-ea"/>
                          <a:cs typeface="+mn-cs"/>
                        </a:rPr>
                        <a:t>XQuerry</a:t>
                      </a:r>
                      <a:r>
                        <a:rPr lang="en-IN" sz="2000" b="0" kern="1200" dirty="0">
                          <a:solidFill>
                            <a:schemeClr val="dk1"/>
                          </a:solidFill>
                          <a:effectLst/>
                          <a:latin typeface="+mn-lt"/>
                          <a:ea typeface="+mn-ea"/>
                          <a:cs typeface="+mn-cs"/>
                        </a:rPr>
                        <a:t>, </a:t>
                      </a:r>
                      <a:r>
                        <a:rPr lang="en-IN" sz="2000" b="0" kern="1200" dirty="0" err="1">
                          <a:solidFill>
                            <a:schemeClr val="dk1"/>
                          </a:solidFill>
                          <a:effectLst/>
                          <a:latin typeface="+mn-lt"/>
                          <a:ea typeface="+mn-ea"/>
                          <a:cs typeface="+mn-cs"/>
                        </a:rPr>
                        <a:t>XLink</a:t>
                      </a:r>
                      <a:r>
                        <a:rPr lang="en-IN" sz="2000" b="0" kern="1200" dirty="0">
                          <a:solidFill>
                            <a:schemeClr val="dk1"/>
                          </a:solidFill>
                          <a:effectLst/>
                          <a:latin typeface="+mn-lt"/>
                          <a:ea typeface="+mn-ea"/>
                          <a:cs typeface="+mn-cs"/>
                        </a:rPr>
                        <a:t>, Validator, DTD, Schema, Server</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120622754"/>
                  </a:ext>
                </a:extLst>
              </a:tr>
            </a:tbl>
          </a:graphicData>
        </a:graphic>
      </p:graphicFrame>
    </p:spTree>
    <p:extLst>
      <p:ext uri="{BB962C8B-B14F-4D97-AF65-F5344CB8AC3E}">
        <p14:creationId xmlns:p14="http://schemas.microsoft.com/office/powerpoint/2010/main" val="36887444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956C2630-60D0-D2CF-271D-6E45E5728F5C}"/>
              </a:ext>
            </a:extLst>
          </p:cNvPr>
          <p:cNvSpPr txBox="1">
            <a:spLocks/>
          </p:cNvSpPr>
          <p:nvPr/>
        </p:nvSpPr>
        <p:spPr>
          <a:xfrm>
            <a:off x="62681" y="1189036"/>
            <a:ext cx="11062519" cy="51255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If the new name specified by the user already exists, the rename() function overwrites it. The old name of the file and the new name specified by the user are sent as parameters to the rename() function and it returns True on success and a False on failure.</a:t>
            </a:r>
          </a:p>
          <a:p>
            <a:pPr marL="0" indent="0" algn="just">
              <a:buFont typeface="Arial" pitchFamily="34" charset="0"/>
              <a:buNone/>
            </a:pPr>
            <a:r>
              <a:rPr lang="en-US" sz="2000"/>
              <a:t>Syntax:</a:t>
            </a:r>
          </a:p>
          <a:p>
            <a:pPr marL="0" indent="0" algn="just">
              <a:buFont typeface="Arial" pitchFamily="34" charset="0"/>
              <a:buNone/>
            </a:pPr>
            <a:r>
              <a:rPr lang="en-US" sz="2000"/>
              <a:t>rename(oldname, newname, context)</a:t>
            </a:r>
            <a:endParaRPr lang="en-US" sz="2000" dirty="0"/>
          </a:p>
        </p:txBody>
      </p:sp>
    </p:spTree>
    <p:extLst>
      <p:ext uri="{BB962C8B-B14F-4D97-AF65-F5344CB8AC3E}">
        <p14:creationId xmlns:p14="http://schemas.microsoft.com/office/powerpoint/2010/main" val="28608580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IN" sz="2800" dirty="0"/>
              <a:t>Creating and deleting folder </a:t>
            </a:r>
            <a:r>
              <a:rPr lang="en-US" sz="2800" dirty="0"/>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4A9BA62A-9536-BBE3-7969-296F2F19EB32}"/>
              </a:ext>
            </a:extLst>
          </p:cNvPr>
          <p:cNvSpPr txBox="1">
            <a:spLocks/>
          </p:cNvSpPr>
          <p:nvPr/>
        </p:nvSpPr>
        <p:spPr>
          <a:xfrm>
            <a:off x="304800" y="1055218"/>
            <a:ext cx="10363200" cy="5259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dirty="0"/>
              <a:t>Earlier we have seen about deleting just files which are present in a directory. Now, What if you have sub directories with files inside the folder. </a:t>
            </a:r>
          </a:p>
          <a:p>
            <a:pPr algn="just"/>
            <a:r>
              <a:rPr lang="en-US" sz="2000" dirty="0"/>
              <a:t>In that case the above script won’t able to work. You’ll need to create recursive function to delete all files, sub-directories and parent directory altogether.</a:t>
            </a:r>
          </a:p>
          <a:p>
            <a:pPr algn="just"/>
            <a:r>
              <a:rPr lang="en-US" sz="2000" dirty="0"/>
              <a:t>Simply deleting a folder with using </a:t>
            </a:r>
            <a:r>
              <a:rPr lang="en-US" sz="2000" dirty="0" err="1"/>
              <a:t>php’s</a:t>
            </a:r>
            <a:r>
              <a:rPr lang="en-US" sz="2000" dirty="0"/>
              <a:t> function </a:t>
            </a:r>
            <a:r>
              <a:rPr lang="en-US" sz="2000" dirty="0" err="1"/>
              <a:t>rmdir</a:t>
            </a:r>
            <a:r>
              <a:rPr lang="en-US" sz="2000" dirty="0"/>
              <a:t>() won’t work. It will throw some exceptions if you attempt to remove folder directly with files in it. </a:t>
            </a:r>
          </a:p>
          <a:p>
            <a:pPr algn="just"/>
            <a:r>
              <a:rPr lang="en-US" sz="2000" dirty="0"/>
              <a:t>So first of all you have to delete files one by one from each sub folder and then delete folders by removing parent folder.</a:t>
            </a:r>
          </a:p>
        </p:txBody>
      </p:sp>
    </p:spTree>
    <p:extLst>
      <p:ext uri="{BB962C8B-B14F-4D97-AF65-F5344CB8AC3E}">
        <p14:creationId xmlns:p14="http://schemas.microsoft.com/office/powerpoint/2010/main" val="5924212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Creating and deleting folder </a:t>
            </a:r>
            <a:r>
              <a:rPr lang="en-US" sz="2800"/>
              <a:t>(CO5)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A20DC1C9-5443-663E-4740-4C70684705AF}"/>
              </a:ext>
            </a:extLst>
          </p:cNvPr>
          <p:cNvSpPr txBox="1">
            <a:spLocks/>
          </p:cNvSpPr>
          <p:nvPr/>
        </p:nvSpPr>
        <p:spPr>
          <a:xfrm>
            <a:off x="228600" y="947268"/>
            <a:ext cx="10134600" cy="53672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lvl="1" indent="0" algn="just">
              <a:buFont typeface="Arial" pitchFamily="34" charset="0"/>
              <a:buNone/>
            </a:pPr>
            <a:r>
              <a:rPr lang="en-US" sz="2000"/>
              <a:t>&lt;?php</a:t>
            </a:r>
          </a:p>
          <a:p>
            <a:pPr marL="400050" lvl="1" indent="0" algn="just">
              <a:buFont typeface="Arial" pitchFamily="34" charset="0"/>
              <a:buNone/>
            </a:pPr>
            <a:r>
              <a:rPr lang="en-US" sz="2000"/>
              <a:t>// delete all files and sub-folders from a folder</a:t>
            </a:r>
          </a:p>
          <a:p>
            <a:pPr marL="400050" lvl="1" indent="0" algn="just">
              <a:buFont typeface="Arial" pitchFamily="34" charset="0"/>
              <a:buNone/>
            </a:pPr>
            <a:r>
              <a:rPr lang="en-US" sz="2000"/>
              <a:t>function deleteAll($dir) {</a:t>
            </a:r>
          </a:p>
          <a:p>
            <a:pPr marL="400050" lvl="1" indent="0" algn="just">
              <a:buFont typeface="Arial" pitchFamily="34" charset="0"/>
              <a:buNone/>
            </a:pPr>
            <a:r>
              <a:rPr lang="en-US" sz="2000"/>
              <a:t>foreach(glob($dir . '/*') as $file) {</a:t>
            </a:r>
          </a:p>
          <a:p>
            <a:pPr marL="400050" lvl="1" indent="0" algn="just">
              <a:buFont typeface="Arial" pitchFamily="34" charset="0"/>
              <a:buNone/>
            </a:pPr>
            <a:r>
              <a:rPr lang="en-US" sz="2000"/>
              <a:t>if(is_dir($file))</a:t>
            </a:r>
          </a:p>
          <a:p>
            <a:pPr marL="400050" lvl="1" indent="0" algn="just">
              <a:buFont typeface="Arial" pitchFamily="34" charset="0"/>
              <a:buNone/>
            </a:pPr>
            <a:r>
              <a:rPr lang="en-US" sz="2000"/>
              <a:t>deleteAll($file);</a:t>
            </a:r>
          </a:p>
          <a:p>
            <a:pPr marL="400050" lvl="1" indent="0" algn="just">
              <a:buFont typeface="Arial" pitchFamily="34" charset="0"/>
              <a:buNone/>
            </a:pPr>
            <a:r>
              <a:rPr lang="en-US" sz="2000"/>
              <a:t>else</a:t>
            </a:r>
          </a:p>
          <a:p>
            <a:pPr marL="400050" lvl="1" indent="0" algn="just">
              <a:buFont typeface="Arial" pitchFamily="34" charset="0"/>
              <a:buNone/>
            </a:pPr>
            <a:r>
              <a:rPr lang="en-US" sz="2000"/>
              <a:t>unlink($file);</a:t>
            </a:r>
          </a:p>
          <a:p>
            <a:pPr marL="400050" lvl="1" indent="0" algn="just">
              <a:buFont typeface="Arial" pitchFamily="34" charset="0"/>
              <a:buNone/>
            </a:pPr>
            <a:r>
              <a:rPr lang="en-US" sz="2000"/>
              <a:t>}</a:t>
            </a:r>
          </a:p>
          <a:p>
            <a:pPr marL="400050" lvl="1" indent="0" algn="just">
              <a:buFont typeface="Arial" pitchFamily="34" charset="0"/>
              <a:buNone/>
            </a:pPr>
            <a:r>
              <a:rPr lang="en-US" sz="2000"/>
              <a:t>rmdir($dir);</a:t>
            </a:r>
          </a:p>
          <a:p>
            <a:pPr marL="400050" lvl="1" indent="0" algn="just">
              <a:buFont typeface="Arial" pitchFamily="34" charset="0"/>
              <a:buNone/>
            </a:pPr>
            <a:r>
              <a:rPr lang="en-US" sz="2000"/>
              <a:t>}</a:t>
            </a:r>
          </a:p>
          <a:p>
            <a:pPr marL="400050" lvl="1" indent="0" algn="just">
              <a:buFont typeface="Arial" pitchFamily="34" charset="0"/>
              <a:buNone/>
            </a:pPr>
            <a:r>
              <a:rPr lang="en-US" sz="2000"/>
              <a:t>?&gt;</a:t>
            </a:r>
            <a:endParaRPr lang="en-US" sz="2000" dirty="0"/>
          </a:p>
        </p:txBody>
      </p:sp>
    </p:spTree>
    <p:extLst>
      <p:ext uri="{BB962C8B-B14F-4D97-AF65-F5344CB8AC3E}">
        <p14:creationId xmlns:p14="http://schemas.microsoft.com/office/powerpoint/2010/main" val="1181619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File Uploading &amp; Downloading </a:t>
            </a:r>
            <a:r>
              <a:rPr lang="en-US" sz="2800"/>
              <a:t>(CO5)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4D8CA2BB-896A-CA49-03D1-8A3F674453BA}"/>
              </a:ext>
            </a:extLst>
          </p:cNvPr>
          <p:cNvSpPr txBox="1">
            <a:spLocks/>
          </p:cNvSpPr>
          <p:nvPr/>
        </p:nvSpPr>
        <p:spPr>
          <a:xfrm>
            <a:off x="152400" y="947268"/>
            <a:ext cx="11125200" cy="53672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dirty="0"/>
              <a:t>Uploading-</a:t>
            </a:r>
            <a:r>
              <a:rPr lang="en-US" sz="2000" dirty="0"/>
              <a:t> With PHP, it is easy to upload files to the server. However, with ease comes danger, so always be careful when allowing file uploads and follow these steps.</a:t>
            </a:r>
          </a:p>
          <a:p>
            <a:pPr marL="0" indent="0" algn="just">
              <a:buFont typeface="Arial" pitchFamily="34" charset="0"/>
              <a:buNone/>
            </a:pPr>
            <a:endParaRPr lang="en-US" sz="2000" dirty="0"/>
          </a:p>
          <a:p>
            <a:pPr marL="457200" indent="-457200" algn="just">
              <a:buFont typeface="+mj-lt"/>
              <a:buAutoNum type="arabicPeriod"/>
            </a:pPr>
            <a:r>
              <a:rPr lang="en-US" sz="2000" dirty="0"/>
              <a:t>Configure The "php.ini" File</a:t>
            </a:r>
          </a:p>
          <a:p>
            <a:pPr marL="457200" indent="-457200" algn="just">
              <a:buFont typeface="+mj-lt"/>
              <a:buAutoNum type="arabicPeriod"/>
            </a:pPr>
            <a:r>
              <a:rPr lang="en-IN" sz="2000" dirty="0"/>
              <a:t>Create The HTML Form</a:t>
            </a:r>
          </a:p>
          <a:p>
            <a:pPr marL="457200" indent="-457200" algn="just">
              <a:buFont typeface="+mj-lt"/>
              <a:buAutoNum type="arabicPeriod"/>
            </a:pPr>
            <a:r>
              <a:rPr lang="en-US" sz="2000" dirty="0"/>
              <a:t>Create The Upload File PHP Script</a:t>
            </a:r>
          </a:p>
          <a:p>
            <a:pPr marL="457200" indent="-457200" algn="just">
              <a:buFont typeface="+mj-lt"/>
              <a:buAutoNum type="arabicPeriod"/>
            </a:pPr>
            <a:r>
              <a:rPr lang="en-US" sz="2000" dirty="0"/>
              <a:t>Check if File Already Exists</a:t>
            </a:r>
          </a:p>
          <a:p>
            <a:pPr marL="457200" indent="-457200" algn="just">
              <a:buFont typeface="+mj-lt"/>
              <a:buAutoNum type="arabicPeriod"/>
            </a:pPr>
            <a:r>
              <a:rPr lang="en-IN" sz="2000" dirty="0"/>
              <a:t>Limit File Size</a:t>
            </a:r>
          </a:p>
          <a:p>
            <a:pPr marL="457200" indent="-457200" algn="just">
              <a:buFont typeface="+mj-lt"/>
              <a:buAutoNum type="arabicPeriod"/>
            </a:pPr>
            <a:r>
              <a:rPr lang="en-IN" sz="2000" dirty="0"/>
              <a:t>Limit File Type</a:t>
            </a:r>
          </a:p>
          <a:p>
            <a:pPr marL="457200" indent="-457200" algn="just">
              <a:buFont typeface="+mj-lt"/>
              <a:buAutoNum type="arabicPeriod"/>
            </a:pPr>
            <a:r>
              <a:rPr lang="en-US" sz="2000" dirty="0"/>
              <a:t>Complete Upload File PHP Script</a:t>
            </a:r>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21223573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File Uploading &amp; Downloading </a:t>
            </a:r>
            <a:r>
              <a:rPr lang="en-US" sz="2800" dirty="0"/>
              <a:t>(CO5)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CBD68CBC-0107-6D37-3B74-4DB639D0815F}"/>
              </a:ext>
            </a:extLst>
          </p:cNvPr>
          <p:cNvSpPr txBox="1">
            <a:spLocks/>
          </p:cNvSpPr>
          <p:nvPr/>
        </p:nvSpPr>
        <p:spPr>
          <a:xfrm>
            <a:off x="62681" y="1055218"/>
            <a:ext cx="11062519" cy="52593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PHP Download File- </a:t>
            </a:r>
            <a:r>
              <a:rPr lang="en-US" sz="2000"/>
              <a:t>PHP enables you to download file easily using built-in readfile() function. The readfile() function reads a file and writes it to the output buffer.</a:t>
            </a:r>
          </a:p>
          <a:p>
            <a:pPr marL="0" indent="0" algn="just">
              <a:buFont typeface="Arial" pitchFamily="34" charset="0"/>
              <a:buNone/>
            </a:pPr>
            <a:r>
              <a:rPr lang="en-US" sz="2000"/>
              <a:t>Syntax</a:t>
            </a:r>
          </a:p>
          <a:p>
            <a:pPr marL="0" indent="0" algn="just">
              <a:buFont typeface="Arial" pitchFamily="34" charset="0"/>
              <a:buNone/>
            </a:pPr>
            <a:endParaRPr lang="en-US" sz="2000"/>
          </a:p>
          <a:p>
            <a:pPr marL="400050" lvl="1" indent="0" algn="just">
              <a:buFont typeface="Arial" pitchFamily="34" charset="0"/>
              <a:buNone/>
            </a:pPr>
            <a:r>
              <a:rPr lang="en-US" sz="2000"/>
              <a:t>int readfile ( string $filename [, bool $use_include_path = false [, resource $context ]] )  </a:t>
            </a:r>
          </a:p>
          <a:p>
            <a:pPr marL="0" indent="0" algn="just">
              <a:buFont typeface="Arial" pitchFamily="34" charset="0"/>
              <a:buNone/>
            </a:pPr>
            <a:endParaRPr lang="en-US" sz="2000"/>
          </a:p>
          <a:p>
            <a:pPr marL="0" indent="0" algn="just">
              <a:buFont typeface="Arial" pitchFamily="34" charset="0"/>
              <a:buNone/>
            </a:pPr>
            <a:r>
              <a:rPr lang="en-US" sz="2000"/>
              <a:t>$filename: represents the file name</a:t>
            </a:r>
          </a:p>
          <a:p>
            <a:pPr marL="0" indent="0" algn="just">
              <a:buFont typeface="Arial" pitchFamily="34" charset="0"/>
              <a:buNone/>
            </a:pPr>
            <a:r>
              <a:rPr lang="en-US" sz="2000"/>
              <a:t>$use_include_path: it is the optional parameter. It is by default false. You can set it to true to the search the file in the included_path.</a:t>
            </a:r>
          </a:p>
          <a:p>
            <a:pPr marL="0" indent="0" algn="just">
              <a:buFont typeface="Arial" pitchFamily="34" charset="0"/>
              <a:buNone/>
            </a:pPr>
            <a:r>
              <a:rPr lang="en-US" sz="2000"/>
              <a:t>$context: represents the context stream resource.</a:t>
            </a:r>
          </a:p>
          <a:p>
            <a:pPr marL="0" indent="0" algn="just">
              <a:buFont typeface="Arial" pitchFamily="34" charset="0"/>
              <a:buNone/>
            </a:pPr>
            <a:r>
              <a:rPr lang="en-US" sz="2000"/>
              <a:t>int: it returns the number of bytes read from the file.</a:t>
            </a:r>
            <a:endParaRPr lang="en-US" sz="2000" dirty="0"/>
          </a:p>
        </p:txBody>
      </p:sp>
    </p:spTree>
    <p:extLst>
      <p:ext uri="{BB962C8B-B14F-4D97-AF65-F5344CB8AC3E}">
        <p14:creationId xmlns:p14="http://schemas.microsoft.com/office/powerpoint/2010/main" val="1206793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Introduction to Session Control </a:t>
            </a:r>
            <a:r>
              <a:rPr lang="en-US" sz="2800" dirty="0"/>
              <a:t>(CO5)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8E6E630A-9330-F9AD-EBEA-A0CCFD98C1DA}"/>
              </a:ext>
            </a:extLst>
          </p:cNvPr>
          <p:cNvSpPr txBox="1">
            <a:spLocks/>
          </p:cNvSpPr>
          <p:nvPr/>
        </p:nvSpPr>
        <p:spPr>
          <a:xfrm>
            <a:off x="609600" y="1265238"/>
            <a:ext cx="10058400" cy="50493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When you work with an application, you open it, do some changes, and then you close it. This is much like a Session. The computer knows who you are. It knows when you start the application and when you end. But on the internet there is one problem: the web server does not know who you are or what you do, because the HTTP address doesn't maintain state.</a:t>
            </a:r>
          </a:p>
          <a:p>
            <a:pPr marL="0" indent="0" algn="just">
              <a:buFont typeface="Arial" pitchFamily="34" charset="0"/>
              <a:buNone/>
            </a:pPr>
            <a:endParaRPr lang="en-US" sz="2000"/>
          </a:p>
          <a:p>
            <a:pPr marL="0" indent="0" algn="just">
              <a:buFont typeface="Arial" pitchFamily="34" charset="0"/>
              <a:buNone/>
            </a:pPr>
            <a:r>
              <a:rPr lang="en-US" sz="2000"/>
              <a:t>Session variables solve this problem by storing user information to be used across multiple pages (e.g. username, favorite color, etc). By default, session variables last until the user closes the browser.</a:t>
            </a:r>
          </a:p>
          <a:p>
            <a:pPr marL="0" indent="0" algn="just">
              <a:buFont typeface="Arial" pitchFamily="34" charset="0"/>
              <a:buNone/>
            </a:pPr>
            <a:endParaRPr lang="en-US" sz="2000"/>
          </a:p>
          <a:p>
            <a:pPr marL="0" indent="0" algn="just">
              <a:buFont typeface="Arial" pitchFamily="34" charset="0"/>
              <a:buNone/>
            </a:pPr>
            <a:r>
              <a:rPr lang="en-US" sz="2000"/>
              <a:t>So; Session variables hold information about one single user, and are available to all pages in one application.</a:t>
            </a:r>
            <a:endParaRPr lang="en-US" sz="2000" dirty="0"/>
          </a:p>
        </p:txBody>
      </p:sp>
    </p:spTree>
    <p:extLst>
      <p:ext uri="{BB962C8B-B14F-4D97-AF65-F5344CB8AC3E}">
        <p14:creationId xmlns:p14="http://schemas.microsoft.com/office/powerpoint/2010/main" val="683002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Introduction to Session Control </a:t>
            </a:r>
            <a:r>
              <a:rPr lang="en-US" sz="2800" dirty="0"/>
              <a:t>(CO5)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D62F8FA4-8F25-0863-D2D8-FBA3ECF4019C}"/>
              </a:ext>
            </a:extLst>
          </p:cNvPr>
          <p:cNvSpPr txBox="1">
            <a:spLocks/>
          </p:cNvSpPr>
          <p:nvPr/>
        </p:nvSpPr>
        <p:spPr>
          <a:xfrm>
            <a:off x="152400" y="947268"/>
            <a:ext cx="10515600" cy="53672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dirty="0"/>
              <a:t>A session is started with the </a:t>
            </a:r>
            <a:r>
              <a:rPr lang="en-US" sz="2000" dirty="0" err="1"/>
              <a:t>session_start</a:t>
            </a:r>
            <a:r>
              <a:rPr lang="en-US" sz="2000" dirty="0"/>
              <a:t>() function. Session variables are set with the PHP global variable: $_SESSION. Now, let's create a new page called "demo_session1.php". In this page, we start a new PHP session and set some session variables:</a:t>
            </a:r>
          </a:p>
          <a:p>
            <a:pPr marL="0" indent="0" algn="just">
              <a:buFont typeface="Arial" pitchFamily="34" charset="0"/>
              <a:buNone/>
            </a:pPr>
            <a:endParaRPr lang="en-US" sz="2000" dirty="0"/>
          </a:p>
          <a:p>
            <a:pPr marL="0" indent="0" algn="just">
              <a:buFont typeface="Arial" pitchFamily="34" charset="0"/>
              <a:buNone/>
            </a:pPr>
            <a:r>
              <a:rPr lang="en-US" sz="2000" dirty="0"/>
              <a:t>Example</a:t>
            </a:r>
          </a:p>
          <a:p>
            <a:pPr marL="0" indent="0" algn="just">
              <a:buFont typeface="Arial" pitchFamily="34" charset="0"/>
              <a:buNone/>
            </a:pPr>
            <a:r>
              <a:rPr lang="en-US" sz="2000" dirty="0"/>
              <a:t>&lt;?</a:t>
            </a:r>
            <a:r>
              <a:rPr lang="en-US" sz="2000" dirty="0" err="1"/>
              <a:t>php</a:t>
            </a:r>
            <a:endParaRPr lang="en-US" sz="2000" dirty="0"/>
          </a:p>
          <a:p>
            <a:pPr marL="0" indent="0" algn="just">
              <a:buFont typeface="Arial" pitchFamily="34" charset="0"/>
              <a:buNone/>
            </a:pPr>
            <a:r>
              <a:rPr lang="en-US" sz="2000" dirty="0"/>
              <a:t>// Start the session</a:t>
            </a:r>
          </a:p>
          <a:p>
            <a:pPr marL="0" indent="0" algn="just">
              <a:buFont typeface="Arial" pitchFamily="34" charset="0"/>
              <a:buNone/>
            </a:pPr>
            <a:r>
              <a:rPr lang="en-US" sz="2000" dirty="0" err="1"/>
              <a:t>session_start</a:t>
            </a:r>
            <a:r>
              <a:rPr lang="en-US" sz="2000" dirty="0"/>
              <a:t>();</a:t>
            </a:r>
          </a:p>
          <a:p>
            <a:pPr marL="0" indent="0" algn="just">
              <a:buFont typeface="Arial" pitchFamily="34" charset="0"/>
              <a:buNone/>
            </a:pPr>
            <a:r>
              <a:rPr lang="en-US" sz="2000" dirty="0"/>
              <a:t>?&gt;</a:t>
            </a:r>
          </a:p>
          <a:p>
            <a:pPr marL="0" indent="0" algn="just">
              <a:buFont typeface="Arial" pitchFamily="34" charset="0"/>
              <a:buNone/>
            </a:pPr>
            <a:r>
              <a:rPr lang="en-US" sz="2000" dirty="0"/>
              <a:t>&lt;!DOCTYPE html&gt;</a:t>
            </a:r>
          </a:p>
          <a:p>
            <a:pPr marL="0" indent="0" algn="just">
              <a:buFont typeface="Arial" pitchFamily="34" charset="0"/>
              <a:buNone/>
            </a:pPr>
            <a:r>
              <a:rPr lang="en-US" sz="2000" dirty="0"/>
              <a:t>&lt;html&gt;</a:t>
            </a:r>
          </a:p>
          <a:p>
            <a:pPr marL="0" indent="0" algn="just">
              <a:buFont typeface="Arial" pitchFamily="34" charset="0"/>
              <a:buNone/>
            </a:pPr>
            <a:r>
              <a:rPr lang="en-US" sz="2000" dirty="0"/>
              <a:t>&lt;body&gt;</a:t>
            </a:r>
          </a:p>
        </p:txBody>
      </p:sp>
    </p:spTree>
    <p:extLst>
      <p:ext uri="{BB962C8B-B14F-4D97-AF65-F5344CB8AC3E}">
        <p14:creationId xmlns:p14="http://schemas.microsoft.com/office/powerpoint/2010/main" val="25233230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Introduction to Session Control </a:t>
            </a:r>
            <a:r>
              <a:rPr lang="en-US" sz="2800" dirty="0"/>
              <a:t>(CO5)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7AA7B41E-7C3F-7672-8EF5-9217BC432BE9}"/>
              </a:ext>
            </a:extLst>
          </p:cNvPr>
          <p:cNvSpPr txBox="1">
            <a:spLocks/>
          </p:cNvSpPr>
          <p:nvPr/>
        </p:nvSpPr>
        <p:spPr>
          <a:xfrm>
            <a:off x="304800" y="1189036"/>
            <a:ext cx="8763000" cy="51255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&lt;?php</a:t>
            </a:r>
          </a:p>
          <a:p>
            <a:pPr marL="0" indent="0" algn="just">
              <a:buFont typeface="Arial" pitchFamily="34" charset="0"/>
              <a:buNone/>
            </a:pPr>
            <a:r>
              <a:rPr lang="en-US" sz="2000"/>
              <a:t>// Set session variables</a:t>
            </a:r>
          </a:p>
          <a:p>
            <a:pPr marL="0" indent="0" algn="just">
              <a:buFont typeface="Arial" pitchFamily="34" charset="0"/>
              <a:buNone/>
            </a:pPr>
            <a:r>
              <a:rPr lang="en-US" sz="2000"/>
              <a:t>$_SESSION["favcolor"] = "green";</a:t>
            </a:r>
          </a:p>
          <a:p>
            <a:pPr marL="0" indent="0" algn="just">
              <a:buFont typeface="Arial" pitchFamily="34" charset="0"/>
              <a:buNone/>
            </a:pPr>
            <a:r>
              <a:rPr lang="en-US" sz="2000"/>
              <a:t>$_SESSION["favanimal"] = "cat";</a:t>
            </a:r>
          </a:p>
          <a:p>
            <a:pPr marL="0" indent="0" algn="just">
              <a:buFont typeface="Arial" pitchFamily="34" charset="0"/>
              <a:buNone/>
            </a:pPr>
            <a:r>
              <a:rPr lang="en-US" sz="2000"/>
              <a:t>echo "Session variables are set.";</a:t>
            </a:r>
          </a:p>
          <a:p>
            <a:pPr marL="0" indent="0" algn="just">
              <a:buFont typeface="Arial" pitchFamily="34" charset="0"/>
              <a:buNone/>
            </a:pPr>
            <a:r>
              <a:rPr lang="en-US" sz="2000"/>
              <a:t>?&gt;</a:t>
            </a:r>
          </a:p>
          <a:p>
            <a:pPr marL="0" indent="0" algn="just">
              <a:buFont typeface="Arial" pitchFamily="34" charset="0"/>
              <a:buNone/>
            </a:pPr>
            <a:r>
              <a:rPr lang="en-US" sz="2000"/>
              <a:t>&lt;/body&gt;</a:t>
            </a:r>
          </a:p>
          <a:p>
            <a:pPr marL="0" indent="0" algn="just">
              <a:buFont typeface="Arial" pitchFamily="34" charset="0"/>
              <a:buNone/>
            </a:pPr>
            <a:r>
              <a:rPr lang="en-US" sz="2000"/>
              <a:t>&lt;/html&gt;</a:t>
            </a:r>
            <a:endParaRPr lang="en-US" sz="2000" dirty="0"/>
          </a:p>
        </p:txBody>
      </p:sp>
    </p:spTree>
    <p:extLst>
      <p:ext uri="{BB962C8B-B14F-4D97-AF65-F5344CB8AC3E}">
        <p14:creationId xmlns:p14="http://schemas.microsoft.com/office/powerpoint/2010/main" val="21041561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Session Functions and Functionality </a:t>
            </a:r>
            <a:r>
              <a:rPr lang="en-US" sz="2800" dirty="0"/>
              <a:t>(CO5)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F3E5D5FA-FF3D-84D8-F8C0-B2EA85C4EC47}"/>
              </a:ext>
            </a:extLst>
          </p:cNvPr>
          <p:cNvSpPr txBox="1">
            <a:spLocks/>
          </p:cNvSpPr>
          <p:nvPr/>
        </p:nvSpPr>
        <p:spPr>
          <a:xfrm>
            <a:off x="228600" y="947268"/>
            <a:ext cx="10287000" cy="53672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session_abort — Discard session array changes and finish session</a:t>
            </a:r>
          </a:p>
          <a:p>
            <a:pPr algn="just"/>
            <a:r>
              <a:rPr lang="en-US" sz="2000"/>
              <a:t>session_cache_expire — Get and/or set current cache expire</a:t>
            </a:r>
          </a:p>
          <a:p>
            <a:pPr algn="just"/>
            <a:r>
              <a:rPr lang="en-US" sz="2000"/>
              <a:t>session_cache_limiter — Get and/or set the current cache limiter</a:t>
            </a:r>
          </a:p>
          <a:p>
            <a:pPr algn="just"/>
            <a:r>
              <a:rPr lang="en-US" sz="2000"/>
              <a:t>session_commit — Alias of session_write_close</a:t>
            </a:r>
          </a:p>
          <a:p>
            <a:pPr algn="just"/>
            <a:r>
              <a:rPr lang="en-US" sz="2000"/>
              <a:t>session_create_id — Create new session id</a:t>
            </a:r>
          </a:p>
          <a:p>
            <a:pPr algn="just"/>
            <a:r>
              <a:rPr lang="en-US" sz="2000"/>
              <a:t>session_decode — Decodes session data from a session encoded string</a:t>
            </a:r>
          </a:p>
          <a:p>
            <a:pPr algn="just"/>
            <a:r>
              <a:rPr lang="en-US" sz="2000"/>
              <a:t>session_destroy — Destroys all data registered to a session</a:t>
            </a:r>
          </a:p>
          <a:p>
            <a:pPr algn="just"/>
            <a:r>
              <a:rPr lang="en-US" sz="2000"/>
              <a:t>session_encode — Encodes the current session data as a session encoded string</a:t>
            </a:r>
          </a:p>
          <a:p>
            <a:pPr algn="just"/>
            <a:r>
              <a:rPr lang="en-US" sz="2000"/>
              <a:t>session_gc — Perform session data garbage collection</a:t>
            </a:r>
          </a:p>
          <a:p>
            <a:pPr algn="just"/>
            <a:r>
              <a:rPr lang="en-US" sz="2000"/>
              <a:t>session_get_cookie_params — Get the session cookie parameters</a:t>
            </a:r>
          </a:p>
          <a:p>
            <a:pPr algn="just"/>
            <a:r>
              <a:rPr lang="en-US" sz="2000"/>
              <a:t>session_id — Get and/or set the current session id</a:t>
            </a:r>
          </a:p>
          <a:p>
            <a:pPr algn="just"/>
            <a:r>
              <a:rPr lang="en-US" sz="2000"/>
              <a:t>session_module_name — Get and/or set the current session module</a:t>
            </a:r>
          </a:p>
          <a:p>
            <a:pPr algn="just"/>
            <a:r>
              <a:rPr lang="en-US" sz="2000"/>
              <a:t>session_name — Get and/or set the current session name</a:t>
            </a:r>
            <a:endParaRPr lang="en-US" sz="2000" dirty="0"/>
          </a:p>
        </p:txBody>
      </p:sp>
    </p:spTree>
    <p:extLst>
      <p:ext uri="{BB962C8B-B14F-4D97-AF65-F5344CB8AC3E}">
        <p14:creationId xmlns:p14="http://schemas.microsoft.com/office/powerpoint/2010/main" val="23430506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Session Functions and Functionality </a:t>
            </a:r>
            <a:r>
              <a:rPr lang="en-US" sz="2800"/>
              <a:t>(CO5)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5A2257C-5EFD-B669-5ACE-BA7EE7970037}"/>
              </a:ext>
            </a:extLst>
          </p:cNvPr>
          <p:cNvSpPr txBox="1">
            <a:spLocks/>
          </p:cNvSpPr>
          <p:nvPr/>
        </p:nvSpPr>
        <p:spPr>
          <a:xfrm>
            <a:off x="381000" y="1055218"/>
            <a:ext cx="10515600" cy="52593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session_name — Get and/or set the current session name</a:t>
            </a:r>
          </a:p>
          <a:p>
            <a:pPr algn="just"/>
            <a:r>
              <a:rPr lang="en-US" sz="2000"/>
              <a:t>session_regenerate_id — Update the current session id with a newly generated one</a:t>
            </a:r>
          </a:p>
          <a:p>
            <a:pPr algn="just"/>
            <a:r>
              <a:rPr lang="en-US" sz="2000"/>
              <a:t>session_register_shutdown — Session shutdown function</a:t>
            </a:r>
          </a:p>
          <a:p>
            <a:pPr algn="just"/>
            <a:r>
              <a:rPr lang="en-US" sz="2000"/>
              <a:t>session_reset — Re-initialize session array with original values</a:t>
            </a:r>
          </a:p>
          <a:p>
            <a:pPr algn="just"/>
            <a:r>
              <a:rPr lang="en-US" sz="2000"/>
              <a:t>session_save_path — Get and/or set the current session save path</a:t>
            </a:r>
          </a:p>
          <a:p>
            <a:pPr algn="just"/>
            <a:r>
              <a:rPr lang="en-US" sz="2000"/>
              <a:t>session_set_cookie_params — Set the session cookie parameters</a:t>
            </a:r>
          </a:p>
          <a:p>
            <a:pPr algn="just"/>
            <a:r>
              <a:rPr lang="en-US" sz="2000"/>
              <a:t>session_set_save_handler — Sets user-level session storage functions</a:t>
            </a:r>
          </a:p>
          <a:p>
            <a:pPr algn="just"/>
            <a:r>
              <a:rPr lang="en-US" sz="2000"/>
              <a:t>session_start — Start new or resume existing session</a:t>
            </a:r>
          </a:p>
          <a:p>
            <a:pPr algn="just"/>
            <a:r>
              <a:rPr lang="en-US" sz="2000"/>
              <a:t>session_status — Returns the current session status</a:t>
            </a:r>
          </a:p>
          <a:p>
            <a:pPr algn="just"/>
            <a:r>
              <a:rPr lang="en-US" sz="2000"/>
              <a:t>session_unset — Free all session variables</a:t>
            </a:r>
          </a:p>
          <a:p>
            <a:pPr algn="just"/>
            <a:r>
              <a:rPr lang="en-US" sz="2000"/>
              <a:t>session_write_close — Write session data and end session</a:t>
            </a:r>
            <a:endParaRPr lang="en-US" sz="2000" b="1" dirty="0"/>
          </a:p>
        </p:txBody>
      </p:sp>
    </p:spTree>
    <p:extLst>
      <p:ext uri="{BB962C8B-B14F-4D97-AF65-F5344CB8AC3E}">
        <p14:creationId xmlns:p14="http://schemas.microsoft.com/office/powerpoint/2010/main" val="3849603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Syllabus</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8" name="Content Placeholder 8">
            <a:extLst>
              <a:ext uri="{FF2B5EF4-FFF2-40B4-BE49-F238E27FC236}">
                <a16:creationId xmlns:a16="http://schemas.microsoft.com/office/drawing/2014/main" id="{FC2DDD03-AAB9-8ECE-B7F3-CDA5A17819A4}"/>
              </a:ext>
            </a:extLst>
          </p:cNvPr>
          <p:cNvGraphicFramePr>
            <a:graphicFrameLocks noGrp="1"/>
          </p:cNvGraphicFramePr>
          <p:nvPr>
            <p:ph idx="1"/>
            <p:extLst>
              <p:ext uri="{D42A27DB-BD31-4B8C-83A1-F6EECF244321}">
                <p14:modId xmlns:p14="http://schemas.microsoft.com/office/powerpoint/2010/main" val="3187702623"/>
              </p:ext>
            </p:extLst>
          </p:nvPr>
        </p:nvGraphicFramePr>
        <p:xfrm>
          <a:off x="304800" y="1055218"/>
          <a:ext cx="10591800" cy="5269382"/>
        </p:xfrm>
        <a:graphic>
          <a:graphicData uri="http://schemas.openxmlformats.org/drawingml/2006/table">
            <a:tbl>
              <a:tblPr firstRow="1" firstCol="1" bandRow="1">
                <a:tableStyleId>{5C22544A-7EE6-4342-B048-85BDC9FD1C3A}</a:tableStyleId>
              </a:tblPr>
              <a:tblGrid>
                <a:gridCol w="650374">
                  <a:extLst>
                    <a:ext uri="{9D8B030D-6E8A-4147-A177-3AD203B41FA5}">
                      <a16:colId xmlns:a16="http://schemas.microsoft.com/office/drawing/2014/main" val="3653803457"/>
                    </a:ext>
                  </a:extLst>
                </a:gridCol>
                <a:gridCol w="9941426">
                  <a:extLst>
                    <a:ext uri="{9D8B030D-6E8A-4147-A177-3AD203B41FA5}">
                      <a16:colId xmlns:a16="http://schemas.microsoft.com/office/drawing/2014/main" val="1504710162"/>
                    </a:ext>
                  </a:extLst>
                </a:gridCol>
              </a:tblGrid>
              <a:tr h="2479709">
                <a:tc>
                  <a:txBody>
                    <a:bodyPr/>
                    <a:lstStyle/>
                    <a:p>
                      <a:pPr marL="0" marR="0" algn="just">
                        <a:lnSpc>
                          <a:spcPct val="115000"/>
                        </a:lnSpc>
                        <a:spcBef>
                          <a:spcPts val="0"/>
                        </a:spcBef>
                        <a:spcAft>
                          <a:spcPts val="0"/>
                        </a:spcAft>
                      </a:pPr>
                      <a:r>
                        <a:rPr lang="en-US" sz="2000" b="0" dirty="0">
                          <a:effectLst/>
                        </a:rPr>
                        <a:t>III</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US" sz="2000" b="0" kern="1200" dirty="0">
                          <a:solidFill>
                            <a:schemeClr val="dk1"/>
                          </a:solidFill>
                          <a:effectLst/>
                          <a:latin typeface="+mn-lt"/>
                          <a:ea typeface="+mn-ea"/>
                          <a:cs typeface="+mn-cs"/>
                        </a:rPr>
                        <a:t>Concept of CSS 3: Creating Style Sheet, CSS Properties , CSS Styling(Background, Text Format, Controlling Fonts) , Working with block elements and objects , Working with Lists and Tables , CSS Id and Class, Box Model(Introduction, Border properties, Padding Properties, Margin properties) CSS Advanced(Grouping, Dimension, Display, Positioning, Floating, Align, Pseudo class, Navigation Bar, Image Sprites, Attribute sector) , CSS Color, Creating page Layout and Site. </a:t>
                      </a:r>
                      <a:r>
                        <a:rPr lang="en-IN" sz="2000" b="0" kern="1200" dirty="0">
                          <a:solidFill>
                            <a:schemeClr val="dk1"/>
                          </a:solidFill>
                          <a:effectLst/>
                          <a:latin typeface="+mn-lt"/>
                          <a:ea typeface="+mn-ea"/>
                          <a:cs typeface="+mn-cs"/>
                        </a:rPr>
                        <a:t>Bootstrap: Introduction, Bootstrap grid system, Bootstrap Components.</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70703379"/>
                  </a:ext>
                </a:extLst>
              </a:tr>
              <a:tr h="2789673">
                <a:tc>
                  <a:txBody>
                    <a:bodyPr/>
                    <a:lstStyle/>
                    <a:p>
                      <a:pPr marL="0" marR="0" algn="just">
                        <a:lnSpc>
                          <a:spcPct val="115000"/>
                        </a:lnSpc>
                        <a:spcBef>
                          <a:spcPts val="0"/>
                        </a:spcBef>
                        <a:spcAft>
                          <a:spcPts val="0"/>
                        </a:spcAft>
                      </a:pPr>
                      <a:r>
                        <a:rPr lang="en-US" sz="2000" b="0">
                          <a:effectLst/>
                        </a:rPr>
                        <a:t>IV </a:t>
                      </a:r>
                    </a:p>
                    <a:p>
                      <a:pPr marL="0" marR="0" algn="just">
                        <a:lnSpc>
                          <a:spcPct val="115000"/>
                        </a:lnSpc>
                        <a:spcBef>
                          <a:spcPts val="0"/>
                        </a:spcBef>
                        <a:spcAft>
                          <a:spcPts val="0"/>
                        </a:spcAft>
                      </a:pPr>
                      <a:r>
                        <a:rPr lang="en-US" sz="2000" b="0">
                          <a:effectLst/>
                        </a:rPr>
                        <a:t> </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US" sz="2000" b="0" kern="1200" dirty="0">
                          <a:solidFill>
                            <a:schemeClr val="dk1"/>
                          </a:solidFill>
                          <a:effectLst/>
                          <a:latin typeface="+mn-lt"/>
                          <a:ea typeface="+mn-ea"/>
                          <a:cs typeface="+mn-cs"/>
                        </a:rPr>
                        <a:t>JavaScript Essentials: Introduction to Java Script , </a:t>
                      </a:r>
                      <a:r>
                        <a:rPr lang="en-US" sz="2000" b="0" kern="1200" dirty="0" err="1">
                          <a:solidFill>
                            <a:schemeClr val="dk1"/>
                          </a:solidFill>
                          <a:effectLst/>
                          <a:latin typeface="+mn-lt"/>
                          <a:ea typeface="+mn-ea"/>
                          <a:cs typeface="+mn-cs"/>
                        </a:rPr>
                        <a:t>Javascript</a:t>
                      </a:r>
                      <a:r>
                        <a:rPr lang="en-US" sz="2000" b="0" kern="1200" dirty="0">
                          <a:solidFill>
                            <a:schemeClr val="dk1"/>
                          </a:solidFill>
                          <a:effectLst/>
                          <a:latin typeface="+mn-lt"/>
                          <a:ea typeface="+mn-ea"/>
                          <a:cs typeface="+mn-cs"/>
                        </a:rPr>
                        <a:t> Types , </a:t>
                      </a:r>
                      <a:r>
                        <a:rPr lang="en-US" sz="2000" b="0" kern="1200" dirty="0" err="1">
                          <a:solidFill>
                            <a:schemeClr val="dk1"/>
                          </a:solidFill>
                          <a:effectLst/>
                          <a:latin typeface="+mn-lt"/>
                          <a:ea typeface="+mn-ea"/>
                          <a:cs typeface="+mn-cs"/>
                        </a:rPr>
                        <a:t>Var</a:t>
                      </a:r>
                      <a:r>
                        <a:rPr lang="en-US" sz="2000" b="0" kern="1200" dirty="0">
                          <a:solidFill>
                            <a:schemeClr val="dk1"/>
                          </a:solidFill>
                          <a:effectLst/>
                          <a:latin typeface="+mn-lt"/>
                          <a:ea typeface="+mn-ea"/>
                          <a:cs typeface="+mn-cs"/>
                        </a:rPr>
                        <a:t>, Let and </a:t>
                      </a:r>
                      <a:r>
                        <a:rPr lang="en-US" sz="2000" b="0" kern="1200" dirty="0" err="1">
                          <a:solidFill>
                            <a:schemeClr val="dk1"/>
                          </a:solidFill>
                          <a:effectLst/>
                          <a:latin typeface="+mn-lt"/>
                          <a:ea typeface="+mn-ea"/>
                          <a:cs typeface="+mn-cs"/>
                        </a:rPr>
                        <a:t>Const</a:t>
                      </a:r>
                      <a:r>
                        <a:rPr lang="en-US" sz="2000" b="0" kern="1200" dirty="0">
                          <a:solidFill>
                            <a:schemeClr val="dk1"/>
                          </a:solidFill>
                          <a:effectLst/>
                          <a:latin typeface="+mn-lt"/>
                          <a:ea typeface="+mn-ea"/>
                          <a:cs typeface="+mn-cs"/>
                        </a:rPr>
                        <a:t> Keywords, Operators in JS , Conditions Statements , Java Script Loops, JS Popup Boxes , JS Events , JS Arrays, Working with Arrays, JS Objects ,JS Functions , Using Java Script in Real time , Validation of Forms, Arrow functions and default arguments, Template Strings, Strings methods, Callback functions, Object de-structuring, Spread and Rest Operator, Typescript fundamentals, Typescript OOPs- Classes, Interfaces, Constructor etc. Decorator and Spread Operator, </a:t>
                      </a:r>
                      <a:r>
                        <a:rPr lang="en-IN" sz="2000" b="0" kern="1200" dirty="0">
                          <a:solidFill>
                            <a:schemeClr val="dk1"/>
                          </a:solidFill>
                          <a:effectLst/>
                          <a:latin typeface="+mn-lt"/>
                          <a:ea typeface="+mn-ea"/>
                          <a:cs typeface="+mn-cs"/>
                        </a:rPr>
                        <a:t>Difference == &amp; ===, Asynchronous Programming in ES6, Promise Constructor, Promise with Chain, Promise Race.</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73241202"/>
                  </a:ext>
                </a:extLst>
              </a:tr>
            </a:tbl>
          </a:graphicData>
        </a:graphic>
      </p:graphicFrame>
    </p:spTree>
    <p:extLst>
      <p:ext uri="{BB962C8B-B14F-4D97-AF65-F5344CB8AC3E}">
        <p14:creationId xmlns:p14="http://schemas.microsoft.com/office/powerpoint/2010/main" val="19409470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US" sz="2800" dirty="0"/>
              <a:t>Cookie (CO5)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3A343AC3-E0CC-3964-50EE-7D6C46C931E0}"/>
              </a:ext>
            </a:extLst>
          </p:cNvPr>
          <p:cNvSpPr txBox="1">
            <a:spLocks/>
          </p:cNvSpPr>
          <p:nvPr/>
        </p:nvSpPr>
        <p:spPr>
          <a:xfrm>
            <a:off x="62681" y="1055218"/>
            <a:ext cx="11062519" cy="52593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A cookie is often used to identify a user. A cookie is a small file that the server embeds on the user's computer. Each time the same computer requests a page with a browser, it will send the cookie too. With PHP, you can both create and retrieve cookie values.</a:t>
            </a:r>
          </a:p>
          <a:p>
            <a:pPr marL="0" indent="0" algn="just">
              <a:buFont typeface="Arial" pitchFamily="34" charset="0"/>
              <a:buNone/>
            </a:pPr>
            <a:endParaRPr lang="en-US" sz="2000"/>
          </a:p>
          <a:p>
            <a:pPr marL="0" indent="0" algn="just">
              <a:buFont typeface="Arial" pitchFamily="34" charset="0"/>
              <a:buNone/>
            </a:pPr>
            <a:r>
              <a:rPr lang="en-US" sz="2000"/>
              <a:t>Create Cookies With PHP</a:t>
            </a:r>
          </a:p>
          <a:p>
            <a:pPr marL="0" indent="0" algn="just">
              <a:buFont typeface="Arial" pitchFamily="34" charset="0"/>
              <a:buNone/>
            </a:pPr>
            <a:r>
              <a:rPr lang="en-US" sz="2000"/>
              <a:t>A cookie is created with the setcookie() function.</a:t>
            </a:r>
          </a:p>
          <a:p>
            <a:pPr marL="0" indent="0" algn="just">
              <a:buFont typeface="Arial" pitchFamily="34" charset="0"/>
              <a:buNone/>
            </a:pPr>
            <a:endParaRPr lang="en-US" sz="2000"/>
          </a:p>
          <a:p>
            <a:pPr marL="0" indent="0" algn="just">
              <a:buFont typeface="Arial" pitchFamily="34" charset="0"/>
              <a:buNone/>
            </a:pPr>
            <a:r>
              <a:rPr lang="en-US" sz="2000"/>
              <a:t>Syntax</a:t>
            </a:r>
          </a:p>
          <a:p>
            <a:pPr marL="0" indent="0" algn="just">
              <a:buFont typeface="Arial" pitchFamily="34" charset="0"/>
              <a:buNone/>
            </a:pPr>
            <a:r>
              <a:rPr lang="en-US" sz="2000"/>
              <a:t>setcookie(name, value, expire, path, domain, secure, httponly);</a:t>
            </a:r>
            <a:endParaRPr lang="en-US" sz="2000" dirty="0"/>
          </a:p>
        </p:txBody>
      </p:sp>
    </p:spTree>
    <p:extLst>
      <p:ext uri="{BB962C8B-B14F-4D97-AF65-F5344CB8AC3E}">
        <p14:creationId xmlns:p14="http://schemas.microsoft.com/office/powerpoint/2010/main" val="29586004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US" sz="2800" dirty="0"/>
              <a:t>Setting Cookie with PHP (CO5)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238EC8F-6369-127D-C36B-A23489FCA906}"/>
              </a:ext>
            </a:extLst>
          </p:cNvPr>
          <p:cNvSpPr txBox="1">
            <a:spLocks/>
          </p:cNvSpPr>
          <p:nvPr/>
        </p:nvSpPr>
        <p:spPr>
          <a:xfrm>
            <a:off x="62681" y="1189036"/>
            <a:ext cx="10757719" cy="51255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Setting Cookie In PHP: To set a cookie in PHP, the setcookie() function is used. The setcookie() function needs to be called prior to any output generated by the script otherwise the cookie will not be set.</a:t>
            </a:r>
          </a:p>
          <a:p>
            <a:pPr marL="0" indent="0" algn="just">
              <a:buFont typeface="Arial" pitchFamily="34" charset="0"/>
              <a:buNone/>
            </a:pPr>
            <a:endParaRPr lang="en-US" sz="2000"/>
          </a:p>
          <a:p>
            <a:pPr marL="0" indent="0" algn="just">
              <a:buFont typeface="Arial" pitchFamily="34" charset="0"/>
              <a:buNone/>
            </a:pPr>
            <a:r>
              <a:rPr lang="en-US" sz="2000"/>
              <a:t>Syntax:</a:t>
            </a:r>
          </a:p>
          <a:p>
            <a:pPr marL="0" indent="0" algn="just">
              <a:buFont typeface="Arial" pitchFamily="34" charset="0"/>
              <a:buNone/>
            </a:pPr>
            <a:endParaRPr lang="en-US" sz="2000"/>
          </a:p>
          <a:p>
            <a:pPr marL="0" indent="0" algn="just">
              <a:buFont typeface="Arial" pitchFamily="34" charset="0"/>
              <a:buNone/>
            </a:pPr>
            <a:r>
              <a:rPr lang="en-US" sz="2000"/>
              <a:t>setcookie(name, value, expire, path, domain, security);</a:t>
            </a:r>
          </a:p>
          <a:p>
            <a:pPr marL="0" indent="0" algn="just">
              <a:buFont typeface="Arial" pitchFamily="34" charset="0"/>
              <a:buNone/>
            </a:pPr>
            <a:r>
              <a:rPr lang="en-US" sz="2000"/>
              <a:t>Parameters: The setcookie() function requires six arguments in general which are: </a:t>
            </a:r>
          </a:p>
          <a:p>
            <a:pPr marL="0" indent="0" algn="just">
              <a:buFont typeface="Arial" pitchFamily="34" charset="0"/>
              <a:buNone/>
            </a:pPr>
            <a:endParaRPr lang="en-US" sz="2000"/>
          </a:p>
          <a:p>
            <a:pPr marL="0" indent="0" algn="just">
              <a:buFont typeface="Arial" pitchFamily="34" charset="0"/>
              <a:buNone/>
            </a:pPr>
            <a:r>
              <a:rPr lang="en-US" sz="2000"/>
              <a:t>Name: It is used to set the name of the cookie.</a:t>
            </a:r>
          </a:p>
          <a:p>
            <a:pPr marL="0" indent="0" algn="just">
              <a:buFont typeface="Arial" pitchFamily="34" charset="0"/>
              <a:buNone/>
            </a:pPr>
            <a:r>
              <a:rPr lang="en-US" sz="2000"/>
              <a:t>Value: It is used to set the value of the cookie.</a:t>
            </a:r>
            <a:endParaRPr lang="en-US" sz="2000" dirty="0"/>
          </a:p>
        </p:txBody>
      </p:sp>
    </p:spTree>
    <p:extLst>
      <p:ext uri="{BB962C8B-B14F-4D97-AF65-F5344CB8AC3E}">
        <p14:creationId xmlns:p14="http://schemas.microsoft.com/office/powerpoint/2010/main" val="39666599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endParaRPr lang="en-US" dirty="0"/>
          </a:p>
          <a:p>
            <a:pPr>
              <a:defRPr/>
            </a:pPr>
            <a:r>
              <a:rPr lang="en-US" sz="2800" dirty="0"/>
              <a:t>Setting Cookie with PHP (CO5)</a:t>
            </a:r>
          </a:p>
          <a:p>
            <a:pPr>
              <a:defRPr/>
            </a:pPr>
            <a:endParaRPr lang="en-IN"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8BE2F252-3912-7885-955A-6D0941887992}"/>
              </a:ext>
            </a:extLst>
          </p:cNvPr>
          <p:cNvSpPr txBox="1">
            <a:spLocks/>
          </p:cNvSpPr>
          <p:nvPr/>
        </p:nvSpPr>
        <p:spPr>
          <a:xfrm>
            <a:off x="533400" y="1055218"/>
            <a:ext cx="10515600" cy="5259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Expire: It is used to set the expiry timestamp of the cookie after which the cookie can’t be accessed.</a:t>
            </a:r>
          </a:p>
          <a:p>
            <a:pPr marL="0" indent="0" algn="just">
              <a:buFont typeface="Arial" pitchFamily="34" charset="0"/>
              <a:buNone/>
            </a:pPr>
            <a:r>
              <a:rPr lang="en-US" sz="2000"/>
              <a:t>Path: It is used to specify the path on the server for which the cookie will be available.</a:t>
            </a:r>
          </a:p>
          <a:p>
            <a:pPr marL="0" indent="0" algn="just">
              <a:buFont typeface="Arial" pitchFamily="34" charset="0"/>
              <a:buNone/>
            </a:pPr>
            <a:r>
              <a:rPr lang="en-US" sz="2000"/>
              <a:t>Domain: It is used to specify the domain for which the cookie is available.</a:t>
            </a:r>
          </a:p>
          <a:p>
            <a:pPr marL="0" indent="0" algn="just">
              <a:buFont typeface="Arial" pitchFamily="34" charset="0"/>
              <a:buNone/>
            </a:pPr>
            <a:r>
              <a:rPr lang="en-US" sz="2000"/>
              <a:t>Security: It is used to indicate that the cookie should be sent only if a secure HTTPS connection exists.</a:t>
            </a:r>
            <a:endParaRPr lang="en-US" sz="2000" dirty="0"/>
          </a:p>
        </p:txBody>
      </p:sp>
    </p:spTree>
    <p:extLst>
      <p:ext uri="{BB962C8B-B14F-4D97-AF65-F5344CB8AC3E}">
        <p14:creationId xmlns:p14="http://schemas.microsoft.com/office/powerpoint/2010/main" val="36043976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endParaRPr lang="en-US" dirty="0"/>
          </a:p>
          <a:p>
            <a:pPr>
              <a:defRPr/>
            </a:pPr>
            <a:r>
              <a:rPr lang="en-US" sz="2800" dirty="0"/>
              <a:t>Setting Cookie with PHP (CO5)</a:t>
            </a:r>
          </a:p>
          <a:p>
            <a:pPr>
              <a:defRPr/>
            </a:pPr>
            <a:endParaRPr lang="en-IN"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770B983B-B973-1AF1-55E2-D7420B341082}"/>
              </a:ext>
            </a:extLst>
          </p:cNvPr>
          <p:cNvSpPr txBox="1">
            <a:spLocks/>
          </p:cNvSpPr>
          <p:nvPr/>
        </p:nvSpPr>
        <p:spPr>
          <a:xfrm>
            <a:off x="304800" y="1055218"/>
            <a:ext cx="10515600" cy="52593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PHP sessions can use cookies depending on how you configure them. Have a look at these settings:</a:t>
            </a:r>
          </a:p>
          <a:p>
            <a:pPr marL="0" indent="0" algn="just">
              <a:buFont typeface="Arial" pitchFamily="34" charset="0"/>
              <a:buNone/>
            </a:pPr>
            <a:endParaRPr lang="en-US" sz="2000"/>
          </a:p>
          <a:p>
            <a:pPr algn="just"/>
            <a:r>
              <a:rPr lang="en-US" sz="2000"/>
              <a:t>session.use_cookies (boolean): specifies whether the module will use cookies to store the session id on the client side. Defaults to 1 (enabled).</a:t>
            </a:r>
          </a:p>
          <a:p>
            <a:pPr algn="just"/>
            <a:r>
              <a:rPr lang="en-US" sz="2000"/>
              <a:t>session.use_only_cookies (boolean): specifies whether the module will only use cookies to store the session id on the client side. Enabling this setting prevents attacks involved passing session ids in URLs. This setting was added in PHP 4.3.0. Defaults to 1 (enabled) since PHP 5.3.0.</a:t>
            </a:r>
          </a:p>
          <a:p>
            <a:pPr marL="0" indent="0" algn="just">
              <a:buFont typeface="Arial" pitchFamily="34" charset="0"/>
              <a:buNone/>
            </a:pPr>
            <a:r>
              <a:rPr lang="en-US" sz="2000"/>
              <a:t>If you disable session cookies, a GET parameter is used instead.</a:t>
            </a:r>
            <a:endParaRPr lang="en-US" sz="2000" dirty="0"/>
          </a:p>
        </p:txBody>
      </p:sp>
    </p:spTree>
    <p:extLst>
      <p:ext uri="{BB962C8B-B14F-4D97-AF65-F5344CB8AC3E}">
        <p14:creationId xmlns:p14="http://schemas.microsoft.com/office/powerpoint/2010/main" val="5776959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Deleting Cookies</a:t>
            </a:r>
            <a:r>
              <a:rPr lang="en-US" sz="2800"/>
              <a:t> (CO5)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5F807B9E-9D77-EB48-5F76-51EFDF941558}"/>
              </a:ext>
            </a:extLst>
          </p:cNvPr>
          <p:cNvSpPr txBox="1">
            <a:spLocks/>
          </p:cNvSpPr>
          <p:nvPr/>
        </p:nvSpPr>
        <p:spPr>
          <a:xfrm>
            <a:off x="304800" y="1265238"/>
            <a:ext cx="10820400" cy="50493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PHP sessions can use cookies depending on how you configure them. Have a look at these settings:</a:t>
            </a:r>
          </a:p>
          <a:p>
            <a:pPr marL="0" indent="0" algn="just">
              <a:buFont typeface="Arial" pitchFamily="34" charset="0"/>
              <a:buNone/>
            </a:pPr>
            <a:endParaRPr lang="en-US" sz="2000"/>
          </a:p>
          <a:p>
            <a:pPr algn="just"/>
            <a:r>
              <a:rPr lang="en-US" sz="2000"/>
              <a:t>session.use_cookies (boolean): specifies whether the module will use cookies to store the session id on the client side. Defaults to 1 (enabled).</a:t>
            </a:r>
          </a:p>
          <a:p>
            <a:pPr algn="just"/>
            <a:r>
              <a:rPr lang="en-US" sz="2000"/>
              <a:t>session.use_only_cookies (boolean): specifies whether the module will only use cookies to store the session id on the client side. Enabling this setting prevents attacks involved passing session ids in URLs. This setting was added in PHP 4.3.0. Defaults to 1 (enabled) since PHP 5.3.0.</a:t>
            </a:r>
          </a:p>
          <a:p>
            <a:pPr marL="0" indent="0" algn="just">
              <a:buFont typeface="Arial" pitchFamily="34" charset="0"/>
              <a:buNone/>
            </a:pPr>
            <a:r>
              <a:rPr lang="en-US" sz="2000"/>
              <a:t>If you disable session cookies, a GET parameter is used instead.</a:t>
            </a:r>
            <a:endParaRPr lang="en-US" sz="2000" dirty="0"/>
          </a:p>
        </p:txBody>
      </p:sp>
    </p:spTree>
    <p:extLst>
      <p:ext uri="{BB962C8B-B14F-4D97-AF65-F5344CB8AC3E}">
        <p14:creationId xmlns:p14="http://schemas.microsoft.com/office/powerpoint/2010/main" val="2600541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Deleting Cookies</a:t>
            </a:r>
            <a:r>
              <a:rPr lang="en-US" sz="2800"/>
              <a:t> (CO5)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3DD2828A-E21A-70DF-7DB2-D723BAE5531D}"/>
              </a:ext>
            </a:extLst>
          </p:cNvPr>
          <p:cNvSpPr txBox="1">
            <a:spLocks/>
          </p:cNvSpPr>
          <p:nvPr/>
        </p:nvSpPr>
        <p:spPr>
          <a:xfrm>
            <a:off x="228600" y="793750"/>
            <a:ext cx="10896600" cy="55208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Use the setcookie() method to delete the cookies. For that, we need to keep the expiry date of the past. We can use the isset() function to check if the cookie has been set before deleting the cookie.</a:t>
            </a:r>
          </a:p>
          <a:p>
            <a:pPr marL="0" indent="0" algn="just">
              <a:buFont typeface="Arial" pitchFamily="34" charset="0"/>
              <a:buNone/>
            </a:pPr>
            <a:endParaRPr lang="en-US" sz="2000"/>
          </a:p>
          <a:p>
            <a:pPr marL="0" indent="0" algn="just">
              <a:buFont typeface="Arial" pitchFamily="34" charset="0"/>
              <a:buNone/>
            </a:pPr>
            <a:r>
              <a:rPr lang="en-US" sz="2000"/>
              <a:t>For example, use the $_COOKI[$cookie_name] variable in the isset() function to check if the above created cookie exist.</a:t>
            </a:r>
          </a:p>
          <a:p>
            <a:pPr marL="0" indent="0" algn="just">
              <a:buFont typeface="Arial" pitchFamily="34" charset="0"/>
              <a:buNone/>
            </a:pPr>
            <a:r>
              <a:rPr lang="en-US" sz="2000"/>
              <a:t>In the if block, use the setcookie() function. Inside the function, set $cookie_name as the first parameter.</a:t>
            </a:r>
          </a:p>
          <a:p>
            <a:pPr marL="0" indent="0" algn="just">
              <a:buFont typeface="Arial" pitchFamily="34" charset="0"/>
              <a:buNone/>
            </a:pPr>
            <a:endParaRPr lang="en-US" sz="2000"/>
          </a:p>
          <a:p>
            <a:pPr marL="400050" lvl="1" indent="0" algn="just">
              <a:buFont typeface="Arial" pitchFamily="34" charset="0"/>
              <a:buNone/>
            </a:pPr>
            <a:r>
              <a:rPr lang="en-US" sz="2000"/>
              <a:t>if(isset($_COOKIE[$cookie_name])) {</a:t>
            </a:r>
          </a:p>
          <a:p>
            <a:pPr marL="400050" lvl="1" indent="0" algn="just">
              <a:buFont typeface="Arial" pitchFamily="34" charset="0"/>
              <a:buNone/>
            </a:pPr>
            <a:r>
              <a:rPr lang="en-US" sz="2000"/>
              <a:t> setcookie($cookie_name, "", time()-3600);</a:t>
            </a:r>
          </a:p>
          <a:p>
            <a:pPr marL="400050" lvl="1" indent="0" algn="just">
              <a:buFont typeface="Arial" pitchFamily="34" charset="0"/>
              <a:buNone/>
            </a:pPr>
            <a:r>
              <a:rPr lang="en-US" sz="2000"/>
              <a:t>}</a:t>
            </a:r>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7797312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Deleting Cookies</a:t>
            </a:r>
            <a:r>
              <a:rPr lang="en-US" sz="2800"/>
              <a:t> (CO5)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FFA959C1-FA36-ADAD-EF21-8D26EBD034B4}"/>
              </a:ext>
            </a:extLst>
          </p:cNvPr>
          <p:cNvSpPr txBox="1">
            <a:spLocks/>
          </p:cNvSpPr>
          <p:nvPr/>
        </p:nvSpPr>
        <p:spPr>
          <a:xfrm>
            <a:off x="152400" y="1189036"/>
            <a:ext cx="10820400" cy="51255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We wrote an empty string and time()-3600 for the expiry time for the second parameter.</a:t>
            </a:r>
          </a:p>
          <a:p>
            <a:pPr marL="0" indent="0" algn="just">
              <a:buFont typeface="Arial" pitchFamily="34" charset="0"/>
              <a:buNone/>
            </a:pPr>
            <a:endParaRPr lang="en-US" sz="2000"/>
          </a:p>
          <a:p>
            <a:pPr marL="0" indent="0" algn="just">
              <a:buFont typeface="Arial" pitchFamily="34" charset="0"/>
              <a:buNone/>
            </a:pPr>
            <a:r>
              <a:rPr lang="en-US" sz="2000"/>
              <a:t>As the time() function returns the current time in seconds since Epoch, 3600 subtracted from it will return the past time. Finally, the cookie with the $cookie_name is deleted. We can also use $cookie_name and null value in the setcookie() function to delete the cookies.</a:t>
            </a:r>
          </a:p>
          <a:p>
            <a:pPr marL="0" indent="0" algn="just">
              <a:buFont typeface="Arial" pitchFamily="34" charset="0"/>
              <a:buNone/>
            </a:pPr>
            <a:r>
              <a:rPr lang="en-US" sz="2000"/>
              <a:t>if(isset($_COOKIE[$cookie_name])) {</a:t>
            </a:r>
          </a:p>
          <a:p>
            <a:pPr marL="0" indent="0" algn="just">
              <a:buFont typeface="Arial" pitchFamily="34" charset="0"/>
              <a:buNone/>
            </a:pPr>
            <a:r>
              <a:rPr lang="en-US" sz="2000"/>
              <a:t> setcookie($cookie_name, null);</a:t>
            </a:r>
          </a:p>
          <a:p>
            <a:pPr marL="0" indent="0" algn="just">
              <a:buFont typeface="Arial" pitchFamily="34" charset="0"/>
              <a:buNone/>
            </a:pPr>
            <a:r>
              <a:rPr lang="en-US" sz="2000"/>
              <a:t>}</a:t>
            </a:r>
          </a:p>
          <a:p>
            <a:pPr marL="0" indent="0" algn="just">
              <a:buFont typeface="Arial" pitchFamily="34" charset="0"/>
              <a:buNone/>
            </a:pPr>
            <a:r>
              <a:rPr lang="en-US" sz="2000"/>
              <a:t>Thus, we can use the setcookie() function to delete cookies in PHP.</a:t>
            </a:r>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31078564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Registering Session variables</a:t>
            </a:r>
            <a:r>
              <a:rPr lang="en-US" sz="2800" dirty="0"/>
              <a:t> (CO5)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FDDBE381-1B1D-C13D-DE2E-DC3212116DE4}"/>
              </a:ext>
            </a:extLst>
          </p:cNvPr>
          <p:cNvSpPr txBox="1">
            <a:spLocks/>
          </p:cNvSpPr>
          <p:nvPr/>
        </p:nvSpPr>
        <p:spPr>
          <a:xfrm>
            <a:off x="62681" y="1189036"/>
            <a:ext cx="11062519" cy="51255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fontAlgn="base"/>
            <a:r>
              <a:rPr lang="en-US" sz="2000"/>
              <a:t>The PHP session is required so that you can store the user information and use it on different pages of the browser. </a:t>
            </a:r>
          </a:p>
          <a:p>
            <a:pPr algn="just" fontAlgn="base"/>
            <a:r>
              <a:rPr lang="en-US" sz="2000"/>
              <a:t>It creates a session with the name or any other useful information you want to store and access on different pages. </a:t>
            </a:r>
          </a:p>
          <a:p>
            <a:pPr algn="just" fontAlgn="base"/>
            <a:r>
              <a:rPr lang="en-US" sz="2000"/>
              <a:t>Even after your page is closed you can access the information until the browser does not close. </a:t>
            </a:r>
          </a:p>
          <a:p>
            <a:pPr algn="just" fontAlgn="base"/>
            <a:r>
              <a:rPr lang="en-US" sz="2000"/>
              <a:t>This is an important thing to understand if a browser is closed then the session is automatically destroyed. </a:t>
            </a:r>
            <a:endParaRPr lang="en-US" sz="2000" dirty="0"/>
          </a:p>
        </p:txBody>
      </p:sp>
    </p:spTree>
    <p:extLst>
      <p:ext uri="{BB962C8B-B14F-4D97-AF65-F5344CB8AC3E}">
        <p14:creationId xmlns:p14="http://schemas.microsoft.com/office/powerpoint/2010/main" val="11647207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Registering Session variables</a:t>
            </a:r>
            <a:r>
              <a:rPr lang="en-US" sz="2800"/>
              <a:t> (CO5)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86A10DF6-D428-1B04-476F-02683BD79443}"/>
              </a:ext>
            </a:extLst>
          </p:cNvPr>
          <p:cNvSpPr txBox="1">
            <a:spLocks/>
          </p:cNvSpPr>
          <p:nvPr/>
        </p:nvSpPr>
        <p:spPr>
          <a:xfrm>
            <a:off x="62681" y="947268"/>
            <a:ext cx="11062519" cy="53672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fontAlgn="base"/>
            <a:r>
              <a:rPr lang="en-US" sz="2000"/>
              <a:t>We can create the session by writing session_start()</a:t>
            </a:r>
            <a:r>
              <a:rPr lang="en-US" sz="2000" b="1" u="sng"/>
              <a:t> </a:t>
            </a:r>
            <a:r>
              <a:rPr lang="en-US" sz="2000"/>
              <a:t>and destroy the session by using session_destroy(). You can access the session variable by writing $_session[“name”].</a:t>
            </a:r>
          </a:p>
          <a:p>
            <a:pPr marL="0" indent="0" algn="just">
              <a:buFont typeface="Arial" pitchFamily="34" charset="0"/>
              <a:buNone/>
            </a:pPr>
            <a:r>
              <a:rPr lang="en-US" sz="2000"/>
              <a:t>&lt;?php</a:t>
            </a:r>
          </a:p>
          <a:p>
            <a:pPr marL="0" indent="0" algn="just">
              <a:buFont typeface="Arial" pitchFamily="34" charset="0"/>
              <a:buNone/>
            </a:pPr>
            <a:r>
              <a:rPr lang="en-US" sz="2000"/>
              <a:t>   // Starting session</a:t>
            </a:r>
          </a:p>
          <a:p>
            <a:pPr marL="0" indent="0" algn="just">
              <a:buFont typeface="Arial" pitchFamily="34" charset="0"/>
              <a:buNone/>
            </a:pPr>
            <a:r>
              <a:rPr lang="en-US" sz="2000"/>
              <a:t>    session_start();</a:t>
            </a:r>
          </a:p>
          <a:p>
            <a:pPr marL="0" indent="0" algn="just">
              <a:buFont typeface="Arial" pitchFamily="34" charset="0"/>
              <a:buNone/>
            </a:pPr>
            <a:r>
              <a:rPr lang="en-US" sz="2000"/>
              <a:t>   // Use of session_register() is deprecated</a:t>
            </a:r>
          </a:p>
          <a:p>
            <a:pPr marL="0" indent="0" algn="just">
              <a:buFont typeface="Arial" pitchFamily="34" charset="0"/>
              <a:buNone/>
            </a:pPr>
            <a:r>
              <a:rPr lang="en-US" sz="2000"/>
              <a:t>    $username = "PhpScots";</a:t>
            </a:r>
          </a:p>
          <a:p>
            <a:pPr marL="0" indent="0" algn="just">
              <a:buFont typeface="Arial" pitchFamily="34" charset="0"/>
              <a:buNone/>
            </a:pPr>
            <a:r>
              <a:rPr lang="en-US" sz="2000"/>
              <a:t>    session_register("username");</a:t>
            </a:r>
          </a:p>
          <a:p>
            <a:pPr marL="0" indent="0" algn="just">
              <a:buFont typeface="Arial" pitchFamily="34" charset="0"/>
              <a:buNone/>
            </a:pPr>
            <a:r>
              <a:rPr lang="en-US" sz="2000"/>
              <a:t>   // Use of $_SESSION is preferred</a:t>
            </a:r>
          </a:p>
          <a:p>
            <a:pPr marL="0" indent="0" algn="just">
              <a:buFont typeface="Arial" pitchFamily="34" charset="0"/>
              <a:buNone/>
            </a:pPr>
            <a:r>
              <a:rPr lang="en-US" sz="2000"/>
              <a:t>    $_SESSION["username"] = "PhpScots";</a:t>
            </a:r>
          </a:p>
          <a:p>
            <a:pPr marL="0" indent="0" algn="just">
              <a:buFont typeface="Arial" pitchFamily="34" charset="0"/>
              <a:buNone/>
            </a:pPr>
            <a:r>
              <a:rPr lang="en-US" sz="2000"/>
              <a:t>?&gt;</a:t>
            </a:r>
            <a:endParaRPr lang="en-US" sz="2000" dirty="0"/>
          </a:p>
        </p:txBody>
      </p:sp>
    </p:spTree>
    <p:extLst>
      <p:ext uri="{BB962C8B-B14F-4D97-AF65-F5344CB8AC3E}">
        <p14:creationId xmlns:p14="http://schemas.microsoft.com/office/powerpoint/2010/main" val="39200064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6/28/2024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Destroying the variables and Session</a:t>
            </a:r>
            <a:r>
              <a:rPr lang="en-US" sz="2800" b="1" dirty="0"/>
              <a:t> (CO5)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EF10FA81-584E-0612-0827-9AD8C3895246}"/>
              </a:ext>
            </a:extLst>
          </p:cNvPr>
          <p:cNvSpPr txBox="1">
            <a:spLocks/>
          </p:cNvSpPr>
          <p:nvPr/>
        </p:nvSpPr>
        <p:spPr>
          <a:xfrm>
            <a:off x="685800" y="1055218"/>
            <a:ext cx="9677400" cy="5259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base">
              <a:buFont typeface="Arial" pitchFamily="34" charset="0"/>
              <a:buNone/>
            </a:pPr>
            <a:r>
              <a:rPr lang="en-US" sz="2000" b="1"/>
              <a:t>Destroying the Variable-</a:t>
            </a:r>
            <a:r>
              <a:rPr lang="en-US" sz="2000"/>
              <a:t> The unset() function in PHP resets any variable. If unset() is called inside a user-defined function, it unsets the local variables. </a:t>
            </a:r>
          </a:p>
          <a:p>
            <a:pPr marL="0" indent="0" algn="just" fontAlgn="base">
              <a:buFont typeface="Arial" pitchFamily="34" charset="0"/>
              <a:buNone/>
            </a:pPr>
            <a:r>
              <a:rPr lang="en-US" sz="2000"/>
              <a:t>If a user wants to unset the global variable inside the function, then he/she has to use $GLOBALS array to do so. The unset() function has no return value.</a:t>
            </a:r>
          </a:p>
          <a:p>
            <a:pPr marL="0" indent="0" algn="just" fontAlgn="base">
              <a:buFont typeface="Arial" pitchFamily="34" charset="0"/>
              <a:buNone/>
            </a:pPr>
            <a:endParaRPr lang="en-US" sz="2000" dirty="0">
              <a:latin typeface="Open Sans"/>
            </a:endParaRPr>
          </a:p>
        </p:txBody>
      </p:sp>
    </p:spTree>
    <p:extLst>
      <p:ext uri="{BB962C8B-B14F-4D97-AF65-F5344CB8AC3E}">
        <p14:creationId xmlns:p14="http://schemas.microsoft.com/office/powerpoint/2010/main" val="3165845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2134</TotalTime>
  <Words>10780</Words>
  <Application>Microsoft Office PowerPoint</Application>
  <PresentationFormat>Widescreen</PresentationFormat>
  <Paragraphs>2224</Paragraphs>
  <Slides>123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123</vt:i4>
      </vt:variant>
    </vt:vector>
  </HeadingPairs>
  <TitlesOfParts>
    <vt:vector size="130" baseType="lpstr">
      <vt:lpstr>Arial</vt:lpstr>
      <vt:lpstr>Calibri</vt:lpstr>
      <vt:lpstr>Calibri (Body)</vt:lpstr>
      <vt:lpstr>Open Sans</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vaishali Mishra</cp:lastModifiedBy>
  <cp:revision>87</cp:revision>
  <dcterms:created xsi:type="dcterms:W3CDTF">2006-08-16T00:00:00Z</dcterms:created>
  <dcterms:modified xsi:type="dcterms:W3CDTF">2024-06-28T10:08:05Z</dcterms:modified>
</cp:coreProperties>
</file>