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603" r:id="rId3"/>
    <p:sldId id="605" r:id="rId4"/>
    <p:sldId id="272" r:id="rId5"/>
    <p:sldId id="653" r:id="rId6"/>
    <p:sldId id="271" r:id="rId7"/>
    <p:sldId id="276" r:id="rId8"/>
    <p:sldId id="280" r:id="rId9"/>
    <p:sldId id="284" r:id="rId10"/>
    <p:sldId id="285" r:id="rId11"/>
    <p:sldId id="286" r:id="rId12"/>
    <p:sldId id="287" r:id="rId13"/>
    <p:sldId id="288" r:id="rId14"/>
    <p:sldId id="289" r:id="rId15"/>
    <p:sldId id="290" r:id="rId16"/>
    <p:sldId id="291" r:id="rId17"/>
    <p:sldId id="690" r:id="rId18"/>
    <p:sldId id="691" r:id="rId19"/>
    <p:sldId id="692" r:id="rId20"/>
    <p:sldId id="693" r:id="rId21"/>
    <p:sldId id="694" r:id="rId22"/>
    <p:sldId id="737" r:id="rId23"/>
    <p:sldId id="738" r:id="rId24"/>
    <p:sldId id="685" r:id="rId25"/>
    <p:sldId id="686" r:id="rId26"/>
    <p:sldId id="687" r:id="rId27"/>
    <p:sldId id="654" r:id="rId28"/>
    <p:sldId id="659" r:id="rId29"/>
    <p:sldId id="660" r:id="rId30"/>
    <p:sldId id="293" r:id="rId31"/>
    <p:sldId id="294" r:id="rId32"/>
    <p:sldId id="695" r:id="rId33"/>
    <p:sldId id="739" r:id="rId34"/>
    <p:sldId id="740" r:id="rId35"/>
    <p:sldId id="741" r:id="rId36"/>
    <p:sldId id="742" r:id="rId37"/>
    <p:sldId id="661" r:id="rId38"/>
    <p:sldId id="662" r:id="rId39"/>
    <p:sldId id="663" r:id="rId40"/>
    <p:sldId id="664" r:id="rId41"/>
    <p:sldId id="666" r:id="rId42"/>
    <p:sldId id="669" r:id="rId43"/>
    <p:sldId id="668" r:id="rId44"/>
    <p:sldId id="667" r:id="rId45"/>
    <p:sldId id="743" r:id="rId46"/>
    <p:sldId id="744" r:id="rId47"/>
    <p:sldId id="745" r:id="rId48"/>
    <p:sldId id="746" r:id="rId49"/>
    <p:sldId id="764" r:id="rId50"/>
    <p:sldId id="765" r:id="rId51"/>
    <p:sldId id="766" r:id="rId52"/>
    <p:sldId id="767" r:id="rId53"/>
    <p:sldId id="768" r:id="rId54"/>
    <p:sldId id="672" r:id="rId55"/>
    <p:sldId id="675" r:id="rId56"/>
    <p:sldId id="676" r:id="rId57"/>
    <p:sldId id="677" r:id="rId58"/>
    <p:sldId id="678" r:id="rId59"/>
    <p:sldId id="747" r:id="rId60"/>
    <p:sldId id="748" r:id="rId61"/>
    <p:sldId id="749" r:id="rId62"/>
    <p:sldId id="750" r:id="rId63"/>
    <p:sldId id="696" r:id="rId64"/>
    <p:sldId id="697" r:id="rId65"/>
    <p:sldId id="698" r:id="rId66"/>
    <p:sldId id="699" r:id="rId67"/>
    <p:sldId id="700" r:id="rId68"/>
    <p:sldId id="701" r:id="rId69"/>
    <p:sldId id="702" r:id="rId70"/>
    <p:sldId id="703" r:id="rId71"/>
    <p:sldId id="704" r:id="rId72"/>
    <p:sldId id="751" r:id="rId73"/>
    <p:sldId id="752" r:id="rId74"/>
    <p:sldId id="753" r:id="rId75"/>
    <p:sldId id="754" r:id="rId76"/>
    <p:sldId id="705" r:id="rId77"/>
    <p:sldId id="706" r:id="rId78"/>
    <p:sldId id="707" r:id="rId79"/>
    <p:sldId id="708" r:id="rId80"/>
    <p:sldId id="709" r:id="rId81"/>
    <p:sldId id="710" r:id="rId82"/>
    <p:sldId id="711" r:id="rId83"/>
    <p:sldId id="712" r:id="rId84"/>
    <p:sldId id="713" r:id="rId85"/>
    <p:sldId id="714" r:id="rId86"/>
    <p:sldId id="715" r:id="rId87"/>
    <p:sldId id="716" r:id="rId88"/>
    <p:sldId id="755" r:id="rId89"/>
    <p:sldId id="756" r:id="rId90"/>
    <p:sldId id="757" r:id="rId91"/>
    <p:sldId id="717" r:id="rId92"/>
    <p:sldId id="718" r:id="rId93"/>
    <p:sldId id="719" r:id="rId94"/>
    <p:sldId id="720" r:id="rId95"/>
    <p:sldId id="758" r:id="rId96"/>
    <p:sldId id="759" r:id="rId97"/>
    <p:sldId id="721" r:id="rId98"/>
    <p:sldId id="722" r:id="rId99"/>
    <p:sldId id="723" r:id="rId100"/>
    <p:sldId id="724" r:id="rId101"/>
    <p:sldId id="725" r:id="rId102"/>
    <p:sldId id="760" r:id="rId103"/>
    <p:sldId id="761" r:id="rId104"/>
    <p:sldId id="679" r:id="rId105"/>
    <p:sldId id="680" r:id="rId106"/>
    <p:sldId id="681" r:id="rId107"/>
    <p:sldId id="682" r:id="rId108"/>
    <p:sldId id="683" r:id="rId109"/>
    <p:sldId id="726" r:id="rId110"/>
    <p:sldId id="762" r:id="rId111"/>
    <p:sldId id="763" r:id="rId112"/>
    <p:sldId id="727" r:id="rId113"/>
    <p:sldId id="728" r:id="rId114"/>
    <p:sldId id="729" r:id="rId115"/>
    <p:sldId id="730" r:id="rId116"/>
    <p:sldId id="731" r:id="rId117"/>
    <p:sldId id="732" r:id="rId118"/>
    <p:sldId id="733" r:id="rId119"/>
    <p:sldId id="734" r:id="rId120"/>
    <p:sldId id="735" r:id="rId121"/>
    <p:sldId id="736" r:id="rId1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4660"/>
  </p:normalViewPr>
  <p:slideViewPr>
    <p:cSldViewPr snapToGrid="0">
      <p:cViewPr varScale="1">
        <p:scale>
          <a:sx n="78" d="100"/>
          <a:sy n="78" d="100"/>
        </p:scale>
        <p:origin x="73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FD27D-3C2C-6477-6E26-490E32C78A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DC80912-E63C-D24C-261A-6144FEDC5A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76B6348-F6F8-AAE7-D992-9954DB8D4E0E}"/>
              </a:ext>
            </a:extLst>
          </p:cNvPr>
          <p:cNvSpPr>
            <a:spLocks noGrp="1"/>
          </p:cNvSpPr>
          <p:nvPr>
            <p:ph type="dt" sz="half" idx="10"/>
          </p:nvPr>
        </p:nvSpPr>
        <p:spPr/>
        <p:txBody>
          <a:bodyPr/>
          <a:lstStyle/>
          <a:p>
            <a:fld id="{F39D9429-B047-44A7-8DC8-1FCFA932D942}" type="datetimeFigureOut">
              <a:rPr lang="en-IN" smtClean="0"/>
              <a:t>28-08-2024</a:t>
            </a:fld>
            <a:endParaRPr lang="en-IN"/>
          </a:p>
        </p:txBody>
      </p:sp>
      <p:sp>
        <p:nvSpPr>
          <p:cNvPr id="5" name="Footer Placeholder 4">
            <a:extLst>
              <a:ext uri="{FF2B5EF4-FFF2-40B4-BE49-F238E27FC236}">
                <a16:creationId xmlns:a16="http://schemas.microsoft.com/office/drawing/2014/main" id="{59D09527-A8E3-0D68-ED92-D106FD6EB7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5D1B26-45E1-2967-BDC2-549E61BA3122}"/>
              </a:ext>
            </a:extLst>
          </p:cNvPr>
          <p:cNvSpPr>
            <a:spLocks noGrp="1"/>
          </p:cNvSpPr>
          <p:nvPr>
            <p:ph type="sldNum" sz="quarter" idx="12"/>
          </p:nvPr>
        </p:nvSpPr>
        <p:spPr/>
        <p:txBody>
          <a:bodyPr/>
          <a:lstStyle/>
          <a:p>
            <a:fld id="{004DF4E8-5639-4F89-9547-DFB067D3F6AD}" type="slidenum">
              <a:rPr lang="en-IN" smtClean="0"/>
              <a:t>‹#›</a:t>
            </a:fld>
            <a:endParaRPr lang="en-IN"/>
          </a:p>
        </p:txBody>
      </p:sp>
    </p:spTree>
    <p:extLst>
      <p:ext uri="{BB962C8B-B14F-4D97-AF65-F5344CB8AC3E}">
        <p14:creationId xmlns:p14="http://schemas.microsoft.com/office/powerpoint/2010/main" val="1541312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4B5E1-8B06-C046-1A41-E1B868B580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FF1E46-C4CB-7D88-C5C5-C24011A930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49D42D-F29E-7EBD-B832-4BE8D49966E7}"/>
              </a:ext>
            </a:extLst>
          </p:cNvPr>
          <p:cNvSpPr>
            <a:spLocks noGrp="1"/>
          </p:cNvSpPr>
          <p:nvPr>
            <p:ph type="dt" sz="half" idx="10"/>
          </p:nvPr>
        </p:nvSpPr>
        <p:spPr/>
        <p:txBody>
          <a:bodyPr/>
          <a:lstStyle/>
          <a:p>
            <a:fld id="{F39D9429-B047-44A7-8DC8-1FCFA932D942}" type="datetimeFigureOut">
              <a:rPr lang="en-IN" smtClean="0"/>
              <a:t>28-08-2024</a:t>
            </a:fld>
            <a:endParaRPr lang="en-IN"/>
          </a:p>
        </p:txBody>
      </p:sp>
      <p:sp>
        <p:nvSpPr>
          <p:cNvPr id="5" name="Footer Placeholder 4">
            <a:extLst>
              <a:ext uri="{FF2B5EF4-FFF2-40B4-BE49-F238E27FC236}">
                <a16:creationId xmlns:a16="http://schemas.microsoft.com/office/drawing/2014/main" id="{250DF0B1-7E00-CF12-6506-86FE03DFE5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CB3E5C-FD76-7E2E-B076-30E5496D7F16}"/>
              </a:ext>
            </a:extLst>
          </p:cNvPr>
          <p:cNvSpPr>
            <a:spLocks noGrp="1"/>
          </p:cNvSpPr>
          <p:nvPr>
            <p:ph type="sldNum" sz="quarter" idx="12"/>
          </p:nvPr>
        </p:nvSpPr>
        <p:spPr/>
        <p:txBody>
          <a:bodyPr/>
          <a:lstStyle/>
          <a:p>
            <a:fld id="{004DF4E8-5639-4F89-9547-DFB067D3F6AD}" type="slidenum">
              <a:rPr lang="en-IN" smtClean="0"/>
              <a:t>‹#›</a:t>
            </a:fld>
            <a:endParaRPr lang="en-IN"/>
          </a:p>
        </p:txBody>
      </p:sp>
    </p:spTree>
    <p:extLst>
      <p:ext uri="{BB962C8B-B14F-4D97-AF65-F5344CB8AC3E}">
        <p14:creationId xmlns:p14="http://schemas.microsoft.com/office/powerpoint/2010/main" val="3536751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343C43-F0E2-D7B7-EBED-63EFE6F6D74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97BE914-08A6-4AA8-27A1-F758A813DC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745F73-CD52-872B-2C12-01F08C48A592}"/>
              </a:ext>
            </a:extLst>
          </p:cNvPr>
          <p:cNvSpPr>
            <a:spLocks noGrp="1"/>
          </p:cNvSpPr>
          <p:nvPr>
            <p:ph type="dt" sz="half" idx="10"/>
          </p:nvPr>
        </p:nvSpPr>
        <p:spPr/>
        <p:txBody>
          <a:bodyPr/>
          <a:lstStyle/>
          <a:p>
            <a:fld id="{F39D9429-B047-44A7-8DC8-1FCFA932D942}" type="datetimeFigureOut">
              <a:rPr lang="en-IN" smtClean="0"/>
              <a:t>28-08-2024</a:t>
            </a:fld>
            <a:endParaRPr lang="en-IN"/>
          </a:p>
        </p:txBody>
      </p:sp>
      <p:sp>
        <p:nvSpPr>
          <p:cNvPr id="5" name="Footer Placeholder 4">
            <a:extLst>
              <a:ext uri="{FF2B5EF4-FFF2-40B4-BE49-F238E27FC236}">
                <a16:creationId xmlns:a16="http://schemas.microsoft.com/office/drawing/2014/main" id="{C8815CC4-9635-CE9E-B1E4-246FDA7BFD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E0D6AD-6DD1-4057-11FE-C3577046C47A}"/>
              </a:ext>
            </a:extLst>
          </p:cNvPr>
          <p:cNvSpPr>
            <a:spLocks noGrp="1"/>
          </p:cNvSpPr>
          <p:nvPr>
            <p:ph type="sldNum" sz="quarter" idx="12"/>
          </p:nvPr>
        </p:nvSpPr>
        <p:spPr/>
        <p:txBody>
          <a:bodyPr/>
          <a:lstStyle/>
          <a:p>
            <a:fld id="{004DF4E8-5639-4F89-9547-DFB067D3F6AD}" type="slidenum">
              <a:rPr lang="en-IN" smtClean="0"/>
              <a:t>‹#›</a:t>
            </a:fld>
            <a:endParaRPr lang="en-IN"/>
          </a:p>
        </p:txBody>
      </p:sp>
    </p:spTree>
    <p:extLst>
      <p:ext uri="{BB962C8B-B14F-4D97-AF65-F5344CB8AC3E}">
        <p14:creationId xmlns:p14="http://schemas.microsoft.com/office/powerpoint/2010/main" val="688866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418D5-D2E3-761C-F2A0-5C5300CA0A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8D762F1-1CD2-C3B0-733D-0042CD7B94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E2C421-78F3-8E4E-DA4B-4D2F0ADC57BB}"/>
              </a:ext>
            </a:extLst>
          </p:cNvPr>
          <p:cNvSpPr>
            <a:spLocks noGrp="1"/>
          </p:cNvSpPr>
          <p:nvPr>
            <p:ph type="dt" sz="half" idx="10"/>
          </p:nvPr>
        </p:nvSpPr>
        <p:spPr/>
        <p:txBody>
          <a:bodyPr/>
          <a:lstStyle/>
          <a:p>
            <a:fld id="{F39D9429-B047-44A7-8DC8-1FCFA932D942}" type="datetimeFigureOut">
              <a:rPr lang="en-IN" smtClean="0"/>
              <a:t>28-08-2024</a:t>
            </a:fld>
            <a:endParaRPr lang="en-IN"/>
          </a:p>
        </p:txBody>
      </p:sp>
      <p:sp>
        <p:nvSpPr>
          <p:cNvPr id="5" name="Footer Placeholder 4">
            <a:extLst>
              <a:ext uri="{FF2B5EF4-FFF2-40B4-BE49-F238E27FC236}">
                <a16:creationId xmlns:a16="http://schemas.microsoft.com/office/drawing/2014/main" id="{B696B168-67E7-2FA8-ED86-E8B87B1AC7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BF51A0-74E9-835E-44F3-5B21B843F608}"/>
              </a:ext>
            </a:extLst>
          </p:cNvPr>
          <p:cNvSpPr>
            <a:spLocks noGrp="1"/>
          </p:cNvSpPr>
          <p:nvPr>
            <p:ph type="sldNum" sz="quarter" idx="12"/>
          </p:nvPr>
        </p:nvSpPr>
        <p:spPr/>
        <p:txBody>
          <a:bodyPr/>
          <a:lstStyle/>
          <a:p>
            <a:fld id="{004DF4E8-5639-4F89-9547-DFB067D3F6AD}" type="slidenum">
              <a:rPr lang="en-IN" smtClean="0"/>
              <a:t>‹#›</a:t>
            </a:fld>
            <a:endParaRPr lang="en-IN"/>
          </a:p>
        </p:txBody>
      </p:sp>
    </p:spTree>
    <p:extLst>
      <p:ext uri="{BB962C8B-B14F-4D97-AF65-F5344CB8AC3E}">
        <p14:creationId xmlns:p14="http://schemas.microsoft.com/office/powerpoint/2010/main" val="2637967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01BD6-40BA-9FF2-B20F-F8343FF0AC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9BE1F86-CD20-82D4-E917-43404231B3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321A24-24C8-0272-23F1-79E540678E35}"/>
              </a:ext>
            </a:extLst>
          </p:cNvPr>
          <p:cNvSpPr>
            <a:spLocks noGrp="1"/>
          </p:cNvSpPr>
          <p:nvPr>
            <p:ph type="dt" sz="half" idx="10"/>
          </p:nvPr>
        </p:nvSpPr>
        <p:spPr/>
        <p:txBody>
          <a:bodyPr/>
          <a:lstStyle/>
          <a:p>
            <a:fld id="{F39D9429-B047-44A7-8DC8-1FCFA932D942}" type="datetimeFigureOut">
              <a:rPr lang="en-IN" smtClean="0"/>
              <a:t>28-08-2024</a:t>
            </a:fld>
            <a:endParaRPr lang="en-IN"/>
          </a:p>
        </p:txBody>
      </p:sp>
      <p:sp>
        <p:nvSpPr>
          <p:cNvPr id="5" name="Footer Placeholder 4">
            <a:extLst>
              <a:ext uri="{FF2B5EF4-FFF2-40B4-BE49-F238E27FC236}">
                <a16:creationId xmlns:a16="http://schemas.microsoft.com/office/drawing/2014/main" id="{1D8DF55E-281A-293D-7759-41C797BAA5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325EBF-A0F0-D386-26CF-964A46FB4218}"/>
              </a:ext>
            </a:extLst>
          </p:cNvPr>
          <p:cNvSpPr>
            <a:spLocks noGrp="1"/>
          </p:cNvSpPr>
          <p:nvPr>
            <p:ph type="sldNum" sz="quarter" idx="12"/>
          </p:nvPr>
        </p:nvSpPr>
        <p:spPr/>
        <p:txBody>
          <a:bodyPr/>
          <a:lstStyle/>
          <a:p>
            <a:fld id="{004DF4E8-5639-4F89-9547-DFB067D3F6AD}" type="slidenum">
              <a:rPr lang="en-IN" smtClean="0"/>
              <a:t>‹#›</a:t>
            </a:fld>
            <a:endParaRPr lang="en-IN"/>
          </a:p>
        </p:txBody>
      </p:sp>
    </p:spTree>
    <p:extLst>
      <p:ext uri="{BB962C8B-B14F-4D97-AF65-F5344CB8AC3E}">
        <p14:creationId xmlns:p14="http://schemas.microsoft.com/office/powerpoint/2010/main" val="2463985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DE14A-66E9-8E6E-32DF-07BCD7AD21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8687A59-4BED-387E-6D10-38B804637B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5A2C488-0071-CC6E-3A9A-B048EBC502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B9A6616-347B-1BCD-870D-F319A36B36CD}"/>
              </a:ext>
            </a:extLst>
          </p:cNvPr>
          <p:cNvSpPr>
            <a:spLocks noGrp="1"/>
          </p:cNvSpPr>
          <p:nvPr>
            <p:ph type="dt" sz="half" idx="10"/>
          </p:nvPr>
        </p:nvSpPr>
        <p:spPr/>
        <p:txBody>
          <a:bodyPr/>
          <a:lstStyle/>
          <a:p>
            <a:fld id="{F39D9429-B047-44A7-8DC8-1FCFA932D942}" type="datetimeFigureOut">
              <a:rPr lang="en-IN" smtClean="0"/>
              <a:t>28-08-2024</a:t>
            </a:fld>
            <a:endParaRPr lang="en-IN"/>
          </a:p>
        </p:txBody>
      </p:sp>
      <p:sp>
        <p:nvSpPr>
          <p:cNvPr id="6" name="Footer Placeholder 5">
            <a:extLst>
              <a:ext uri="{FF2B5EF4-FFF2-40B4-BE49-F238E27FC236}">
                <a16:creationId xmlns:a16="http://schemas.microsoft.com/office/drawing/2014/main" id="{770C248E-C4E0-8A99-F42F-C1E7B876B7B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9E6A5A-C4C8-E959-836C-20916A40DF52}"/>
              </a:ext>
            </a:extLst>
          </p:cNvPr>
          <p:cNvSpPr>
            <a:spLocks noGrp="1"/>
          </p:cNvSpPr>
          <p:nvPr>
            <p:ph type="sldNum" sz="quarter" idx="12"/>
          </p:nvPr>
        </p:nvSpPr>
        <p:spPr/>
        <p:txBody>
          <a:bodyPr/>
          <a:lstStyle/>
          <a:p>
            <a:fld id="{004DF4E8-5639-4F89-9547-DFB067D3F6AD}" type="slidenum">
              <a:rPr lang="en-IN" smtClean="0"/>
              <a:t>‹#›</a:t>
            </a:fld>
            <a:endParaRPr lang="en-IN"/>
          </a:p>
        </p:txBody>
      </p:sp>
    </p:spTree>
    <p:extLst>
      <p:ext uri="{BB962C8B-B14F-4D97-AF65-F5344CB8AC3E}">
        <p14:creationId xmlns:p14="http://schemas.microsoft.com/office/powerpoint/2010/main" val="270046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78048-23A7-27B4-793D-3FBE6CE57B5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B236092-A8D5-8165-DCF8-CEAFC22BAC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F0AAF1-F48C-D85D-F81D-35BD6FFE06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16F2D2A-4073-FE3A-A0BA-3058E56391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9AB88B-8DF9-F450-FFE4-173139E941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1C4088B-A02D-9A3C-B103-559FCA260CCD}"/>
              </a:ext>
            </a:extLst>
          </p:cNvPr>
          <p:cNvSpPr>
            <a:spLocks noGrp="1"/>
          </p:cNvSpPr>
          <p:nvPr>
            <p:ph type="dt" sz="half" idx="10"/>
          </p:nvPr>
        </p:nvSpPr>
        <p:spPr/>
        <p:txBody>
          <a:bodyPr/>
          <a:lstStyle/>
          <a:p>
            <a:fld id="{F39D9429-B047-44A7-8DC8-1FCFA932D942}" type="datetimeFigureOut">
              <a:rPr lang="en-IN" smtClean="0"/>
              <a:t>28-08-2024</a:t>
            </a:fld>
            <a:endParaRPr lang="en-IN"/>
          </a:p>
        </p:txBody>
      </p:sp>
      <p:sp>
        <p:nvSpPr>
          <p:cNvPr id="8" name="Footer Placeholder 7">
            <a:extLst>
              <a:ext uri="{FF2B5EF4-FFF2-40B4-BE49-F238E27FC236}">
                <a16:creationId xmlns:a16="http://schemas.microsoft.com/office/drawing/2014/main" id="{6CADEDAA-DF6D-553E-8986-E51C3BD951C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6CD7567-0097-C716-F417-8EE1C99ABD3E}"/>
              </a:ext>
            </a:extLst>
          </p:cNvPr>
          <p:cNvSpPr>
            <a:spLocks noGrp="1"/>
          </p:cNvSpPr>
          <p:nvPr>
            <p:ph type="sldNum" sz="quarter" idx="12"/>
          </p:nvPr>
        </p:nvSpPr>
        <p:spPr/>
        <p:txBody>
          <a:bodyPr/>
          <a:lstStyle/>
          <a:p>
            <a:fld id="{004DF4E8-5639-4F89-9547-DFB067D3F6AD}" type="slidenum">
              <a:rPr lang="en-IN" smtClean="0"/>
              <a:t>‹#›</a:t>
            </a:fld>
            <a:endParaRPr lang="en-IN"/>
          </a:p>
        </p:txBody>
      </p:sp>
    </p:spTree>
    <p:extLst>
      <p:ext uri="{BB962C8B-B14F-4D97-AF65-F5344CB8AC3E}">
        <p14:creationId xmlns:p14="http://schemas.microsoft.com/office/powerpoint/2010/main" val="3140572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BBA57-FC2E-E930-4CE0-FA9C4853E4E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82BCBBF-A40C-49D7-20CE-BF6EE8DBCCB3}"/>
              </a:ext>
            </a:extLst>
          </p:cNvPr>
          <p:cNvSpPr>
            <a:spLocks noGrp="1"/>
          </p:cNvSpPr>
          <p:nvPr>
            <p:ph type="dt" sz="half" idx="10"/>
          </p:nvPr>
        </p:nvSpPr>
        <p:spPr/>
        <p:txBody>
          <a:bodyPr/>
          <a:lstStyle/>
          <a:p>
            <a:fld id="{F39D9429-B047-44A7-8DC8-1FCFA932D942}" type="datetimeFigureOut">
              <a:rPr lang="en-IN" smtClean="0"/>
              <a:t>28-08-2024</a:t>
            </a:fld>
            <a:endParaRPr lang="en-IN"/>
          </a:p>
        </p:txBody>
      </p:sp>
      <p:sp>
        <p:nvSpPr>
          <p:cNvPr id="4" name="Footer Placeholder 3">
            <a:extLst>
              <a:ext uri="{FF2B5EF4-FFF2-40B4-BE49-F238E27FC236}">
                <a16:creationId xmlns:a16="http://schemas.microsoft.com/office/drawing/2014/main" id="{195062ED-FFC1-AB9F-E63D-E5F22E88347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0FCD28B-8F52-4F63-FAC3-EB11C49AAFF7}"/>
              </a:ext>
            </a:extLst>
          </p:cNvPr>
          <p:cNvSpPr>
            <a:spLocks noGrp="1"/>
          </p:cNvSpPr>
          <p:nvPr>
            <p:ph type="sldNum" sz="quarter" idx="12"/>
          </p:nvPr>
        </p:nvSpPr>
        <p:spPr/>
        <p:txBody>
          <a:bodyPr/>
          <a:lstStyle/>
          <a:p>
            <a:fld id="{004DF4E8-5639-4F89-9547-DFB067D3F6AD}" type="slidenum">
              <a:rPr lang="en-IN" smtClean="0"/>
              <a:t>‹#›</a:t>
            </a:fld>
            <a:endParaRPr lang="en-IN"/>
          </a:p>
        </p:txBody>
      </p:sp>
    </p:spTree>
    <p:extLst>
      <p:ext uri="{BB962C8B-B14F-4D97-AF65-F5344CB8AC3E}">
        <p14:creationId xmlns:p14="http://schemas.microsoft.com/office/powerpoint/2010/main" val="1403659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C70691-8DD5-BDA5-B3FA-3BA0B0B0D2BE}"/>
              </a:ext>
            </a:extLst>
          </p:cNvPr>
          <p:cNvSpPr>
            <a:spLocks noGrp="1"/>
          </p:cNvSpPr>
          <p:nvPr>
            <p:ph type="dt" sz="half" idx="10"/>
          </p:nvPr>
        </p:nvSpPr>
        <p:spPr/>
        <p:txBody>
          <a:bodyPr/>
          <a:lstStyle/>
          <a:p>
            <a:fld id="{F39D9429-B047-44A7-8DC8-1FCFA932D942}" type="datetimeFigureOut">
              <a:rPr lang="en-IN" smtClean="0"/>
              <a:t>28-08-2024</a:t>
            </a:fld>
            <a:endParaRPr lang="en-IN"/>
          </a:p>
        </p:txBody>
      </p:sp>
      <p:sp>
        <p:nvSpPr>
          <p:cNvPr id="3" name="Footer Placeholder 2">
            <a:extLst>
              <a:ext uri="{FF2B5EF4-FFF2-40B4-BE49-F238E27FC236}">
                <a16:creationId xmlns:a16="http://schemas.microsoft.com/office/drawing/2014/main" id="{C1F9421D-3997-A14F-583B-EFB0C8F8619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61E97CB-1003-8E14-4CC5-33F5CA2B4FC7}"/>
              </a:ext>
            </a:extLst>
          </p:cNvPr>
          <p:cNvSpPr>
            <a:spLocks noGrp="1"/>
          </p:cNvSpPr>
          <p:nvPr>
            <p:ph type="sldNum" sz="quarter" idx="12"/>
          </p:nvPr>
        </p:nvSpPr>
        <p:spPr/>
        <p:txBody>
          <a:bodyPr/>
          <a:lstStyle/>
          <a:p>
            <a:fld id="{004DF4E8-5639-4F89-9547-DFB067D3F6AD}" type="slidenum">
              <a:rPr lang="en-IN" smtClean="0"/>
              <a:t>‹#›</a:t>
            </a:fld>
            <a:endParaRPr lang="en-IN"/>
          </a:p>
        </p:txBody>
      </p:sp>
    </p:spTree>
    <p:extLst>
      <p:ext uri="{BB962C8B-B14F-4D97-AF65-F5344CB8AC3E}">
        <p14:creationId xmlns:p14="http://schemas.microsoft.com/office/powerpoint/2010/main" val="4489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7FC68-9DD9-4B4D-3CB0-5AF256B26D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B72B209-409F-47B7-E563-9C0534BA30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783E5C1-3875-F0A8-19B9-9E53801D80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91D3EB-C1EB-4759-334F-CF094AAEC640}"/>
              </a:ext>
            </a:extLst>
          </p:cNvPr>
          <p:cNvSpPr>
            <a:spLocks noGrp="1"/>
          </p:cNvSpPr>
          <p:nvPr>
            <p:ph type="dt" sz="half" idx="10"/>
          </p:nvPr>
        </p:nvSpPr>
        <p:spPr/>
        <p:txBody>
          <a:bodyPr/>
          <a:lstStyle/>
          <a:p>
            <a:fld id="{F39D9429-B047-44A7-8DC8-1FCFA932D942}" type="datetimeFigureOut">
              <a:rPr lang="en-IN" smtClean="0"/>
              <a:t>28-08-2024</a:t>
            </a:fld>
            <a:endParaRPr lang="en-IN"/>
          </a:p>
        </p:txBody>
      </p:sp>
      <p:sp>
        <p:nvSpPr>
          <p:cNvPr id="6" name="Footer Placeholder 5">
            <a:extLst>
              <a:ext uri="{FF2B5EF4-FFF2-40B4-BE49-F238E27FC236}">
                <a16:creationId xmlns:a16="http://schemas.microsoft.com/office/drawing/2014/main" id="{8BEC5FCC-FFAD-BAD1-9010-3A52E00E55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462A96-9D48-E104-FF42-8C0E84F146A2}"/>
              </a:ext>
            </a:extLst>
          </p:cNvPr>
          <p:cNvSpPr>
            <a:spLocks noGrp="1"/>
          </p:cNvSpPr>
          <p:nvPr>
            <p:ph type="sldNum" sz="quarter" idx="12"/>
          </p:nvPr>
        </p:nvSpPr>
        <p:spPr/>
        <p:txBody>
          <a:bodyPr/>
          <a:lstStyle/>
          <a:p>
            <a:fld id="{004DF4E8-5639-4F89-9547-DFB067D3F6AD}" type="slidenum">
              <a:rPr lang="en-IN" smtClean="0"/>
              <a:t>‹#›</a:t>
            </a:fld>
            <a:endParaRPr lang="en-IN"/>
          </a:p>
        </p:txBody>
      </p:sp>
    </p:spTree>
    <p:extLst>
      <p:ext uri="{BB962C8B-B14F-4D97-AF65-F5344CB8AC3E}">
        <p14:creationId xmlns:p14="http://schemas.microsoft.com/office/powerpoint/2010/main" val="864225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055DF-BDE5-C198-8A74-639F8A4AB8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AF35BAC-EF1A-3324-1565-0AED7E1BAA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81BE351-5679-EBEB-6AB3-BD06927A08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1FEF3D-3E7D-5681-E360-F236FBC9E9A0}"/>
              </a:ext>
            </a:extLst>
          </p:cNvPr>
          <p:cNvSpPr>
            <a:spLocks noGrp="1"/>
          </p:cNvSpPr>
          <p:nvPr>
            <p:ph type="dt" sz="half" idx="10"/>
          </p:nvPr>
        </p:nvSpPr>
        <p:spPr/>
        <p:txBody>
          <a:bodyPr/>
          <a:lstStyle/>
          <a:p>
            <a:fld id="{F39D9429-B047-44A7-8DC8-1FCFA932D942}" type="datetimeFigureOut">
              <a:rPr lang="en-IN" smtClean="0"/>
              <a:t>28-08-2024</a:t>
            </a:fld>
            <a:endParaRPr lang="en-IN"/>
          </a:p>
        </p:txBody>
      </p:sp>
      <p:sp>
        <p:nvSpPr>
          <p:cNvPr id="6" name="Footer Placeholder 5">
            <a:extLst>
              <a:ext uri="{FF2B5EF4-FFF2-40B4-BE49-F238E27FC236}">
                <a16:creationId xmlns:a16="http://schemas.microsoft.com/office/drawing/2014/main" id="{727CB2D6-3FBA-332F-D398-CABA62AE25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E4CA48-3184-048C-AC5E-4F83D1FA806C}"/>
              </a:ext>
            </a:extLst>
          </p:cNvPr>
          <p:cNvSpPr>
            <a:spLocks noGrp="1"/>
          </p:cNvSpPr>
          <p:nvPr>
            <p:ph type="sldNum" sz="quarter" idx="12"/>
          </p:nvPr>
        </p:nvSpPr>
        <p:spPr/>
        <p:txBody>
          <a:bodyPr/>
          <a:lstStyle/>
          <a:p>
            <a:fld id="{004DF4E8-5639-4F89-9547-DFB067D3F6AD}" type="slidenum">
              <a:rPr lang="en-IN" smtClean="0"/>
              <a:t>‹#›</a:t>
            </a:fld>
            <a:endParaRPr lang="en-IN"/>
          </a:p>
        </p:txBody>
      </p:sp>
    </p:spTree>
    <p:extLst>
      <p:ext uri="{BB962C8B-B14F-4D97-AF65-F5344CB8AC3E}">
        <p14:creationId xmlns:p14="http://schemas.microsoft.com/office/powerpoint/2010/main" val="1840462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1479FB-5282-90AB-CE01-1A62372481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633C099-0EEE-8AC8-DDA6-D252B86F29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C1121F-0192-E48C-2706-9FBE19BBC7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9D9429-B047-44A7-8DC8-1FCFA932D942}" type="datetimeFigureOut">
              <a:rPr lang="en-IN" smtClean="0"/>
              <a:t>28-08-2024</a:t>
            </a:fld>
            <a:endParaRPr lang="en-IN"/>
          </a:p>
        </p:txBody>
      </p:sp>
      <p:sp>
        <p:nvSpPr>
          <p:cNvPr id="5" name="Footer Placeholder 4">
            <a:extLst>
              <a:ext uri="{FF2B5EF4-FFF2-40B4-BE49-F238E27FC236}">
                <a16:creationId xmlns:a16="http://schemas.microsoft.com/office/drawing/2014/main" id="{60B05AD3-E452-F8C9-6923-54655B3C8C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B822320-72D7-5266-7C33-7511F3E2B6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4DF4E8-5639-4F89-9547-DFB067D3F6AD}" type="slidenum">
              <a:rPr lang="en-IN" smtClean="0"/>
              <a:t>‹#›</a:t>
            </a:fld>
            <a:endParaRPr lang="en-IN"/>
          </a:p>
        </p:txBody>
      </p:sp>
    </p:spTree>
    <p:extLst>
      <p:ext uri="{BB962C8B-B14F-4D97-AF65-F5344CB8AC3E}">
        <p14:creationId xmlns:p14="http://schemas.microsoft.com/office/powerpoint/2010/main" val="38023020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hyperlink" Target="https://developer.mozilla.org/en-US/docs/Web/JavaScript/Language_Resources" TargetMode="Externa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s://en.wikipedia.org/wiki/Microsoft" TargetMode="External"/><Relationship Id="rId7" Type="http://schemas.openxmlformats.org/officeDocument/2006/relationships/image" Target="../media/image6.jpg"/><Relationship Id="rId2" Type="http://schemas.openxmlformats.org/officeDocument/2006/relationships/hyperlink" Target="https://en.wikipedia.org/wiki/Free_and_open_source" TargetMode="External"/><Relationship Id="rId1" Type="http://schemas.openxmlformats.org/officeDocument/2006/relationships/slideLayout" Target="../slideLayouts/slideLayout2.xml"/><Relationship Id="rId6" Type="http://schemas.openxmlformats.org/officeDocument/2006/relationships/hyperlink" Target="https://en.wikipedia.org/wiki/Object-oriented_programming" TargetMode="External"/><Relationship Id="rId5" Type="http://schemas.openxmlformats.org/officeDocument/2006/relationships/hyperlink" Target="https://en.wikipedia.org/wiki/JavaScript" TargetMode="External"/><Relationship Id="rId4" Type="http://schemas.openxmlformats.org/officeDocument/2006/relationships/hyperlink" Target="https://en.wikipedia.org/wiki/Superset" TargetMode="External"/></Relationships>
</file>

<file path=ppt/slides/_rels/slide5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typescriptlang.org/"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0C180-F5B2-CF07-ED89-5B296226D6ED}"/>
              </a:ext>
            </a:extLst>
          </p:cNvPr>
          <p:cNvSpPr>
            <a:spLocks noGrp="1"/>
          </p:cNvSpPr>
          <p:nvPr>
            <p:ph type="ctrTitle"/>
          </p:nvPr>
        </p:nvSpPr>
        <p:spPr/>
        <p:txBody>
          <a:bodyPr/>
          <a:lstStyle/>
          <a:p>
            <a:r>
              <a:rPr lang="en-IN" dirty="0"/>
              <a:t>UNIT 4</a:t>
            </a:r>
          </a:p>
        </p:txBody>
      </p:sp>
      <p:sp>
        <p:nvSpPr>
          <p:cNvPr id="3" name="Subtitle 2">
            <a:extLst>
              <a:ext uri="{FF2B5EF4-FFF2-40B4-BE49-F238E27FC236}">
                <a16:creationId xmlns:a16="http://schemas.microsoft.com/office/drawing/2014/main" id="{2BBEEED9-7129-D706-E812-4C87950D8D4A}"/>
              </a:ext>
            </a:extLst>
          </p:cNvPr>
          <p:cNvSpPr>
            <a:spLocks noGrp="1"/>
          </p:cNvSpPr>
          <p:nvPr>
            <p:ph type="subTitle" idx="1"/>
          </p:nvPr>
        </p:nvSpPr>
        <p:spPr/>
        <p:txBody>
          <a:bodyPr/>
          <a:lstStyle/>
          <a:p>
            <a:r>
              <a:rPr lang="en-IN" dirty="0"/>
              <a:t>JAVASCRIPT</a:t>
            </a:r>
          </a:p>
        </p:txBody>
      </p:sp>
    </p:spTree>
    <p:extLst>
      <p:ext uri="{BB962C8B-B14F-4D97-AF65-F5344CB8AC3E}">
        <p14:creationId xmlns:p14="http://schemas.microsoft.com/office/powerpoint/2010/main" val="3222390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a:bodyPr>
          <a:lstStyle/>
          <a:p>
            <a:pPr marL="0" indent="0">
              <a:buNone/>
            </a:pPr>
            <a:r>
              <a:rPr lang="en-US" sz="2200" b="1" dirty="0"/>
              <a:t>Comments (same as Java)</a:t>
            </a:r>
          </a:p>
          <a:p>
            <a:pPr marL="0" indent="0">
              <a:buNone/>
            </a:pPr>
            <a:endParaRPr lang="en-US" sz="2200" b="1" dirty="0"/>
          </a:p>
          <a:p>
            <a:pPr marL="0" indent="0">
              <a:buNone/>
            </a:pPr>
            <a:endParaRPr lang="en-US" sz="2200" b="1" dirty="0"/>
          </a:p>
          <a:p>
            <a:pPr marL="0" indent="0">
              <a:buNone/>
            </a:pPr>
            <a:endParaRPr lang="en-US" sz="2200" b="1" dirty="0"/>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identical to Java's comment syntax</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recall: 4 comment syntaxes</a:t>
            </a:r>
          </a:p>
          <a:p>
            <a:pPr lvl="1">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HTML: &lt;!-- comment --&gt;</a:t>
            </a:r>
          </a:p>
          <a:p>
            <a:pPr lvl="1">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CSS/JS/PHP: /* comment */</a:t>
            </a:r>
          </a:p>
          <a:p>
            <a:pPr lvl="1">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Java/JS/PHP: // comment</a:t>
            </a:r>
          </a:p>
          <a:p>
            <a:pPr lvl="1">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PHP: # comment</a:t>
            </a:r>
          </a:p>
          <a:p>
            <a:pPr marL="0" indent="0">
              <a:buNone/>
            </a:pPr>
            <a:endParaRPr lang="en-US" sz="2200" b="1" dirty="0"/>
          </a:p>
        </p:txBody>
      </p:sp>
      <p:sp>
        <p:nvSpPr>
          <p:cNvPr id="4" name="Date Placeholder 3"/>
          <p:cNvSpPr>
            <a:spLocks noGrp="1"/>
          </p:cNvSpPr>
          <p:nvPr>
            <p:ph type="dt" sz="half" idx="10"/>
          </p:nvPr>
        </p:nvSpPr>
        <p:spPr/>
        <p:txBody>
          <a:bodyPr/>
          <a:lstStyle/>
          <a:p>
            <a:r>
              <a:rPr lang="en-US"/>
              <a:t>6/7/2023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Contd..</a:t>
            </a:r>
          </a:p>
        </p:txBody>
      </p:sp>
      <p:sp>
        <p:nvSpPr>
          <p:cNvPr id="8" name="TextBox 7">
            <a:extLst>
              <a:ext uri="{FF2B5EF4-FFF2-40B4-BE49-F238E27FC236}">
                <a16:creationId xmlns:a16="http://schemas.microsoft.com/office/drawing/2014/main" id="{38976308-3FB1-428A-AF0B-7E30252FF3C1}"/>
              </a:ext>
            </a:extLst>
          </p:cNvPr>
          <p:cNvSpPr txBox="1"/>
          <p:nvPr/>
        </p:nvSpPr>
        <p:spPr>
          <a:xfrm>
            <a:off x="2133600" y="1728086"/>
            <a:ext cx="8153400" cy="923330"/>
          </a:xfrm>
          <a:prstGeom prst="rect">
            <a:avLst/>
          </a:prstGeom>
          <a:solidFill>
            <a:srgbClr val="F4F6A8"/>
          </a:solidFill>
          <a:ln w="19050">
            <a:solidFill>
              <a:schemeClr val="tx1"/>
            </a:solidFill>
          </a:ln>
        </p:spPr>
        <p:txBody>
          <a:bodyPr wrap="square" rtlCol="0">
            <a:spAutoFit/>
          </a:bodyPr>
          <a:lstStyle/>
          <a:p>
            <a:r>
              <a:rPr lang="en-US" dirty="0">
                <a:latin typeface="Courier New" pitchFamily="49" charset="0"/>
                <a:cs typeface="Courier New" pitchFamily="49" charset="0"/>
              </a:rPr>
              <a:t>// single-line comment</a:t>
            </a:r>
          </a:p>
          <a:p>
            <a:r>
              <a:rPr lang="en-US" dirty="0">
                <a:latin typeface="Courier New" pitchFamily="49" charset="0"/>
                <a:cs typeface="Courier New" pitchFamily="49" charset="0"/>
              </a:rPr>
              <a:t>/* multi-line comment */</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JS</a:t>
            </a:r>
          </a:p>
        </p:txBody>
      </p:sp>
      <p:sp>
        <p:nvSpPr>
          <p:cNvPr id="11" name="Footer Placeholder 12">
            <a:extLst>
              <a:ext uri="{FF2B5EF4-FFF2-40B4-BE49-F238E27FC236}">
                <a16:creationId xmlns:a16="http://schemas.microsoft.com/office/drawing/2014/main" id="{A1424803-3C28-42DC-8BD8-59C007975C2A}"/>
              </a:ext>
            </a:extLst>
          </p:cNvPr>
          <p:cNvSpPr txBox="1">
            <a:spLocks/>
          </p:cNvSpPr>
          <p:nvPr/>
        </p:nvSpPr>
        <p:spPr>
          <a:xfrm>
            <a:off x="3695700" y="6356350"/>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Pratik Singh             20CS603 and WT                       4                </a:t>
            </a:r>
          </a:p>
        </p:txBody>
      </p:sp>
      <p:sp>
        <p:nvSpPr>
          <p:cNvPr id="2" name="Footer Placeholder 1"/>
          <p:cNvSpPr>
            <a:spLocks noGrp="1"/>
          </p:cNvSpPr>
          <p:nvPr>
            <p:ph type="ftr" sz="quarter" idx="11"/>
          </p:nvPr>
        </p:nvSpPr>
        <p:spPr/>
        <p:txBody>
          <a:bodyPr/>
          <a:lstStyle/>
          <a:p>
            <a:r>
              <a:rPr lang="fi-FI"/>
              <a:t>Rajat Kumar              WT                      unit- 4                </a:t>
            </a:r>
            <a:endParaRPr lang="en-US"/>
          </a:p>
        </p:txBody>
      </p:sp>
    </p:spTree>
    <p:extLst>
      <p:ext uri="{BB962C8B-B14F-4D97-AF65-F5344CB8AC3E}">
        <p14:creationId xmlns:p14="http://schemas.microsoft.com/office/powerpoint/2010/main" val="141059050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id="{A430124F-9EE2-4759-A4C7-7BC6FBF7A596}"/>
              </a:ext>
            </a:extLst>
          </p:cNvPr>
          <p:cNvSpPr>
            <a:spLocks noGrp="1"/>
          </p:cNvSpPr>
          <p:nvPr>
            <p:ph type="ftr" sz="quarter" idx="12"/>
          </p:nvPr>
        </p:nvSpPr>
        <p:spPr>
          <a:xfrm>
            <a:off x="4038600" y="6356351"/>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100</a:t>
            </a:fld>
            <a:endParaRPr lang="en-US" altLang="en-US"/>
          </a:p>
        </p:txBody>
      </p:sp>
      <p:sp>
        <p:nvSpPr>
          <p:cNvPr id="7" name="Title 1">
            <a:extLst>
              <a:ext uri="{FF2B5EF4-FFF2-40B4-BE49-F238E27FC236}">
                <a16:creationId xmlns:a16="http://schemas.microsoft.com/office/drawing/2014/main" id="{B7E0015B-E3F6-43A8-8C77-07731E4B167E}"/>
              </a:ext>
            </a:extLst>
          </p:cNvPr>
          <p:cNvSpPr txBox="1">
            <a:spLocks/>
          </p:cNvSpPr>
          <p:nvPr/>
        </p:nvSpPr>
        <p:spPr>
          <a:xfrm>
            <a:off x="2895600" y="14289"/>
            <a:ext cx="7772400" cy="519112"/>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US" sz="3200" b="1" dirty="0">
                <a:latin typeface="+mj-lt"/>
              </a:rPr>
              <a:t>Equality Operator ==</a:t>
            </a:r>
            <a:endParaRPr lang="en-IN" sz="3200" b="1" dirty="0">
              <a:latin typeface="+mj-lt"/>
            </a:endParaRPr>
          </a:p>
        </p:txBody>
      </p:sp>
      <p:sp>
        <p:nvSpPr>
          <p:cNvPr id="2" name="Date Placeholder 1"/>
          <p:cNvSpPr>
            <a:spLocks noGrp="1"/>
          </p:cNvSpPr>
          <p:nvPr>
            <p:ph type="dt" sz="half" idx="10"/>
          </p:nvPr>
        </p:nvSpPr>
        <p:spPr/>
        <p:txBody>
          <a:bodyPr/>
          <a:lstStyle/>
          <a:p>
            <a:r>
              <a:rPr lang="en-US"/>
              <a:t>6/7/2023</a:t>
            </a:r>
          </a:p>
        </p:txBody>
      </p:sp>
      <p:sp>
        <p:nvSpPr>
          <p:cNvPr id="4" name="Content Placeholder 3"/>
          <p:cNvSpPr>
            <a:spLocks noGrp="1"/>
          </p:cNvSpPr>
          <p:nvPr>
            <p:ph idx="1"/>
          </p:nvPr>
        </p:nvSpPr>
        <p:spPr>
          <a:xfrm>
            <a:off x="2209800" y="806450"/>
            <a:ext cx="8610600" cy="5365750"/>
          </a:xfrm>
        </p:spPr>
        <p:txBody>
          <a:bodyPr>
            <a:noAutofit/>
          </a:bodyPr>
          <a:lstStyle/>
          <a:p>
            <a:pPr marL="0" indent="0">
              <a:buNone/>
            </a:pPr>
            <a:r>
              <a:rPr lang="en-US" sz="1400" b="1" dirty="0"/>
              <a:t>let a=10</a:t>
            </a:r>
          </a:p>
          <a:p>
            <a:pPr marL="0" indent="0">
              <a:buNone/>
            </a:pPr>
            <a:r>
              <a:rPr lang="en-US" sz="1400" b="1" dirty="0"/>
              <a:t>let b=10</a:t>
            </a:r>
          </a:p>
          <a:p>
            <a:pPr marL="0" indent="0">
              <a:buNone/>
            </a:pPr>
            <a:r>
              <a:rPr lang="en-US" sz="1400" b="1" dirty="0"/>
              <a:t> </a:t>
            </a:r>
          </a:p>
          <a:p>
            <a:pPr marL="0" indent="0">
              <a:buNone/>
            </a:pPr>
            <a:r>
              <a:rPr lang="en-US" sz="1400" b="1" dirty="0"/>
              <a:t>console.log(a==b)  //true</a:t>
            </a:r>
          </a:p>
          <a:p>
            <a:pPr marL="0" indent="0">
              <a:buNone/>
            </a:pPr>
            <a:r>
              <a:rPr lang="en-US" sz="1400" b="1" dirty="0"/>
              <a:t> </a:t>
            </a:r>
          </a:p>
          <a:p>
            <a:pPr marL="0" indent="0">
              <a:buNone/>
            </a:pPr>
            <a:r>
              <a:rPr lang="en-US" sz="1400" b="1" dirty="0"/>
              <a:t> </a:t>
            </a:r>
          </a:p>
          <a:p>
            <a:pPr marL="0" indent="0">
              <a:buNone/>
            </a:pPr>
            <a:r>
              <a:rPr lang="en-US" sz="1400" b="1" dirty="0"/>
              <a:t>But, in the following code, the variable b is a string and not a number. </a:t>
            </a:r>
          </a:p>
          <a:p>
            <a:pPr marL="0" indent="0">
              <a:buNone/>
            </a:pPr>
            <a:r>
              <a:rPr lang="en-US" sz="1400" b="1" dirty="0"/>
              <a:t>The Typescript makes the type conversion of b from string to number and then does the comparison. Hence the result is true again.</a:t>
            </a:r>
          </a:p>
          <a:p>
            <a:endParaRPr lang="en-US" sz="1400" b="1" dirty="0"/>
          </a:p>
          <a:p>
            <a:pPr marL="0" indent="0">
              <a:buNone/>
            </a:pPr>
            <a:r>
              <a:rPr lang="en-US" sz="1400" b="1" dirty="0"/>
              <a:t> </a:t>
            </a:r>
          </a:p>
          <a:p>
            <a:pPr marL="0" indent="0">
              <a:buNone/>
            </a:pPr>
            <a:r>
              <a:rPr lang="en-US" sz="1400" b="1" dirty="0"/>
              <a:t>let a=10</a:t>
            </a:r>
          </a:p>
          <a:p>
            <a:pPr marL="0" indent="0">
              <a:buNone/>
            </a:pPr>
            <a:r>
              <a:rPr lang="en-US" sz="1400" b="1" dirty="0"/>
              <a:t>let b="10"</a:t>
            </a:r>
          </a:p>
          <a:p>
            <a:pPr marL="0" indent="0">
              <a:buNone/>
            </a:pPr>
            <a:r>
              <a:rPr lang="en-US" sz="1400" b="1" dirty="0"/>
              <a:t> </a:t>
            </a:r>
          </a:p>
          <a:p>
            <a:pPr marL="0" indent="0">
              <a:buNone/>
            </a:pPr>
            <a:r>
              <a:rPr lang="en-US" sz="1400" b="1" dirty="0"/>
              <a:t>console.log(a==b)  //true</a:t>
            </a:r>
          </a:p>
          <a:p>
            <a:pPr marL="0" indent="0">
              <a:buNone/>
            </a:pPr>
            <a:r>
              <a:rPr lang="en-US" sz="1400" b="1" dirty="0"/>
              <a:t> </a:t>
            </a:r>
          </a:p>
          <a:p>
            <a:pPr marL="0" indent="0">
              <a:buNone/>
            </a:pPr>
            <a:r>
              <a:rPr lang="en-US" sz="1400" b="1" dirty="0"/>
              <a:t> </a:t>
            </a:r>
          </a:p>
          <a:p>
            <a:pPr marL="0" indent="0">
              <a:buNone/>
            </a:pPr>
            <a:r>
              <a:rPr lang="en-US" sz="1400" b="1" dirty="0"/>
              <a:t>let a="01"</a:t>
            </a:r>
          </a:p>
          <a:p>
            <a:pPr marL="0" indent="0">
              <a:buNone/>
            </a:pPr>
            <a:r>
              <a:rPr lang="en-US" sz="1400" b="1" dirty="0"/>
              <a:t>let b=1</a:t>
            </a:r>
          </a:p>
          <a:p>
            <a:pPr marL="0" indent="0">
              <a:buNone/>
            </a:pPr>
            <a:r>
              <a:rPr lang="en-US" sz="1400" b="1" dirty="0"/>
              <a:t> </a:t>
            </a:r>
          </a:p>
          <a:p>
            <a:pPr marL="0" indent="0">
              <a:buNone/>
            </a:pPr>
            <a:r>
              <a:rPr lang="en-US" sz="1400" b="1" dirty="0"/>
              <a:t>console.log(a==b);//true</a:t>
            </a:r>
          </a:p>
          <a:p>
            <a:pPr marL="0" indent="0">
              <a:buNone/>
            </a:pPr>
            <a:r>
              <a:rPr lang="en-US" sz="1400" b="1" dirty="0"/>
              <a:t> </a:t>
            </a:r>
          </a:p>
        </p:txBody>
      </p:sp>
    </p:spTree>
    <p:extLst>
      <p:ext uri="{BB962C8B-B14F-4D97-AF65-F5344CB8AC3E}">
        <p14:creationId xmlns:p14="http://schemas.microsoft.com/office/powerpoint/2010/main" val="2446797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id="{A430124F-9EE2-4759-A4C7-7BC6FBF7A596}"/>
              </a:ext>
            </a:extLst>
          </p:cNvPr>
          <p:cNvSpPr>
            <a:spLocks noGrp="1"/>
          </p:cNvSpPr>
          <p:nvPr>
            <p:ph type="ftr" sz="quarter" idx="12"/>
          </p:nvPr>
        </p:nvSpPr>
        <p:spPr>
          <a:xfrm>
            <a:off x="4038600" y="6356351"/>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101</a:t>
            </a:fld>
            <a:endParaRPr lang="en-US" altLang="en-US"/>
          </a:p>
        </p:txBody>
      </p:sp>
      <p:sp>
        <p:nvSpPr>
          <p:cNvPr id="7" name="Title 1">
            <a:extLst>
              <a:ext uri="{FF2B5EF4-FFF2-40B4-BE49-F238E27FC236}">
                <a16:creationId xmlns:a16="http://schemas.microsoft.com/office/drawing/2014/main" id="{B7E0015B-E3F6-43A8-8C77-07731E4B167E}"/>
              </a:ext>
            </a:extLst>
          </p:cNvPr>
          <p:cNvSpPr txBox="1">
            <a:spLocks/>
          </p:cNvSpPr>
          <p:nvPr/>
        </p:nvSpPr>
        <p:spPr>
          <a:xfrm>
            <a:off x="2895600" y="14289"/>
            <a:ext cx="7772400" cy="519112"/>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US" sz="3200" b="1" dirty="0">
                <a:latin typeface="+mj-lt"/>
              </a:rPr>
              <a:t>Strict Equality Operator ===</a:t>
            </a:r>
            <a:endParaRPr lang="en-IN" sz="3200" b="1" dirty="0">
              <a:latin typeface="+mj-lt"/>
            </a:endParaRPr>
          </a:p>
        </p:txBody>
      </p:sp>
      <p:sp>
        <p:nvSpPr>
          <p:cNvPr id="2" name="Date Placeholder 1"/>
          <p:cNvSpPr>
            <a:spLocks noGrp="1"/>
          </p:cNvSpPr>
          <p:nvPr>
            <p:ph type="dt" sz="half" idx="10"/>
          </p:nvPr>
        </p:nvSpPr>
        <p:spPr/>
        <p:txBody>
          <a:bodyPr/>
          <a:lstStyle/>
          <a:p>
            <a:r>
              <a:rPr lang="en-US"/>
              <a:t>6/7/2023</a:t>
            </a:r>
          </a:p>
        </p:txBody>
      </p:sp>
      <p:sp>
        <p:nvSpPr>
          <p:cNvPr id="3" name="Content Placeholder 2"/>
          <p:cNvSpPr>
            <a:spLocks noGrp="1"/>
          </p:cNvSpPr>
          <p:nvPr>
            <p:ph idx="1"/>
          </p:nvPr>
        </p:nvSpPr>
        <p:spPr>
          <a:xfrm>
            <a:off x="2286000" y="838200"/>
            <a:ext cx="8305800" cy="5518150"/>
          </a:xfrm>
        </p:spPr>
        <p:txBody>
          <a:bodyPr>
            <a:noAutofit/>
          </a:bodyPr>
          <a:lstStyle/>
          <a:p>
            <a:r>
              <a:rPr lang="en-US" sz="2400" b="1" dirty="0"/>
              <a:t>The strict Equality operator, returns false if the types are different.</a:t>
            </a:r>
          </a:p>
          <a:p>
            <a:pPr marL="0" indent="0">
              <a:buNone/>
            </a:pPr>
            <a:r>
              <a:rPr lang="en-US" sz="2400" dirty="0"/>
              <a:t>let a=10</a:t>
            </a:r>
          </a:p>
          <a:p>
            <a:pPr marL="0" indent="0">
              <a:buNone/>
            </a:pPr>
            <a:r>
              <a:rPr lang="en-US" sz="2400" dirty="0"/>
              <a:t>let b=10</a:t>
            </a:r>
          </a:p>
          <a:p>
            <a:pPr marL="0" indent="0">
              <a:buNone/>
            </a:pPr>
            <a:r>
              <a:rPr lang="en-US" sz="2400" dirty="0"/>
              <a:t> console.log(a===b)  //true</a:t>
            </a:r>
          </a:p>
          <a:p>
            <a:pPr marL="0" indent="0">
              <a:buNone/>
            </a:pPr>
            <a:r>
              <a:rPr lang="en-US" sz="2400" dirty="0"/>
              <a:t> </a:t>
            </a:r>
          </a:p>
          <a:p>
            <a:pPr marL="0" indent="0">
              <a:buNone/>
            </a:pPr>
            <a:endParaRPr lang="en-US" sz="2400" dirty="0"/>
          </a:p>
          <a:p>
            <a:pPr marL="0" indent="0">
              <a:buNone/>
            </a:pPr>
            <a:r>
              <a:rPr lang="en-US" sz="2400" dirty="0"/>
              <a:t>let a=10</a:t>
            </a:r>
          </a:p>
          <a:p>
            <a:pPr marL="0" indent="0">
              <a:buNone/>
            </a:pPr>
            <a:r>
              <a:rPr lang="en-US" sz="2400" dirty="0"/>
              <a:t>let b="10“</a:t>
            </a:r>
          </a:p>
          <a:p>
            <a:pPr marL="0" indent="0">
              <a:buNone/>
            </a:pPr>
            <a:r>
              <a:rPr lang="en-US" sz="2400" dirty="0"/>
              <a:t> console.log(a===b)  //false</a:t>
            </a:r>
          </a:p>
          <a:p>
            <a:pPr marL="0" indent="0">
              <a:buNone/>
            </a:pPr>
            <a:r>
              <a:rPr lang="en-US" sz="2400" dirty="0"/>
              <a:t> </a:t>
            </a:r>
          </a:p>
        </p:txBody>
      </p:sp>
    </p:spTree>
    <p:extLst>
      <p:ext uri="{BB962C8B-B14F-4D97-AF65-F5344CB8AC3E}">
        <p14:creationId xmlns:p14="http://schemas.microsoft.com/office/powerpoint/2010/main" val="23534678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a:extLst>
              <a:ext uri="{FF2B5EF4-FFF2-40B4-BE49-F238E27FC236}">
                <a16:creationId xmlns:a16="http://schemas.microsoft.com/office/drawing/2014/main" id="{11BE000F-4F47-452A-9F3D-19CB796E47EC}"/>
              </a:ext>
            </a:extLst>
          </p:cNvPr>
          <p:cNvSpPr>
            <a:spLocks noGrp="1"/>
          </p:cNvSpPr>
          <p:nvPr>
            <p:ph type="ftr" sz="quarter" idx="12"/>
          </p:nvPr>
        </p:nvSpPr>
        <p:spPr>
          <a:xfrm>
            <a:off x="4038600" y="6356351"/>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WT                      unit- 4                </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a:extLst>
              <a:ext uri="{FF2B5EF4-FFF2-40B4-BE49-F238E27FC236}">
                <a16:creationId xmlns:a16="http://schemas.microsoft.com/office/drawing/2014/main" id="{CA1C0BC4-84D4-49D9-941E-49C0109050A7}"/>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102</a:t>
            </a:fld>
            <a:endParaRPr lang="en-US" altLang="en-US"/>
          </a:p>
        </p:txBody>
      </p:sp>
      <p:sp>
        <p:nvSpPr>
          <p:cNvPr id="7" name="Title 1">
            <a:extLst>
              <a:ext uri="{FF2B5EF4-FFF2-40B4-BE49-F238E27FC236}">
                <a16:creationId xmlns:a16="http://schemas.microsoft.com/office/drawing/2014/main" id="{6928BDB2-89DC-4844-B9D1-791701628401}"/>
              </a:ext>
            </a:extLst>
          </p:cNvPr>
          <p:cNvSpPr txBox="1">
            <a:spLocks/>
          </p:cNvSpPr>
          <p:nvPr/>
        </p:nvSpPr>
        <p:spPr>
          <a:xfrm>
            <a:off x="2895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itchFamily="18" charset="0"/>
                <a:cs typeface="Times New Roman" pitchFamily="18" charset="0"/>
              </a:rPr>
              <a:t>Daily Quiz(Cont..)</a:t>
            </a:r>
          </a:p>
        </p:txBody>
      </p:sp>
      <p:sp>
        <p:nvSpPr>
          <p:cNvPr id="2" name="Date Placeholder 1"/>
          <p:cNvSpPr>
            <a:spLocks noGrp="1"/>
          </p:cNvSpPr>
          <p:nvPr>
            <p:ph type="dt" sz="half" idx="10"/>
          </p:nvPr>
        </p:nvSpPr>
        <p:spPr/>
        <p:txBody>
          <a:bodyPr/>
          <a:lstStyle/>
          <a:p>
            <a:r>
              <a:rPr lang="en-US"/>
              <a:t>6/7/2023</a:t>
            </a:r>
          </a:p>
        </p:txBody>
      </p:sp>
      <p:sp>
        <p:nvSpPr>
          <p:cNvPr id="4" name="Content Placeholder 3"/>
          <p:cNvSpPr>
            <a:spLocks noGrp="1"/>
          </p:cNvSpPr>
          <p:nvPr>
            <p:ph idx="1"/>
          </p:nvPr>
        </p:nvSpPr>
        <p:spPr>
          <a:xfrm>
            <a:off x="1981200" y="838200"/>
            <a:ext cx="8229600" cy="5883275"/>
          </a:xfrm>
        </p:spPr>
        <p:txBody>
          <a:bodyPr>
            <a:normAutofit fontScale="62500" lnSpcReduction="20000"/>
          </a:bodyPr>
          <a:lstStyle/>
          <a:p>
            <a:pPr marL="0" indent="0">
              <a:buNone/>
            </a:pPr>
            <a:r>
              <a:rPr lang="en-US" sz="1600" b="1" dirty="0"/>
              <a:t>Q 1 What return the following code?</a:t>
            </a:r>
          </a:p>
          <a:p>
            <a:pPr marL="0" indent="0">
              <a:buNone/>
            </a:pPr>
            <a:r>
              <a:rPr lang="en-US" sz="1600" dirty="0"/>
              <a:t>let a=10</a:t>
            </a:r>
          </a:p>
          <a:p>
            <a:pPr marL="0" indent="0">
              <a:buNone/>
            </a:pPr>
            <a:r>
              <a:rPr lang="en-US" sz="1600" dirty="0"/>
              <a:t>let b=10 </a:t>
            </a:r>
          </a:p>
          <a:p>
            <a:pPr marL="0" indent="0">
              <a:buNone/>
            </a:pPr>
            <a:r>
              <a:rPr lang="en-US" sz="1600" dirty="0"/>
              <a:t>console.log(a==b) </a:t>
            </a:r>
          </a:p>
          <a:p>
            <a:pPr marL="0" indent="0">
              <a:buNone/>
            </a:pPr>
            <a:r>
              <a:rPr lang="en-US" sz="1600" dirty="0"/>
              <a:t>console.log(a===b)  </a:t>
            </a:r>
          </a:p>
          <a:p>
            <a:pPr>
              <a:buAutoNum type="alphaUcPeriod"/>
            </a:pPr>
            <a:r>
              <a:rPr lang="en-US" sz="1600" dirty="0"/>
              <a:t>true</a:t>
            </a:r>
          </a:p>
          <a:p>
            <a:pPr>
              <a:buAutoNum type="alphaUcPeriod"/>
            </a:pPr>
            <a:r>
              <a:rPr lang="en-US" sz="1600" dirty="0"/>
              <a:t>false</a:t>
            </a:r>
          </a:p>
          <a:p>
            <a:pPr>
              <a:buAutoNum type="alphaUcPeriod"/>
            </a:pPr>
            <a:r>
              <a:rPr lang="en-US" sz="1600" dirty="0"/>
              <a:t>Compile Error</a:t>
            </a:r>
          </a:p>
          <a:p>
            <a:pPr marL="0" indent="0">
              <a:buNone/>
            </a:pPr>
            <a:r>
              <a:rPr lang="en-US" sz="1600" b="1" dirty="0"/>
              <a:t>Q 2 If types are same then there is no difference between == &amp; ===(True/False)</a:t>
            </a:r>
          </a:p>
          <a:p>
            <a:pPr>
              <a:buAutoNum type="alphaUcPeriod"/>
            </a:pPr>
            <a:r>
              <a:rPr lang="en-US" sz="1600" dirty="0"/>
              <a:t>True</a:t>
            </a:r>
          </a:p>
          <a:p>
            <a:pPr>
              <a:buAutoNum type="alphaUcPeriod"/>
            </a:pPr>
            <a:r>
              <a:rPr lang="en-US" sz="1600" dirty="0"/>
              <a:t>False</a:t>
            </a:r>
          </a:p>
          <a:p>
            <a:pPr marL="0" indent="0">
              <a:buNone/>
            </a:pPr>
            <a:r>
              <a:rPr lang="en-US" sz="1600" b="1" dirty="0"/>
              <a:t>Q 3 What return the following code?</a:t>
            </a:r>
          </a:p>
          <a:p>
            <a:pPr marL="0" indent="0">
              <a:buNone/>
            </a:pPr>
            <a:r>
              <a:rPr lang="en-US" sz="1600" dirty="0"/>
              <a:t>let a=“01”</a:t>
            </a:r>
          </a:p>
          <a:p>
            <a:pPr marL="0" indent="0">
              <a:buNone/>
            </a:pPr>
            <a:r>
              <a:rPr lang="en-US" sz="1600" dirty="0"/>
              <a:t>let b=1</a:t>
            </a:r>
          </a:p>
          <a:p>
            <a:pPr marL="0" indent="0">
              <a:buNone/>
            </a:pPr>
            <a:r>
              <a:rPr lang="en-US" sz="1600" dirty="0"/>
              <a:t>console.log(a==b) </a:t>
            </a:r>
          </a:p>
          <a:p>
            <a:pPr>
              <a:buAutoNum type="alphaUcPeriod"/>
            </a:pPr>
            <a:r>
              <a:rPr lang="en-US" sz="1600" dirty="0"/>
              <a:t>true</a:t>
            </a:r>
          </a:p>
          <a:p>
            <a:pPr>
              <a:buAutoNum type="alphaUcPeriod"/>
            </a:pPr>
            <a:r>
              <a:rPr lang="en-US" sz="1600" dirty="0"/>
              <a:t>false</a:t>
            </a:r>
          </a:p>
          <a:p>
            <a:pPr>
              <a:buAutoNum type="alphaUcPeriod"/>
            </a:pPr>
            <a:r>
              <a:rPr lang="en-US" sz="1600" dirty="0"/>
              <a:t>Compile Error</a:t>
            </a:r>
          </a:p>
          <a:p>
            <a:pPr marL="0" indent="0">
              <a:buNone/>
            </a:pPr>
            <a:r>
              <a:rPr lang="en-US" sz="1600" b="1" dirty="0"/>
              <a:t>Q 4 What return the following code?</a:t>
            </a:r>
          </a:p>
          <a:p>
            <a:pPr marL="0" indent="0">
              <a:buNone/>
            </a:pPr>
            <a:r>
              <a:rPr lang="en-US" sz="1600" dirty="0"/>
              <a:t>let a=“10”</a:t>
            </a:r>
          </a:p>
          <a:p>
            <a:pPr marL="0" indent="0">
              <a:buNone/>
            </a:pPr>
            <a:r>
              <a:rPr lang="en-US" sz="1600" dirty="0"/>
              <a:t>let b=10</a:t>
            </a:r>
          </a:p>
          <a:p>
            <a:pPr marL="0" indent="0">
              <a:buNone/>
            </a:pPr>
            <a:r>
              <a:rPr lang="en-US" sz="1600" dirty="0"/>
              <a:t>console.log(a===b) </a:t>
            </a:r>
          </a:p>
          <a:p>
            <a:pPr>
              <a:buAutoNum type="alphaUcPeriod"/>
            </a:pPr>
            <a:r>
              <a:rPr lang="en-US" sz="1600" dirty="0"/>
              <a:t>true</a:t>
            </a:r>
          </a:p>
          <a:p>
            <a:pPr>
              <a:buAutoNum type="alphaUcPeriod"/>
            </a:pPr>
            <a:r>
              <a:rPr lang="en-US" sz="1600" dirty="0"/>
              <a:t>false</a:t>
            </a:r>
          </a:p>
          <a:p>
            <a:pPr>
              <a:buAutoNum type="alphaUcPeriod"/>
            </a:pPr>
            <a:r>
              <a:rPr lang="en-US" sz="1600" dirty="0"/>
              <a:t>Compile Error</a:t>
            </a:r>
          </a:p>
          <a:p>
            <a:pPr marL="0" indent="0">
              <a:buNone/>
            </a:pPr>
            <a:endParaRPr lang="en-US" sz="1600" dirty="0"/>
          </a:p>
          <a:p>
            <a:pPr marL="0" indent="0">
              <a:buNone/>
            </a:pPr>
            <a:endParaRPr lang="en-US" sz="1600" dirty="0"/>
          </a:p>
          <a:p>
            <a:pPr>
              <a:buAutoNum type="alphaUcPeriod"/>
            </a:pPr>
            <a:endParaRPr lang="en-US" sz="1600" dirty="0"/>
          </a:p>
          <a:p>
            <a:pPr marL="0" indent="0">
              <a:buNone/>
            </a:pPr>
            <a:endParaRPr lang="en-US" sz="1600" dirty="0"/>
          </a:p>
          <a:p>
            <a:pPr marL="0" indent="0">
              <a:buNone/>
            </a:pPr>
            <a:endParaRPr lang="en-US" sz="1600" dirty="0"/>
          </a:p>
        </p:txBody>
      </p:sp>
    </p:spTree>
    <p:extLst>
      <p:ext uri="{BB962C8B-B14F-4D97-AF65-F5344CB8AC3E}">
        <p14:creationId xmlns:p14="http://schemas.microsoft.com/office/powerpoint/2010/main" val="39791773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a:extLst>
              <a:ext uri="{FF2B5EF4-FFF2-40B4-BE49-F238E27FC236}">
                <a16:creationId xmlns:a16="http://schemas.microsoft.com/office/drawing/2014/main" id="{11BE000F-4F47-452A-9F3D-19CB796E47EC}"/>
              </a:ext>
            </a:extLst>
          </p:cNvPr>
          <p:cNvSpPr>
            <a:spLocks noGrp="1"/>
          </p:cNvSpPr>
          <p:nvPr>
            <p:ph type="ftr" sz="quarter" idx="12"/>
          </p:nvPr>
        </p:nvSpPr>
        <p:spPr>
          <a:xfrm>
            <a:off x="4038600" y="6356351"/>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WT                      unit- 4                </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a:extLst>
              <a:ext uri="{FF2B5EF4-FFF2-40B4-BE49-F238E27FC236}">
                <a16:creationId xmlns:a16="http://schemas.microsoft.com/office/drawing/2014/main" id="{CA1C0BC4-84D4-49D9-941E-49C0109050A7}"/>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103</a:t>
            </a:fld>
            <a:endParaRPr lang="en-US" altLang="en-US"/>
          </a:p>
        </p:txBody>
      </p:sp>
      <p:sp>
        <p:nvSpPr>
          <p:cNvPr id="7" name="Title 1">
            <a:extLst>
              <a:ext uri="{FF2B5EF4-FFF2-40B4-BE49-F238E27FC236}">
                <a16:creationId xmlns:a16="http://schemas.microsoft.com/office/drawing/2014/main" id="{6928BDB2-89DC-4844-B9D1-791701628401}"/>
              </a:ext>
            </a:extLst>
          </p:cNvPr>
          <p:cNvSpPr txBox="1">
            <a:spLocks/>
          </p:cNvSpPr>
          <p:nvPr/>
        </p:nvSpPr>
        <p:spPr>
          <a:xfrm>
            <a:off x="2895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itchFamily="18" charset="0"/>
                <a:cs typeface="Times New Roman" pitchFamily="18" charset="0"/>
              </a:rPr>
              <a:t>Daily Quiz(Cont..)</a:t>
            </a:r>
          </a:p>
        </p:txBody>
      </p:sp>
      <p:sp>
        <p:nvSpPr>
          <p:cNvPr id="2" name="Date Placeholder 1"/>
          <p:cNvSpPr>
            <a:spLocks noGrp="1"/>
          </p:cNvSpPr>
          <p:nvPr>
            <p:ph type="dt" sz="half" idx="10"/>
          </p:nvPr>
        </p:nvSpPr>
        <p:spPr/>
        <p:txBody>
          <a:bodyPr/>
          <a:lstStyle/>
          <a:p>
            <a:r>
              <a:rPr lang="en-US"/>
              <a:t>6/7/2023</a:t>
            </a:r>
          </a:p>
        </p:txBody>
      </p:sp>
      <p:sp>
        <p:nvSpPr>
          <p:cNvPr id="3" name="Content Placeholder 2"/>
          <p:cNvSpPr>
            <a:spLocks noGrp="1"/>
          </p:cNvSpPr>
          <p:nvPr>
            <p:ph idx="1"/>
          </p:nvPr>
        </p:nvSpPr>
        <p:spPr>
          <a:xfrm>
            <a:off x="2057400" y="838200"/>
            <a:ext cx="8229600" cy="5715000"/>
          </a:xfrm>
        </p:spPr>
        <p:txBody>
          <a:bodyPr>
            <a:normAutofit fontScale="77500" lnSpcReduction="20000"/>
          </a:bodyPr>
          <a:lstStyle/>
          <a:p>
            <a:pPr marL="0" indent="0">
              <a:buNone/>
            </a:pPr>
            <a:r>
              <a:rPr lang="en-US" sz="1600" b="1" dirty="0"/>
              <a:t>Q 5 What return the following code?</a:t>
            </a:r>
          </a:p>
          <a:p>
            <a:pPr marL="0" indent="0">
              <a:buNone/>
            </a:pPr>
            <a:r>
              <a:rPr lang="en-US" sz="1600" dirty="0"/>
              <a:t>let a=20</a:t>
            </a:r>
          </a:p>
          <a:p>
            <a:pPr marL="0" indent="0">
              <a:buNone/>
            </a:pPr>
            <a:r>
              <a:rPr lang="en-US" sz="1600" dirty="0"/>
              <a:t>let b=20</a:t>
            </a:r>
          </a:p>
          <a:p>
            <a:pPr marL="0" indent="0">
              <a:buNone/>
            </a:pPr>
            <a:r>
              <a:rPr lang="en-US" sz="1600" dirty="0"/>
              <a:t>console.log(a===b) </a:t>
            </a:r>
          </a:p>
          <a:p>
            <a:pPr>
              <a:buAutoNum type="alphaUcPeriod"/>
            </a:pPr>
            <a:r>
              <a:rPr lang="en-US" sz="1600" dirty="0"/>
              <a:t>true</a:t>
            </a:r>
          </a:p>
          <a:p>
            <a:pPr>
              <a:buAutoNum type="alphaUcPeriod"/>
            </a:pPr>
            <a:r>
              <a:rPr lang="en-US" sz="1600" dirty="0"/>
              <a:t>false</a:t>
            </a:r>
          </a:p>
          <a:p>
            <a:pPr>
              <a:buAutoNum type="alphaUcPeriod"/>
            </a:pPr>
            <a:r>
              <a:rPr lang="en-US" sz="1600" dirty="0"/>
              <a:t>Compile Error</a:t>
            </a:r>
          </a:p>
          <a:p>
            <a:pPr marL="0" indent="0">
              <a:buNone/>
            </a:pPr>
            <a:r>
              <a:rPr lang="en-US" sz="1600" b="1" dirty="0"/>
              <a:t>Q 6 Equality Operator does not check the type of the operand. It tries to convert them to string, number, or Boolean.(True/False)</a:t>
            </a:r>
          </a:p>
          <a:p>
            <a:pPr>
              <a:buAutoNum type="alphaUcPeriod"/>
            </a:pPr>
            <a:r>
              <a:rPr lang="en-US" sz="1600" dirty="0"/>
              <a:t>True</a:t>
            </a:r>
          </a:p>
          <a:p>
            <a:pPr>
              <a:buAutoNum type="alphaUcPeriod"/>
            </a:pPr>
            <a:r>
              <a:rPr lang="en-US" sz="1600" dirty="0"/>
              <a:t>False</a:t>
            </a:r>
          </a:p>
          <a:p>
            <a:pPr marL="0" indent="0">
              <a:buNone/>
            </a:pPr>
            <a:r>
              <a:rPr lang="en-US" sz="1600" b="1" dirty="0"/>
              <a:t>Q 7 The strict Equality operator, returns false if the types are different.(True/False)</a:t>
            </a:r>
          </a:p>
          <a:p>
            <a:pPr>
              <a:buAutoNum type="alphaUcPeriod"/>
            </a:pPr>
            <a:r>
              <a:rPr lang="en-US" sz="1600" dirty="0"/>
              <a:t>True</a:t>
            </a:r>
          </a:p>
          <a:p>
            <a:pPr>
              <a:buAutoNum type="alphaUcPeriod"/>
            </a:pPr>
            <a:r>
              <a:rPr lang="en-US" sz="1600" dirty="0"/>
              <a:t>False</a:t>
            </a:r>
          </a:p>
          <a:p>
            <a:pPr marL="0" indent="0">
              <a:buNone/>
            </a:pPr>
            <a:r>
              <a:rPr lang="en-US" sz="1600" b="1" dirty="0"/>
              <a:t>Q 8 The output of console.log(</a:t>
            </a:r>
            <a:r>
              <a:rPr lang="en-US" sz="1600" b="1" dirty="0" err="1"/>
              <a:t>NaN</a:t>
            </a:r>
            <a:r>
              <a:rPr lang="en-US" sz="1600" b="1" dirty="0"/>
              <a:t>==</a:t>
            </a:r>
            <a:r>
              <a:rPr lang="en-US" sz="1600" b="1" dirty="0" err="1"/>
              <a:t>NaN</a:t>
            </a:r>
            <a:r>
              <a:rPr lang="en-US" sz="1600" b="1" dirty="0"/>
              <a:t>); is:</a:t>
            </a:r>
          </a:p>
          <a:p>
            <a:pPr>
              <a:buAutoNum type="alphaUcPeriod"/>
            </a:pPr>
            <a:r>
              <a:rPr lang="en-US" sz="1600" dirty="0"/>
              <a:t>true</a:t>
            </a:r>
          </a:p>
          <a:p>
            <a:pPr>
              <a:buAutoNum type="alphaUcPeriod"/>
            </a:pPr>
            <a:r>
              <a:rPr lang="en-US" sz="1600" dirty="0"/>
              <a:t>false</a:t>
            </a:r>
          </a:p>
          <a:p>
            <a:pPr marL="0" indent="0">
              <a:buNone/>
            </a:pPr>
            <a:r>
              <a:rPr lang="en-US" sz="1600" b="1" dirty="0"/>
              <a:t>Q 9 The output of console.log(-0==0); is:</a:t>
            </a:r>
          </a:p>
          <a:p>
            <a:pPr>
              <a:buAutoNum type="alphaUcPeriod"/>
            </a:pPr>
            <a:r>
              <a:rPr lang="en-US" sz="1600" dirty="0"/>
              <a:t>true</a:t>
            </a:r>
          </a:p>
          <a:p>
            <a:pPr>
              <a:buAutoNum type="alphaUcPeriod"/>
            </a:pPr>
            <a:r>
              <a:rPr lang="en-US" sz="1600" dirty="0"/>
              <a:t>false</a:t>
            </a:r>
          </a:p>
          <a:p>
            <a:pPr marL="0" indent="0">
              <a:buNone/>
            </a:pPr>
            <a:r>
              <a:rPr lang="en-US" sz="1600" b="1" dirty="0"/>
              <a:t>Q 10 The output of console.log(null==undefined); is:</a:t>
            </a:r>
          </a:p>
          <a:p>
            <a:pPr>
              <a:buAutoNum type="alphaUcPeriod"/>
            </a:pPr>
            <a:r>
              <a:rPr lang="en-US" sz="1600" dirty="0"/>
              <a:t>true</a:t>
            </a:r>
          </a:p>
          <a:p>
            <a:pPr>
              <a:buAutoNum type="alphaUcPeriod"/>
            </a:pPr>
            <a:r>
              <a:rPr lang="en-US" sz="1600" dirty="0"/>
              <a:t>false</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a:buAutoNum type="alphaUcPeriod"/>
            </a:pPr>
            <a:endParaRPr lang="en-US" sz="1600" b="1" dirty="0"/>
          </a:p>
          <a:p>
            <a:endParaRPr lang="en-US" dirty="0"/>
          </a:p>
        </p:txBody>
      </p:sp>
    </p:spTree>
    <p:extLst>
      <p:ext uri="{BB962C8B-B14F-4D97-AF65-F5344CB8AC3E}">
        <p14:creationId xmlns:p14="http://schemas.microsoft.com/office/powerpoint/2010/main" val="6303236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id="{A430124F-9EE2-4759-A4C7-7BC6FBF7A596}"/>
              </a:ext>
            </a:extLst>
          </p:cNvPr>
          <p:cNvSpPr>
            <a:spLocks noGrp="1"/>
          </p:cNvSpPr>
          <p:nvPr>
            <p:ph type="ftr" sz="quarter" idx="12"/>
          </p:nvPr>
        </p:nvSpPr>
        <p:spPr>
          <a:xfrm>
            <a:off x="4038600" y="6356351"/>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13"/>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104</a:t>
            </a:fld>
            <a:endParaRPr lang="en-US" altLang="en-US"/>
          </a:p>
        </p:txBody>
      </p:sp>
      <p:sp>
        <p:nvSpPr>
          <p:cNvPr id="7" name="Title 1">
            <a:extLst>
              <a:ext uri="{FF2B5EF4-FFF2-40B4-BE49-F238E27FC236}">
                <a16:creationId xmlns:a16="http://schemas.microsoft.com/office/drawing/2014/main" id="{B7E0015B-E3F6-43A8-8C77-07731E4B167E}"/>
              </a:ext>
            </a:extLst>
          </p:cNvPr>
          <p:cNvSpPr txBox="1">
            <a:spLocks/>
          </p:cNvSpPr>
          <p:nvPr/>
        </p:nvSpPr>
        <p:spPr>
          <a:xfrm>
            <a:off x="2895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IN" sz="2800" b="1" dirty="0"/>
              <a:t>JavaScript ES6</a:t>
            </a:r>
          </a:p>
        </p:txBody>
      </p:sp>
      <p:sp>
        <p:nvSpPr>
          <p:cNvPr id="392199" name="Text Placeholder 8">
            <a:extLst>
              <a:ext uri="{FF2B5EF4-FFF2-40B4-BE49-F238E27FC236}">
                <a16:creationId xmlns:a16="http://schemas.microsoft.com/office/drawing/2014/main" id="{10A8BFAB-22EA-40E5-8F90-8B02A2064F6C}"/>
              </a:ext>
            </a:extLst>
          </p:cNvPr>
          <p:cNvSpPr txBox="1">
            <a:spLocks noGrp="1"/>
          </p:cNvSpPr>
          <p:nvPr>
            <p:ph type="body" idx="1"/>
          </p:nvPr>
        </p:nvSpPr>
        <p:spPr>
          <a:xfrm>
            <a:off x="2098676" y="838200"/>
            <a:ext cx="8112125" cy="5334000"/>
          </a:xfrm>
        </p:spPr>
        <p:txBody>
          <a:bodyPr>
            <a:normAutofit/>
          </a:bodyPr>
          <a:lstStyle/>
          <a:p>
            <a:pPr algn="just">
              <a:buFont typeface="Wingdings" panose="05000000000000000000" pitchFamily="2" charset="2"/>
              <a:buChar char="q"/>
            </a:pPr>
            <a:r>
              <a:rPr lang="en-US" sz="1800" dirty="0">
                <a:latin typeface="+mj-lt"/>
              </a:rPr>
              <a:t>JavaScript </a:t>
            </a:r>
            <a:r>
              <a:rPr lang="en-US" sz="1800" b="1" dirty="0">
                <a:latin typeface="+mj-lt"/>
              </a:rPr>
              <a:t>ES6</a:t>
            </a:r>
            <a:r>
              <a:rPr lang="en-US" sz="1800" dirty="0">
                <a:latin typeface="+mj-lt"/>
              </a:rPr>
              <a:t> (also known as </a:t>
            </a:r>
            <a:r>
              <a:rPr lang="en-US" sz="1800" b="1" dirty="0">
                <a:latin typeface="+mj-lt"/>
              </a:rPr>
              <a:t>ECMAScript 2015</a:t>
            </a:r>
            <a:r>
              <a:rPr lang="en-US" sz="1800" dirty="0">
                <a:latin typeface="+mj-lt"/>
              </a:rPr>
              <a:t> or </a:t>
            </a:r>
            <a:r>
              <a:rPr lang="en-US" sz="1800" b="1" dirty="0">
                <a:latin typeface="+mj-lt"/>
              </a:rPr>
              <a:t>ECMAScript 6</a:t>
            </a:r>
            <a:r>
              <a:rPr lang="en-US" sz="1800" dirty="0">
                <a:latin typeface="+mj-lt"/>
              </a:rPr>
              <a:t>) is the newer version of JavaScript that was introduced in 2015</a:t>
            </a:r>
          </a:p>
          <a:p>
            <a:pPr algn="just">
              <a:buFont typeface="Wingdings" panose="05000000000000000000" pitchFamily="2" charset="2"/>
              <a:buChar char="q"/>
            </a:pPr>
            <a:r>
              <a:rPr lang="en-US" sz="1800" dirty="0">
                <a:latin typeface="+mj-lt"/>
              </a:rPr>
              <a:t>ECMAScript 2015 or ES2015 is a significant update to the JavaScript programming language. It is the first major update to the language since ES5 which was standardized in 2009. Therefore, ES2015 is often called ES6.</a:t>
            </a:r>
          </a:p>
          <a:p>
            <a:pPr algn="just">
              <a:buFont typeface="Wingdings" panose="05000000000000000000" pitchFamily="2" charset="2"/>
              <a:buChar char="q"/>
            </a:pPr>
            <a:r>
              <a:rPr lang="en-US" sz="1800" dirty="0">
                <a:latin typeface="+mj-lt"/>
                <a:hlinkClick r:id="rId2">
                  <a:extLst>
                    <a:ext uri="{A12FA001-AC4F-418D-AE19-62706E023703}">
                      <ahyp:hlinkClr xmlns:ahyp="http://schemas.microsoft.com/office/drawing/2018/hyperlinkcolor" val="tx"/>
                    </a:ext>
                  </a:extLst>
                </a:hlinkClick>
              </a:rPr>
              <a:t>ECMAScript</a:t>
            </a:r>
            <a:r>
              <a:rPr lang="en-US" sz="1800" dirty="0">
                <a:latin typeface="+mj-lt"/>
              </a:rPr>
              <a:t> is the standard that JavaScript programming language uses. ECMAScript provides the specification on how JavaScript programming language should work.</a:t>
            </a:r>
            <a:endParaRPr lang="en-US" altLang="en-US" sz="1800" dirty="0">
              <a:latin typeface="+mj-lt"/>
            </a:endParaRPr>
          </a:p>
        </p:txBody>
      </p:sp>
      <p:sp>
        <p:nvSpPr>
          <p:cNvPr id="2" name="Date Placeholder 1"/>
          <p:cNvSpPr>
            <a:spLocks noGrp="1"/>
          </p:cNvSpPr>
          <p:nvPr>
            <p:ph type="dt" sz="half" idx="10"/>
          </p:nvPr>
        </p:nvSpPr>
        <p:spPr/>
        <p:txBody>
          <a:bodyPr/>
          <a:lstStyle/>
          <a:p>
            <a:r>
              <a:rPr lang="en-US"/>
              <a:t>6/7/2023</a:t>
            </a:r>
          </a:p>
        </p:txBody>
      </p:sp>
    </p:spTree>
    <p:extLst>
      <p:ext uri="{BB962C8B-B14F-4D97-AF65-F5344CB8AC3E}">
        <p14:creationId xmlns:p14="http://schemas.microsoft.com/office/powerpoint/2010/main" val="40430013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id="{A430124F-9EE2-4759-A4C7-7BC6FBF7A596}"/>
              </a:ext>
            </a:extLst>
          </p:cNvPr>
          <p:cNvSpPr>
            <a:spLocks noGrp="1"/>
          </p:cNvSpPr>
          <p:nvPr>
            <p:ph type="ftr" sz="quarter" idx="12"/>
          </p:nvPr>
        </p:nvSpPr>
        <p:spPr>
          <a:xfrm>
            <a:off x="4038600" y="6356351"/>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13"/>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105</a:t>
            </a:fld>
            <a:endParaRPr lang="en-US" altLang="en-US"/>
          </a:p>
        </p:txBody>
      </p:sp>
      <p:sp>
        <p:nvSpPr>
          <p:cNvPr id="7" name="Title 1">
            <a:extLst>
              <a:ext uri="{FF2B5EF4-FFF2-40B4-BE49-F238E27FC236}">
                <a16:creationId xmlns:a16="http://schemas.microsoft.com/office/drawing/2014/main" id="{B7E0015B-E3F6-43A8-8C77-07731E4B167E}"/>
              </a:ext>
            </a:extLst>
          </p:cNvPr>
          <p:cNvSpPr txBox="1">
            <a:spLocks/>
          </p:cNvSpPr>
          <p:nvPr/>
        </p:nvSpPr>
        <p:spPr>
          <a:xfrm>
            <a:off x="2895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US" sz="2800" b="1" dirty="0">
                <a:latin typeface="+mj-lt"/>
              </a:rPr>
              <a:t>ES6 </a:t>
            </a:r>
            <a:r>
              <a:rPr lang="en-US" sz="2800" b="1" dirty="0" err="1">
                <a:latin typeface="+mj-lt"/>
              </a:rPr>
              <a:t>Cont</a:t>
            </a:r>
            <a:r>
              <a:rPr lang="en-US" sz="2800" b="1" dirty="0">
                <a:latin typeface="+mj-lt"/>
              </a:rPr>
              <a:t>…</a:t>
            </a:r>
            <a:endParaRPr lang="en-IN" sz="2800" b="1" dirty="0">
              <a:latin typeface="+mj-lt"/>
            </a:endParaRPr>
          </a:p>
        </p:txBody>
      </p:sp>
      <p:sp>
        <p:nvSpPr>
          <p:cNvPr id="392199" name="Text Placeholder 8">
            <a:extLst>
              <a:ext uri="{FF2B5EF4-FFF2-40B4-BE49-F238E27FC236}">
                <a16:creationId xmlns:a16="http://schemas.microsoft.com/office/drawing/2014/main" id="{10A8BFAB-22EA-40E5-8F90-8B02A2064F6C}"/>
              </a:ext>
            </a:extLst>
          </p:cNvPr>
          <p:cNvSpPr txBox="1">
            <a:spLocks noGrp="1"/>
          </p:cNvSpPr>
          <p:nvPr>
            <p:ph type="body" idx="1"/>
          </p:nvPr>
        </p:nvSpPr>
        <p:spPr>
          <a:xfrm>
            <a:off x="2098676" y="838200"/>
            <a:ext cx="8112125" cy="5334000"/>
          </a:xfrm>
        </p:spPr>
        <p:txBody>
          <a:bodyPr>
            <a:normAutofit/>
          </a:bodyPr>
          <a:lstStyle/>
          <a:p>
            <a:pPr marL="0" indent="0">
              <a:buNone/>
            </a:pPr>
            <a:r>
              <a:rPr lang="en-IN" sz="2400" b="1" dirty="0">
                <a:solidFill>
                  <a:srgbClr val="25265E"/>
                </a:solidFill>
                <a:latin typeface="+mj-lt"/>
              </a:rPr>
              <a:t>JavaScript let</a:t>
            </a:r>
          </a:p>
          <a:p>
            <a:pPr marL="0" indent="0">
              <a:buNone/>
            </a:pPr>
            <a:r>
              <a:rPr lang="en-US" sz="1800" dirty="0">
                <a:solidFill>
                  <a:srgbClr val="252525"/>
                </a:solidFill>
                <a:latin typeface="+mj-lt"/>
              </a:rPr>
              <a:t>JavaScript let is used to declare variables. Previously, variables were declared using the var keyword</a:t>
            </a:r>
          </a:p>
          <a:p>
            <a:pPr marL="0" indent="0">
              <a:buNone/>
            </a:pPr>
            <a:r>
              <a:rPr lang="en-US" sz="1800" dirty="0">
                <a:solidFill>
                  <a:srgbClr val="252525"/>
                </a:solidFill>
                <a:latin typeface="+mj-lt"/>
              </a:rPr>
              <a:t>The variables declared using let are block-scoped. This means they are only accessible within a particular block. For example,</a:t>
            </a:r>
          </a:p>
          <a:p>
            <a:pPr marL="0" indent="0">
              <a:buNone/>
            </a:pPr>
            <a:endParaRPr lang="en-US" altLang="en-US" sz="1800" dirty="0">
              <a:solidFill>
                <a:srgbClr val="252525"/>
              </a:solidFill>
              <a:latin typeface="+mj-lt"/>
            </a:endParaRPr>
          </a:p>
          <a:p>
            <a:pPr marL="0" indent="0">
              <a:buNone/>
            </a:pPr>
            <a:endParaRPr lang="en-US" altLang="en-US" sz="1800" dirty="0">
              <a:latin typeface="+mj-lt"/>
            </a:endParaRPr>
          </a:p>
        </p:txBody>
      </p:sp>
      <p:pic>
        <p:nvPicPr>
          <p:cNvPr id="5" name="Picture 4" descr="Text&#10;&#10;Description automatically generated">
            <a:extLst>
              <a:ext uri="{FF2B5EF4-FFF2-40B4-BE49-F238E27FC236}">
                <a16:creationId xmlns:a16="http://schemas.microsoft.com/office/drawing/2014/main" id="{D7BD605A-9862-47DA-9DE6-0A58132A88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3686" y="2743200"/>
            <a:ext cx="6554115" cy="1952898"/>
          </a:xfrm>
          <a:prstGeom prst="rect">
            <a:avLst/>
          </a:prstGeom>
        </p:spPr>
      </p:pic>
      <p:sp>
        <p:nvSpPr>
          <p:cNvPr id="2" name="Date Placeholder 1"/>
          <p:cNvSpPr>
            <a:spLocks noGrp="1"/>
          </p:cNvSpPr>
          <p:nvPr>
            <p:ph type="dt" sz="half" idx="10"/>
          </p:nvPr>
        </p:nvSpPr>
        <p:spPr/>
        <p:txBody>
          <a:bodyPr/>
          <a:lstStyle/>
          <a:p>
            <a:r>
              <a:rPr lang="en-US"/>
              <a:t>6/7/2023</a:t>
            </a:r>
          </a:p>
        </p:txBody>
      </p:sp>
    </p:spTree>
    <p:extLst>
      <p:ext uri="{BB962C8B-B14F-4D97-AF65-F5344CB8AC3E}">
        <p14:creationId xmlns:p14="http://schemas.microsoft.com/office/powerpoint/2010/main" val="41799951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id="{A430124F-9EE2-4759-A4C7-7BC6FBF7A596}"/>
              </a:ext>
            </a:extLst>
          </p:cNvPr>
          <p:cNvSpPr>
            <a:spLocks noGrp="1"/>
          </p:cNvSpPr>
          <p:nvPr>
            <p:ph type="ftr" sz="quarter" idx="12"/>
          </p:nvPr>
        </p:nvSpPr>
        <p:spPr>
          <a:xfrm>
            <a:off x="4038600" y="6356351"/>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13"/>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106</a:t>
            </a:fld>
            <a:endParaRPr lang="en-US" altLang="en-US"/>
          </a:p>
        </p:txBody>
      </p:sp>
      <p:sp>
        <p:nvSpPr>
          <p:cNvPr id="7" name="Title 1">
            <a:extLst>
              <a:ext uri="{FF2B5EF4-FFF2-40B4-BE49-F238E27FC236}">
                <a16:creationId xmlns:a16="http://schemas.microsoft.com/office/drawing/2014/main" id="{B7E0015B-E3F6-43A8-8C77-07731E4B167E}"/>
              </a:ext>
            </a:extLst>
          </p:cNvPr>
          <p:cNvSpPr txBox="1">
            <a:spLocks/>
          </p:cNvSpPr>
          <p:nvPr/>
        </p:nvSpPr>
        <p:spPr>
          <a:xfrm>
            <a:off x="2895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US" sz="2800" b="1" dirty="0">
                <a:latin typeface="+mj-lt"/>
              </a:rPr>
              <a:t>ES6 </a:t>
            </a:r>
            <a:r>
              <a:rPr lang="en-US" sz="2800" b="1" dirty="0" err="1">
                <a:latin typeface="+mj-lt"/>
              </a:rPr>
              <a:t>Cont</a:t>
            </a:r>
            <a:r>
              <a:rPr lang="en-US" sz="2800" b="1" dirty="0">
                <a:latin typeface="+mj-lt"/>
              </a:rPr>
              <a:t>…</a:t>
            </a:r>
            <a:endParaRPr lang="en-IN" sz="2800" b="1" dirty="0">
              <a:latin typeface="+mj-lt"/>
            </a:endParaRPr>
          </a:p>
        </p:txBody>
      </p:sp>
      <p:sp>
        <p:nvSpPr>
          <p:cNvPr id="392199" name="Text Placeholder 8">
            <a:extLst>
              <a:ext uri="{FF2B5EF4-FFF2-40B4-BE49-F238E27FC236}">
                <a16:creationId xmlns:a16="http://schemas.microsoft.com/office/drawing/2014/main" id="{10A8BFAB-22EA-40E5-8F90-8B02A2064F6C}"/>
              </a:ext>
            </a:extLst>
          </p:cNvPr>
          <p:cNvSpPr txBox="1">
            <a:spLocks noGrp="1"/>
          </p:cNvSpPr>
          <p:nvPr>
            <p:ph type="body" idx="1"/>
          </p:nvPr>
        </p:nvSpPr>
        <p:spPr>
          <a:xfrm>
            <a:off x="2098676" y="838200"/>
            <a:ext cx="8112125" cy="5334000"/>
          </a:xfrm>
        </p:spPr>
        <p:txBody>
          <a:bodyPr>
            <a:normAutofit/>
          </a:bodyPr>
          <a:lstStyle/>
          <a:p>
            <a:pPr marL="0" indent="0">
              <a:buNone/>
            </a:pPr>
            <a:r>
              <a:rPr lang="en-IN" b="1" dirty="0">
                <a:solidFill>
                  <a:srgbClr val="25265E"/>
                </a:solidFill>
                <a:latin typeface="euclid_circular_a"/>
              </a:rPr>
              <a:t>JavaScript </a:t>
            </a:r>
            <a:r>
              <a:rPr lang="en-IN" b="1" dirty="0" err="1">
                <a:solidFill>
                  <a:srgbClr val="25265E"/>
                </a:solidFill>
                <a:latin typeface="euclid_circular_a"/>
              </a:rPr>
              <a:t>const</a:t>
            </a:r>
            <a:endParaRPr lang="en-IN" b="1" dirty="0">
              <a:solidFill>
                <a:srgbClr val="25265E"/>
              </a:solidFill>
              <a:latin typeface="euclid_circular_a"/>
            </a:endParaRPr>
          </a:p>
          <a:p>
            <a:pPr marL="0" indent="0">
              <a:buNone/>
            </a:pPr>
            <a:r>
              <a:rPr lang="en-US" sz="1800" dirty="0">
                <a:solidFill>
                  <a:srgbClr val="252525"/>
                </a:solidFill>
                <a:latin typeface="Roboto" panose="02000000000000000000" pitchFamily="2" charset="0"/>
              </a:rPr>
              <a:t>The const statement is used to declare constants in JavaScript. For example,</a:t>
            </a:r>
          </a:p>
          <a:p>
            <a:pPr marL="0" indent="0">
              <a:buNone/>
            </a:pPr>
            <a:endParaRPr lang="en-US" altLang="en-US" sz="1800" dirty="0">
              <a:latin typeface="+mj-lt"/>
            </a:endParaRPr>
          </a:p>
          <a:p>
            <a:pPr marL="0" indent="0">
              <a:buNone/>
            </a:pPr>
            <a:endParaRPr lang="en-US" altLang="en-US" sz="1800" dirty="0">
              <a:latin typeface="+mj-lt"/>
            </a:endParaRPr>
          </a:p>
          <a:p>
            <a:pPr marL="0" indent="0">
              <a:buNone/>
            </a:pPr>
            <a:endParaRPr lang="en-US" altLang="en-US" sz="1800" dirty="0">
              <a:latin typeface="+mj-lt"/>
            </a:endParaRPr>
          </a:p>
          <a:p>
            <a:pPr marL="0" indent="0">
              <a:buNone/>
            </a:pPr>
            <a:endParaRPr lang="en-US" sz="1800" dirty="0">
              <a:solidFill>
                <a:srgbClr val="252525"/>
              </a:solidFill>
              <a:latin typeface="Roboto" panose="02000000000000000000" pitchFamily="2" charset="0"/>
            </a:endParaRPr>
          </a:p>
          <a:p>
            <a:pPr marL="0" indent="0">
              <a:buNone/>
            </a:pPr>
            <a:r>
              <a:rPr lang="en-US" sz="1800" dirty="0">
                <a:solidFill>
                  <a:srgbClr val="252525"/>
                </a:solidFill>
                <a:latin typeface="Roboto" panose="02000000000000000000" pitchFamily="2" charset="0"/>
              </a:rPr>
              <a:t>Once declared, you cannot change the value of a const variable</a:t>
            </a:r>
            <a:endParaRPr lang="en-US" altLang="en-US" sz="1800" dirty="0">
              <a:solidFill>
                <a:srgbClr val="252525"/>
              </a:solidFill>
              <a:latin typeface="Roboto" panose="02000000000000000000" pitchFamily="2" charset="0"/>
            </a:endParaRPr>
          </a:p>
        </p:txBody>
      </p:sp>
      <p:pic>
        <p:nvPicPr>
          <p:cNvPr id="4" name="Picture 3" descr="Text&#10;&#10;Description automatically generated">
            <a:extLst>
              <a:ext uri="{FF2B5EF4-FFF2-40B4-BE49-F238E27FC236}">
                <a16:creationId xmlns:a16="http://schemas.microsoft.com/office/drawing/2014/main" id="{9A3A5F03-3C2B-482B-8F22-2B2114876A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1" y="1981200"/>
            <a:ext cx="7251697" cy="762000"/>
          </a:xfrm>
          <a:prstGeom prst="rect">
            <a:avLst/>
          </a:prstGeom>
        </p:spPr>
      </p:pic>
      <p:sp>
        <p:nvSpPr>
          <p:cNvPr id="2" name="Date Placeholder 1"/>
          <p:cNvSpPr>
            <a:spLocks noGrp="1"/>
          </p:cNvSpPr>
          <p:nvPr>
            <p:ph type="dt" sz="half" idx="10"/>
          </p:nvPr>
        </p:nvSpPr>
        <p:spPr/>
        <p:txBody>
          <a:bodyPr/>
          <a:lstStyle/>
          <a:p>
            <a:r>
              <a:rPr lang="en-US"/>
              <a:t>6/7/2023</a:t>
            </a:r>
          </a:p>
        </p:txBody>
      </p:sp>
    </p:spTree>
    <p:extLst>
      <p:ext uri="{BB962C8B-B14F-4D97-AF65-F5344CB8AC3E}">
        <p14:creationId xmlns:p14="http://schemas.microsoft.com/office/powerpoint/2010/main" val="27493337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id="{A430124F-9EE2-4759-A4C7-7BC6FBF7A596}"/>
              </a:ext>
            </a:extLst>
          </p:cNvPr>
          <p:cNvSpPr>
            <a:spLocks noGrp="1"/>
          </p:cNvSpPr>
          <p:nvPr>
            <p:ph type="ftr" sz="quarter" idx="12"/>
          </p:nvPr>
        </p:nvSpPr>
        <p:spPr>
          <a:xfrm>
            <a:off x="4038600" y="6356351"/>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13"/>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107</a:t>
            </a:fld>
            <a:endParaRPr lang="en-US" altLang="en-US"/>
          </a:p>
        </p:txBody>
      </p:sp>
      <p:sp>
        <p:nvSpPr>
          <p:cNvPr id="7" name="Title 1">
            <a:extLst>
              <a:ext uri="{FF2B5EF4-FFF2-40B4-BE49-F238E27FC236}">
                <a16:creationId xmlns:a16="http://schemas.microsoft.com/office/drawing/2014/main" id="{B7E0015B-E3F6-43A8-8C77-07731E4B167E}"/>
              </a:ext>
            </a:extLst>
          </p:cNvPr>
          <p:cNvSpPr txBox="1">
            <a:spLocks/>
          </p:cNvSpPr>
          <p:nvPr/>
        </p:nvSpPr>
        <p:spPr>
          <a:xfrm>
            <a:off x="2895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US" sz="2800" b="1" dirty="0">
                <a:latin typeface="+mj-lt"/>
              </a:rPr>
              <a:t>ES6 </a:t>
            </a:r>
            <a:r>
              <a:rPr lang="en-US" sz="2800" b="1" dirty="0" err="1">
                <a:latin typeface="+mj-lt"/>
              </a:rPr>
              <a:t>Cont</a:t>
            </a:r>
            <a:r>
              <a:rPr lang="en-US" sz="2800" b="1" dirty="0">
                <a:latin typeface="+mj-lt"/>
              </a:rPr>
              <a:t>…</a:t>
            </a:r>
            <a:endParaRPr lang="en-IN" sz="2800" b="1" dirty="0">
              <a:latin typeface="+mj-lt"/>
            </a:endParaRPr>
          </a:p>
        </p:txBody>
      </p:sp>
      <p:sp>
        <p:nvSpPr>
          <p:cNvPr id="392199" name="Text Placeholder 8">
            <a:extLst>
              <a:ext uri="{FF2B5EF4-FFF2-40B4-BE49-F238E27FC236}">
                <a16:creationId xmlns:a16="http://schemas.microsoft.com/office/drawing/2014/main" id="{10A8BFAB-22EA-40E5-8F90-8B02A2064F6C}"/>
              </a:ext>
            </a:extLst>
          </p:cNvPr>
          <p:cNvSpPr txBox="1">
            <a:spLocks noGrp="1"/>
          </p:cNvSpPr>
          <p:nvPr>
            <p:ph type="body" idx="1"/>
          </p:nvPr>
        </p:nvSpPr>
        <p:spPr>
          <a:xfrm>
            <a:off x="2098676" y="838200"/>
            <a:ext cx="8112125" cy="5334000"/>
          </a:xfrm>
        </p:spPr>
        <p:txBody>
          <a:bodyPr>
            <a:normAutofit/>
          </a:bodyPr>
          <a:lstStyle/>
          <a:p>
            <a:pPr marL="0" indent="0">
              <a:buNone/>
            </a:pPr>
            <a:r>
              <a:rPr lang="en-IN" sz="2400" b="1" dirty="0">
                <a:solidFill>
                  <a:srgbClr val="252525"/>
                </a:solidFill>
                <a:latin typeface="Roboto" panose="02000000000000000000" pitchFamily="2" charset="0"/>
              </a:rPr>
              <a:t>JavaScript Arrow Function</a:t>
            </a:r>
          </a:p>
          <a:p>
            <a:pPr marL="0" indent="0">
              <a:buNone/>
            </a:pPr>
            <a:r>
              <a:rPr lang="en-US" sz="1800" dirty="0">
                <a:solidFill>
                  <a:srgbClr val="252525"/>
                </a:solidFill>
                <a:latin typeface="+mj-lt"/>
              </a:rPr>
              <a:t>In the ES6 version, you can use arrow functions to create function expressions. For example, </a:t>
            </a:r>
          </a:p>
          <a:p>
            <a:pPr marL="0" indent="0">
              <a:buNone/>
            </a:pPr>
            <a:r>
              <a:rPr lang="en-US" sz="1800" dirty="0">
                <a:solidFill>
                  <a:srgbClr val="252525"/>
                </a:solidFill>
                <a:latin typeface="+mj-lt"/>
              </a:rPr>
              <a:t>This function</a:t>
            </a:r>
          </a:p>
          <a:p>
            <a:pPr marL="0" indent="0">
              <a:buNone/>
            </a:pPr>
            <a:endParaRPr lang="en-US" altLang="en-US" sz="1800" dirty="0">
              <a:solidFill>
                <a:srgbClr val="252525"/>
              </a:solidFill>
              <a:latin typeface="+mj-lt"/>
            </a:endParaRPr>
          </a:p>
          <a:p>
            <a:pPr marL="0" indent="0">
              <a:buNone/>
            </a:pPr>
            <a:endParaRPr lang="en-US" altLang="en-US" sz="1800" dirty="0">
              <a:solidFill>
                <a:srgbClr val="252525"/>
              </a:solidFill>
              <a:latin typeface="+mj-lt"/>
            </a:endParaRPr>
          </a:p>
          <a:p>
            <a:pPr marL="0" indent="0">
              <a:buNone/>
            </a:pPr>
            <a:endParaRPr lang="en-US" altLang="en-US" sz="1800" dirty="0">
              <a:solidFill>
                <a:srgbClr val="252525"/>
              </a:solidFill>
              <a:latin typeface="+mj-lt"/>
            </a:endParaRPr>
          </a:p>
          <a:p>
            <a:pPr marL="0" indent="0">
              <a:buNone/>
            </a:pPr>
            <a:endParaRPr lang="en-US" altLang="en-US" sz="1800" dirty="0">
              <a:solidFill>
                <a:srgbClr val="252525"/>
              </a:solidFill>
              <a:latin typeface="+mj-lt"/>
            </a:endParaRPr>
          </a:p>
          <a:p>
            <a:pPr marL="0" indent="0">
              <a:buNone/>
            </a:pPr>
            <a:r>
              <a:rPr lang="en-IN" sz="1800" dirty="0">
                <a:solidFill>
                  <a:srgbClr val="252525"/>
                </a:solidFill>
                <a:latin typeface="+mj-lt"/>
              </a:rPr>
              <a:t>can be written as</a:t>
            </a:r>
          </a:p>
          <a:p>
            <a:pPr marL="0" indent="0">
              <a:buNone/>
            </a:pPr>
            <a:endParaRPr lang="en-IN" altLang="en-US" sz="1800" dirty="0">
              <a:solidFill>
                <a:srgbClr val="252525"/>
              </a:solidFill>
              <a:latin typeface="+mj-lt"/>
            </a:endParaRPr>
          </a:p>
        </p:txBody>
      </p:sp>
      <p:pic>
        <p:nvPicPr>
          <p:cNvPr id="5" name="Picture 4" descr="A screenshot of a computer&#10;&#10;Description automatically generated with medium confidence">
            <a:extLst>
              <a:ext uri="{FF2B5EF4-FFF2-40B4-BE49-F238E27FC236}">
                <a16:creationId xmlns:a16="http://schemas.microsoft.com/office/drawing/2014/main" id="{194F48F5-F053-4E8E-9F70-D93BF92087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2286000"/>
            <a:ext cx="6815487" cy="1143000"/>
          </a:xfrm>
          <a:prstGeom prst="rect">
            <a:avLst/>
          </a:prstGeom>
        </p:spPr>
      </p:pic>
      <p:pic>
        <p:nvPicPr>
          <p:cNvPr id="10" name="Picture 9" descr="Text&#10;&#10;Description automatically generated">
            <a:extLst>
              <a:ext uri="{FF2B5EF4-FFF2-40B4-BE49-F238E27FC236}">
                <a16:creationId xmlns:a16="http://schemas.microsoft.com/office/drawing/2014/main" id="{68DCEDBC-953F-4BB8-87A8-D0E1018930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00" y="4095730"/>
            <a:ext cx="6871149" cy="781070"/>
          </a:xfrm>
          <a:prstGeom prst="rect">
            <a:avLst/>
          </a:prstGeom>
        </p:spPr>
      </p:pic>
      <p:sp>
        <p:nvSpPr>
          <p:cNvPr id="2" name="Date Placeholder 1"/>
          <p:cNvSpPr>
            <a:spLocks noGrp="1"/>
          </p:cNvSpPr>
          <p:nvPr>
            <p:ph type="dt" sz="half" idx="10"/>
          </p:nvPr>
        </p:nvSpPr>
        <p:spPr/>
        <p:txBody>
          <a:bodyPr/>
          <a:lstStyle/>
          <a:p>
            <a:r>
              <a:rPr lang="en-US"/>
              <a:t>6/7/2023</a:t>
            </a:r>
          </a:p>
        </p:txBody>
      </p:sp>
    </p:spTree>
    <p:extLst>
      <p:ext uri="{BB962C8B-B14F-4D97-AF65-F5344CB8AC3E}">
        <p14:creationId xmlns:p14="http://schemas.microsoft.com/office/powerpoint/2010/main" val="15635688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id="{A430124F-9EE2-4759-A4C7-7BC6FBF7A596}"/>
              </a:ext>
            </a:extLst>
          </p:cNvPr>
          <p:cNvSpPr>
            <a:spLocks noGrp="1"/>
          </p:cNvSpPr>
          <p:nvPr>
            <p:ph type="ftr" sz="quarter" idx="12"/>
          </p:nvPr>
        </p:nvSpPr>
        <p:spPr>
          <a:xfrm>
            <a:off x="4038600" y="6356351"/>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13"/>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108</a:t>
            </a:fld>
            <a:endParaRPr lang="en-US" altLang="en-US"/>
          </a:p>
        </p:txBody>
      </p:sp>
      <p:sp>
        <p:nvSpPr>
          <p:cNvPr id="7" name="Title 1">
            <a:extLst>
              <a:ext uri="{FF2B5EF4-FFF2-40B4-BE49-F238E27FC236}">
                <a16:creationId xmlns:a16="http://schemas.microsoft.com/office/drawing/2014/main" id="{B7E0015B-E3F6-43A8-8C77-07731E4B167E}"/>
              </a:ext>
            </a:extLst>
          </p:cNvPr>
          <p:cNvSpPr txBox="1">
            <a:spLocks/>
          </p:cNvSpPr>
          <p:nvPr/>
        </p:nvSpPr>
        <p:spPr>
          <a:xfrm>
            <a:off x="2895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US" sz="2800" b="1" dirty="0">
                <a:latin typeface="+mj-lt"/>
              </a:rPr>
              <a:t>ES6 </a:t>
            </a:r>
            <a:r>
              <a:rPr lang="en-US" sz="2800" b="1" dirty="0" err="1">
                <a:latin typeface="+mj-lt"/>
              </a:rPr>
              <a:t>Cont</a:t>
            </a:r>
            <a:r>
              <a:rPr lang="en-US" sz="2800" b="1" dirty="0">
                <a:latin typeface="+mj-lt"/>
              </a:rPr>
              <a:t>…</a:t>
            </a:r>
            <a:endParaRPr lang="en-IN" sz="2800" b="1" dirty="0">
              <a:latin typeface="+mj-lt"/>
            </a:endParaRPr>
          </a:p>
        </p:txBody>
      </p:sp>
      <p:sp>
        <p:nvSpPr>
          <p:cNvPr id="392199" name="Text Placeholder 8">
            <a:extLst>
              <a:ext uri="{FF2B5EF4-FFF2-40B4-BE49-F238E27FC236}">
                <a16:creationId xmlns:a16="http://schemas.microsoft.com/office/drawing/2014/main" id="{10A8BFAB-22EA-40E5-8F90-8B02A2064F6C}"/>
              </a:ext>
            </a:extLst>
          </p:cNvPr>
          <p:cNvSpPr txBox="1">
            <a:spLocks noGrp="1"/>
          </p:cNvSpPr>
          <p:nvPr>
            <p:ph type="body" idx="1"/>
          </p:nvPr>
        </p:nvSpPr>
        <p:spPr>
          <a:xfrm>
            <a:off x="2098676" y="838200"/>
            <a:ext cx="8112125" cy="5334000"/>
          </a:xfrm>
        </p:spPr>
        <p:txBody>
          <a:bodyPr>
            <a:normAutofit/>
          </a:bodyPr>
          <a:lstStyle/>
          <a:p>
            <a:pPr marL="0" indent="0">
              <a:buNone/>
            </a:pPr>
            <a:r>
              <a:rPr lang="en-IN" sz="2400" b="1" dirty="0">
                <a:solidFill>
                  <a:srgbClr val="252525"/>
                </a:solidFill>
                <a:latin typeface="+mj-lt"/>
              </a:rPr>
              <a:t>JavaScript Classes</a:t>
            </a:r>
          </a:p>
          <a:p>
            <a:pPr marL="0" indent="0">
              <a:buNone/>
            </a:pPr>
            <a:r>
              <a:rPr lang="en-US" sz="1800" dirty="0">
                <a:solidFill>
                  <a:srgbClr val="252525"/>
                </a:solidFill>
                <a:latin typeface="+mj-lt"/>
              </a:rPr>
              <a:t>JavaScript class is used to create an object. Class is like a constructor function. For example,</a:t>
            </a:r>
          </a:p>
          <a:p>
            <a:pPr marL="0" indent="0" algn="ctr">
              <a:buNone/>
            </a:pPr>
            <a:r>
              <a:rPr lang="en-US" altLang="en-US" sz="1400" dirty="0">
                <a:solidFill>
                  <a:srgbClr val="252525"/>
                </a:solidFill>
                <a:latin typeface="Roboto" panose="02000000000000000000" pitchFamily="2" charset="0"/>
              </a:rPr>
              <a:t>                         </a:t>
            </a:r>
            <a:r>
              <a:rPr lang="en-US" sz="1400" dirty="0">
                <a:solidFill>
                  <a:srgbClr val="252525"/>
                </a:solidFill>
                <a:latin typeface="Roboto" panose="02000000000000000000" pitchFamily="2" charset="0"/>
              </a:rPr>
              <a:t>class Person { </a:t>
            </a:r>
          </a:p>
          <a:p>
            <a:pPr marL="0" indent="0" algn="ctr">
              <a:buNone/>
            </a:pPr>
            <a:r>
              <a:rPr lang="en-US" sz="1400" dirty="0">
                <a:solidFill>
                  <a:srgbClr val="252525"/>
                </a:solidFill>
                <a:latin typeface="Roboto" panose="02000000000000000000" pitchFamily="2" charset="0"/>
              </a:rPr>
              <a:t>                             constructor(name) { </a:t>
            </a:r>
          </a:p>
          <a:p>
            <a:pPr marL="0" indent="0" algn="ctr">
              <a:buNone/>
            </a:pPr>
            <a:r>
              <a:rPr lang="en-US" sz="1400" dirty="0">
                <a:solidFill>
                  <a:srgbClr val="252525"/>
                </a:solidFill>
                <a:latin typeface="Roboto" panose="02000000000000000000" pitchFamily="2" charset="0"/>
              </a:rPr>
              <a:t>                                this.name = name;</a:t>
            </a:r>
          </a:p>
          <a:p>
            <a:pPr marL="0" indent="0" algn="ctr">
              <a:buNone/>
            </a:pPr>
            <a:r>
              <a:rPr lang="en-US" sz="1400" dirty="0">
                <a:solidFill>
                  <a:srgbClr val="252525"/>
                </a:solidFill>
                <a:latin typeface="Roboto" panose="02000000000000000000" pitchFamily="2" charset="0"/>
              </a:rPr>
              <a:t>                                 } </a:t>
            </a:r>
          </a:p>
          <a:p>
            <a:pPr marL="0" indent="0" algn="ctr">
              <a:buNone/>
            </a:pPr>
            <a:r>
              <a:rPr lang="en-US" sz="1400" dirty="0">
                <a:solidFill>
                  <a:srgbClr val="252525"/>
                </a:solidFill>
                <a:latin typeface="Roboto" panose="02000000000000000000" pitchFamily="2" charset="0"/>
              </a:rPr>
              <a:t>                          }</a:t>
            </a:r>
          </a:p>
          <a:p>
            <a:pPr marL="0" indent="0" algn="ctr">
              <a:buNone/>
            </a:pPr>
            <a:r>
              <a:rPr lang="en-US" sz="1800" dirty="0">
                <a:solidFill>
                  <a:srgbClr val="252525"/>
                </a:solidFill>
                <a:latin typeface="+mj-lt"/>
              </a:rPr>
              <a:t>Keyword class is used to create a class. The properties are assigned in a constructor function. Now you can create an object.</a:t>
            </a:r>
            <a:endParaRPr lang="en-IN" sz="1800" dirty="0">
              <a:solidFill>
                <a:srgbClr val="252525"/>
              </a:solidFill>
              <a:latin typeface="+mj-lt"/>
            </a:endParaRPr>
          </a:p>
        </p:txBody>
      </p:sp>
      <p:pic>
        <p:nvPicPr>
          <p:cNvPr id="4" name="Picture 3" descr="Text&#10;&#10;Description automatically generated">
            <a:extLst>
              <a:ext uri="{FF2B5EF4-FFF2-40B4-BE49-F238E27FC236}">
                <a16:creationId xmlns:a16="http://schemas.microsoft.com/office/drawing/2014/main" id="{F3B47E9C-6DED-4466-B495-0A0BABEE7C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8795" y="4053365"/>
            <a:ext cx="5785259" cy="1962424"/>
          </a:xfrm>
          <a:prstGeom prst="rect">
            <a:avLst/>
          </a:prstGeom>
        </p:spPr>
      </p:pic>
      <p:sp>
        <p:nvSpPr>
          <p:cNvPr id="2" name="Date Placeholder 1"/>
          <p:cNvSpPr>
            <a:spLocks noGrp="1"/>
          </p:cNvSpPr>
          <p:nvPr>
            <p:ph type="dt" sz="half" idx="10"/>
          </p:nvPr>
        </p:nvSpPr>
        <p:spPr/>
        <p:txBody>
          <a:bodyPr/>
          <a:lstStyle/>
          <a:p>
            <a:r>
              <a:rPr lang="en-US"/>
              <a:t>6/7/2023</a:t>
            </a:r>
          </a:p>
        </p:txBody>
      </p:sp>
    </p:spTree>
    <p:extLst>
      <p:ext uri="{BB962C8B-B14F-4D97-AF65-F5344CB8AC3E}">
        <p14:creationId xmlns:p14="http://schemas.microsoft.com/office/powerpoint/2010/main" val="18866350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id="{A430124F-9EE2-4759-A4C7-7BC6FBF7A596}"/>
              </a:ext>
            </a:extLst>
          </p:cNvPr>
          <p:cNvSpPr>
            <a:spLocks noGrp="1"/>
          </p:cNvSpPr>
          <p:nvPr>
            <p:ph type="ftr" sz="quarter" idx="12"/>
          </p:nvPr>
        </p:nvSpPr>
        <p:spPr>
          <a:xfrm>
            <a:off x="4038600" y="6356351"/>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109</a:t>
            </a:fld>
            <a:endParaRPr lang="en-US" altLang="en-US"/>
          </a:p>
        </p:txBody>
      </p:sp>
      <p:sp>
        <p:nvSpPr>
          <p:cNvPr id="7" name="Title 1">
            <a:extLst>
              <a:ext uri="{FF2B5EF4-FFF2-40B4-BE49-F238E27FC236}">
                <a16:creationId xmlns:a16="http://schemas.microsoft.com/office/drawing/2014/main" id="{B7E0015B-E3F6-43A8-8C77-07731E4B167E}"/>
              </a:ext>
            </a:extLst>
          </p:cNvPr>
          <p:cNvSpPr txBox="1">
            <a:spLocks/>
          </p:cNvSpPr>
          <p:nvPr/>
        </p:nvSpPr>
        <p:spPr>
          <a:xfrm>
            <a:off x="2895600" y="14289"/>
            <a:ext cx="7772400" cy="519112"/>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US" sz="3200" b="1" dirty="0">
                <a:latin typeface="+mj-lt"/>
              </a:rPr>
              <a:t>Asynchronous Programming in ES6</a:t>
            </a:r>
            <a:endParaRPr lang="en-IN" sz="3200" b="1" dirty="0">
              <a:latin typeface="+mj-lt"/>
            </a:endParaRPr>
          </a:p>
        </p:txBody>
      </p:sp>
      <p:sp>
        <p:nvSpPr>
          <p:cNvPr id="2" name="Date Placeholder 1"/>
          <p:cNvSpPr>
            <a:spLocks noGrp="1"/>
          </p:cNvSpPr>
          <p:nvPr>
            <p:ph type="dt" sz="half" idx="10"/>
          </p:nvPr>
        </p:nvSpPr>
        <p:spPr/>
        <p:txBody>
          <a:bodyPr/>
          <a:lstStyle/>
          <a:p>
            <a:r>
              <a:rPr lang="en-US"/>
              <a:t>6/7/2023</a:t>
            </a:r>
          </a:p>
        </p:txBody>
      </p:sp>
      <p:sp>
        <p:nvSpPr>
          <p:cNvPr id="4" name="Content Placeholder 3"/>
          <p:cNvSpPr>
            <a:spLocks noGrp="1"/>
          </p:cNvSpPr>
          <p:nvPr>
            <p:ph idx="1"/>
          </p:nvPr>
        </p:nvSpPr>
        <p:spPr>
          <a:xfrm>
            <a:off x="1981200" y="914401"/>
            <a:ext cx="8382000" cy="5211763"/>
          </a:xfrm>
        </p:spPr>
        <p:txBody>
          <a:bodyPr>
            <a:noAutofit/>
          </a:bodyPr>
          <a:lstStyle/>
          <a:p>
            <a:r>
              <a:rPr lang="en-US" dirty="0"/>
              <a:t>ES6 makes asynchronous programming easier with the </a:t>
            </a:r>
            <a:r>
              <a:rPr lang="en-US" dirty="0" err="1"/>
              <a:t>async</a:t>
            </a:r>
            <a:r>
              <a:rPr lang="en-US" dirty="0"/>
              <a:t> and await keywords.</a:t>
            </a:r>
          </a:p>
          <a:p>
            <a:r>
              <a:rPr lang="en-US" dirty="0"/>
              <a:t>The </a:t>
            </a:r>
            <a:r>
              <a:rPr lang="en-US" dirty="0" err="1"/>
              <a:t>async</a:t>
            </a:r>
            <a:r>
              <a:rPr lang="en-US" dirty="0"/>
              <a:t>...await syntax in ES6 offers a new way write more readable and scalable code to handle promises. </a:t>
            </a:r>
          </a:p>
          <a:p>
            <a:r>
              <a:rPr lang="en-US" dirty="0"/>
              <a:t>It uses the same features that were already built into JavaScript.</a:t>
            </a:r>
          </a:p>
          <a:p>
            <a:r>
              <a:rPr lang="en-US" dirty="0"/>
              <a:t> </a:t>
            </a:r>
            <a:r>
              <a:rPr lang="en-US" dirty="0" err="1"/>
              <a:t>Promises.all</a:t>
            </a:r>
            <a:r>
              <a:rPr lang="en-US" dirty="0"/>
              <a:t>() provides a means of corralling several asynchronous methods into an array of results that we can then iterate over for additional processing.</a:t>
            </a:r>
          </a:p>
        </p:txBody>
      </p:sp>
    </p:spTree>
    <p:extLst>
      <p:ext uri="{BB962C8B-B14F-4D97-AF65-F5344CB8AC3E}">
        <p14:creationId xmlns:p14="http://schemas.microsoft.com/office/powerpoint/2010/main" val="32766013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a:bodyPr>
          <a:lstStyle/>
          <a:p>
            <a:pPr marL="0" indent="0">
              <a:buNone/>
            </a:pPr>
            <a:r>
              <a:rPr lang="en-US" sz="2200" b="1" dirty="0"/>
              <a:t>Math object</a:t>
            </a:r>
          </a:p>
          <a:p>
            <a:pPr marL="0" indent="0">
              <a:buNone/>
            </a:pPr>
            <a:endParaRPr lang="en-US" sz="2200" b="1" dirty="0"/>
          </a:p>
          <a:p>
            <a:pPr marL="0" indent="0">
              <a:buNone/>
            </a:pPr>
            <a:endParaRPr lang="en-US" sz="2200" b="1" dirty="0"/>
          </a:p>
          <a:p>
            <a:pPr marL="0" indent="0">
              <a:buNone/>
            </a:pPr>
            <a:endParaRPr lang="en-US" sz="2200" b="1" dirty="0"/>
          </a:p>
          <a:p>
            <a:pPr>
              <a:buFont typeface="Wingdings" panose="05000000000000000000" pitchFamily="2" charset="2"/>
              <a:buChar char="v"/>
            </a:pPr>
            <a:endParaRPr lang="en-US" sz="1800" b="1" dirty="0">
              <a:latin typeface="+mj-lt"/>
            </a:endParaRPr>
          </a:p>
          <a:p>
            <a:pPr>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methods: </a:t>
            </a:r>
            <a:r>
              <a:rPr lang="en-US" sz="2000" dirty="0">
                <a:latin typeface="Times New Roman" panose="02020603050405020304" pitchFamily="18" charset="0"/>
                <a:cs typeface="Times New Roman" panose="02020603050405020304" pitchFamily="18" charset="0"/>
              </a:rPr>
              <a:t>abs, ceil, cos, floor, log, max, min, pow, random, round, sin, sqrt, tan</a:t>
            </a:r>
          </a:p>
          <a:p>
            <a:pPr marL="0" indent="0">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properties</a:t>
            </a:r>
            <a:r>
              <a:rPr lang="en-US" sz="2000" dirty="0">
                <a:latin typeface="Times New Roman" panose="02020603050405020304" pitchFamily="18" charset="0"/>
                <a:cs typeface="Times New Roman" panose="02020603050405020304" pitchFamily="18" charset="0"/>
              </a:rPr>
              <a:t>: E, PI</a:t>
            </a:r>
          </a:p>
          <a:p>
            <a:pPr>
              <a:buFont typeface="Wingdings" panose="05000000000000000000" pitchFamily="2" charset="2"/>
              <a:buChar char="§"/>
            </a:pPr>
            <a:endParaRPr lang="en-US" sz="2000"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a:t>6/7/2023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Contd..</a:t>
            </a:r>
          </a:p>
        </p:txBody>
      </p:sp>
      <p:sp>
        <p:nvSpPr>
          <p:cNvPr id="8" name="TextBox 7">
            <a:extLst>
              <a:ext uri="{FF2B5EF4-FFF2-40B4-BE49-F238E27FC236}">
                <a16:creationId xmlns:a16="http://schemas.microsoft.com/office/drawing/2014/main" id="{ACA4256E-CE2F-4BD5-8AA3-356723FB98F9}"/>
              </a:ext>
            </a:extLst>
          </p:cNvPr>
          <p:cNvSpPr txBox="1"/>
          <p:nvPr/>
        </p:nvSpPr>
        <p:spPr>
          <a:xfrm>
            <a:off x="2133600" y="1716363"/>
            <a:ext cx="8153400" cy="923330"/>
          </a:xfrm>
          <a:prstGeom prst="rect">
            <a:avLst/>
          </a:prstGeom>
          <a:solidFill>
            <a:srgbClr val="F4F6A8"/>
          </a:solidFill>
          <a:ln w="19050">
            <a:solidFill>
              <a:schemeClr val="tx1"/>
            </a:solidFill>
          </a:ln>
        </p:spPr>
        <p:txBody>
          <a:bodyPr wrap="square" rtlCol="0">
            <a:spAutoFit/>
          </a:bodyPr>
          <a:lstStyle/>
          <a:p>
            <a:r>
              <a:rPr lang="en-US" dirty="0" err="1">
                <a:latin typeface="Courier New" pitchFamily="49" charset="0"/>
                <a:cs typeface="Courier New" pitchFamily="49" charset="0"/>
              </a:rPr>
              <a:t>var</a:t>
            </a:r>
            <a:r>
              <a:rPr lang="en-US" dirty="0">
                <a:latin typeface="Courier New" pitchFamily="49" charset="0"/>
                <a:cs typeface="Courier New" pitchFamily="49" charset="0"/>
              </a:rPr>
              <a:t> rand1to10 = </a:t>
            </a:r>
            <a:r>
              <a:rPr lang="en-US" dirty="0" err="1">
                <a:latin typeface="Courier New" pitchFamily="49" charset="0"/>
                <a:cs typeface="Courier New" pitchFamily="49" charset="0"/>
              </a:rPr>
              <a:t>Math.floor</a:t>
            </a:r>
            <a:r>
              <a:rPr lang="en-US" dirty="0">
                <a:latin typeface="Courier New" pitchFamily="49" charset="0"/>
                <a:cs typeface="Courier New" pitchFamily="49" charset="0"/>
              </a:rPr>
              <a:t>(</a:t>
            </a:r>
            <a:r>
              <a:rPr lang="en-US" dirty="0" err="1">
                <a:latin typeface="Courier New" pitchFamily="49" charset="0"/>
                <a:cs typeface="Courier New" pitchFamily="49" charset="0"/>
              </a:rPr>
              <a:t>Math.random</a:t>
            </a:r>
            <a:r>
              <a:rPr lang="en-US" dirty="0">
                <a:latin typeface="Courier New" pitchFamily="49" charset="0"/>
                <a:cs typeface="Courier New" pitchFamily="49" charset="0"/>
              </a:rPr>
              <a:t>() * 10 + 1);</a:t>
            </a:r>
          </a:p>
          <a:p>
            <a:r>
              <a:rPr lang="en-US" dirty="0" err="1">
                <a:latin typeface="Courier New" pitchFamily="49" charset="0"/>
                <a:cs typeface="Courier New" pitchFamily="49" charset="0"/>
              </a:rPr>
              <a:t>var</a:t>
            </a:r>
            <a:r>
              <a:rPr lang="en-US" dirty="0">
                <a:latin typeface="Courier New" pitchFamily="49" charset="0"/>
                <a:cs typeface="Courier New" pitchFamily="49" charset="0"/>
              </a:rPr>
              <a:t> three = </a:t>
            </a:r>
            <a:r>
              <a:rPr lang="en-US" b="1" dirty="0" err="1">
                <a:latin typeface="Courier New" pitchFamily="49" charset="0"/>
                <a:cs typeface="Courier New" pitchFamily="49" charset="0"/>
              </a:rPr>
              <a:t>Math.floor</a:t>
            </a:r>
            <a:r>
              <a:rPr lang="en-US" dirty="0">
                <a:latin typeface="Courier New" pitchFamily="49" charset="0"/>
                <a:cs typeface="Courier New" pitchFamily="49" charset="0"/>
              </a:rPr>
              <a:t>(</a:t>
            </a:r>
            <a:r>
              <a:rPr lang="en-US" b="1" dirty="0" err="1">
                <a:latin typeface="Courier New" pitchFamily="49" charset="0"/>
                <a:cs typeface="Courier New" pitchFamily="49" charset="0"/>
              </a:rPr>
              <a:t>Math.PI</a:t>
            </a:r>
            <a:r>
              <a:rPr lang="en-US" dirty="0">
                <a:latin typeface="Courier New" pitchFamily="49" charset="0"/>
                <a:cs typeface="Courier New" pitchFamily="49" charset="0"/>
              </a:rPr>
              <a:t>);</a:t>
            </a:r>
            <a:r>
              <a:rPr lang="nn-NO" dirty="0">
                <a:latin typeface="Courier New" pitchFamily="49" charset="0"/>
                <a:cs typeface="Courier New" pitchFamily="49" charset="0"/>
              </a:rPr>
              <a:t>					  </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JS</a:t>
            </a:r>
          </a:p>
        </p:txBody>
      </p:sp>
      <p:sp>
        <p:nvSpPr>
          <p:cNvPr id="10" name="Footer Placeholder 12">
            <a:extLst>
              <a:ext uri="{FF2B5EF4-FFF2-40B4-BE49-F238E27FC236}">
                <a16:creationId xmlns:a16="http://schemas.microsoft.com/office/drawing/2014/main" id="{6FCD0C03-0C90-4223-8BD9-75ED42B0753B}"/>
              </a:ext>
            </a:extLst>
          </p:cNvPr>
          <p:cNvSpPr txBox="1">
            <a:spLocks/>
          </p:cNvSpPr>
          <p:nvPr/>
        </p:nvSpPr>
        <p:spPr>
          <a:xfrm>
            <a:off x="3598985" y="6363711"/>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Pratik Singh and WT                       4                </a:t>
            </a:r>
          </a:p>
        </p:txBody>
      </p:sp>
      <p:sp>
        <p:nvSpPr>
          <p:cNvPr id="2" name="Footer Placeholder 1"/>
          <p:cNvSpPr>
            <a:spLocks noGrp="1"/>
          </p:cNvSpPr>
          <p:nvPr>
            <p:ph type="ftr" sz="quarter" idx="11"/>
          </p:nvPr>
        </p:nvSpPr>
        <p:spPr/>
        <p:txBody>
          <a:bodyPr/>
          <a:lstStyle/>
          <a:p>
            <a:r>
              <a:rPr lang="fi-FI"/>
              <a:t>Rajat Kumar              WT                      unit- 4                </a:t>
            </a:r>
            <a:endParaRPr lang="en-US"/>
          </a:p>
        </p:txBody>
      </p:sp>
    </p:spTree>
    <p:extLst>
      <p:ext uri="{BB962C8B-B14F-4D97-AF65-F5344CB8AC3E}">
        <p14:creationId xmlns:p14="http://schemas.microsoft.com/office/powerpoint/2010/main" val="54991790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a:extLst>
              <a:ext uri="{FF2B5EF4-FFF2-40B4-BE49-F238E27FC236}">
                <a16:creationId xmlns:a16="http://schemas.microsoft.com/office/drawing/2014/main" id="{11BE000F-4F47-452A-9F3D-19CB796E47EC}"/>
              </a:ext>
            </a:extLst>
          </p:cNvPr>
          <p:cNvSpPr>
            <a:spLocks noGrp="1"/>
          </p:cNvSpPr>
          <p:nvPr>
            <p:ph type="ftr" sz="quarter" idx="12"/>
          </p:nvPr>
        </p:nvSpPr>
        <p:spPr>
          <a:xfrm>
            <a:off x="4038600" y="6356351"/>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WT                      unit- 4                </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a:extLst>
              <a:ext uri="{FF2B5EF4-FFF2-40B4-BE49-F238E27FC236}">
                <a16:creationId xmlns:a16="http://schemas.microsoft.com/office/drawing/2014/main" id="{CA1C0BC4-84D4-49D9-941E-49C0109050A7}"/>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110</a:t>
            </a:fld>
            <a:endParaRPr lang="en-US" altLang="en-US"/>
          </a:p>
        </p:txBody>
      </p:sp>
      <p:sp>
        <p:nvSpPr>
          <p:cNvPr id="7" name="Title 1">
            <a:extLst>
              <a:ext uri="{FF2B5EF4-FFF2-40B4-BE49-F238E27FC236}">
                <a16:creationId xmlns:a16="http://schemas.microsoft.com/office/drawing/2014/main" id="{6928BDB2-89DC-4844-B9D1-791701628401}"/>
              </a:ext>
            </a:extLst>
          </p:cNvPr>
          <p:cNvSpPr txBox="1">
            <a:spLocks/>
          </p:cNvSpPr>
          <p:nvPr/>
        </p:nvSpPr>
        <p:spPr>
          <a:xfrm>
            <a:off x="2895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itchFamily="18" charset="0"/>
                <a:cs typeface="Times New Roman" pitchFamily="18" charset="0"/>
              </a:rPr>
              <a:t>Daily Quiz</a:t>
            </a:r>
          </a:p>
        </p:txBody>
      </p:sp>
      <p:sp>
        <p:nvSpPr>
          <p:cNvPr id="2" name="Date Placeholder 1"/>
          <p:cNvSpPr>
            <a:spLocks noGrp="1"/>
          </p:cNvSpPr>
          <p:nvPr>
            <p:ph type="dt" sz="half" idx="10"/>
          </p:nvPr>
        </p:nvSpPr>
        <p:spPr/>
        <p:txBody>
          <a:bodyPr/>
          <a:lstStyle/>
          <a:p>
            <a:r>
              <a:rPr lang="en-US"/>
              <a:t>6/7/2023</a:t>
            </a:r>
          </a:p>
        </p:txBody>
      </p:sp>
      <p:sp>
        <p:nvSpPr>
          <p:cNvPr id="4" name="Content Placeholder 3"/>
          <p:cNvSpPr>
            <a:spLocks noGrp="1"/>
          </p:cNvSpPr>
          <p:nvPr>
            <p:ph idx="1"/>
          </p:nvPr>
        </p:nvSpPr>
        <p:spPr>
          <a:xfrm>
            <a:off x="1981200" y="838200"/>
            <a:ext cx="8229600" cy="5518150"/>
          </a:xfrm>
        </p:spPr>
        <p:txBody>
          <a:bodyPr>
            <a:normAutofit fontScale="62500" lnSpcReduction="20000"/>
          </a:bodyPr>
          <a:lstStyle/>
          <a:p>
            <a:pPr marL="0" indent="0">
              <a:buNone/>
            </a:pPr>
            <a:r>
              <a:rPr lang="en-US" sz="1600" b="1" dirty="0"/>
              <a:t>Q 1 ECMAScript is a __________Standard</a:t>
            </a:r>
          </a:p>
          <a:p>
            <a:pPr>
              <a:buAutoNum type="alphaUcPeriod"/>
            </a:pPr>
            <a:r>
              <a:rPr lang="en-US" sz="1600" dirty="0"/>
              <a:t>Language </a:t>
            </a:r>
          </a:p>
          <a:p>
            <a:pPr>
              <a:buAutoNum type="alphaUcPeriod"/>
            </a:pPr>
            <a:r>
              <a:rPr lang="en-US" sz="1600" dirty="0"/>
              <a:t>Java Script</a:t>
            </a:r>
          </a:p>
          <a:p>
            <a:pPr>
              <a:buAutoNum type="alphaUcPeriod"/>
            </a:pPr>
            <a:r>
              <a:rPr lang="en-US" sz="1600" dirty="0"/>
              <a:t>Programming</a:t>
            </a:r>
          </a:p>
          <a:p>
            <a:pPr marL="0" indent="0">
              <a:buNone/>
            </a:pPr>
            <a:r>
              <a:rPr lang="en-US" sz="1600" b="1" dirty="0"/>
              <a:t>Q 2 ES6 is the implementation of----------------</a:t>
            </a:r>
          </a:p>
          <a:p>
            <a:pPr>
              <a:buAutoNum type="alphaUcPeriod"/>
            </a:pPr>
            <a:r>
              <a:rPr lang="en-US" sz="1600" dirty="0"/>
              <a:t>Java Script</a:t>
            </a:r>
          </a:p>
          <a:p>
            <a:pPr>
              <a:buAutoNum type="alphaUcPeriod"/>
            </a:pPr>
            <a:r>
              <a:rPr lang="en-US" sz="1600" dirty="0"/>
              <a:t>Type Script</a:t>
            </a:r>
          </a:p>
          <a:p>
            <a:pPr>
              <a:buAutoNum type="alphaUcPeriod"/>
            </a:pPr>
            <a:r>
              <a:rPr lang="en-US" sz="1600" dirty="0"/>
              <a:t>VBScript</a:t>
            </a:r>
          </a:p>
          <a:p>
            <a:pPr>
              <a:buAutoNum type="alphaUcPeriod"/>
            </a:pPr>
            <a:r>
              <a:rPr lang="en-US" sz="1600" dirty="0"/>
              <a:t>ECMAScript</a:t>
            </a:r>
          </a:p>
          <a:p>
            <a:pPr marL="0" indent="0">
              <a:buNone/>
            </a:pPr>
            <a:r>
              <a:rPr lang="en-US" sz="1600" b="1" dirty="0"/>
              <a:t>Q 3 ES6 is officially called ______________</a:t>
            </a:r>
          </a:p>
          <a:p>
            <a:pPr>
              <a:buAutoNum type="alphaUcPeriod"/>
            </a:pPr>
            <a:r>
              <a:rPr lang="en-US" sz="1600" dirty="0"/>
              <a:t>Java Script 2015</a:t>
            </a:r>
          </a:p>
          <a:p>
            <a:pPr>
              <a:buAutoNum type="alphaUcPeriod"/>
            </a:pPr>
            <a:r>
              <a:rPr lang="en-US" sz="1600" dirty="0"/>
              <a:t>VBScript 2016</a:t>
            </a:r>
          </a:p>
          <a:p>
            <a:pPr>
              <a:buAutoNum type="alphaUcPeriod"/>
            </a:pPr>
            <a:r>
              <a:rPr lang="en-US" sz="1600" dirty="0"/>
              <a:t>ECMAScript 2015</a:t>
            </a:r>
          </a:p>
          <a:p>
            <a:pPr marL="0" indent="0">
              <a:buNone/>
            </a:pPr>
            <a:r>
              <a:rPr lang="en-US" sz="1600" b="1" dirty="0"/>
              <a:t>Q 4 ES6 can be used for ______________</a:t>
            </a:r>
          </a:p>
          <a:p>
            <a:pPr>
              <a:buAutoNum type="alphaUcPeriod"/>
            </a:pPr>
            <a:r>
              <a:rPr lang="en-US" sz="1600" dirty="0"/>
              <a:t>Client-side</a:t>
            </a:r>
          </a:p>
          <a:p>
            <a:pPr>
              <a:buAutoNum type="alphaUcPeriod"/>
            </a:pPr>
            <a:r>
              <a:rPr lang="en-US" sz="1600" dirty="0"/>
              <a:t>Server-Side</a:t>
            </a:r>
          </a:p>
          <a:p>
            <a:pPr>
              <a:buAutoNum type="alphaUcPeriod"/>
            </a:pPr>
            <a:r>
              <a:rPr lang="en-US" sz="1600" dirty="0"/>
              <a:t>Both client side and server side </a:t>
            </a:r>
            <a:r>
              <a:rPr lang="en-US" sz="1600" dirty="0" err="1"/>
              <a:t>scription</a:t>
            </a:r>
            <a:endParaRPr lang="en-US" sz="1600" dirty="0"/>
          </a:p>
          <a:p>
            <a:pPr marL="0" indent="0">
              <a:buNone/>
            </a:pPr>
            <a:r>
              <a:rPr lang="en-US" sz="1600" b="1" dirty="0"/>
              <a:t>Q 5 During </a:t>
            </a:r>
            <a:r>
              <a:rPr lang="en-US" sz="1600" b="1" dirty="0" err="1"/>
              <a:t>destructuring</a:t>
            </a:r>
            <a:r>
              <a:rPr lang="en-US" sz="1600" b="1" dirty="0"/>
              <a:t>, you can either declare variables or assign to them, or both(True/False)</a:t>
            </a:r>
          </a:p>
          <a:p>
            <a:pPr>
              <a:buAutoNum type="alphaUcPeriod"/>
            </a:pPr>
            <a:r>
              <a:rPr lang="en-US" sz="1600" dirty="0"/>
              <a:t>True</a:t>
            </a:r>
          </a:p>
          <a:p>
            <a:pPr>
              <a:buAutoNum type="alphaUcPeriod"/>
            </a:pPr>
            <a:r>
              <a:rPr lang="en-US" sz="1600" dirty="0"/>
              <a:t>False</a:t>
            </a:r>
          </a:p>
          <a:p>
            <a:pPr marL="0" indent="0">
              <a:buNone/>
            </a:pPr>
            <a:r>
              <a:rPr lang="en-US" sz="1600" b="1" dirty="0"/>
              <a:t>Q 6 ECMAScript was created to standardize JavaScript, and ES6 is the 6th version of ECMAScript(True/False)</a:t>
            </a:r>
          </a:p>
          <a:p>
            <a:pPr>
              <a:buAutoNum type="alphaUcPeriod"/>
            </a:pPr>
            <a:r>
              <a:rPr lang="en-US" sz="1600" dirty="0"/>
              <a:t>True</a:t>
            </a:r>
          </a:p>
          <a:p>
            <a:pPr>
              <a:buAutoNum type="alphaUcPeriod"/>
            </a:pPr>
            <a:r>
              <a:rPr lang="en-US" sz="1600" dirty="0"/>
              <a:t>False</a:t>
            </a:r>
          </a:p>
          <a:p>
            <a:pPr>
              <a:buAutoNum type="alphaUcPeriod"/>
            </a:pPr>
            <a:endParaRPr lang="en-US" sz="1600" b="1" dirty="0"/>
          </a:p>
        </p:txBody>
      </p:sp>
    </p:spTree>
    <p:extLst>
      <p:ext uri="{BB962C8B-B14F-4D97-AF65-F5344CB8AC3E}">
        <p14:creationId xmlns:p14="http://schemas.microsoft.com/office/powerpoint/2010/main" val="29085480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a:extLst>
              <a:ext uri="{FF2B5EF4-FFF2-40B4-BE49-F238E27FC236}">
                <a16:creationId xmlns:a16="http://schemas.microsoft.com/office/drawing/2014/main" id="{11BE000F-4F47-452A-9F3D-19CB796E47EC}"/>
              </a:ext>
            </a:extLst>
          </p:cNvPr>
          <p:cNvSpPr>
            <a:spLocks noGrp="1"/>
          </p:cNvSpPr>
          <p:nvPr>
            <p:ph type="ftr" sz="quarter" idx="12"/>
          </p:nvPr>
        </p:nvSpPr>
        <p:spPr>
          <a:xfrm>
            <a:off x="4038600" y="6356351"/>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WT                      unit- 4                </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a:extLst>
              <a:ext uri="{FF2B5EF4-FFF2-40B4-BE49-F238E27FC236}">
                <a16:creationId xmlns:a16="http://schemas.microsoft.com/office/drawing/2014/main" id="{CA1C0BC4-84D4-49D9-941E-49C0109050A7}"/>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111</a:t>
            </a:fld>
            <a:endParaRPr lang="en-US" altLang="en-US"/>
          </a:p>
        </p:txBody>
      </p:sp>
      <p:sp>
        <p:nvSpPr>
          <p:cNvPr id="7" name="Title 1">
            <a:extLst>
              <a:ext uri="{FF2B5EF4-FFF2-40B4-BE49-F238E27FC236}">
                <a16:creationId xmlns:a16="http://schemas.microsoft.com/office/drawing/2014/main" id="{6928BDB2-89DC-4844-B9D1-791701628401}"/>
              </a:ext>
            </a:extLst>
          </p:cNvPr>
          <p:cNvSpPr txBox="1">
            <a:spLocks/>
          </p:cNvSpPr>
          <p:nvPr/>
        </p:nvSpPr>
        <p:spPr>
          <a:xfrm>
            <a:off x="2895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itchFamily="18" charset="0"/>
                <a:cs typeface="Times New Roman" pitchFamily="18" charset="0"/>
              </a:rPr>
              <a:t>Daily Quiz(Cont..)</a:t>
            </a:r>
          </a:p>
        </p:txBody>
      </p:sp>
      <p:sp>
        <p:nvSpPr>
          <p:cNvPr id="2" name="Date Placeholder 1"/>
          <p:cNvSpPr>
            <a:spLocks noGrp="1"/>
          </p:cNvSpPr>
          <p:nvPr>
            <p:ph type="dt" sz="half" idx="10"/>
          </p:nvPr>
        </p:nvSpPr>
        <p:spPr/>
        <p:txBody>
          <a:bodyPr/>
          <a:lstStyle/>
          <a:p>
            <a:r>
              <a:rPr lang="en-US"/>
              <a:t>6/7/2023</a:t>
            </a:r>
          </a:p>
        </p:txBody>
      </p:sp>
      <p:sp>
        <p:nvSpPr>
          <p:cNvPr id="3" name="Content Placeholder 2"/>
          <p:cNvSpPr>
            <a:spLocks noGrp="1"/>
          </p:cNvSpPr>
          <p:nvPr>
            <p:ph idx="1"/>
          </p:nvPr>
        </p:nvSpPr>
        <p:spPr>
          <a:xfrm>
            <a:off x="1981200" y="838201"/>
            <a:ext cx="8610600" cy="5807075"/>
          </a:xfrm>
        </p:spPr>
        <p:txBody>
          <a:bodyPr>
            <a:normAutofit fontScale="77500" lnSpcReduction="20000"/>
          </a:bodyPr>
          <a:lstStyle/>
          <a:p>
            <a:pPr marL="0" indent="0">
              <a:buNone/>
            </a:pPr>
            <a:r>
              <a:rPr lang="en-US" sz="1600" b="1" dirty="0"/>
              <a:t>Q 7 ES6 makes asynchronous programming easier with the </a:t>
            </a:r>
            <a:r>
              <a:rPr lang="en-US" sz="1600" b="1" dirty="0" err="1"/>
              <a:t>async</a:t>
            </a:r>
            <a:r>
              <a:rPr lang="en-US" sz="1600" b="1" dirty="0"/>
              <a:t> keyword only(True/False)</a:t>
            </a:r>
          </a:p>
          <a:p>
            <a:pPr>
              <a:buAutoNum type="alphaUcPeriod"/>
            </a:pPr>
            <a:r>
              <a:rPr lang="en-US" sz="1600" dirty="0"/>
              <a:t>True</a:t>
            </a:r>
          </a:p>
          <a:p>
            <a:pPr>
              <a:buAutoNum type="alphaUcPeriod"/>
            </a:pPr>
            <a:r>
              <a:rPr lang="en-US" sz="1600" dirty="0"/>
              <a:t>False</a:t>
            </a:r>
          </a:p>
          <a:p>
            <a:pPr marL="0" indent="0">
              <a:buNone/>
            </a:pPr>
            <a:r>
              <a:rPr lang="en-US" sz="1600" b="1" dirty="0"/>
              <a:t>Q 8 ES6 uses the same features that were already built into JavaScript(True/False)</a:t>
            </a:r>
          </a:p>
          <a:p>
            <a:pPr>
              <a:buAutoNum type="alphaUcPeriod"/>
            </a:pPr>
            <a:r>
              <a:rPr lang="en-US" sz="1600" dirty="0"/>
              <a:t>True</a:t>
            </a:r>
          </a:p>
          <a:p>
            <a:pPr>
              <a:buAutoNum type="alphaUcPeriod"/>
            </a:pPr>
            <a:r>
              <a:rPr lang="en-US" sz="1600" dirty="0"/>
              <a:t>False</a:t>
            </a:r>
          </a:p>
          <a:p>
            <a:pPr marL="0" indent="0">
              <a:buNone/>
            </a:pPr>
            <a:r>
              <a:rPr lang="en-US" sz="1600" b="1" dirty="0"/>
              <a:t>Q 9 </a:t>
            </a:r>
            <a:r>
              <a:rPr lang="en-US" sz="1600" b="1" dirty="0" err="1"/>
              <a:t>Promises.all</a:t>
            </a:r>
            <a:r>
              <a:rPr lang="en-US" sz="1600" b="1" dirty="0"/>
              <a:t>() provides a means of corralling several asynchronous methods into an array of results that we can then iterate over for additional processing.(True/False)</a:t>
            </a:r>
          </a:p>
          <a:p>
            <a:pPr>
              <a:buAutoNum type="alphaUcPeriod"/>
            </a:pPr>
            <a:r>
              <a:rPr lang="en-US" sz="1600" dirty="0"/>
              <a:t>True</a:t>
            </a:r>
          </a:p>
          <a:p>
            <a:pPr>
              <a:buFont typeface="Arial" pitchFamily="34" charset="0"/>
              <a:buAutoNum type="alphaUcPeriod"/>
            </a:pPr>
            <a:r>
              <a:rPr lang="en-US" sz="1600" dirty="0"/>
              <a:t>False</a:t>
            </a:r>
          </a:p>
          <a:p>
            <a:pPr marL="0" indent="0">
              <a:buNone/>
            </a:pPr>
            <a:r>
              <a:rPr lang="en-US" sz="1600" b="1" dirty="0"/>
              <a:t>Q 10 JavaScript ES6 is nothing but the 6th version of JavaScript introduced in 2015(Right/Wrong)</a:t>
            </a:r>
          </a:p>
          <a:p>
            <a:pPr>
              <a:buAutoNum type="alphaUcPeriod"/>
            </a:pPr>
            <a:r>
              <a:rPr lang="en-US" sz="1600" dirty="0"/>
              <a:t>Right</a:t>
            </a:r>
          </a:p>
          <a:p>
            <a:pPr>
              <a:buAutoNum type="alphaUcPeriod"/>
            </a:pPr>
            <a:r>
              <a:rPr lang="en-US" sz="1600" dirty="0"/>
              <a:t>Wrong</a:t>
            </a:r>
          </a:p>
          <a:p>
            <a:pPr marL="0" indent="0">
              <a:buNone/>
            </a:pPr>
            <a:r>
              <a:rPr lang="en-US" sz="1600" b="1" dirty="0"/>
              <a:t>Q 11 It is mandatory to use the function keyword for defining functions in ES6(True/False)</a:t>
            </a:r>
          </a:p>
          <a:p>
            <a:pPr>
              <a:buAutoNum type="alphaUcPeriod"/>
            </a:pPr>
            <a:r>
              <a:rPr lang="en-US" sz="1600" dirty="0"/>
              <a:t>True</a:t>
            </a:r>
          </a:p>
          <a:p>
            <a:pPr>
              <a:buAutoNum type="alphaUcPeriod"/>
            </a:pPr>
            <a:r>
              <a:rPr lang="en-US" sz="1600" dirty="0"/>
              <a:t>False</a:t>
            </a:r>
          </a:p>
          <a:p>
            <a:pPr marL="0" indent="0">
              <a:buNone/>
            </a:pPr>
            <a:r>
              <a:rPr lang="en-US" sz="1600" b="1" dirty="0"/>
              <a:t>Q 12 It is also mandatory to use the return keyword for defining functions in ES6(True/False)</a:t>
            </a:r>
          </a:p>
          <a:p>
            <a:pPr>
              <a:buAutoNum type="alphaUcPeriod"/>
            </a:pPr>
            <a:r>
              <a:rPr lang="en-US" sz="1600" dirty="0"/>
              <a:t>True</a:t>
            </a:r>
          </a:p>
          <a:p>
            <a:pPr>
              <a:buAutoNum type="alphaUcPeriod"/>
            </a:pPr>
            <a:r>
              <a:rPr lang="en-US" sz="1600" dirty="0"/>
              <a:t>False</a:t>
            </a:r>
          </a:p>
          <a:p>
            <a:pPr marL="0" indent="0">
              <a:buNone/>
            </a:pPr>
            <a:r>
              <a:rPr lang="en-US" sz="1600" b="1" dirty="0"/>
              <a:t>Q 13 ES6 shows relatively higher performance.(True/False)</a:t>
            </a:r>
          </a:p>
          <a:p>
            <a:pPr>
              <a:buAutoNum type="alphaUcPeriod"/>
            </a:pPr>
            <a:r>
              <a:rPr lang="en-US" sz="1600" dirty="0"/>
              <a:t>True</a:t>
            </a:r>
          </a:p>
          <a:p>
            <a:pPr>
              <a:buAutoNum type="alphaUcPeriod"/>
            </a:pPr>
            <a:r>
              <a:rPr lang="en-US" sz="1600" dirty="0"/>
              <a:t>False</a:t>
            </a:r>
          </a:p>
          <a:p>
            <a:pPr marL="0" indent="0">
              <a:buNone/>
            </a:pPr>
            <a:endParaRPr lang="en-US" sz="1600" b="1" dirty="0"/>
          </a:p>
          <a:p>
            <a:pPr marL="0" indent="0">
              <a:buNone/>
            </a:pPr>
            <a:endParaRPr lang="en-US" sz="1600" b="1" dirty="0"/>
          </a:p>
          <a:p>
            <a:pPr marL="0" indent="0">
              <a:buNone/>
            </a:pPr>
            <a:endParaRPr lang="en-US" sz="1600" b="1" dirty="0"/>
          </a:p>
          <a:p>
            <a:endParaRPr lang="en-US" sz="1600" b="1" dirty="0"/>
          </a:p>
        </p:txBody>
      </p:sp>
    </p:spTree>
    <p:extLst>
      <p:ext uri="{BB962C8B-B14F-4D97-AF65-F5344CB8AC3E}">
        <p14:creationId xmlns:p14="http://schemas.microsoft.com/office/powerpoint/2010/main" val="35613711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id="{A430124F-9EE2-4759-A4C7-7BC6FBF7A596}"/>
              </a:ext>
            </a:extLst>
          </p:cNvPr>
          <p:cNvSpPr>
            <a:spLocks noGrp="1"/>
          </p:cNvSpPr>
          <p:nvPr>
            <p:ph type="ftr" sz="quarter" idx="12"/>
          </p:nvPr>
        </p:nvSpPr>
        <p:spPr>
          <a:xfrm>
            <a:off x="4038600" y="6356351"/>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112</a:t>
            </a:fld>
            <a:endParaRPr lang="en-US" altLang="en-US"/>
          </a:p>
        </p:txBody>
      </p:sp>
      <p:sp>
        <p:nvSpPr>
          <p:cNvPr id="7" name="Title 1">
            <a:extLst>
              <a:ext uri="{FF2B5EF4-FFF2-40B4-BE49-F238E27FC236}">
                <a16:creationId xmlns:a16="http://schemas.microsoft.com/office/drawing/2014/main" id="{B7E0015B-E3F6-43A8-8C77-07731E4B167E}"/>
              </a:ext>
            </a:extLst>
          </p:cNvPr>
          <p:cNvSpPr txBox="1">
            <a:spLocks/>
          </p:cNvSpPr>
          <p:nvPr/>
        </p:nvSpPr>
        <p:spPr>
          <a:xfrm>
            <a:off x="2895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IN" sz="2800" b="1" dirty="0"/>
              <a:t>ES6 Promises</a:t>
            </a:r>
          </a:p>
        </p:txBody>
      </p:sp>
      <p:sp>
        <p:nvSpPr>
          <p:cNvPr id="2" name="Date Placeholder 1"/>
          <p:cNvSpPr>
            <a:spLocks noGrp="1"/>
          </p:cNvSpPr>
          <p:nvPr>
            <p:ph type="dt" sz="half" idx="10"/>
          </p:nvPr>
        </p:nvSpPr>
        <p:spPr/>
        <p:txBody>
          <a:bodyPr/>
          <a:lstStyle/>
          <a:p>
            <a:r>
              <a:rPr lang="en-US"/>
              <a:t>6/7/2023</a:t>
            </a:r>
          </a:p>
        </p:txBody>
      </p:sp>
      <p:sp>
        <p:nvSpPr>
          <p:cNvPr id="3" name="Content Placeholder 2"/>
          <p:cNvSpPr>
            <a:spLocks noGrp="1"/>
          </p:cNvSpPr>
          <p:nvPr>
            <p:ph idx="1"/>
          </p:nvPr>
        </p:nvSpPr>
        <p:spPr>
          <a:xfrm>
            <a:off x="1981200" y="990601"/>
            <a:ext cx="8534400" cy="5135563"/>
          </a:xfrm>
        </p:spPr>
        <p:txBody>
          <a:bodyPr>
            <a:normAutofit/>
          </a:bodyPr>
          <a:lstStyle/>
          <a:p>
            <a:r>
              <a:rPr lang="en-US" sz="3000" dirty="0"/>
              <a:t>A Promise represents something that is eventually fulfilled. </a:t>
            </a:r>
          </a:p>
          <a:p>
            <a:r>
              <a:rPr lang="en-US" sz="3000" dirty="0"/>
              <a:t>A Promise can either be rejected or resolved based on the operation outcome.</a:t>
            </a:r>
          </a:p>
          <a:p>
            <a:r>
              <a:rPr lang="en-US" sz="3000" dirty="0"/>
              <a:t>ES6 Promise is the easiest way to work with asynchronous programming in JavaScript. </a:t>
            </a:r>
          </a:p>
          <a:p>
            <a:r>
              <a:rPr lang="en-US" sz="3000" dirty="0"/>
              <a:t>Asynchronous programming includes the running of processes individually from the main thread and notifies the main thread when it gets complete.</a:t>
            </a:r>
          </a:p>
          <a:p>
            <a:r>
              <a:rPr lang="en-US" sz="3000" dirty="0"/>
              <a:t> Prior to the Promises, Callbacks were used to perform asynchronous programming</a:t>
            </a:r>
            <a:r>
              <a:rPr lang="en-US" dirty="0"/>
              <a:t>.</a:t>
            </a:r>
          </a:p>
        </p:txBody>
      </p:sp>
    </p:spTree>
    <p:extLst>
      <p:ext uri="{BB962C8B-B14F-4D97-AF65-F5344CB8AC3E}">
        <p14:creationId xmlns:p14="http://schemas.microsoft.com/office/powerpoint/2010/main" val="2297918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id="{A430124F-9EE2-4759-A4C7-7BC6FBF7A596}"/>
              </a:ext>
            </a:extLst>
          </p:cNvPr>
          <p:cNvSpPr>
            <a:spLocks noGrp="1"/>
          </p:cNvSpPr>
          <p:nvPr>
            <p:ph type="ftr" sz="quarter" idx="12"/>
          </p:nvPr>
        </p:nvSpPr>
        <p:spPr>
          <a:xfrm>
            <a:off x="4038600" y="6356351"/>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113</a:t>
            </a:fld>
            <a:endParaRPr lang="en-US" altLang="en-US"/>
          </a:p>
        </p:txBody>
      </p:sp>
      <p:sp>
        <p:nvSpPr>
          <p:cNvPr id="7" name="Title 1">
            <a:extLst>
              <a:ext uri="{FF2B5EF4-FFF2-40B4-BE49-F238E27FC236}">
                <a16:creationId xmlns:a16="http://schemas.microsoft.com/office/drawing/2014/main" id="{B7E0015B-E3F6-43A8-8C77-07731E4B167E}"/>
              </a:ext>
            </a:extLst>
          </p:cNvPr>
          <p:cNvSpPr txBox="1">
            <a:spLocks/>
          </p:cNvSpPr>
          <p:nvPr/>
        </p:nvSpPr>
        <p:spPr>
          <a:xfrm>
            <a:off x="2895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IN" sz="2800" b="1" dirty="0"/>
              <a:t>ES6 Promises(Cont..)</a:t>
            </a:r>
          </a:p>
        </p:txBody>
      </p:sp>
      <p:sp>
        <p:nvSpPr>
          <p:cNvPr id="2" name="Date Placeholder 1"/>
          <p:cNvSpPr>
            <a:spLocks noGrp="1"/>
          </p:cNvSpPr>
          <p:nvPr>
            <p:ph type="dt" sz="half" idx="10"/>
          </p:nvPr>
        </p:nvSpPr>
        <p:spPr/>
        <p:txBody>
          <a:bodyPr/>
          <a:lstStyle/>
          <a:p>
            <a:r>
              <a:rPr lang="en-US"/>
              <a:t>6/7/2023</a:t>
            </a:r>
          </a:p>
        </p:txBody>
      </p:sp>
      <p:sp>
        <p:nvSpPr>
          <p:cNvPr id="4" name="Content Placeholder 3"/>
          <p:cNvSpPr>
            <a:spLocks noGrp="1"/>
          </p:cNvSpPr>
          <p:nvPr>
            <p:ph idx="1"/>
          </p:nvPr>
        </p:nvSpPr>
        <p:spPr>
          <a:xfrm>
            <a:off x="1981200" y="1143001"/>
            <a:ext cx="8686800" cy="4525963"/>
          </a:xfrm>
        </p:spPr>
        <p:txBody>
          <a:bodyPr>
            <a:normAutofit/>
          </a:bodyPr>
          <a:lstStyle/>
          <a:p>
            <a:r>
              <a:rPr lang="en-US" dirty="0"/>
              <a:t>A Callback is a way to handle the function execution after the completion of the execution of another function.</a:t>
            </a:r>
          </a:p>
          <a:p>
            <a:pPr marL="0" indent="0">
              <a:buNone/>
            </a:pPr>
            <a:endParaRPr lang="en-US" dirty="0"/>
          </a:p>
          <a:p>
            <a:r>
              <a:rPr lang="en-US" dirty="0"/>
              <a:t>A Callback would be helpful in working with events. In Callback, a function can be passed as a parameter to another function.</a:t>
            </a:r>
          </a:p>
        </p:txBody>
      </p:sp>
    </p:spTree>
    <p:extLst>
      <p:ext uri="{BB962C8B-B14F-4D97-AF65-F5344CB8AC3E}">
        <p14:creationId xmlns:p14="http://schemas.microsoft.com/office/powerpoint/2010/main" val="20707801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id="{A430124F-9EE2-4759-A4C7-7BC6FBF7A596}"/>
              </a:ext>
            </a:extLst>
          </p:cNvPr>
          <p:cNvSpPr>
            <a:spLocks noGrp="1"/>
          </p:cNvSpPr>
          <p:nvPr>
            <p:ph type="ftr" sz="quarter" idx="12"/>
          </p:nvPr>
        </p:nvSpPr>
        <p:spPr>
          <a:xfrm>
            <a:off x="4038600" y="6356351"/>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114</a:t>
            </a:fld>
            <a:endParaRPr lang="en-US" altLang="en-US"/>
          </a:p>
        </p:txBody>
      </p:sp>
      <p:sp>
        <p:nvSpPr>
          <p:cNvPr id="7" name="Title 1">
            <a:extLst>
              <a:ext uri="{FF2B5EF4-FFF2-40B4-BE49-F238E27FC236}">
                <a16:creationId xmlns:a16="http://schemas.microsoft.com/office/drawing/2014/main" id="{B7E0015B-E3F6-43A8-8C77-07731E4B167E}"/>
              </a:ext>
            </a:extLst>
          </p:cNvPr>
          <p:cNvSpPr txBox="1">
            <a:spLocks/>
          </p:cNvSpPr>
          <p:nvPr/>
        </p:nvSpPr>
        <p:spPr>
          <a:xfrm>
            <a:off x="2895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IN" sz="2800" b="1" dirty="0"/>
              <a:t>ES6 Promises(Cont..)</a:t>
            </a:r>
          </a:p>
        </p:txBody>
      </p:sp>
      <p:sp>
        <p:nvSpPr>
          <p:cNvPr id="2" name="Date Placeholder 1"/>
          <p:cNvSpPr>
            <a:spLocks noGrp="1"/>
          </p:cNvSpPr>
          <p:nvPr>
            <p:ph type="dt" sz="half" idx="10"/>
          </p:nvPr>
        </p:nvSpPr>
        <p:spPr/>
        <p:txBody>
          <a:bodyPr/>
          <a:lstStyle/>
          <a:p>
            <a:r>
              <a:rPr lang="en-US"/>
              <a:t>6/7/2023</a:t>
            </a:r>
          </a:p>
        </p:txBody>
      </p:sp>
      <p:sp>
        <p:nvSpPr>
          <p:cNvPr id="3" name="Content Placeholder 2"/>
          <p:cNvSpPr>
            <a:spLocks noGrp="1"/>
          </p:cNvSpPr>
          <p:nvPr>
            <p:ph idx="1"/>
          </p:nvPr>
        </p:nvSpPr>
        <p:spPr>
          <a:xfrm>
            <a:off x="1981200" y="1066801"/>
            <a:ext cx="8458200" cy="4525963"/>
          </a:xfrm>
        </p:spPr>
        <p:txBody>
          <a:bodyPr/>
          <a:lstStyle/>
          <a:p>
            <a:pPr marL="0" indent="0">
              <a:buNone/>
            </a:pPr>
            <a:r>
              <a:rPr lang="en-US" b="1" dirty="0"/>
              <a:t>    Creating a Promise</a:t>
            </a:r>
          </a:p>
          <a:p>
            <a:r>
              <a:rPr lang="en-US" dirty="0"/>
              <a:t>In JavaScript, we can create a Promise by using the Promise() constructor.</a:t>
            </a:r>
          </a:p>
          <a:p>
            <a:endParaRPr lang="en-US" dirty="0"/>
          </a:p>
          <a:p>
            <a:pPr marL="0" indent="0">
              <a:buNone/>
            </a:pPr>
            <a:r>
              <a:rPr lang="en-US" b="1" dirty="0"/>
              <a:t>Syntax</a:t>
            </a:r>
          </a:p>
          <a:p>
            <a:r>
              <a:rPr lang="en-US" dirty="0" err="1"/>
              <a:t>const</a:t>
            </a:r>
            <a:r>
              <a:rPr lang="en-US" dirty="0"/>
              <a:t> Promise = new Promise((</a:t>
            </a:r>
            <a:r>
              <a:rPr lang="en-US" dirty="0" err="1"/>
              <a:t>resolve,reject</a:t>
            </a:r>
            <a:r>
              <a:rPr lang="en-US" dirty="0"/>
              <a:t>) =&gt; {....}); </a:t>
            </a:r>
          </a:p>
        </p:txBody>
      </p:sp>
    </p:spTree>
    <p:extLst>
      <p:ext uri="{BB962C8B-B14F-4D97-AF65-F5344CB8AC3E}">
        <p14:creationId xmlns:p14="http://schemas.microsoft.com/office/powerpoint/2010/main" val="20728995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id="{A430124F-9EE2-4759-A4C7-7BC6FBF7A596}"/>
              </a:ext>
            </a:extLst>
          </p:cNvPr>
          <p:cNvSpPr>
            <a:spLocks noGrp="1"/>
          </p:cNvSpPr>
          <p:nvPr>
            <p:ph type="ftr" sz="quarter" idx="12"/>
          </p:nvPr>
        </p:nvSpPr>
        <p:spPr>
          <a:xfrm>
            <a:off x="4038600" y="6356351"/>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115</a:t>
            </a:fld>
            <a:endParaRPr lang="en-US" altLang="en-US"/>
          </a:p>
        </p:txBody>
      </p:sp>
      <p:sp>
        <p:nvSpPr>
          <p:cNvPr id="7" name="Title 1">
            <a:extLst>
              <a:ext uri="{FF2B5EF4-FFF2-40B4-BE49-F238E27FC236}">
                <a16:creationId xmlns:a16="http://schemas.microsoft.com/office/drawing/2014/main" id="{B7E0015B-E3F6-43A8-8C77-07731E4B167E}"/>
              </a:ext>
            </a:extLst>
          </p:cNvPr>
          <p:cNvSpPr txBox="1">
            <a:spLocks/>
          </p:cNvSpPr>
          <p:nvPr/>
        </p:nvSpPr>
        <p:spPr>
          <a:xfrm>
            <a:off x="2895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IN" sz="2800" b="1" dirty="0"/>
              <a:t>ES6 Promises(Cont..)</a:t>
            </a:r>
          </a:p>
        </p:txBody>
      </p:sp>
      <p:sp>
        <p:nvSpPr>
          <p:cNvPr id="2" name="Date Placeholder 1"/>
          <p:cNvSpPr>
            <a:spLocks noGrp="1"/>
          </p:cNvSpPr>
          <p:nvPr>
            <p:ph type="dt" sz="half" idx="10"/>
          </p:nvPr>
        </p:nvSpPr>
        <p:spPr/>
        <p:txBody>
          <a:bodyPr/>
          <a:lstStyle/>
          <a:p>
            <a:r>
              <a:rPr lang="en-US"/>
              <a:t>6/7/2023</a:t>
            </a:r>
          </a:p>
        </p:txBody>
      </p:sp>
      <p:sp>
        <p:nvSpPr>
          <p:cNvPr id="4" name="Content Placeholder 3"/>
          <p:cNvSpPr>
            <a:spLocks noGrp="1"/>
          </p:cNvSpPr>
          <p:nvPr>
            <p:ph idx="1"/>
          </p:nvPr>
        </p:nvSpPr>
        <p:spPr>
          <a:xfrm>
            <a:off x="2209800" y="838200"/>
            <a:ext cx="8229600" cy="5334000"/>
          </a:xfrm>
        </p:spPr>
        <p:txBody>
          <a:bodyPr>
            <a:normAutofit fontScale="32500" lnSpcReduction="20000"/>
          </a:bodyPr>
          <a:lstStyle/>
          <a:p>
            <a:pPr marL="0" indent="0">
              <a:buNone/>
            </a:pPr>
            <a:r>
              <a:rPr lang="en-US" sz="5100" b="1" dirty="0"/>
              <a:t> Example of Promise Constructor</a:t>
            </a:r>
          </a:p>
          <a:p>
            <a:pPr marL="0" indent="0">
              <a:buNone/>
            </a:pPr>
            <a:endParaRPr lang="en-US" sz="4400" b="1" dirty="0"/>
          </a:p>
          <a:p>
            <a:pPr marL="0" indent="0">
              <a:buNone/>
            </a:pPr>
            <a:r>
              <a:rPr lang="en-US" sz="3300" dirty="0"/>
              <a:t>let Promise = new Promise((resolve, reject)=&gt;{  </a:t>
            </a:r>
          </a:p>
          <a:p>
            <a:pPr marL="0" indent="0">
              <a:buNone/>
            </a:pPr>
            <a:r>
              <a:rPr lang="en-US" sz="3300" dirty="0"/>
              <a:t>    let a = 3;  </a:t>
            </a:r>
          </a:p>
          <a:p>
            <a:pPr marL="0" indent="0">
              <a:buNone/>
            </a:pPr>
            <a:r>
              <a:rPr lang="en-US" sz="3300" dirty="0"/>
              <a:t>    if(a==3){  </a:t>
            </a:r>
          </a:p>
          <a:p>
            <a:pPr marL="0" indent="0">
              <a:buNone/>
            </a:pPr>
            <a:r>
              <a:rPr lang="en-US" sz="3300" dirty="0"/>
              <a:t>        resolve('Success');  </a:t>
            </a:r>
          </a:p>
          <a:p>
            <a:pPr marL="0" indent="0">
              <a:buNone/>
            </a:pPr>
            <a:r>
              <a:rPr lang="en-US" sz="3300" dirty="0"/>
              <a:t>    }  </a:t>
            </a:r>
          </a:p>
          <a:p>
            <a:pPr marL="0" indent="0">
              <a:buNone/>
            </a:pPr>
            <a:r>
              <a:rPr lang="en-US" sz="3300" dirty="0"/>
              <a:t>    else{  </a:t>
            </a:r>
          </a:p>
          <a:p>
            <a:pPr marL="0" indent="0">
              <a:buNone/>
            </a:pPr>
            <a:r>
              <a:rPr lang="en-US" sz="3300" dirty="0"/>
              <a:t>        reject('Failed');  </a:t>
            </a:r>
          </a:p>
          <a:p>
            <a:pPr marL="0" indent="0">
              <a:buNone/>
            </a:pPr>
            <a:r>
              <a:rPr lang="en-US" sz="3300" dirty="0"/>
              <a:t>    }  </a:t>
            </a:r>
          </a:p>
          <a:p>
            <a:pPr marL="0" indent="0">
              <a:buNone/>
            </a:pPr>
            <a:r>
              <a:rPr lang="en-US" sz="3300" dirty="0"/>
              <a:t>})  </a:t>
            </a:r>
          </a:p>
          <a:p>
            <a:pPr marL="0" indent="0">
              <a:buNone/>
            </a:pPr>
            <a:r>
              <a:rPr lang="en-US" sz="3300" dirty="0" err="1"/>
              <a:t>Promise.then</a:t>
            </a:r>
            <a:r>
              <a:rPr lang="en-US" sz="3300" dirty="0"/>
              <a:t>((message)=&gt;{  </a:t>
            </a:r>
          </a:p>
          <a:p>
            <a:pPr marL="0" indent="0">
              <a:buNone/>
            </a:pPr>
            <a:r>
              <a:rPr lang="en-US" sz="3300" dirty="0"/>
              <a:t>    console.log("It is then block. The message is: ?+ message)  </a:t>
            </a:r>
          </a:p>
          <a:p>
            <a:pPr marL="0" indent="0">
              <a:buNone/>
            </a:pPr>
            <a:r>
              <a:rPr lang="en-US" sz="3300" dirty="0"/>
              <a:t>}).catch((message)=&gt;{  </a:t>
            </a:r>
          </a:p>
          <a:p>
            <a:pPr marL="0" indent="0">
              <a:buNone/>
            </a:pPr>
            <a:r>
              <a:rPr lang="en-US" sz="3300" dirty="0"/>
              <a:t>console.log("It is Catch block. The message is: ?+ message)  </a:t>
            </a:r>
          </a:p>
          <a:p>
            <a:pPr marL="0" indent="0">
              <a:buNone/>
            </a:pPr>
            <a:r>
              <a:rPr lang="en-US" sz="3300" dirty="0"/>
              <a:t>})  </a:t>
            </a:r>
          </a:p>
          <a:p>
            <a:pPr marL="0" indent="0">
              <a:buNone/>
            </a:pPr>
            <a:endParaRPr lang="en-US" sz="3300" b="1" dirty="0"/>
          </a:p>
          <a:p>
            <a:pPr marL="0" indent="0">
              <a:buNone/>
            </a:pPr>
            <a:r>
              <a:rPr lang="en-US" sz="3800" b="1" dirty="0"/>
              <a:t>Output</a:t>
            </a:r>
          </a:p>
          <a:p>
            <a:pPr marL="0" indent="0">
              <a:buNone/>
            </a:pPr>
            <a:endParaRPr lang="en-US" sz="3800" b="1" dirty="0"/>
          </a:p>
          <a:p>
            <a:pPr marL="0" indent="0">
              <a:buNone/>
            </a:pPr>
            <a:r>
              <a:rPr lang="en-US" sz="3800" b="1" dirty="0"/>
              <a:t>It is then block. The message is: Success</a:t>
            </a:r>
          </a:p>
        </p:txBody>
      </p:sp>
    </p:spTree>
    <p:extLst>
      <p:ext uri="{BB962C8B-B14F-4D97-AF65-F5344CB8AC3E}">
        <p14:creationId xmlns:p14="http://schemas.microsoft.com/office/powerpoint/2010/main" val="34041974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id="{A430124F-9EE2-4759-A4C7-7BC6FBF7A596}"/>
              </a:ext>
            </a:extLst>
          </p:cNvPr>
          <p:cNvSpPr>
            <a:spLocks noGrp="1"/>
          </p:cNvSpPr>
          <p:nvPr>
            <p:ph type="ftr" sz="quarter" idx="12"/>
          </p:nvPr>
        </p:nvSpPr>
        <p:spPr>
          <a:xfrm>
            <a:off x="4038600" y="6356351"/>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116</a:t>
            </a:fld>
            <a:endParaRPr lang="en-US" altLang="en-US"/>
          </a:p>
        </p:txBody>
      </p:sp>
      <p:sp>
        <p:nvSpPr>
          <p:cNvPr id="7" name="Title 1">
            <a:extLst>
              <a:ext uri="{FF2B5EF4-FFF2-40B4-BE49-F238E27FC236}">
                <a16:creationId xmlns:a16="http://schemas.microsoft.com/office/drawing/2014/main" id="{B7E0015B-E3F6-43A8-8C77-07731E4B167E}"/>
              </a:ext>
            </a:extLst>
          </p:cNvPr>
          <p:cNvSpPr txBox="1">
            <a:spLocks/>
          </p:cNvSpPr>
          <p:nvPr/>
        </p:nvSpPr>
        <p:spPr>
          <a:xfrm>
            <a:off x="2895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IN" sz="2800" b="1" dirty="0"/>
              <a:t>Promise with Chaining</a:t>
            </a:r>
          </a:p>
        </p:txBody>
      </p:sp>
      <p:sp>
        <p:nvSpPr>
          <p:cNvPr id="2" name="Date Placeholder 1"/>
          <p:cNvSpPr>
            <a:spLocks noGrp="1"/>
          </p:cNvSpPr>
          <p:nvPr>
            <p:ph type="dt" sz="half" idx="10"/>
          </p:nvPr>
        </p:nvSpPr>
        <p:spPr/>
        <p:txBody>
          <a:bodyPr/>
          <a:lstStyle/>
          <a:p>
            <a:r>
              <a:rPr lang="en-US"/>
              <a:t>6/7/2023</a:t>
            </a:r>
          </a:p>
        </p:txBody>
      </p:sp>
      <p:sp>
        <p:nvSpPr>
          <p:cNvPr id="3" name="Content Placeholder 2"/>
          <p:cNvSpPr>
            <a:spLocks noGrp="1"/>
          </p:cNvSpPr>
          <p:nvPr>
            <p:ph idx="1"/>
          </p:nvPr>
        </p:nvSpPr>
        <p:spPr>
          <a:xfrm>
            <a:off x="1981200" y="1066801"/>
            <a:ext cx="8458200" cy="5059363"/>
          </a:xfrm>
        </p:spPr>
        <p:txBody>
          <a:bodyPr>
            <a:normAutofit/>
          </a:bodyPr>
          <a:lstStyle/>
          <a:p>
            <a:r>
              <a:rPr lang="en-US" dirty="0"/>
              <a:t>Promise chaining allows us to control the flow of JavaScript asynchronous operations.</a:t>
            </a:r>
          </a:p>
          <a:p>
            <a:endParaRPr lang="en-US" dirty="0"/>
          </a:p>
          <a:p>
            <a:r>
              <a:rPr lang="en-US" dirty="0"/>
              <a:t> By using Promise chaining, we can use the returned value of a Promise as the input to another asynchronous operation</a:t>
            </a:r>
          </a:p>
        </p:txBody>
      </p:sp>
      <p:pic>
        <p:nvPicPr>
          <p:cNvPr id="2050" name="Picture 2" descr="ES6 Promis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4114800"/>
            <a:ext cx="6781800" cy="1817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13503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id="{A430124F-9EE2-4759-A4C7-7BC6FBF7A596}"/>
              </a:ext>
            </a:extLst>
          </p:cNvPr>
          <p:cNvSpPr>
            <a:spLocks noGrp="1"/>
          </p:cNvSpPr>
          <p:nvPr>
            <p:ph type="ftr" sz="quarter" idx="12"/>
          </p:nvPr>
        </p:nvSpPr>
        <p:spPr>
          <a:xfrm>
            <a:off x="4038600" y="6356351"/>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117</a:t>
            </a:fld>
            <a:endParaRPr lang="en-US" altLang="en-US"/>
          </a:p>
        </p:txBody>
      </p:sp>
      <p:sp>
        <p:nvSpPr>
          <p:cNvPr id="7" name="Title 1">
            <a:extLst>
              <a:ext uri="{FF2B5EF4-FFF2-40B4-BE49-F238E27FC236}">
                <a16:creationId xmlns:a16="http://schemas.microsoft.com/office/drawing/2014/main" id="{B7E0015B-E3F6-43A8-8C77-07731E4B167E}"/>
              </a:ext>
            </a:extLst>
          </p:cNvPr>
          <p:cNvSpPr txBox="1">
            <a:spLocks/>
          </p:cNvSpPr>
          <p:nvPr/>
        </p:nvSpPr>
        <p:spPr>
          <a:xfrm>
            <a:off x="2895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IN" sz="3200" b="1" dirty="0"/>
              <a:t>Promise with Chaining(cont..)</a:t>
            </a:r>
          </a:p>
        </p:txBody>
      </p:sp>
      <p:sp>
        <p:nvSpPr>
          <p:cNvPr id="2" name="Date Placeholder 1"/>
          <p:cNvSpPr>
            <a:spLocks noGrp="1"/>
          </p:cNvSpPr>
          <p:nvPr>
            <p:ph type="dt" sz="half" idx="10"/>
          </p:nvPr>
        </p:nvSpPr>
        <p:spPr/>
        <p:txBody>
          <a:bodyPr/>
          <a:lstStyle/>
          <a:p>
            <a:r>
              <a:rPr lang="en-US"/>
              <a:t>6/7/2023</a:t>
            </a:r>
          </a:p>
        </p:txBody>
      </p:sp>
      <p:sp>
        <p:nvSpPr>
          <p:cNvPr id="8" name="Rectangle 7"/>
          <p:cNvSpPr/>
          <p:nvPr/>
        </p:nvSpPr>
        <p:spPr>
          <a:xfrm>
            <a:off x="2286000" y="990601"/>
            <a:ext cx="8153400" cy="4401205"/>
          </a:xfrm>
          <a:prstGeom prst="rect">
            <a:avLst/>
          </a:prstGeom>
        </p:spPr>
        <p:txBody>
          <a:bodyPr wrap="square">
            <a:spAutoFit/>
          </a:bodyPr>
          <a:lstStyle/>
          <a:p>
            <a:pPr marL="457200" indent="-457200">
              <a:buFont typeface="Arial" panose="020B0604020202020204" pitchFamily="34" charset="0"/>
              <a:buChar char="•"/>
            </a:pPr>
            <a:r>
              <a:rPr lang="en-US" sz="2800" dirty="0"/>
              <a:t>Sometimes, it is desirable to chain Promises together. </a:t>
            </a:r>
          </a:p>
          <a:p>
            <a:pPr marL="457200" indent="-457200">
              <a:buFont typeface="Arial" panose="020B0604020202020204" pitchFamily="34" charset="0"/>
              <a:buChar char="•"/>
            </a:pPr>
            <a:r>
              <a:rPr lang="en-US" sz="2800" dirty="0"/>
              <a:t>For example, suppose we have several asynchronous operations to be performed. When one operation gives us data, we will start doing another operation on that piece of data and so on.</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Promise chaining is helpful when we have multiple interdependent asynchronous functions, and each of these functions should run one after another.</a:t>
            </a:r>
          </a:p>
        </p:txBody>
      </p:sp>
    </p:spTree>
    <p:extLst>
      <p:ext uri="{BB962C8B-B14F-4D97-AF65-F5344CB8AC3E}">
        <p14:creationId xmlns:p14="http://schemas.microsoft.com/office/powerpoint/2010/main" val="38820217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id="{A430124F-9EE2-4759-A4C7-7BC6FBF7A596}"/>
              </a:ext>
            </a:extLst>
          </p:cNvPr>
          <p:cNvSpPr>
            <a:spLocks noGrp="1"/>
          </p:cNvSpPr>
          <p:nvPr>
            <p:ph type="ftr" sz="quarter" idx="12"/>
          </p:nvPr>
        </p:nvSpPr>
        <p:spPr>
          <a:xfrm>
            <a:off x="4038600" y="6356351"/>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118</a:t>
            </a:fld>
            <a:endParaRPr lang="en-US" altLang="en-US"/>
          </a:p>
        </p:txBody>
      </p:sp>
      <p:sp>
        <p:nvSpPr>
          <p:cNvPr id="7" name="Title 1">
            <a:extLst>
              <a:ext uri="{FF2B5EF4-FFF2-40B4-BE49-F238E27FC236}">
                <a16:creationId xmlns:a16="http://schemas.microsoft.com/office/drawing/2014/main" id="{B7E0015B-E3F6-43A8-8C77-07731E4B167E}"/>
              </a:ext>
            </a:extLst>
          </p:cNvPr>
          <p:cNvSpPr txBox="1">
            <a:spLocks/>
          </p:cNvSpPr>
          <p:nvPr/>
        </p:nvSpPr>
        <p:spPr>
          <a:xfrm>
            <a:off x="2895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IN" sz="3200" b="1" dirty="0"/>
              <a:t>Promise with Chaining(cont..)</a:t>
            </a:r>
          </a:p>
        </p:txBody>
      </p:sp>
      <p:sp>
        <p:nvSpPr>
          <p:cNvPr id="2" name="Date Placeholder 1"/>
          <p:cNvSpPr>
            <a:spLocks noGrp="1"/>
          </p:cNvSpPr>
          <p:nvPr>
            <p:ph type="dt" sz="half" idx="10"/>
          </p:nvPr>
        </p:nvSpPr>
        <p:spPr/>
        <p:txBody>
          <a:bodyPr/>
          <a:lstStyle/>
          <a:p>
            <a:r>
              <a:rPr lang="en-US"/>
              <a:t>6/7/2023</a:t>
            </a:r>
          </a:p>
        </p:txBody>
      </p:sp>
      <p:sp>
        <p:nvSpPr>
          <p:cNvPr id="3" name="TextBox 2"/>
          <p:cNvSpPr txBox="1"/>
          <p:nvPr/>
        </p:nvSpPr>
        <p:spPr>
          <a:xfrm>
            <a:off x="2667000" y="914400"/>
            <a:ext cx="7543800" cy="5570756"/>
          </a:xfrm>
          <a:prstGeom prst="rect">
            <a:avLst/>
          </a:prstGeom>
          <a:noFill/>
        </p:spPr>
        <p:txBody>
          <a:bodyPr wrap="square" rtlCol="0">
            <a:spAutoFit/>
          </a:bodyPr>
          <a:lstStyle/>
          <a:p>
            <a:r>
              <a:rPr lang="en-US" sz="2800" b="1" dirty="0"/>
              <a:t>Example:</a:t>
            </a:r>
          </a:p>
          <a:p>
            <a:endParaRPr lang="en-US" sz="2800" b="1" dirty="0"/>
          </a:p>
          <a:p>
            <a:r>
              <a:rPr lang="en-US" sz="2000" dirty="0"/>
              <a:t>&lt;script&gt;  </a:t>
            </a:r>
          </a:p>
          <a:p>
            <a:r>
              <a:rPr lang="en-US" sz="2000" dirty="0"/>
              <a:t>let </a:t>
            </a:r>
            <a:r>
              <a:rPr lang="en-US" sz="2000" dirty="0" err="1"/>
              <a:t>promise_variable</a:t>
            </a:r>
            <a:r>
              <a:rPr lang="en-US" sz="2000" dirty="0"/>
              <a:t> = new Promise((resolve, reject) =&gt; {  </a:t>
            </a:r>
          </a:p>
          <a:p>
            <a:r>
              <a:rPr lang="en-US" sz="2000" dirty="0"/>
              <a:t>resolve("JavaScript chaining");  </a:t>
            </a:r>
          </a:p>
          <a:p>
            <a:r>
              <a:rPr lang="en-US" sz="2000" dirty="0"/>
              <a:t>});  </a:t>
            </a:r>
          </a:p>
          <a:p>
            <a:r>
              <a:rPr lang="en-US" sz="2000" dirty="0" err="1"/>
              <a:t>promise_variable</a:t>
            </a:r>
            <a:r>
              <a:rPr lang="en-US" sz="2000" dirty="0"/>
              <a:t>  </a:t>
            </a:r>
          </a:p>
          <a:p>
            <a:r>
              <a:rPr lang="en-US" sz="2000" dirty="0"/>
              <a:t>.then( function (resultInfo1){  </a:t>
            </a:r>
          </a:p>
          <a:p>
            <a:r>
              <a:rPr lang="en-US" sz="2000" dirty="0"/>
              <a:t>console.log(resultInfo1);  </a:t>
            </a:r>
          </a:p>
          <a:p>
            <a:r>
              <a:rPr lang="en-US" sz="2000" dirty="0"/>
              <a:t>return new Promise((</a:t>
            </a:r>
            <a:r>
              <a:rPr lang="en-US" sz="2000" dirty="0" err="1"/>
              <a:t>resolve,reject</a:t>
            </a:r>
            <a:r>
              <a:rPr lang="en-US" sz="2000" dirty="0"/>
              <a:t>) =&gt;{  </a:t>
            </a:r>
          </a:p>
          <a:p>
            <a:r>
              <a:rPr lang="en-US" sz="2000" dirty="0"/>
              <a:t>resolve("</a:t>
            </a:r>
            <a:r>
              <a:rPr lang="en-US" sz="2000" dirty="0" err="1"/>
              <a:t>JavaTpoint</a:t>
            </a:r>
            <a:r>
              <a:rPr lang="en-US" sz="2000" dirty="0"/>
              <a:t>");  </a:t>
            </a:r>
          </a:p>
          <a:p>
            <a:r>
              <a:rPr lang="en-US" sz="2000" dirty="0"/>
              <a:t>})  </a:t>
            </a:r>
          </a:p>
          <a:p>
            <a:r>
              <a:rPr lang="en-US" sz="2000" dirty="0"/>
              <a:t>})  </a:t>
            </a:r>
          </a:p>
          <a:p>
            <a:r>
              <a:rPr lang="en-US" sz="2000" dirty="0"/>
              <a:t>.then((resultInfo2) =&gt; {  </a:t>
            </a:r>
          </a:p>
          <a:p>
            <a:r>
              <a:rPr lang="en-US" sz="2000" dirty="0"/>
              <a:t>console.log(resultInfo2);  </a:t>
            </a:r>
          </a:p>
          <a:p>
            <a:r>
              <a:rPr lang="en-US" sz="2000" dirty="0"/>
              <a:t>});  </a:t>
            </a:r>
          </a:p>
          <a:p>
            <a:r>
              <a:rPr lang="en-US" sz="2000" dirty="0"/>
              <a:t>&lt;/script&gt; </a:t>
            </a:r>
          </a:p>
        </p:txBody>
      </p:sp>
    </p:spTree>
    <p:extLst>
      <p:ext uri="{BB962C8B-B14F-4D97-AF65-F5344CB8AC3E}">
        <p14:creationId xmlns:p14="http://schemas.microsoft.com/office/powerpoint/2010/main" val="27363177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id="{A430124F-9EE2-4759-A4C7-7BC6FBF7A596}"/>
              </a:ext>
            </a:extLst>
          </p:cNvPr>
          <p:cNvSpPr>
            <a:spLocks noGrp="1"/>
          </p:cNvSpPr>
          <p:nvPr>
            <p:ph type="ftr" sz="quarter" idx="12"/>
          </p:nvPr>
        </p:nvSpPr>
        <p:spPr>
          <a:xfrm>
            <a:off x="4038600" y="6356351"/>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119</a:t>
            </a:fld>
            <a:endParaRPr lang="en-US" altLang="en-US"/>
          </a:p>
        </p:txBody>
      </p:sp>
      <p:sp>
        <p:nvSpPr>
          <p:cNvPr id="7" name="Title 1">
            <a:extLst>
              <a:ext uri="{FF2B5EF4-FFF2-40B4-BE49-F238E27FC236}">
                <a16:creationId xmlns:a16="http://schemas.microsoft.com/office/drawing/2014/main" id="{B7E0015B-E3F6-43A8-8C77-07731E4B167E}"/>
              </a:ext>
            </a:extLst>
          </p:cNvPr>
          <p:cNvSpPr txBox="1">
            <a:spLocks/>
          </p:cNvSpPr>
          <p:nvPr/>
        </p:nvSpPr>
        <p:spPr>
          <a:xfrm>
            <a:off x="2895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IN" sz="3200" b="1" dirty="0"/>
              <a:t>Promise Race Method</a:t>
            </a:r>
          </a:p>
        </p:txBody>
      </p:sp>
      <p:sp>
        <p:nvSpPr>
          <p:cNvPr id="2" name="Date Placeholder 1"/>
          <p:cNvSpPr>
            <a:spLocks noGrp="1"/>
          </p:cNvSpPr>
          <p:nvPr>
            <p:ph type="dt" sz="half" idx="10"/>
          </p:nvPr>
        </p:nvSpPr>
        <p:spPr/>
        <p:txBody>
          <a:bodyPr/>
          <a:lstStyle/>
          <a:p>
            <a:r>
              <a:rPr lang="en-US"/>
              <a:t>6/7/2023</a:t>
            </a:r>
          </a:p>
        </p:txBody>
      </p:sp>
      <p:sp>
        <p:nvSpPr>
          <p:cNvPr id="4" name="Rectangle 3"/>
          <p:cNvSpPr/>
          <p:nvPr/>
        </p:nvSpPr>
        <p:spPr>
          <a:xfrm>
            <a:off x="1981200" y="1582341"/>
            <a:ext cx="8534400" cy="4154984"/>
          </a:xfrm>
          <a:prstGeom prst="rect">
            <a:avLst/>
          </a:prstGeom>
        </p:spPr>
        <p:txBody>
          <a:bodyPr wrap="square">
            <a:spAutoFit/>
          </a:bodyPr>
          <a:lstStyle/>
          <a:p>
            <a:pPr marL="342900" indent="-342900">
              <a:buFont typeface="Wingdings" panose="05000000000000000000" pitchFamily="2" charset="2"/>
              <a:buChar char="§"/>
            </a:pPr>
            <a:r>
              <a:rPr lang="en-US" sz="2400" dirty="0"/>
              <a:t>The </a:t>
            </a:r>
            <a:r>
              <a:rPr lang="en-US" sz="2400" dirty="0" err="1"/>
              <a:t>Promise.race</a:t>
            </a:r>
            <a:r>
              <a:rPr lang="en-US" sz="2400" dirty="0"/>
              <a:t>() method delivers a promise that is fulfilled or rejected along with the value or justification from each promise in an </a:t>
            </a:r>
            <a:r>
              <a:rPr lang="en-US" sz="2400" dirty="0" err="1"/>
              <a:t>iterable</a:t>
            </a:r>
            <a:r>
              <a:rPr lang="en-US" sz="2400" dirty="0"/>
              <a:t> as soon as that promise is fulfilled or rejected.</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Any promise successfully fulfilled or rejected at the outset will be carried out first. </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The results of the other promises won't be shown as an output, so we might think of this particular method in the form of a real-life example where several people are running in a race, and whoever wins comes first wins the race.</a:t>
            </a:r>
          </a:p>
        </p:txBody>
      </p:sp>
    </p:spTree>
    <p:extLst>
      <p:ext uri="{BB962C8B-B14F-4D97-AF65-F5344CB8AC3E}">
        <p14:creationId xmlns:p14="http://schemas.microsoft.com/office/powerpoint/2010/main" val="25751670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226129"/>
            <a:ext cx="8382000" cy="4525963"/>
          </a:xfrm>
        </p:spPr>
        <p:txBody>
          <a:bodyPr>
            <a:normAutofit/>
          </a:bodyPr>
          <a:lstStyle/>
          <a:p>
            <a:pPr marL="0" indent="0">
              <a:buNone/>
            </a:pPr>
            <a:r>
              <a:rPr lang="en-US" dirty="0"/>
              <a:t>Logical operators</a:t>
            </a:r>
          </a:p>
          <a:p>
            <a:pPr marL="0" indent="0">
              <a:buNone/>
            </a:pPr>
            <a:endParaRPr lang="en-US" dirty="0"/>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&gt; &lt; &gt;= &lt;= &amp;&amp; || ! == != === !==</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most logical operators automatically convert types:</a:t>
            </a:r>
          </a:p>
          <a:p>
            <a:pPr lvl="1">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5 &lt; "7" is true</a:t>
            </a:r>
          </a:p>
          <a:p>
            <a:pPr lvl="1">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42 == 42.0 is true</a:t>
            </a:r>
          </a:p>
          <a:p>
            <a:pPr lvl="1">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"5.0" == 5 is true</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 and !== are strict equality tests; checks both type and value</a:t>
            </a:r>
          </a:p>
          <a:p>
            <a:pPr>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342900" lvl="1"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"5.0" === 5 is false</a:t>
            </a:r>
          </a:p>
          <a:p>
            <a:pPr>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Date Placeholder 3"/>
          <p:cNvSpPr>
            <a:spLocks noGrp="1"/>
          </p:cNvSpPr>
          <p:nvPr>
            <p:ph type="dt" sz="half" idx="10"/>
          </p:nvPr>
        </p:nvSpPr>
        <p:spPr/>
        <p:txBody>
          <a:bodyPr/>
          <a:lstStyle/>
          <a:p>
            <a:r>
              <a:rPr lang="en-US"/>
              <a:t>6/7/2023</a:t>
            </a:r>
          </a:p>
        </p:txBody>
      </p:sp>
      <p:sp>
        <p:nvSpPr>
          <p:cNvPr id="5" name="Footer Placeholder 4"/>
          <p:cNvSpPr>
            <a:spLocks noGrp="1"/>
          </p:cNvSpPr>
          <p:nvPr>
            <p:ph type="ftr" sz="quarter" idx="11"/>
          </p:nvPr>
        </p:nvSpPr>
        <p:spPr>
          <a:xfrm>
            <a:off x="4038600" y="6356351"/>
            <a:ext cx="5029200" cy="365125"/>
          </a:xfrm>
        </p:spPr>
        <p:txBody>
          <a:bodyPr/>
          <a:lstStyle/>
          <a:p>
            <a:r>
              <a:rPr lang="fi-FI"/>
              <a:t>Rajat Kumar              WT                      unit- 4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800" dirty="0"/>
              <a:t>Operators in JS</a:t>
            </a:r>
          </a:p>
        </p:txBody>
      </p:sp>
    </p:spTree>
    <p:extLst>
      <p:ext uri="{BB962C8B-B14F-4D97-AF65-F5344CB8AC3E}">
        <p14:creationId xmlns:p14="http://schemas.microsoft.com/office/powerpoint/2010/main" val="114619042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id="{A430124F-9EE2-4759-A4C7-7BC6FBF7A596}"/>
              </a:ext>
            </a:extLst>
          </p:cNvPr>
          <p:cNvSpPr>
            <a:spLocks noGrp="1"/>
          </p:cNvSpPr>
          <p:nvPr>
            <p:ph type="ftr" sz="quarter" idx="12"/>
          </p:nvPr>
        </p:nvSpPr>
        <p:spPr>
          <a:xfrm>
            <a:off x="4038600" y="6356351"/>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120</a:t>
            </a:fld>
            <a:endParaRPr lang="en-US" altLang="en-US"/>
          </a:p>
        </p:txBody>
      </p:sp>
      <p:sp>
        <p:nvSpPr>
          <p:cNvPr id="7" name="Title 1">
            <a:extLst>
              <a:ext uri="{FF2B5EF4-FFF2-40B4-BE49-F238E27FC236}">
                <a16:creationId xmlns:a16="http://schemas.microsoft.com/office/drawing/2014/main" id="{B7E0015B-E3F6-43A8-8C77-07731E4B167E}"/>
              </a:ext>
            </a:extLst>
          </p:cNvPr>
          <p:cNvSpPr txBox="1">
            <a:spLocks/>
          </p:cNvSpPr>
          <p:nvPr/>
        </p:nvSpPr>
        <p:spPr>
          <a:xfrm>
            <a:off x="2895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IN" sz="3200" b="1" dirty="0"/>
              <a:t>The </a:t>
            </a:r>
            <a:r>
              <a:rPr lang="en-IN" sz="3200" b="1" dirty="0" err="1"/>
              <a:t>promise.race</a:t>
            </a:r>
            <a:r>
              <a:rPr lang="en-IN" sz="3200" b="1" dirty="0"/>
              <a:t>() working Diagram</a:t>
            </a:r>
          </a:p>
        </p:txBody>
      </p:sp>
      <p:sp>
        <p:nvSpPr>
          <p:cNvPr id="2" name="Date Placeholder 1"/>
          <p:cNvSpPr>
            <a:spLocks noGrp="1"/>
          </p:cNvSpPr>
          <p:nvPr>
            <p:ph type="dt" sz="half" idx="10"/>
          </p:nvPr>
        </p:nvSpPr>
        <p:spPr/>
        <p:txBody>
          <a:bodyPr/>
          <a:lstStyle/>
          <a:p>
            <a:r>
              <a:rPr lang="en-US"/>
              <a:t>6/7/2023</a:t>
            </a:r>
          </a:p>
        </p:txBody>
      </p:sp>
      <p:pic>
        <p:nvPicPr>
          <p:cNvPr id="23554" name="Picture 2" descr="The Promise.race() static method in JavaScri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838200"/>
            <a:ext cx="8077200"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5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id="{A430124F-9EE2-4759-A4C7-7BC6FBF7A596}"/>
              </a:ext>
            </a:extLst>
          </p:cNvPr>
          <p:cNvSpPr>
            <a:spLocks noGrp="1"/>
          </p:cNvSpPr>
          <p:nvPr>
            <p:ph type="ftr" sz="quarter" idx="12"/>
          </p:nvPr>
        </p:nvSpPr>
        <p:spPr>
          <a:xfrm>
            <a:off x="4038600" y="6356351"/>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121</a:t>
            </a:fld>
            <a:endParaRPr lang="en-US" altLang="en-US"/>
          </a:p>
        </p:txBody>
      </p:sp>
      <p:sp>
        <p:nvSpPr>
          <p:cNvPr id="7" name="Title 1">
            <a:extLst>
              <a:ext uri="{FF2B5EF4-FFF2-40B4-BE49-F238E27FC236}">
                <a16:creationId xmlns:a16="http://schemas.microsoft.com/office/drawing/2014/main" id="{B7E0015B-E3F6-43A8-8C77-07731E4B167E}"/>
              </a:ext>
            </a:extLst>
          </p:cNvPr>
          <p:cNvSpPr txBox="1">
            <a:spLocks/>
          </p:cNvSpPr>
          <p:nvPr/>
        </p:nvSpPr>
        <p:spPr>
          <a:xfrm>
            <a:off x="2895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IN" sz="3200" b="1" dirty="0"/>
              <a:t>The </a:t>
            </a:r>
            <a:r>
              <a:rPr lang="en-IN" sz="3200" b="1" dirty="0" err="1"/>
              <a:t>promise.race</a:t>
            </a:r>
            <a:r>
              <a:rPr lang="en-IN" sz="3200" b="1" dirty="0"/>
              <a:t>() Example</a:t>
            </a:r>
          </a:p>
        </p:txBody>
      </p:sp>
      <p:sp>
        <p:nvSpPr>
          <p:cNvPr id="2" name="Date Placeholder 1"/>
          <p:cNvSpPr>
            <a:spLocks noGrp="1"/>
          </p:cNvSpPr>
          <p:nvPr>
            <p:ph type="dt" sz="half" idx="10"/>
          </p:nvPr>
        </p:nvSpPr>
        <p:spPr/>
        <p:txBody>
          <a:bodyPr/>
          <a:lstStyle/>
          <a:p>
            <a:r>
              <a:rPr lang="en-US"/>
              <a:t>6/7/2023</a:t>
            </a:r>
          </a:p>
        </p:txBody>
      </p:sp>
      <p:sp>
        <p:nvSpPr>
          <p:cNvPr id="4" name="Rectangle 3"/>
          <p:cNvSpPr/>
          <p:nvPr/>
        </p:nvSpPr>
        <p:spPr>
          <a:xfrm>
            <a:off x="2362200" y="914400"/>
            <a:ext cx="8001000" cy="4154984"/>
          </a:xfrm>
          <a:prstGeom prst="rect">
            <a:avLst/>
          </a:prstGeom>
        </p:spPr>
        <p:txBody>
          <a:bodyPr wrap="square">
            <a:spAutoFit/>
          </a:bodyPr>
          <a:lstStyle/>
          <a:p>
            <a:r>
              <a:rPr lang="en-US" sz="2400" dirty="0"/>
              <a:t>&lt;script&gt;  </a:t>
            </a:r>
          </a:p>
          <a:p>
            <a:r>
              <a:rPr lang="en-US" sz="2400" dirty="0" err="1"/>
              <a:t>const</a:t>
            </a:r>
            <a:r>
              <a:rPr lang="en-US" sz="2400" dirty="0"/>
              <a:t> pr1 = new Promise((resolve, reject) =&gt; {  </a:t>
            </a:r>
          </a:p>
          <a:p>
            <a:r>
              <a:rPr lang="en-US" sz="2400" dirty="0" err="1"/>
              <a:t>setTimeout</a:t>
            </a:r>
            <a:r>
              <a:rPr lang="en-US" sz="2400" dirty="0"/>
              <a:t>(resolve, 700, "first promise");  </a:t>
            </a:r>
          </a:p>
          <a:p>
            <a:r>
              <a:rPr lang="en-US" sz="2400" dirty="0"/>
              <a:t>});  </a:t>
            </a:r>
          </a:p>
          <a:p>
            <a:r>
              <a:rPr lang="en-US" sz="2400" dirty="0" err="1"/>
              <a:t>const</a:t>
            </a:r>
            <a:r>
              <a:rPr lang="en-US" sz="2400" dirty="0"/>
              <a:t> pr2 = new Promise((resolve, reject) =&gt; {  </a:t>
            </a:r>
          </a:p>
          <a:p>
            <a:r>
              <a:rPr lang="en-US" sz="2400" dirty="0" err="1"/>
              <a:t>setTimeout</a:t>
            </a:r>
            <a:r>
              <a:rPr lang="en-US" sz="2400" dirty="0"/>
              <a:t>(resolve, 500, "second promise");  </a:t>
            </a:r>
          </a:p>
          <a:p>
            <a:r>
              <a:rPr lang="en-US" sz="2400" dirty="0"/>
              <a:t>});  </a:t>
            </a:r>
          </a:p>
          <a:p>
            <a:r>
              <a:rPr lang="en-US" sz="2400" dirty="0" err="1"/>
              <a:t>Promise.race</a:t>
            </a:r>
            <a:r>
              <a:rPr lang="en-US" sz="2400" dirty="0"/>
              <a:t>([pr1, pr2]).then((value) =&gt; {  </a:t>
            </a:r>
          </a:p>
          <a:p>
            <a:r>
              <a:rPr lang="en-US" sz="2400" dirty="0" err="1"/>
              <a:t>document.getElementById</a:t>
            </a:r>
            <a:r>
              <a:rPr lang="en-US" sz="2400" dirty="0"/>
              <a:t>('data').</a:t>
            </a:r>
            <a:r>
              <a:rPr lang="en-US" sz="2400" dirty="0" err="1"/>
              <a:t>innerHTML</a:t>
            </a:r>
            <a:r>
              <a:rPr lang="en-US" sz="2400" dirty="0"/>
              <a:t> = value;  </a:t>
            </a:r>
          </a:p>
          <a:p>
            <a:r>
              <a:rPr lang="en-US" sz="2400" dirty="0"/>
              <a:t>});  </a:t>
            </a:r>
          </a:p>
          <a:p>
            <a:r>
              <a:rPr lang="en-US" sz="2400" dirty="0"/>
              <a:t>&lt;/script&gt; </a:t>
            </a:r>
          </a:p>
        </p:txBody>
      </p:sp>
    </p:spTree>
    <p:extLst>
      <p:ext uri="{BB962C8B-B14F-4D97-AF65-F5344CB8AC3E}">
        <p14:creationId xmlns:p14="http://schemas.microsoft.com/office/powerpoint/2010/main" val="34204804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if/else statement (same as Java)</a:t>
            </a:r>
          </a:p>
          <a:p>
            <a:endParaRPr lang="en-US" dirty="0"/>
          </a:p>
          <a:p>
            <a:endParaRPr lang="en-US" dirty="0"/>
          </a:p>
          <a:p>
            <a:endParaRPr lang="en-US" dirty="0"/>
          </a:p>
          <a:p>
            <a:endParaRPr lang="en-US" dirty="0"/>
          </a:p>
          <a:p>
            <a:pPr>
              <a:buFont typeface="Wingdings" panose="05000000000000000000" pitchFamily="2" charset="2"/>
              <a:buChar char="v"/>
            </a:pPr>
            <a:endParaRPr lang="en-US" sz="1800" dirty="0">
              <a:latin typeface="+mj-lt"/>
            </a:endParaRP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identical structure to Java's if/else statement</a:t>
            </a:r>
          </a:p>
          <a:p>
            <a:pPr>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JavaScript allows almost anything as a condition</a:t>
            </a:r>
          </a:p>
          <a:p>
            <a:pPr>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a:t>6/7/2023</a:t>
            </a:r>
          </a:p>
        </p:txBody>
      </p:sp>
      <p:sp>
        <p:nvSpPr>
          <p:cNvPr id="5" name="Footer Placeholder 4"/>
          <p:cNvSpPr>
            <a:spLocks noGrp="1"/>
          </p:cNvSpPr>
          <p:nvPr>
            <p:ph type="ftr" sz="quarter" idx="11"/>
          </p:nvPr>
        </p:nvSpPr>
        <p:spPr>
          <a:xfrm>
            <a:off x="4038600" y="6356351"/>
            <a:ext cx="5029200" cy="365125"/>
          </a:xfrm>
        </p:spPr>
        <p:txBody>
          <a:bodyPr/>
          <a:lstStyle/>
          <a:p>
            <a:r>
              <a:rPr lang="fi-FI"/>
              <a:t>Rajat Kumar              WT                      unit- 4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dirty="0"/>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800" dirty="0"/>
              <a:t>Conditional statements</a:t>
            </a:r>
          </a:p>
        </p:txBody>
      </p:sp>
      <p:sp>
        <p:nvSpPr>
          <p:cNvPr id="8" name="TextBox 7">
            <a:extLst>
              <a:ext uri="{FF2B5EF4-FFF2-40B4-BE49-F238E27FC236}">
                <a16:creationId xmlns:a16="http://schemas.microsoft.com/office/drawing/2014/main" id="{B6146E66-7D98-49F0-BF43-BDBFD3DCB9EC}"/>
              </a:ext>
            </a:extLst>
          </p:cNvPr>
          <p:cNvSpPr txBox="1"/>
          <p:nvPr/>
        </p:nvSpPr>
        <p:spPr>
          <a:xfrm>
            <a:off x="2133600" y="1745671"/>
            <a:ext cx="8153400" cy="2308324"/>
          </a:xfrm>
          <a:prstGeom prst="rect">
            <a:avLst/>
          </a:prstGeom>
          <a:solidFill>
            <a:srgbClr val="F4F6A8"/>
          </a:solidFill>
          <a:ln w="19050">
            <a:solidFill>
              <a:schemeClr val="tx1"/>
            </a:solidFill>
          </a:ln>
        </p:spPr>
        <p:txBody>
          <a:bodyPr wrap="square" rtlCol="0">
            <a:spAutoFit/>
          </a:bodyPr>
          <a:lstStyle/>
          <a:p>
            <a:r>
              <a:rPr lang="en-US" dirty="0">
                <a:latin typeface="Courier New" pitchFamily="49" charset="0"/>
                <a:cs typeface="Courier New" pitchFamily="49" charset="0"/>
              </a:rPr>
              <a:t>if (condition) {</a:t>
            </a:r>
          </a:p>
          <a:p>
            <a:r>
              <a:rPr lang="en-US" dirty="0">
                <a:latin typeface="Courier New" pitchFamily="49" charset="0"/>
                <a:cs typeface="Courier New" pitchFamily="49" charset="0"/>
              </a:rPr>
              <a:t>	statements;</a:t>
            </a:r>
          </a:p>
          <a:p>
            <a:r>
              <a:rPr lang="en-US" dirty="0">
                <a:latin typeface="Courier New" pitchFamily="49" charset="0"/>
                <a:cs typeface="Courier New" pitchFamily="49" charset="0"/>
              </a:rPr>
              <a:t>} else if (condition) {</a:t>
            </a:r>
          </a:p>
          <a:p>
            <a:r>
              <a:rPr lang="en-US" dirty="0">
                <a:latin typeface="Courier New" pitchFamily="49" charset="0"/>
                <a:cs typeface="Courier New" pitchFamily="49" charset="0"/>
              </a:rPr>
              <a:t>	statements;</a:t>
            </a:r>
          </a:p>
          <a:p>
            <a:r>
              <a:rPr lang="en-US" dirty="0">
                <a:latin typeface="Courier New" pitchFamily="49" charset="0"/>
                <a:cs typeface="Courier New" pitchFamily="49" charset="0"/>
              </a:rPr>
              <a:t>} else {</a:t>
            </a:r>
          </a:p>
          <a:p>
            <a:r>
              <a:rPr lang="en-US" dirty="0">
                <a:latin typeface="Courier New" pitchFamily="49" charset="0"/>
                <a:cs typeface="Courier New" pitchFamily="49" charset="0"/>
              </a:rPr>
              <a:t>	statements;</a:t>
            </a:r>
          </a:p>
          <a:p>
            <a:r>
              <a:rPr lang="en-US" dirty="0">
                <a:latin typeface="Courier New" pitchFamily="49" charset="0"/>
                <a:cs typeface="Courier New" pitchFamily="49" charset="0"/>
              </a:rPr>
              <a:t>}</a:t>
            </a:r>
          </a:p>
          <a:p>
            <a:r>
              <a:rPr lang="nn-NO" dirty="0">
                <a:latin typeface="Courier New" pitchFamily="49" charset="0"/>
                <a:cs typeface="Courier New" pitchFamily="49" charset="0"/>
              </a:rPr>
              <a:t>				  </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JS</a:t>
            </a:r>
          </a:p>
        </p:txBody>
      </p:sp>
    </p:spTree>
    <p:extLst>
      <p:ext uri="{BB962C8B-B14F-4D97-AF65-F5344CB8AC3E}">
        <p14:creationId xmlns:p14="http://schemas.microsoft.com/office/powerpoint/2010/main" val="1363786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1143000"/>
            <a:ext cx="8526780" cy="4953000"/>
          </a:xfrm>
        </p:spPr>
        <p:txBody>
          <a:bodyPr>
            <a:normAutofit/>
          </a:bodyPr>
          <a:lstStyle/>
          <a:p>
            <a:pPr marL="0" indent="0">
              <a:buNone/>
            </a:pPr>
            <a:r>
              <a:rPr lang="en-US" dirty="0"/>
              <a:t>Boolean type</a:t>
            </a:r>
          </a:p>
          <a:p>
            <a:pPr marL="0" indent="0">
              <a:buNone/>
            </a:pPr>
            <a:endParaRPr lang="en-US" dirty="0"/>
          </a:p>
          <a:p>
            <a:pPr marL="0" indent="0">
              <a:buNone/>
            </a:pPr>
            <a:endParaRPr lang="en-US" dirty="0"/>
          </a:p>
          <a:p>
            <a:pPr marL="0" indent="0">
              <a:buNone/>
            </a:pPr>
            <a:endParaRPr lang="en-US" dirty="0"/>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any value can be used as a Boolean</a:t>
            </a:r>
          </a:p>
          <a:p>
            <a:pPr lvl="1">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falsey</a:t>
            </a:r>
            <a:r>
              <a:rPr lang="en-US" sz="2000" dirty="0">
                <a:latin typeface="Times New Roman" panose="02020603050405020304" pitchFamily="18" charset="0"/>
                <a:cs typeface="Times New Roman" panose="02020603050405020304" pitchFamily="18" charset="0"/>
              </a:rPr>
              <a:t>" values: 0, 0.0, </a:t>
            </a:r>
            <a:r>
              <a:rPr lang="en-US" sz="2000" dirty="0" err="1">
                <a:latin typeface="Times New Roman" panose="02020603050405020304" pitchFamily="18" charset="0"/>
                <a:cs typeface="Times New Roman" panose="02020603050405020304" pitchFamily="18" charset="0"/>
              </a:rPr>
              <a:t>NaN</a:t>
            </a:r>
            <a:r>
              <a:rPr lang="en-US" sz="2000" dirty="0">
                <a:latin typeface="Times New Roman" panose="02020603050405020304" pitchFamily="18" charset="0"/>
                <a:cs typeface="Times New Roman" panose="02020603050405020304" pitchFamily="18" charset="0"/>
              </a:rPr>
              <a:t>, "", null, and undefined</a:t>
            </a:r>
          </a:p>
          <a:p>
            <a:pPr lvl="1">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"truthy" values: anything else</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converting a value into a Boolean explicitly:</a:t>
            </a:r>
          </a:p>
          <a:p>
            <a:pPr lvl="1">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var </a:t>
            </a:r>
            <a:r>
              <a:rPr lang="en-US" sz="2000" dirty="0" err="1">
                <a:latin typeface="Times New Roman" panose="02020603050405020304" pitchFamily="18" charset="0"/>
                <a:cs typeface="Times New Roman" panose="02020603050405020304" pitchFamily="18" charset="0"/>
              </a:rPr>
              <a:t>boolValue</a:t>
            </a:r>
            <a:r>
              <a:rPr lang="en-US" sz="2000" dirty="0">
                <a:latin typeface="Times New Roman" panose="02020603050405020304" pitchFamily="18" charset="0"/>
                <a:cs typeface="Times New Roman" panose="02020603050405020304" pitchFamily="18" charset="0"/>
              </a:rPr>
              <a:t> = Boolean(</a:t>
            </a:r>
            <a:r>
              <a:rPr lang="en-US" sz="2000" dirty="0" err="1">
                <a:latin typeface="Times New Roman" panose="02020603050405020304" pitchFamily="18" charset="0"/>
                <a:cs typeface="Times New Roman" panose="02020603050405020304" pitchFamily="18" charset="0"/>
              </a:rPr>
              <a:t>otherValue</a:t>
            </a:r>
            <a:r>
              <a:rPr lang="en-US" sz="2000" dirty="0">
                <a:latin typeface="Times New Roman" panose="02020603050405020304" pitchFamily="18" charset="0"/>
                <a:cs typeface="Times New Roman" panose="02020603050405020304" pitchFamily="18" charset="0"/>
              </a:rPr>
              <a:t>);</a:t>
            </a:r>
          </a:p>
          <a:p>
            <a:pPr lvl="1">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var </a:t>
            </a:r>
            <a:r>
              <a:rPr lang="en-US" sz="2000" dirty="0" err="1">
                <a:latin typeface="Times New Roman" panose="02020603050405020304" pitchFamily="18" charset="0"/>
                <a:cs typeface="Times New Roman" panose="02020603050405020304" pitchFamily="18" charset="0"/>
              </a:rPr>
              <a:t>boolValue</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otherValue</a:t>
            </a:r>
            <a:r>
              <a:rPr lang="en-US" sz="2000" dirty="0">
                <a:latin typeface="Times New Roman" panose="02020603050405020304" pitchFamily="18" charset="0"/>
                <a:cs typeface="Times New Roman" panose="02020603050405020304" pitchFamily="18" charset="0"/>
              </a:rPr>
              <a:t>);</a:t>
            </a:r>
          </a:p>
          <a:p>
            <a:pPr marL="0" indent="0">
              <a:buNone/>
            </a:pPr>
            <a:endParaRPr lang="en-US" dirty="0"/>
          </a:p>
        </p:txBody>
      </p:sp>
      <p:sp>
        <p:nvSpPr>
          <p:cNvPr id="4" name="Date Placeholder 3"/>
          <p:cNvSpPr>
            <a:spLocks noGrp="1"/>
          </p:cNvSpPr>
          <p:nvPr>
            <p:ph type="dt" sz="half" idx="10"/>
          </p:nvPr>
        </p:nvSpPr>
        <p:spPr/>
        <p:txBody>
          <a:bodyPr/>
          <a:lstStyle/>
          <a:p>
            <a:r>
              <a:rPr lang="en-US"/>
              <a:t>6/7/2023</a:t>
            </a:r>
          </a:p>
        </p:txBody>
      </p:sp>
      <p:sp>
        <p:nvSpPr>
          <p:cNvPr id="5" name="Footer Placeholder 4"/>
          <p:cNvSpPr>
            <a:spLocks noGrp="1"/>
          </p:cNvSpPr>
          <p:nvPr>
            <p:ph type="ftr" sz="quarter" idx="11"/>
          </p:nvPr>
        </p:nvSpPr>
        <p:spPr>
          <a:xfrm>
            <a:off x="4038600" y="6356351"/>
            <a:ext cx="5029200" cy="365125"/>
          </a:xfrm>
        </p:spPr>
        <p:txBody>
          <a:bodyPr/>
          <a:lstStyle/>
          <a:p>
            <a:r>
              <a:rPr lang="fi-FI"/>
              <a:t>Rajat Kumar              WT                      unit- 4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Contd..</a:t>
            </a:r>
          </a:p>
        </p:txBody>
      </p:sp>
      <p:sp>
        <p:nvSpPr>
          <p:cNvPr id="8" name="TextBox 7">
            <a:extLst>
              <a:ext uri="{FF2B5EF4-FFF2-40B4-BE49-F238E27FC236}">
                <a16:creationId xmlns:a16="http://schemas.microsoft.com/office/drawing/2014/main" id="{986FCB12-07AF-49D3-A0A1-7FCEDFD800B9}"/>
              </a:ext>
            </a:extLst>
          </p:cNvPr>
          <p:cNvSpPr txBox="1"/>
          <p:nvPr/>
        </p:nvSpPr>
        <p:spPr>
          <a:xfrm>
            <a:off x="2121877" y="1745671"/>
            <a:ext cx="8153400" cy="1477328"/>
          </a:xfrm>
          <a:prstGeom prst="rect">
            <a:avLst/>
          </a:prstGeom>
          <a:solidFill>
            <a:srgbClr val="F4F6A8"/>
          </a:solidFill>
          <a:ln w="19050">
            <a:solidFill>
              <a:schemeClr val="tx1"/>
            </a:solidFill>
          </a:ln>
        </p:spPr>
        <p:txBody>
          <a:bodyPr wrap="square" rtlCol="0">
            <a:spAutoFit/>
          </a:bodyPr>
          <a:lstStyle/>
          <a:p>
            <a:r>
              <a:rPr lang="en-US" dirty="0" err="1">
                <a:latin typeface="Courier New" pitchFamily="49" charset="0"/>
                <a:cs typeface="Courier New" pitchFamily="49" charset="0"/>
              </a:rPr>
              <a:t>var</a:t>
            </a:r>
            <a:r>
              <a:rPr lang="en-US" dirty="0">
                <a:latin typeface="Courier New" pitchFamily="49" charset="0"/>
                <a:cs typeface="Courier New" pitchFamily="49" charset="0"/>
              </a:rPr>
              <a:t> iLike190M = true;</a:t>
            </a:r>
          </a:p>
          <a:p>
            <a:r>
              <a:rPr lang="en-US" dirty="0" err="1">
                <a:latin typeface="Courier New" pitchFamily="49" charset="0"/>
                <a:cs typeface="Courier New" pitchFamily="49" charset="0"/>
              </a:rPr>
              <a:t>var</a:t>
            </a:r>
            <a:r>
              <a:rPr lang="en-US" dirty="0">
                <a:latin typeface="Courier New" pitchFamily="49" charset="0"/>
                <a:cs typeface="Courier New" pitchFamily="49" charset="0"/>
              </a:rPr>
              <a:t> </a:t>
            </a:r>
            <a:r>
              <a:rPr lang="en-US" dirty="0" err="1">
                <a:latin typeface="Courier New" pitchFamily="49" charset="0"/>
                <a:cs typeface="Courier New" pitchFamily="49" charset="0"/>
              </a:rPr>
              <a:t>ieIsGood</a:t>
            </a:r>
            <a:r>
              <a:rPr lang="en-US" dirty="0">
                <a:latin typeface="Courier New" pitchFamily="49" charset="0"/>
                <a:cs typeface="Courier New" pitchFamily="49" charset="0"/>
              </a:rPr>
              <a:t> = "IE6" &gt; 0; // false</a:t>
            </a:r>
          </a:p>
          <a:p>
            <a:r>
              <a:rPr lang="en-US" dirty="0">
                <a:latin typeface="Courier New" pitchFamily="49" charset="0"/>
                <a:cs typeface="Courier New" pitchFamily="49" charset="0"/>
              </a:rPr>
              <a:t>if ("web </a:t>
            </a:r>
            <a:r>
              <a:rPr lang="en-US" dirty="0" err="1">
                <a:latin typeface="Courier New" pitchFamily="49" charset="0"/>
                <a:cs typeface="Courier New" pitchFamily="49" charset="0"/>
              </a:rPr>
              <a:t>devevelopment</a:t>
            </a:r>
            <a:r>
              <a:rPr lang="en-US" dirty="0">
                <a:latin typeface="Courier New" pitchFamily="49" charset="0"/>
                <a:cs typeface="Courier New" pitchFamily="49" charset="0"/>
              </a:rPr>
              <a:t> is great") { /* true */ }</a:t>
            </a:r>
          </a:p>
          <a:p>
            <a:r>
              <a:rPr lang="en-US" dirty="0">
                <a:latin typeface="Courier New" pitchFamily="49" charset="0"/>
                <a:cs typeface="Courier New" pitchFamily="49" charset="0"/>
              </a:rPr>
              <a:t>if (0) { /* false */ }</a:t>
            </a:r>
            <a:r>
              <a:rPr lang="nn-NO" dirty="0">
                <a:latin typeface="Courier New" pitchFamily="49" charset="0"/>
                <a:cs typeface="Courier New" pitchFamily="49" charset="0"/>
              </a:rPr>
              <a:t>				  </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JS</a:t>
            </a:r>
          </a:p>
        </p:txBody>
      </p:sp>
    </p:spTree>
    <p:extLst>
      <p:ext uri="{BB962C8B-B14F-4D97-AF65-F5344CB8AC3E}">
        <p14:creationId xmlns:p14="http://schemas.microsoft.com/office/powerpoint/2010/main" val="3264687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a:bodyPr>
          <a:lstStyle/>
          <a:p>
            <a:pPr marL="0" indent="0">
              <a:buNone/>
            </a:pPr>
            <a:r>
              <a:rPr lang="en-US" dirty="0"/>
              <a:t> </a:t>
            </a:r>
            <a:r>
              <a:rPr lang="en-US" dirty="0">
                <a:latin typeface="Times New Roman" panose="02020603050405020304" pitchFamily="18" charset="0"/>
                <a:cs typeface="Times New Roman" panose="02020603050405020304" pitchFamily="18" charset="0"/>
              </a:rPr>
              <a:t>for loop (same as Java)</a:t>
            </a:r>
          </a:p>
          <a:p>
            <a:pPr marL="0" indent="0">
              <a:buNone/>
            </a:pPr>
            <a:endParaRPr lang="en-US" dirty="0"/>
          </a:p>
        </p:txBody>
      </p:sp>
      <p:sp>
        <p:nvSpPr>
          <p:cNvPr id="4" name="Date Placeholder 3"/>
          <p:cNvSpPr>
            <a:spLocks noGrp="1"/>
          </p:cNvSpPr>
          <p:nvPr>
            <p:ph type="dt" sz="half" idx="10"/>
          </p:nvPr>
        </p:nvSpPr>
        <p:spPr/>
        <p:txBody>
          <a:bodyPr/>
          <a:lstStyle/>
          <a:p>
            <a:r>
              <a:rPr lang="en-US"/>
              <a:t>6/7/2023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Java script Loops</a:t>
            </a:r>
          </a:p>
        </p:txBody>
      </p:sp>
      <p:sp>
        <p:nvSpPr>
          <p:cNvPr id="8" name="TextBox 7">
            <a:extLst>
              <a:ext uri="{FF2B5EF4-FFF2-40B4-BE49-F238E27FC236}">
                <a16:creationId xmlns:a16="http://schemas.microsoft.com/office/drawing/2014/main" id="{8068C531-DDAB-4648-955D-93DECDBBF60D}"/>
              </a:ext>
            </a:extLst>
          </p:cNvPr>
          <p:cNvSpPr txBox="1"/>
          <p:nvPr/>
        </p:nvSpPr>
        <p:spPr>
          <a:xfrm>
            <a:off x="2157046" y="1716364"/>
            <a:ext cx="8153400" cy="1200329"/>
          </a:xfrm>
          <a:prstGeom prst="rect">
            <a:avLst/>
          </a:prstGeom>
          <a:solidFill>
            <a:srgbClr val="F4F6A8"/>
          </a:solidFill>
          <a:ln w="19050">
            <a:solidFill>
              <a:schemeClr val="tx1"/>
            </a:solidFill>
          </a:ln>
        </p:spPr>
        <p:txBody>
          <a:bodyPr wrap="square" rtlCol="0">
            <a:spAutoFit/>
          </a:bodyPr>
          <a:lstStyle/>
          <a:p>
            <a:r>
              <a:rPr lang="nn-NO" dirty="0">
                <a:latin typeface="Courier New" pitchFamily="49" charset="0"/>
                <a:cs typeface="Courier New" pitchFamily="49" charset="0"/>
              </a:rPr>
              <a:t>var sum = 0;</a:t>
            </a:r>
          </a:p>
          <a:p>
            <a:r>
              <a:rPr lang="nn-NO" b="1" dirty="0">
                <a:latin typeface="Courier New" pitchFamily="49" charset="0"/>
                <a:cs typeface="Courier New" pitchFamily="49" charset="0"/>
              </a:rPr>
              <a:t>for (var i = 0; i &lt; 100; i++) {</a:t>
            </a:r>
          </a:p>
          <a:p>
            <a:r>
              <a:rPr lang="nn-NO" dirty="0">
                <a:latin typeface="Courier New" pitchFamily="49" charset="0"/>
                <a:cs typeface="Courier New" pitchFamily="49" charset="0"/>
              </a:rPr>
              <a:t>	sum = sum + i;</a:t>
            </a:r>
          </a:p>
          <a:p>
            <a:r>
              <a:rPr lang="nn-NO" dirty="0">
                <a:latin typeface="Courier New" pitchFamily="49" charset="0"/>
                <a:cs typeface="Courier New" pitchFamily="49" charset="0"/>
              </a:rPr>
              <a:t>}					  </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JS</a:t>
            </a:r>
          </a:p>
        </p:txBody>
      </p:sp>
      <p:sp>
        <p:nvSpPr>
          <p:cNvPr id="10" name="TextBox 9">
            <a:extLst>
              <a:ext uri="{FF2B5EF4-FFF2-40B4-BE49-F238E27FC236}">
                <a16:creationId xmlns:a16="http://schemas.microsoft.com/office/drawing/2014/main" id="{093B7865-009D-4B6F-ACE1-7932B3ADB904}"/>
              </a:ext>
            </a:extLst>
          </p:cNvPr>
          <p:cNvSpPr txBox="1"/>
          <p:nvPr/>
        </p:nvSpPr>
        <p:spPr>
          <a:xfrm>
            <a:off x="2133600" y="3180309"/>
            <a:ext cx="8153400" cy="1754326"/>
          </a:xfrm>
          <a:prstGeom prst="rect">
            <a:avLst/>
          </a:prstGeom>
          <a:solidFill>
            <a:srgbClr val="F4F6A8"/>
          </a:solidFill>
          <a:ln w="19050">
            <a:solidFill>
              <a:schemeClr val="tx1"/>
            </a:solidFill>
          </a:ln>
        </p:spPr>
        <p:txBody>
          <a:bodyPr wrap="square" rtlCol="0">
            <a:spAutoFit/>
          </a:bodyPr>
          <a:lstStyle/>
          <a:p>
            <a:r>
              <a:rPr lang="en-US" dirty="0" err="1">
                <a:latin typeface="Courier New" pitchFamily="49" charset="0"/>
                <a:cs typeface="Courier New" pitchFamily="49" charset="0"/>
              </a:rPr>
              <a:t>var</a:t>
            </a:r>
            <a:r>
              <a:rPr lang="en-US" dirty="0">
                <a:latin typeface="Courier New" pitchFamily="49" charset="0"/>
                <a:cs typeface="Courier New" pitchFamily="49" charset="0"/>
              </a:rPr>
              <a:t> s1 = "hello";</a:t>
            </a:r>
          </a:p>
          <a:p>
            <a:r>
              <a:rPr lang="en-US" dirty="0" err="1">
                <a:latin typeface="Courier New" pitchFamily="49" charset="0"/>
                <a:cs typeface="Courier New" pitchFamily="49" charset="0"/>
              </a:rPr>
              <a:t>var</a:t>
            </a:r>
            <a:r>
              <a:rPr lang="en-US" dirty="0">
                <a:latin typeface="Courier New" pitchFamily="49" charset="0"/>
                <a:cs typeface="Courier New" pitchFamily="49" charset="0"/>
              </a:rPr>
              <a:t> s2 = "";</a:t>
            </a:r>
          </a:p>
          <a:p>
            <a:r>
              <a:rPr lang="en-US" b="1" dirty="0">
                <a:latin typeface="Courier New" pitchFamily="49" charset="0"/>
                <a:cs typeface="Courier New" pitchFamily="49" charset="0"/>
              </a:rPr>
              <a:t>for (</a:t>
            </a:r>
            <a:r>
              <a:rPr lang="en-US" b="1" dirty="0" err="1">
                <a:latin typeface="Courier New" pitchFamily="49" charset="0"/>
                <a:cs typeface="Courier New" pitchFamily="49" charset="0"/>
              </a:rPr>
              <a:t>var</a:t>
            </a:r>
            <a:r>
              <a:rPr lang="en-US" b="1" dirty="0">
                <a:latin typeface="Courier New" pitchFamily="49" charset="0"/>
                <a:cs typeface="Courier New" pitchFamily="49" charset="0"/>
              </a:rPr>
              <a:t> i = 0; i &lt; </a:t>
            </a:r>
            <a:r>
              <a:rPr lang="en-US" b="1" dirty="0" err="1">
                <a:latin typeface="Courier New" pitchFamily="49" charset="0"/>
                <a:cs typeface="Courier New" pitchFamily="49" charset="0"/>
              </a:rPr>
              <a:t>s.length</a:t>
            </a:r>
            <a:r>
              <a:rPr lang="en-US" b="1" dirty="0">
                <a:latin typeface="Courier New" pitchFamily="49" charset="0"/>
                <a:cs typeface="Courier New" pitchFamily="49" charset="0"/>
              </a:rPr>
              <a:t>; i++) {</a:t>
            </a:r>
          </a:p>
          <a:p>
            <a:r>
              <a:rPr lang="en-US" dirty="0">
                <a:latin typeface="Courier New" pitchFamily="49" charset="0"/>
                <a:cs typeface="Courier New" pitchFamily="49" charset="0"/>
              </a:rPr>
              <a:t>	s2 += s1.charAt(i) + s1.charAt(i);</a:t>
            </a:r>
          </a:p>
          <a:p>
            <a:r>
              <a:rPr lang="en-US" dirty="0">
                <a:latin typeface="Courier New" pitchFamily="49" charset="0"/>
                <a:cs typeface="Courier New" pitchFamily="49" charset="0"/>
              </a:rPr>
              <a:t>}</a:t>
            </a:r>
          </a:p>
          <a:p>
            <a:r>
              <a:rPr lang="en-US" dirty="0">
                <a:latin typeface="Courier New" pitchFamily="49" charset="0"/>
                <a:cs typeface="Courier New" pitchFamily="49" charset="0"/>
              </a:rPr>
              <a:t>// s2 stores "</a:t>
            </a:r>
            <a:r>
              <a:rPr lang="en-US" dirty="0" err="1">
                <a:latin typeface="Courier New" pitchFamily="49" charset="0"/>
                <a:cs typeface="Courier New" pitchFamily="49" charset="0"/>
              </a:rPr>
              <a:t>hheelllloo</a:t>
            </a:r>
            <a:r>
              <a:rPr lang="en-US" dirty="0">
                <a:latin typeface="Courier New" pitchFamily="49" charset="0"/>
                <a:cs typeface="Courier New" pitchFamily="49" charset="0"/>
              </a:rPr>
              <a:t>"</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JS</a:t>
            </a:r>
          </a:p>
        </p:txBody>
      </p:sp>
      <p:sp>
        <p:nvSpPr>
          <p:cNvPr id="11" name="Footer Placeholder 4">
            <a:extLst>
              <a:ext uri="{FF2B5EF4-FFF2-40B4-BE49-F238E27FC236}">
                <a16:creationId xmlns:a16="http://schemas.microsoft.com/office/drawing/2014/main" id="{576003C4-D251-486A-98BB-0E58E406C1F3}"/>
              </a:ext>
            </a:extLst>
          </p:cNvPr>
          <p:cNvSpPr txBox="1">
            <a:spLocks/>
          </p:cNvSpPr>
          <p:nvPr/>
        </p:nvSpPr>
        <p:spPr>
          <a:xfrm>
            <a:off x="3352800" y="6363711"/>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Abdul  Khalid             WT               Unit-4</a:t>
            </a:r>
          </a:p>
        </p:txBody>
      </p:sp>
      <p:sp>
        <p:nvSpPr>
          <p:cNvPr id="2" name="Footer Placeholder 1">
            <a:extLst>
              <a:ext uri="{FF2B5EF4-FFF2-40B4-BE49-F238E27FC236}">
                <a16:creationId xmlns:a16="http://schemas.microsoft.com/office/drawing/2014/main" id="{183C9563-A28B-B9D4-E0DD-A2AAD52AE881}"/>
              </a:ext>
            </a:extLst>
          </p:cNvPr>
          <p:cNvSpPr>
            <a:spLocks noGrp="1"/>
          </p:cNvSpPr>
          <p:nvPr>
            <p:ph type="ftr" sz="quarter" idx="11"/>
          </p:nvPr>
        </p:nvSpPr>
        <p:spPr/>
        <p:txBody>
          <a:bodyPr/>
          <a:lstStyle/>
          <a:p>
            <a:r>
              <a:rPr lang="fi-FI"/>
              <a:t>Rajat Kumar              WT                      unit- 4                </a:t>
            </a:r>
            <a:endParaRPr lang="en-US"/>
          </a:p>
        </p:txBody>
      </p:sp>
    </p:spTree>
    <p:extLst>
      <p:ext uri="{BB962C8B-B14F-4D97-AF65-F5344CB8AC3E}">
        <p14:creationId xmlns:p14="http://schemas.microsoft.com/office/powerpoint/2010/main" val="2043553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073170"/>
            <a:ext cx="8229600" cy="4525963"/>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while loops (same as Java)</a:t>
            </a:r>
          </a:p>
          <a:p>
            <a:pPr marL="0" indent="0">
              <a:buNone/>
            </a:pPr>
            <a:endParaRPr lang="en-US" dirty="0"/>
          </a:p>
          <a:p>
            <a:pPr marL="0" indent="0">
              <a:buNone/>
            </a:pPr>
            <a:r>
              <a:rPr lang="en-US" dirty="0"/>
              <a:t> </a:t>
            </a:r>
          </a:p>
          <a:p>
            <a:pPr marL="0" indent="0">
              <a:buNone/>
            </a:pPr>
            <a:endParaRPr lang="en-US" dirty="0"/>
          </a:p>
          <a:p>
            <a:pPr marL="0" indent="0">
              <a:buNone/>
            </a:pPr>
            <a:endParaRPr lang="en-US" dirty="0"/>
          </a:p>
          <a:p>
            <a:pPr marL="0" indent="0">
              <a:buNone/>
            </a:pPr>
            <a:endParaRPr lang="en-US" dirty="0"/>
          </a:p>
          <a:p>
            <a:pPr marL="0" indent="0">
              <a:buNone/>
            </a:pPr>
            <a:endParaRPr lang="en-US" sz="2200" dirty="0"/>
          </a:p>
          <a:p>
            <a:pPr marL="0" indent="0">
              <a:buNone/>
            </a:pPr>
            <a:r>
              <a:rPr lang="en-US" sz="2200" dirty="0"/>
              <a:t>break and continue keywords also behave as in Java</a:t>
            </a:r>
            <a:endParaRPr lang="en-US" sz="2200" dirty="0">
              <a:latin typeface="Courier New" pitchFamily="49" charset="0"/>
              <a:cs typeface="Courier New" pitchFamily="49" charset="0"/>
            </a:endParaRPr>
          </a:p>
          <a:p>
            <a:pPr marL="0" indent="0">
              <a:buNone/>
            </a:pPr>
            <a:endParaRPr lang="en-US" dirty="0"/>
          </a:p>
        </p:txBody>
      </p:sp>
      <p:sp>
        <p:nvSpPr>
          <p:cNvPr id="4" name="Date Placeholder 3"/>
          <p:cNvSpPr>
            <a:spLocks noGrp="1"/>
          </p:cNvSpPr>
          <p:nvPr>
            <p:ph type="dt" sz="half" idx="10"/>
          </p:nvPr>
        </p:nvSpPr>
        <p:spPr/>
        <p:txBody>
          <a:bodyPr/>
          <a:lstStyle/>
          <a:p>
            <a:r>
              <a:rPr lang="en-US"/>
              <a:t>6/7/2023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Contd..</a:t>
            </a:r>
          </a:p>
        </p:txBody>
      </p:sp>
      <p:sp>
        <p:nvSpPr>
          <p:cNvPr id="8" name="TextBox 7">
            <a:extLst>
              <a:ext uri="{FF2B5EF4-FFF2-40B4-BE49-F238E27FC236}">
                <a16:creationId xmlns:a16="http://schemas.microsoft.com/office/drawing/2014/main" id="{96397B4B-66E9-4076-AC4E-BA2B48556DFA}"/>
              </a:ext>
            </a:extLst>
          </p:cNvPr>
          <p:cNvSpPr txBox="1"/>
          <p:nvPr/>
        </p:nvSpPr>
        <p:spPr>
          <a:xfrm>
            <a:off x="2133600" y="1877189"/>
            <a:ext cx="8153400" cy="923330"/>
          </a:xfrm>
          <a:prstGeom prst="rect">
            <a:avLst/>
          </a:prstGeom>
          <a:solidFill>
            <a:srgbClr val="F4F6A8"/>
          </a:solidFill>
          <a:ln w="19050">
            <a:solidFill>
              <a:schemeClr val="tx1"/>
            </a:solidFill>
          </a:ln>
        </p:spPr>
        <p:txBody>
          <a:bodyPr wrap="square" rtlCol="0">
            <a:spAutoFit/>
          </a:bodyPr>
          <a:lstStyle/>
          <a:p>
            <a:r>
              <a:rPr lang="en-US" dirty="0">
                <a:latin typeface="Courier New" pitchFamily="49" charset="0"/>
                <a:cs typeface="Courier New" pitchFamily="49" charset="0"/>
              </a:rPr>
              <a:t>while (condition) {</a:t>
            </a:r>
          </a:p>
          <a:p>
            <a:r>
              <a:rPr lang="en-US" dirty="0">
                <a:latin typeface="Courier New" pitchFamily="49" charset="0"/>
                <a:cs typeface="Courier New" pitchFamily="49" charset="0"/>
              </a:rPr>
              <a:t>	statements;</a:t>
            </a:r>
          </a:p>
          <a:p>
            <a:r>
              <a:rPr lang="en-US" dirty="0">
                <a:latin typeface="Courier New" pitchFamily="49" charset="0"/>
                <a:cs typeface="Courier New" pitchFamily="49" charset="0"/>
              </a:rPr>
              <a:t>}</a:t>
            </a:r>
            <a:r>
              <a:rPr lang="nn-NO" dirty="0">
                <a:latin typeface="Courier New" pitchFamily="49" charset="0"/>
                <a:cs typeface="Courier New" pitchFamily="49" charset="0"/>
              </a:rPr>
              <a:t>			  </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JS</a:t>
            </a:r>
          </a:p>
        </p:txBody>
      </p:sp>
      <p:sp>
        <p:nvSpPr>
          <p:cNvPr id="10" name="TextBox 9">
            <a:extLst>
              <a:ext uri="{FF2B5EF4-FFF2-40B4-BE49-F238E27FC236}">
                <a16:creationId xmlns:a16="http://schemas.microsoft.com/office/drawing/2014/main" id="{F68037A9-DDA2-4508-BB61-D2D6B4D15EE7}"/>
              </a:ext>
            </a:extLst>
          </p:cNvPr>
          <p:cNvSpPr txBox="1"/>
          <p:nvPr/>
        </p:nvSpPr>
        <p:spPr>
          <a:xfrm>
            <a:off x="2133600" y="3192914"/>
            <a:ext cx="8153400" cy="1200329"/>
          </a:xfrm>
          <a:prstGeom prst="rect">
            <a:avLst/>
          </a:prstGeom>
          <a:solidFill>
            <a:srgbClr val="F4F6A8"/>
          </a:solidFill>
          <a:ln w="19050">
            <a:solidFill>
              <a:schemeClr val="tx1"/>
            </a:solidFill>
          </a:ln>
        </p:spPr>
        <p:txBody>
          <a:bodyPr wrap="square" rtlCol="0">
            <a:spAutoFit/>
          </a:bodyPr>
          <a:lstStyle/>
          <a:p>
            <a:r>
              <a:rPr lang="en-US" dirty="0">
                <a:latin typeface="Courier New" pitchFamily="49" charset="0"/>
                <a:cs typeface="Courier New" pitchFamily="49" charset="0"/>
              </a:rPr>
              <a:t>do {</a:t>
            </a:r>
          </a:p>
          <a:p>
            <a:pPr lvl="1"/>
            <a:r>
              <a:rPr lang="en-US" dirty="0">
                <a:latin typeface="Courier New" pitchFamily="49" charset="0"/>
                <a:cs typeface="Courier New" pitchFamily="49" charset="0"/>
              </a:rPr>
              <a:t>statements;</a:t>
            </a:r>
          </a:p>
          <a:p>
            <a:r>
              <a:rPr lang="en-US" dirty="0">
                <a:latin typeface="Courier New" pitchFamily="49" charset="0"/>
                <a:cs typeface="Courier New" pitchFamily="49" charset="0"/>
              </a:rPr>
              <a:t>} while (condition);</a:t>
            </a:r>
            <a:r>
              <a:rPr lang="nn-NO" dirty="0">
                <a:latin typeface="Courier New" pitchFamily="49" charset="0"/>
                <a:cs typeface="Courier New" pitchFamily="49" charset="0"/>
              </a:rPr>
              <a:t>			  </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JS</a:t>
            </a:r>
          </a:p>
        </p:txBody>
      </p:sp>
      <p:sp>
        <p:nvSpPr>
          <p:cNvPr id="2" name="Footer Placeholder 1"/>
          <p:cNvSpPr>
            <a:spLocks noGrp="1"/>
          </p:cNvSpPr>
          <p:nvPr>
            <p:ph type="ftr" sz="quarter" idx="11"/>
          </p:nvPr>
        </p:nvSpPr>
        <p:spPr>
          <a:xfrm>
            <a:off x="4724400" y="6356351"/>
            <a:ext cx="2895600" cy="365125"/>
          </a:xfrm>
        </p:spPr>
        <p:txBody>
          <a:bodyPr/>
          <a:lstStyle/>
          <a:p>
            <a:r>
              <a:rPr lang="fi-FI"/>
              <a:t>Rajat Kumar              WT                      unit- 4                </a:t>
            </a:r>
            <a:endParaRPr lang="en-US" dirty="0"/>
          </a:p>
        </p:txBody>
      </p:sp>
    </p:spTree>
    <p:extLst>
      <p:ext uri="{BB962C8B-B14F-4D97-AF65-F5344CB8AC3E}">
        <p14:creationId xmlns:p14="http://schemas.microsoft.com/office/powerpoint/2010/main" val="1891325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id="{A430124F-9EE2-4759-A4C7-7BC6FBF7A596}"/>
              </a:ext>
            </a:extLst>
          </p:cNvPr>
          <p:cNvSpPr>
            <a:spLocks noGrp="1"/>
          </p:cNvSpPr>
          <p:nvPr>
            <p:ph type="ftr" sz="quarter" idx="12"/>
          </p:nvPr>
        </p:nvSpPr>
        <p:spPr>
          <a:xfrm>
            <a:off x="4038600" y="6356351"/>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17</a:t>
            </a:fld>
            <a:endParaRPr lang="en-US" altLang="en-US"/>
          </a:p>
        </p:txBody>
      </p:sp>
      <p:sp>
        <p:nvSpPr>
          <p:cNvPr id="7" name="Title 1">
            <a:extLst>
              <a:ext uri="{FF2B5EF4-FFF2-40B4-BE49-F238E27FC236}">
                <a16:creationId xmlns:a16="http://schemas.microsoft.com/office/drawing/2014/main" id="{B7E0015B-E3F6-43A8-8C77-07731E4B167E}"/>
              </a:ext>
            </a:extLst>
          </p:cNvPr>
          <p:cNvSpPr txBox="1">
            <a:spLocks/>
          </p:cNvSpPr>
          <p:nvPr/>
        </p:nvSpPr>
        <p:spPr>
          <a:xfrm>
            <a:off x="2895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itchFamily="18" charset="0"/>
                <a:cs typeface="Times New Roman" pitchFamily="18" charset="0"/>
              </a:rPr>
              <a:t>Daily Quiz</a:t>
            </a:r>
          </a:p>
        </p:txBody>
      </p:sp>
      <p:sp>
        <p:nvSpPr>
          <p:cNvPr id="392199" name="Text Placeholder 8">
            <a:extLst>
              <a:ext uri="{FF2B5EF4-FFF2-40B4-BE49-F238E27FC236}">
                <a16:creationId xmlns:a16="http://schemas.microsoft.com/office/drawing/2014/main" id="{10A8BFAB-22EA-40E5-8F90-8B02A2064F6C}"/>
              </a:ext>
            </a:extLst>
          </p:cNvPr>
          <p:cNvSpPr txBox="1">
            <a:spLocks noGrp="1"/>
          </p:cNvSpPr>
          <p:nvPr>
            <p:ph type="body" idx="1"/>
          </p:nvPr>
        </p:nvSpPr>
        <p:spPr>
          <a:xfrm>
            <a:off x="2098676" y="1047751"/>
            <a:ext cx="8112125" cy="4913313"/>
          </a:xfrm>
        </p:spPr>
        <p:txBody>
          <a:bodyPr>
            <a:normAutofit fontScale="92500" lnSpcReduction="20000"/>
          </a:bodyPr>
          <a:lstStyle/>
          <a:p>
            <a:pPr marL="0" indent="0">
              <a:buNone/>
            </a:pPr>
            <a:r>
              <a:rPr lang="en-IN" sz="1200" dirty="0">
                <a:solidFill>
                  <a:srgbClr val="515151"/>
                </a:solidFill>
                <a:latin typeface="-apple-system"/>
              </a:rPr>
              <a:t> </a:t>
            </a:r>
            <a:r>
              <a:rPr lang="en-IN" sz="2000" b="1" dirty="0">
                <a:solidFill>
                  <a:srgbClr val="515151"/>
                </a:solidFill>
                <a:latin typeface="+mj-lt"/>
              </a:rPr>
              <a:t>Q1. </a:t>
            </a:r>
            <a:r>
              <a:rPr lang="en-IN" sz="1800" dirty="0">
                <a:solidFill>
                  <a:srgbClr val="373E3F"/>
                </a:solidFill>
                <a:latin typeface="+mj-lt"/>
              </a:rPr>
              <a:t>Java script is an _______ language?</a:t>
            </a:r>
          </a:p>
          <a:p>
            <a:pPr marL="0" indent="0">
              <a:buNone/>
            </a:pPr>
            <a:r>
              <a:rPr lang="en-IN" sz="1800" dirty="0">
                <a:solidFill>
                  <a:srgbClr val="373E3F"/>
                </a:solidFill>
                <a:latin typeface="+mj-lt"/>
              </a:rPr>
              <a:t>             (A) object oriented</a:t>
            </a:r>
          </a:p>
          <a:p>
            <a:pPr marL="0" indent="0">
              <a:buNone/>
            </a:pPr>
            <a:r>
              <a:rPr lang="en-IN" sz="1800" dirty="0">
                <a:solidFill>
                  <a:srgbClr val="373E3F"/>
                </a:solidFill>
                <a:latin typeface="+mj-lt"/>
              </a:rPr>
              <a:t>             (b) object base</a:t>
            </a:r>
          </a:p>
          <a:p>
            <a:pPr marL="0" indent="0">
              <a:buNone/>
            </a:pPr>
            <a:r>
              <a:rPr lang="en-IN" sz="1800" dirty="0">
                <a:solidFill>
                  <a:srgbClr val="373E3F"/>
                </a:solidFill>
                <a:latin typeface="+mj-lt"/>
              </a:rPr>
              <a:t>             © procedural</a:t>
            </a:r>
          </a:p>
          <a:p>
            <a:pPr marL="0" indent="0">
              <a:buNone/>
            </a:pPr>
            <a:r>
              <a:rPr lang="en-IN" sz="1800" dirty="0">
                <a:solidFill>
                  <a:srgbClr val="373E3F"/>
                </a:solidFill>
                <a:latin typeface="+mj-lt"/>
              </a:rPr>
              <a:t>             (d) None of these</a:t>
            </a:r>
          </a:p>
          <a:p>
            <a:pPr marL="0" indent="0">
              <a:buNone/>
              <a:defRPr/>
            </a:pPr>
            <a:r>
              <a:rPr lang="en-US" sz="1800" b="1" dirty="0">
                <a:solidFill>
                  <a:srgbClr val="373E3F"/>
                </a:solidFill>
                <a:latin typeface="+mj-lt"/>
              </a:rPr>
              <a:t>Q2</a:t>
            </a:r>
            <a:r>
              <a:rPr lang="en-US" sz="1800" dirty="0">
                <a:solidFill>
                  <a:srgbClr val="373E3F"/>
                </a:solidFill>
                <a:latin typeface="+mj-lt"/>
              </a:rPr>
              <a:t>.Which of the following keywords is used to define a variable in JavaScript?</a:t>
            </a:r>
          </a:p>
          <a:p>
            <a:pPr marL="0" indent="0">
              <a:buNone/>
              <a:defRPr/>
            </a:pPr>
            <a:r>
              <a:rPr lang="en-US" sz="1800" dirty="0">
                <a:solidFill>
                  <a:srgbClr val="373E3F"/>
                </a:solidFill>
                <a:latin typeface="+mj-lt"/>
              </a:rPr>
              <a:t>        (a) let</a:t>
            </a:r>
          </a:p>
          <a:p>
            <a:pPr marL="0" indent="0">
              <a:buNone/>
              <a:defRPr/>
            </a:pPr>
            <a:r>
              <a:rPr lang="en-US" sz="1800" dirty="0">
                <a:solidFill>
                  <a:srgbClr val="373E3F"/>
                </a:solidFill>
                <a:latin typeface="+mj-lt"/>
              </a:rPr>
              <a:t>        (b) var</a:t>
            </a:r>
          </a:p>
          <a:p>
            <a:pPr marL="0" indent="0">
              <a:buNone/>
              <a:defRPr/>
            </a:pPr>
            <a:r>
              <a:rPr lang="en-US" sz="1800" dirty="0">
                <a:solidFill>
                  <a:srgbClr val="373E3F"/>
                </a:solidFill>
                <a:latin typeface="+mj-lt"/>
              </a:rPr>
              <a:t>       (C) both A &amp; B</a:t>
            </a:r>
          </a:p>
          <a:p>
            <a:pPr marL="0" indent="0">
              <a:buNone/>
              <a:defRPr/>
            </a:pPr>
            <a:r>
              <a:rPr lang="en-US" sz="1800" dirty="0">
                <a:solidFill>
                  <a:srgbClr val="373E3F"/>
                </a:solidFill>
                <a:latin typeface="+mj-lt"/>
              </a:rPr>
              <a:t>        (d) None of the above</a:t>
            </a:r>
          </a:p>
          <a:p>
            <a:pPr marL="0" indent="0">
              <a:buNone/>
              <a:defRPr/>
            </a:pPr>
            <a:r>
              <a:rPr lang="en-US" altLang="en-US" sz="1800" b="1" dirty="0">
                <a:solidFill>
                  <a:srgbClr val="373E3F"/>
                </a:solidFill>
                <a:latin typeface="+mj-lt"/>
              </a:rPr>
              <a:t>Q3.</a:t>
            </a:r>
            <a:r>
              <a:rPr lang="en-US" altLang="en-US" sz="1800" dirty="0">
                <a:solidFill>
                  <a:srgbClr val="373E3F"/>
                </a:solidFill>
                <a:latin typeface="+mj-lt"/>
              </a:rPr>
              <a:t>How can a datatype be declared to be constant type  ?</a:t>
            </a:r>
          </a:p>
          <a:p>
            <a:pPr marL="0" indent="0">
              <a:buNone/>
              <a:defRPr/>
            </a:pPr>
            <a:r>
              <a:rPr lang="en-US" altLang="en-US" sz="1800" dirty="0">
                <a:solidFill>
                  <a:srgbClr val="373E3F"/>
                </a:solidFill>
                <a:latin typeface="+mj-lt"/>
              </a:rPr>
              <a:t>           (A) var</a:t>
            </a:r>
          </a:p>
          <a:p>
            <a:pPr marL="0" indent="0">
              <a:buNone/>
              <a:defRPr/>
            </a:pPr>
            <a:r>
              <a:rPr lang="en-US" altLang="en-US" sz="1800" dirty="0">
                <a:solidFill>
                  <a:srgbClr val="373E3F"/>
                </a:solidFill>
                <a:latin typeface="+mj-lt"/>
              </a:rPr>
              <a:t>           (b) const</a:t>
            </a:r>
          </a:p>
          <a:p>
            <a:pPr marL="0" indent="0">
              <a:buNone/>
              <a:defRPr/>
            </a:pPr>
            <a:r>
              <a:rPr lang="en-US" altLang="en-US" sz="1800" dirty="0">
                <a:solidFill>
                  <a:srgbClr val="373E3F"/>
                </a:solidFill>
                <a:latin typeface="+mj-lt"/>
              </a:rPr>
              <a:t>           © let</a:t>
            </a:r>
          </a:p>
          <a:p>
            <a:pPr marL="0" indent="0">
              <a:buNone/>
              <a:defRPr/>
            </a:pPr>
            <a:r>
              <a:rPr lang="en-US" altLang="en-US" sz="1800" dirty="0">
                <a:solidFill>
                  <a:srgbClr val="373E3F"/>
                </a:solidFill>
                <a:latin typeface="+mj-lt"/>
              </a:rPr>
              <a:t>           (D) constant</a:t>
            </a:r>
          </a:p>
          <a:p>
            <a:pPr>
              <a:spcBef>
                <a:spcPts val="363"/>
              </a:spcBef>
              <a:spcAft>
                <a:spcPct val="0"/>
              </a:spcAft>
              <a:buClr>
                <a:srgbClr val="000000"/>
              </a:buClr>
              <a:buNone/>
              <a:defRPr/>
            </a:pPr>
            <a:endParaRPr lang="en-US" altLang="en-US" b="1" dirty="0">
              <a:latin typeface="Arial" panose="020B0604020202020204" pitchFamily="34" charset="0"/>
              <a:ea typeface="Tahoma" panose="020B0604030504040204" pitchFamily="34" charset="0"/>
              <a:cs typeface="Times New Roman" panose="02020603050405020304" pitchFamily="18" charset="0"/>
            </a:endParaRPr>
          </a:p>
        </p:txBody>
      </p:sp>
      <p:sp>
        <p:nvSpPr>
          <p:cNvPr id="2" name="Date Placeholder 1"/>
          <p:cNvSpPr>
            <a:spLocks noGrp="1"/>
          </p:cNvSpPr>
          <p:nvPr>
            <p:ph type="dt" sz="half" idx="10"/>
          </p:nvPr>
        </p:nvSpPr>
        <p:spPr/>
        <p:txBody>
          <a:bodyPr/>
          <a:lstStyle/>
          <a:p>
            <a:r>
              <a:rPr lang="en-US"/>
              <a:t>6/7/2023</a:t>
            </a:r>
          </a:p>
        </p:txBody>
      </p:sp>
    </p:spTree>
    <p:extLst>
      <p:ext uri="{BB962C8B-B14F-4D97-AF65-F5344CB8AC3E}">
        <p14:creationId xmlns:p14="http://schemas.microsoft.com/office/powerpoint/2010/main" val="19597322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a:extLst>
              <a:ext uri="{FF2B5EF4-FFF2-40B4-BE49-F238E27FC236}">
                <a16:creationId xmlns:a16="http://schemas.microsoft.com/office/drawing/2014/main" id="{11BE000F-4F47-452A-9F3D-19CB796E47EC}"/>
              </a:ext>
            </a:extLst>
          </p:cNvPr>
          <p:cNvSpPr>
            <a:spLocks noGrp="1"/>
          </p:cNvSpPr>
          <p:nvPr>
            <p:ph type="ftr" sz="quarter" idx="12"/>
          </p:nvPr>
        </p:nvSpPr>
        <p:spPr>
          <a:xfrm>
            <a:off x="4038600" y="6356351"/>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WT                      unit- 4                </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a:extLst>
              <a:ext uri="{FF2B5EF4-FFF2-40B4-BE49-F238E27FC236}">
                <a16:creationId xmlns:a16="http://schemas.microsoft.com/office/drawing/2014/main" id="{CA1C0BC4-84D4-49D9-941E-49C0109050A7}"/>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18</a:t>
            </a:fld>
            <a:endParaRPr lang="en-US" altLang="en-US"/>
          </a:p>
        </p:txBody>
      </p:sp>
      <p:sp>
        <p:nvSpPr>
          <p:cNvPr id="7" name="Title 1">
            <a:extLst>
              <a:ext uri="{FF2B5EF4-FFF2-40B4-BE49-F238E27FC236}">
                <a16:creationId xmlns:a16="http://schemas.microsoft.com/office/drawing/2014/main" id="{6928BDB2-89DC-4844-B9D1-791701628401}"/>
              </a:ext>
            </a:extLst>
          </p:cNvPr>
          <p:cNvSpPr txBox="1">
            <a:spLocks/>
          </p:cNvSpPr>
          <p:nvPr/>
        </p:nvSpPr>
        <p:spPr>
          <a:xfrm>
            <a:off x="2895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itchFamily="18" charset="0"/>
                <a:cs typeface="Times New Roman" pitchFamily="18" charset="0"/>
              </a:rPr>
              <a:t>Daily Quiz(cont..)</a:t>
            </a:r>
          </a:p>
        </p:txBody>
      </p:sp>
      <p:sp>
        <p:nvSpPr>
          <p:cNvPr id="393223" name="Text Placeholder 8">
            <a:extLst>
              <a:ext uri="{FF2B5EF4-FFF2-40B4-BE49-F238E27FC236}">
                <a16:creationId xmlns:a16="http://schemas.microsoft.com/office/drawing/2014/main" id="{2E96CEDA-C0DA-4EE1-9AD3-6E83E342365F}"/>
              </a:ext>
            </a:extLst>
          </p:cNvPr>
          <p:cNvSpPr txBox="1">
            <a:spLocks noGrp="1"/>
          </p:cNvSpPr>
          <p:nvPr>
            <p:ph type="body" idx="1"/>
          </p:nvPr>
        </p:nvSpPr>
        <p:spPr>
          <a:xfrm>
            <a:off x="1902619" y="914400"/>
            <a:ext cx="8386763" cy="5181600"/>
          </a:xfrm>
        </p:spPr>
        <p:txBody>
          <a:bodyPr>
            <a:normAutofit lnSpcReduction="10000"/>
          </a:bodyPr>
          <a:lstStyle/>
          <a:p>
            <a:pPr>
              <a:spcBef>
                <a:spcPts val="363"/>
              </a:spcBef>
              <a:spcAft>
                <a:spcPct val="0"/>
              </a:spcAft>
              <a:buClr>
                <a:srgbClr val="000000"/>
              </a:buClr>
              <a:buNone/>
              <a:defRPr/>
            </a:pPr>
            <a:r>
              <a:rPr lang="en-US" altLang="en-US" sz="1900" b="1" dirty="0">
                <a:latin typeface="+mj-lt"/>
                <a:cs typeface="Arial" panose="020B0604020202020204" pitchFamily="34" charset="0"/>
              </a:rPr>
              <a:t>Q4.Java script is ideal to</a:t>
            </a:r>
          </a:p>
          <a:p>
            <a:pPr>
              <a:spcBef>
                <a:spcPts val="363"/>
              </a:spcBef>
              <a:spcAft>
                <a:spcPct val="0"/>
              </a:spcAft>
              <a:buClr>
                <a:srgbClr val="000000"/>
              </a:buClr>
              <a:buNone/>
              <a:defRPr/>
            </a:pPr>
            <a:r>
              <a:rPr lang="en-US" sz="1900" dirty="0">
                <a:solidFill>
                  <a:srgbClr val="252525"/>
                </a:solidFill>
                <a:latin typeface="+mj-lt"/>
              </a:rPr>
              <a:t>(A)make computations in HTML simpler </a:t>
            </a:r>
          </a:p>
          <a:p>
            <a:pPr>
              <a:spcBef>
                <a:spcPts val="363"/>
              </a:spcBef>
              <a:spcAft>
                <a:spcPct val="0"/>
              </a:spcAft>
              <a:buClr>
                <a:srgbClr val="000000"/>
              </a:buClr>
              <a:buNone/>
              <a:defRPr/>
            </a:pPr>
            <a:r>
              <a:rPr lang="en-US" sz="1900" dirty="0">
                <a:solidFill>
                  <a:srgbClr val="252525"/>
                </a:solidFill>
                <a:latin typeface="+mj-lt"/>
              </a:rPr>
              <a:t>(B) minimize storage requirements on the web server </a:t>
            </a:r>
          </a:p>
          <a:p>
            <a:pPr>
              <a:spcBef>
                <a:spcPts val="363"/>
              </a:spcBef>
              <a:spcAft>
                <a:spcPct val="0"/>
              </a:spcAft>
              <a:buClr>
                <a:srgbClr val="000000"/>
              </a:buClr>
              <a:buNone/>
              <a:defRPr/>
            </a:pPr>
            <a:r>
              <a:rPr lang="en-US" sz="1900" dirty="0">
                <a:solidFill>
                  <a:srgbClr val="252525"/>
                </a:solidFill>
                <a:latin typeface="+mj-lt"/>
              </a:rPr>
              <a:t>(c) increase the download time for the client</a:t>
            </a:r>
          </a:p>
          <a:p>
            <a:pPr>
              <a:spcBef>
                <a:spcPts val="363"/>
              </a:spcBef>
              <a:spcAft>
                <a:spcPct val="0"/>
              </a:spcAft>
              <a:buClr>
                <a:srgbClr val="000000"/>
              </a:buClr>
              <a:buNone/>
              <a:defRPr/>
            </a:pPr>
            <a:r>
              <a:rPr lang="en-US" sz="1900" dirty="0">
                <a:solidFill>
                  <a:srgbClr val="252525"/>
                </a:solidFill>
                <a:latin typeface="+mj-lt"/>
              </a:rPr>
              <a:t>(D) none of the mentioned</a:t>
            </a:r>
          </a:p>
          <a:p>
            <a:pPr>
              <a:spcBef>
                <a:spcPts val="363"/>
              </a:spcBef>
              <a:spcAft>
                <a:spcPct val="0"/>
              </a:spcAft>
              <a:buClr>
                <a:srgbClr val="000000"/>
              </a:buClr>
              <a:buNone/>
              <a:defRPr/>
            </a:pPr>
            <a:endParaRPr lang="en-US" sz="1900" dirty="0">
              <a:solidFill>
                <a:srgbClr val="252525"/>
              </a:solidFill>
              <a:latin typeface="+mj-lt"/>
            </a:endParaRPr>
          </a:p>
          <a:p>
            <a:pPr>
              <a:spcBef>
                <a:spcPts val="363"/>
              </a:spcBef>
              <a:spcAft>
                <a:spcPct val="0"/>
              </a:spcAft>
              <a:buClr>
                <a:srgbClr val="000000"/>
              </a:buClr>
              <a:buNone/>
              <a:defRPr/>
            </a:pPr>
            <a:r>
              <a:rPr lang="en-US" altLang="en-US" sz="1900" b="1" dirty="0">
                <a:latin typeface="+mj-lt"/>
                <a:cs typeface="Arial" panose="020B0604020202020204" pitchFamily="34" charset="0"/>
              </a:rPr>
              <a:t>Q5.The basic difference between </a:t>
            </a:r>
            <a:r>
              <a:rPr lang="en-US" altLang="en-US" sz="1900" b="1" dirty="0" err="1">
                <a:latin typeface="+mj-lt"/>
                <a:cs typeface="Arial" panose="020B0604020202020204" pitchFamily="34" charset="0"/>
              </a:rPr>
              <a:t>javascript</a:t>
            </a:r>
            <a:r>
              <a:rPr lang="en-US" altLang="en-US" sz="1900" b="1" dirty="0">
                <a:latin typeface="+mj-lt"/>
                <a:cs typeface="Arial" panose="020B0604020202020204" pitchFamily="34" charset="0"/>
              </a:rPr>
              <a:t> &amp; java is</a:t>
            </a:r>
          </a:p>
          <a:p>
            <a:pPr>
              <a:spcBef>
                <a:spcPts val="363"/>
              </a:spcBef>
              <a:spcAft>
                <a:spcPct val="0"/>
              </a:spcAft>
              <a:buClr>
                <a:srgbClr val="000000"/>
              </a:buClr>
              <a:buNone/>
              <a:defRPr/>
            </a:pPr>
            <a:r>
              <a:rPr lang="en-US" sz="1900" dirty="0">
                <a:solidFill>
                  <a:srgbClr val="252525"/>
                </a:solidFill>
                <a:latin typeface="+mj-lt"/>
              </a:rPr>
              <a:t>(A)There is no difference </a:t>
            </a:r>
          </a:p>
          <a:p>
            <a:pPr>
              <a:spcBef>
                <a:spcPts val="363"/>
              </a:spcBef>
              <a:spcAft>
                <a:spcPct val="0"/>
              </a:spcAft>
              <a:buClr>
                <a:srgbClr val="000000"/>
              </a:buClr>
              <a:buNone/>
              <a:defRPr/>
            </a:pPr>
            <a:r>
              <a:rPr lang="en-US" sz="1900" dirty="0">
                <a:solidFill>
                  <a:srgbClr val="252525"/>
                </a:solidFill>
                <a:latin typeface="+mj-lt"/>
              </a:rPr>
              <a:t>(B). Functions are considered as fields </a:t>
            </a:r>
          </a:p>
          <a:p>
            <a:pPr>
              <a:spcBef>
                <a:spcPts val="363"/>
              </a:spcBef>
              <a:spcAft>
                <a:spcPct val="0"/>
              </a:spcAft>
              <a:buClr>
                <a:srgbClr val="000000"/>
              </a:buClr>
              <a:buNone/>
              <a:defRPr/>
            </a:pPr>
            <a:r>
              <a:rPr lang="en-US" sz="1900" dirty="0">
                <a:solidFill>
                  <a:srgbClr val="252525"/>
                </a:solidFill>
                <a:latin typeface="+mj-lt"/>
              </a:rPr>
              <a:t>©. Variables are specific </a:t>
            </a:r>
          </a:p>
          <a:p>
            <a:pPr>
              <a:spcBef>
                <a:spcPts val="363"/>
              </a:spcBef>
              <a:spcAft>
                <a:spcPct val="0"/>
              </a:spcAft>
              <a:buClr>
                <a:srgbClr val="000000"/>
              </a:buClr>
              <a:buNone/>
              <a:defRPr/>
            </a:pPr>
            <a:r>
              <a:rPr lang="en-US" sz="1900" dirty="0">
                <a:solidFill>
                  <a:srgbClr val="252525"/>
                </a:solidFill>
                <a:latin typeface="+mj-lt"/>
              </a:rPr>
              <a:t>(D). Functions are values, and there is no hard distinction between methods and fields</a:t>
            </a:r>
          </a:p>
          <a:p>
            <a:pPr>
              <a:spcBef>
                <a:spcPts val="363"/>
              </a:spcBef>
              <a:spcAft>
                <a:spcPct val="0"/>
              </a:spcAft>
              <a:buClr>
                <a:srgbClr val="000000"/>
              </a:buClr>
              <a:buNone/>
              <a:defRPr/>
            </a:pPr>
            <a:endParaRPr lang="en-US" altLang="en-US" sz="1900" b="1" dirty="0">
              <a:solidFill>
                <a:srgbClr val="252525"/>
              </a:solidFill>
              <a:latin typeface="+mj-lt"/>
            </a:endParaRPr>
          </a:p>
          <a:p>
            <a:pPr>
              <a:spcBef>
                <a:spcPts val="363"/>
              </a:spcBef>
              <a:spcAft>
                <a:spcPct val="0"/>
              </a:spcAft>
              <a:buClr>
                <a:srgbClr val="000000"/>
              </a:buClr>
              <a:buNone/>
              <a:defRPr/>
            </a:pPr>
            <a:r>
              <a:rPr lang="en-US" altLang="en-US" sz="1900" b="1" dirty="0">
                <a:solidFill>
                  <a:srgbClr val="252525"/>
                </a:solidFill>
                <a:latin typeface="+mj-lt"/>
              </a:rPr>
              <a:t>Q6. </a:t>
            </a:r>
            <a:r>
              <a:rPr lang="en-US" altLang="en-US" sz="1900" dirty="0">
                <a:solidFill>
                  <a:srgbClr val="252525"/>
                </a:solidFill>
                <a:latin typeface="+mj-lt"/>
              </a:rPr>
              <a:t>Which of the following is not </a:t>
            </a:r>
            <a:r>
              <a:rPr lang="en-US" altLang="en-US" sz="1900" dirty="0" err="1">
                <a:solidFill>
                  <a:srgbClr val="252525"/>
                </a:solidFill>
                <a:latin typeface="+mj-lt"/>
              </a:rPr>
              <a:t>javascript</a:t>
            </a:r>
            <a:r>
              <a:rPr lang="en-US" altLang="en-US" sz="1900" dirty="0">
                <a:solidFill>
                  <a:srgbClr val="252525"/>
                </a:solidFill>
                <a:latin typeface="+mj-lt"/>
              </a:rPr>
              <a:t> framework?</a:t>
            </a:r>
          </a:p>
          <a:p>
            <a:pPr>
              <a:spcBef>
                <a:spcPts val="363"/>
              </a:spcBef>
              <a:spcAft>
                <a:spcPct val="0"/>
              </a:spcAft>
              <a:buClr>
                <a:srgbClr val="000000"/>
              </a:buClr>
              <a:buAutoNum type="alphaUcParenBoth"/>
              <a:defRPr/>
            </a:pPr>
            <a:r>
              <a:rPr lang="en-US" altLang="en-US" sz="1900" dirty="0">
                <a:solidFill>
                  <a:srgbClr val="252525"/>
                </a:solidFill>
                <a:latin typeface="+mj-lt"/>
              </a:rPr>
              <a:t>Node</a:t>
            </a:r>
          </a:p>
          <a:p>
            <a:pPr>
              <a:spcBef>
                <a:spcPts val="363"/>
              </a:spcBef>
              <a:spcAft>
                <a:spcPct val="0"/>
              </a:spcAft>
              <a:buClr>
                <a:srgbClr val="000000"/>
              </a:buClr>
              <a:buAutoNum type="alphaUcParenBoth"/>
              <a:defRPr/>
            </a:pPr>
            <a:r>
              <a:rPr lang="en-US" altLang="en-US" sz="1900" dirty="0">
                <a:solidFill>
                  <a:srgbClr val="252525"/>
                </a:solidFill>
                <a:latin typeface="+mj-lt"/>
              </a:rPr>
              <a:t>Vue</a:t>
            </a:r>
          </a:p>
          <a:p>
            <a:pPr>
              <a:spcBef>
                <a:spcPts val="363"/>
              </a:spcBef>
              <a:spcAft>
                <a:spcPct val="0"/>
              </a:spcAft>
              <a:buClr>
                <a:srgbClr val="000000"/>
              </a:buClr>
              <a:buAutoNum type="alphaUcParenBoth"/>
              <a:defRPr/>
            </a:pPr>
            <a:r>
              <a:rPr lang="en-US" altLang="en-US" sz="1900" dirty="0">
                <a:solidFill>
                  <a:srgbClr val="252525"/>
                </a:solidFill>
                <a:latin typeface="+mj-lt"/>
              </a:rPr>
              <a:t>React</a:t>
            </a:r>
          </a:p>
          <a:p>
            <a:pPr>
              <a:spcBef>
                <a:spcPts val="363"/>
              </a:spcBef>
              <a:spcAft>
                <a:spcPct val="0"/>
              </a:spcAft>
              <a:buClr>
                <a:srgbClr val="000000"/>
              </a:buClr>
              <a:buAutoNum type="alphaUcParenBoth"/>
              <a:defRPr/>
            </a:pPr>
            <a:r>
              <a:rPr lang="en-US" altLang="en-US" sz="1900" dirty="0">
                <a:solidFill>
                  <a:srgbClr val="252525"/>
                </a:solidFill>
                <a:latin typeface="+mj-lt"/>
              </a:rPr>
              <a:t>Cassandra</a:t>
            </a:r>
          </a:p>
          <a:p>
            <a:pPr>
              <a:spcBef>
                <a:spcPts val="363"/>
              </a:spcBef>
              <a:spcAft>
                <a:spcPct val="0"/>
              </a:spcAft>
              <a:buClr>
                <a:srgbClr val="000000"/>
              </a:buClr>
              <a:buNone/>
              <a:defRPr/>
            </a:pPr>
            <a:endParaRPr lang="en-US" altLang="en-US" b="1" dirty="0">
              <a:latin typeface="Arial" panose="020B0604020202020204" pitchFamily="34" charset="0"/>
              <a:cs typeface="Arial" panose="020B0604020202020204" pitchFamily="34" charset="0"/>
            </a:endParaRPr>
          </a:p>
        </p:txBody>
      </p:sp>
      <p:sp>
        <p:nvSpPr>
          <p:cNvPr id="2" name="Date Placeholder 1"/>
          <p:cNvSpPr>
            <a:spLocks noGrp="1"/>
          </p:cNvSpPr>
          <p:nvPr>
            <p:ph type="dt" sz="half" idx="10"/>
          </p:nvPr>
        </p:nvSpPr>
        <p:spPr/>
        <p:txBody>
          <a:bodyPr/>
          <a:lstStyle/>
          <a:p>
            <a:r>
              <a:rPr lang="en-US"/>
              <a:t>6/7/2023</a:t>
            </a:r>
          </a:p>
        </p:txBody>
      </p:sp>
    </p:spTree>
    <p:extLst>
      <p:ext uri="{BB962C8B-B14F-4D97-AF65-F5344CB8AC3E}">
        <p14:creationId xmlns:p14="http://schemas.microsoft.com/office/powerpoint/2010/main" val="10574282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a:extLst>
              <a:ext uri="{FF2B5EF4-FFF2-40B4-BE49-F238E27FC236}">
                <a16:creationId xmlns:a16="http://schemas.microsoft.com/office/drawing/2014/main" id="{11BE000F-4F47-452A-9F3D-19CB796E47EC}"/>
              </a:ext>
            </a:extLst>
          </p:cNvPr>
          <p:cNvSpPr>
            <a:spLocks noGrp="1"/>
          </p:cNvSpPr>
          <p:nvPr>
            <p:ph type="ftr" sz="quarter" idx="12"/>
          </p:nvPr>
        </p:nvSpPr>
        <p:spPr>
          <a:xfrm>
            <a:off x="4038600" y="6356351"/>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WT                      unit- 4                </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a:extLst>
              <a:ext uri="{FF2B5EF4-FFF2-40B4-BE49-F238E27FC236}">
                <a16:creationId xmlns:a16="http://schemas.microsoft.com/office/drawing/2014/main" id="{CA1C0BC4-84D4-49D9-941E-49C0109050A7}"/>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19</a:t>
            </a:fld>
            <a:endParaRPr lang="en-US" altLang="en-US"/>
          </a:p>
        </p:txBody>
      </p:sp>
      <p:sp>
        <p:nvSpPr>
          <p:cNvPr id="7" name="Title 1">
            <a:extLst>
              <a:ext uri="{FF2B5EF4-FFF2-40B4-BE49-F238E27FC236}">
                <a16:creationId xmlns:a16="http://schemas.microsoft.com/office/drawing/2014/main" id="{6928BDB2-89DC-4844-B9D1-791701628401}"/>
              </a:ext>
            </a:extLst>
          </p:cNvPr>
          <p:cNvSpPr txBox="1">
            <a:spLocks/>
          </p:cNvSpPr>
          <p:nvPr/>
        </p:nvSpPr>
        <p:spPr>
          <a:xfrm>
            <a:off x="2895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itchFamily="18" charset="0"/>
                <a:cs typeface="Times New Roman" pitchFamily="18" charset="0"/>
              </a:rPr>
              <a:t>Daily Quiz(cont..)</a:t>
            </a:r>
          </a:p>
        </p:txBody>
      </p:sp>
      <p:sp>
        <p:nvSpPr>
          <p:cNvPr id="393223" name="Text Placeholder 8">
            <a:extLst>
              <a:ext uri="{FF2B5EF4-FFF2-40B4-BE49-F238E27FC236}">
                <a16:creationId xmlns:a16="http://schemas.microsoft.com/office/drawing/2014/main" id="{2E96CEDA-C0DA-4EE1-9AD3-6E83E342365F}"/>
              </a:ext>
            </a:extLst>
          </p:cNvPr>
          <p:cNvSpPr txBox="1">
            <a:spLocks noGrp="1"/>
          </p:cNvSpPr>
          <p:nvPr>
            <p:ph type="body" idx="1"/>
          </p:nvPr>
        </p:nvSpPr>
        <p:spPr>
          <a:xfrm>
            <a:off x="1902619" y="914400"/>
            <a:ext cx="8386763" cy="5394324"/>
          </a:xfrm>
        </p:spPr>
        <p:txBody>
          <a:bodyPr>
            <a:normAutofit/>
          </a:bodyPr>
          <a:lstStyle/>
          <a:p>
            <a:pPr>
              <a:spcBef>
                <a:spcPts val="363"/>
              </a:spcBef>
              <a:spcAft>
                <a:spcPct val="0"/>
              </a:spcAft>
              <a:buClr>
                <a:srgbClr val="000000"/>
              </a:buClr>
              <a:buNone/>
              <a:defRPr/>
            </a:pPr>
            <a:r>
              <a:rPr lang="en-US" altLang="en-US" sz="1800" b="1" dirty="0">
                <a:latin typeface="+mj-lt"/>
                <a:cs typeface="Arial" panose="020B0604020202020204" pitchFamily="34" charset="0"/>
              </a:rPr>
              <a:t>Q. 7 The three important manipulations done in a for loop on a loop variable?</a:t>
            </a:r>
          </a:p>
          <a:p>
            <a:pPr>
              <a:spcBef>
                <a:spcPts val="363"/>
              </a:spcBef>
              <a:spcAft>
                <a:spcPct val="0"/>
              </a:spcAft>
              <a:buClr>
                <a:srgbClr val="000000"/>
              </a:buClr>
              <a:buNone/>
              <a:defRPr/>
            </a:pPr>
            <a:r>
              <a:rPr lang="en-US" altLang="en-US" sz="1800" dirty="0">
                <a:latin typeface="+mj-lt"/>
                <a:cs typeface="Arial" panose="020B0604020202020204" pitchFamily="34" charset="0"/>
              </a:rPr>
              <a:t>a) </a:t>
            </a:r>
            <a:r>
              <a:rPr lang="en-US" altLang="en-US" sz="1800" dirty="0" err="1">
                <a:latin typeface="+mj-lt"/>
                <a:cs typeface="Arial" panose="020B0604020202020204" pitchFamily="34" charset="0"/>
              </a:rPr>
              <a:t>Updation</a:t>
            </a:r>
            <a:r>
              <a:rPr lang="en-US" altLang="en-US" sz="1800" dirty="0">
                <a:latin typeface="+mj-lt"/>
                <a:cs typeface="Arial" panose="020B0604020202020204" pitchFamily="34" charset="0"/>
              </a:rPr>
              <a:t>, </a:t>
            </a:r>
            <a:r>
              <a:rPr lang="en-US" altLang="en-US" sz="1800" dirty="0" err="1">
                <a:latin typeface="+mj-lt"/>
                <a:cs typeface="Arial" panose="020B0604020202020204" pitchFamily="34" charset="0"/>
              </a:rPr>
              <a:t>Incrementation</a:t>
            </a:r>
            <a:r>
              <a:rPr lang="en-US" altLang="en-US" sz="1800" dirty="0">
                <a:latin typeface="+mj-lt"/>
                <a:cs typeface="Arial" panose="020B0604020202020204" pitchFamily="34" charset="0"/>
              </a:rPr>
              <a:t>, Initialization</a:t>
            </a:r>
          </a:p>
          <a:p>
            <a:pPr>
              <a:spcBef>
                <a:spcPts val="363"/>
              </a:spcBef>
              <a:spcAft>
                <a:spcPct val="0"/>
              </a:spcAft>
              <a:buClr>
                <a:srgbClr val="000000"/>
              </a:buClr>
              <a:buNone/>
              <a:defRPr/>
            </a:pPr>
            <a:r>
              <a:rPr lang="en-US" altLang="en-US" sz="1800" dirty="0">
                <a:latin typeface="+mj-lt"/>
                <a:cs typeface="Arial" panose="020B0604020202020204" pitchFamily="34" charset="0"/>
              </a:rPr>
              <a:t>b) </a:t>
            </a:r>
            <a:r>
              <a:rPr lang="en-US" altLang="en-US" sz="1800" dirty="0" err="1">
                <a:latin typeface="+mj-lt"/>
                <a:cs typeface="Arial" panose="020B0604020202020204" pitchFamily="34" charset="0"/>
              </a:rPr>
              <a:t>Initialization,Testing</a:t>
            </a:r>
            <a:r>
              <a:rPr lang="en-US" altLang="en-US" sz="1800" dirty="0">
                <a:latin typeface="+mj-lt"/>
                <a:cs typeface="Arial" panose="020B0604020202020204" pitchFamily="34" charset="0"/>
              </a:rPr>
              <a:t>, </a:t>
            </a:r>
            <a:r>
              <a:rPr lang="en-US" altLang="en-US" sz="1800" dirty="0" err="1">
                <a:latin typeface="+mj-lt"/>
                <a:cs typeface="Arial" panose="020B0604020202020204" pitchFamily="34" charset="0"/>
              </a:rPr>
              <a:t>Updation</a:t>
            </a:r>
            <a:endParaRPr lang="en-US" altLang="en-US" sz="1800" dirty="0">
              <a:latin typeface="+mj-lt"/>
              <a:cs typeface="Arial" panose="020B0604020202020204" pitchFamily="34" charset="0"/>
            </a:endParaRPr>
          </a:p>
          <a:p>
            <a:pPr>
              <a:spcBef>
                <a:spcPts val="363"/>
              </a:spcBef>
              <a:spcAft>
                <a:spcPct val="0"/>
              </a:spcAft>
              <a:buClr>
                <a:srgbClr val="000000"/>
              </a:buClr>
              <a:buNone/>
              <a:defRPr/>
            </a:pPr>
            <a:r>
              <a:rPr lang="en-US" altLang="en-US" sz="1800" dirty="0">
                <a:latin typeface="+mj-lt"/>
                <a:cs typeface="Arial" panose="020B0604020202020204" pitchFamily="34" charset="0"/>
              </a:rPr>
              <a:t>c) Testing, </a:t>
            </a:r>
            <a:r>
              <a:rPr lang="en-US" altLang="en-US" sz="1800" dirty="0" err="1">
                <a:latin typeface="+mj-lt"/>
                <a:cs typeface="Arial" panose="020B0604020202020204" pitchFamily="34" charset="0"/>
              </a:rPr>
              <a:t>Updation</a:t>
            </a:r>
            <a:r>
              <a:rPr lang="en-US" altLang="en-US" sz="1800" dirty="0">
                <a:latin typeface="+mj-lt"/>
                <a:cs typeface="Arial" panose="020B0604020202020204" pitchFamily="34" charset="0"/>
              </a:rPr>
              <a:t>, Testing</a:t>
            </a:r>
          </a:p>
          <a:p>
            <a:pPr>
              <a:spcBef>
                <a:spcPts val="363"/>
              </a:spcBef>
              <a:spcAft>
                <a:spcPct val="0"/>
              </a:spcAft>
              <a:buClr>
                <a:srgbClr val="000000"/>
              </a:buClr>
              <a:buNone/>
              <a:defRPr/>
            </a:pPr>
            <a:r>
              <a:rPr lang="en-US" altLang="en-US" sz="1800" dirty="0">
                <a:latin typeface="+mj-lt"/>
                <a:cs typeface="Arial" panose="020B0604020202020204" pitchFamily="34" charset="0"/>
              </a:rPr>
              <a:t>d) </a:t>
            </a:r>
            <a:r>
              <a:rPr lang="en-US" altLang="en-US" sz="1800" dirty="0" err="1">
                <a:latin typeface="+mj-lt"/>
                <a:cs typeface="Arial" panose="020B0604020202020204" pitchFamily="34" charset="0"/>
              </a:rPr>
              <a:t>Initialization,Testing</a:t>
            </a:r>
            <a:r>
              <a:rPr lang="en-US" altLang="en-US" sz="1800" dirty="0">
                <a:latin typeface="+mj-lt"/>
                <a:cs typeface="Arial" panose="020B0604020202020204" pitchFamily="34" charset="0"/>
              </a:rPr>
              <a:t>, </a:t>
            </a:r>
            <a:r>
              <a:rPr lang="en-US" altLang="en-US" sz="1800" dirty="0" err="1">
                <a:latin typeface="+mj-lt"/>
                <a:cs typeface="Arial" panose="020B0604020202020204" pitchFamily="34" charset="0"/>
              </a:rPr>
              <a:t>Incrementation</a:t>
            </a:r>
            <a:endParaRPr lang="en-US" altLang="en-US" sz="1800" dirty="0">
              <a:latin typeface="+mj-lt"/>
              <a:cs typeface="Arial" panose="020B0604020202020204" pitchFamily="34" charset="0"/>
            </a:endParaRPr>
          </a:p>
          <a:p>
            <a:pPr>
              <a:spcBef>
                <a:spcPts val="363"/>
              </a:spcBef>
              <a:spcAft>
                <a:spcPct val="0"/>
              </a:spcAft>
              <a:buClr>
                <a:srgbClr val="000000"/>
              </a:buClr>
              <a:buNone/>
              <a:defRPr/>
            </a:pPr>
            <a:r>
              <a:rPr lang="en-US" altLang="en-US" sz="1800" b="1" dirty="0">
                <a:latin typeface="+mj-lt"/>
                <a:cs typeface="Arial" panose="020B0604020202020204" pitchFamily="34" charset="0"/>
              </a:rPr>
              <a:t>Q. 8 One of the special features of an interpreter in reference with the for loop is that </a:t>
            </a:r>
            <a:r>
              <a:rPr lang="en-US" altLang="en-US" sz="1800" dirty="0">
                <a:latin typeface="+mj-lt"/>
                <a:cs typeface="Arial" panose="020B0604020202020204" pitchFamily="34" charset="0"/>
              </a:rPr>
              <a:t>___________</a:t>
            </a:r>
          </a:p>
          <a:p>
            <a:pPr>
              <a:spcBef>
                <a:spcPts val="363"/>
              </a:spcBef>
              <a:spcAft>
                <a:spcPct val="0"/>
              </a:spcAft>
              <a:buClr>
                <a:srgbClr val="000000"/>
              </a:buClr>
              <a:buNone/>
              <a:defRPr/>
            </a:pPr>
            <a:r>
              <a:rPr lang="en-US" altLang="en-US" sz="1800" dirty="0">
                <a:latin typeface="+mj-lt"/>
                <a:cs typeface="Arial" panose="020B0604020202020204" pitchFamily="34" charset="0"/>
              </a:rPr>
              <a:t>a) Before each iteration, the interpreter evaluates the variable expression and assigns the name of the property</a:t>
            </a:r>
          </a:p>
          <a:p>
            <a:pPr>
              <a:spcBef>
                <a:spcPts val="363"/>
              </a:spcBef>
              <a:spcAft>
                <a:spcPct val="0"/>
              </a:spcAft>
              <a:buClr>
                <a:srgbClr val="000000"/>
              </a:buClr>
              <a:buNone/>
              <a:defRPr/>
            </a:pPr>
            <a:r>
              <a:rPr lang="en-US" altLang="en-US" sz="1800" dirty="0">
                <a:latin typeface="+mj-lt"/>
                <a:cs typeface="Arial" panose="020B0604020202020204" pitchFamily="34" charset="0"/>
              </a:rPr>
              <a:t>b) The iterations can be infinite when an interpreter is used</a:t>
            </a:r>
          </a:p>
          <a:p>
            <a:pPr>
              <a:spcBef>
                <a:spcPts val="363"/>
              </a:spcBef>
              <a:spcAft>
                <a:spcPct val="0"/>
              </a:spcAft>
              <a:buClr>
                <a:srgbClr val="000000"/>
              </a:buClr>
              <a:buNone/>
              <a:defRPr/>
            </a:pPr>
            <a:r>
              <a:rPr lang="en-US" altLang="en-US" sz="1800" dirty="0">
                <a:latin typeface="+mj-lt"/>
                <a:cs typeface="Arial" panose="020B0604020202020204" pitchFamily="34" charset="0"/>
              </a:rPr>
              <a:t>c) The body of the loop is executed only once</a:t>
            </a:r>
          </a:p>
          <a:p>
            <a:pPr>
              <a:spcBef>
                <a:spcPts val="363"/>
              </a:spcBef>
              <a:spcAft>
                <a:spcPct val="0"/>
              </a:spcAft>
              <a:buClr>
                <a:srgbClr val="000000"/>
              </a:buClr>
              <a:buNone/>
              <a:defRPr/>
            </a:pPr>
            <a:r>
              <a:rPr lang="en-US" altLang="en-US" sz="1800" dirty="0">
                <a:latin typeface="+mj-lt"/>
                <a:cs typeface="Arial" panose="020B0604020202020204" pitchFamily="34" charset="0"/>
              </a:rPr>
              <a:t>d) the iteration is finite when an interpreter is used</a:t>
            </a:r>
          </a:p>
          <a:p>
            <a:pPr>
              <a:spcBef>
                <a:spcPts val="363"/>
              </a:spcBef>
              <a:spcAft>
                <a:spcPct val="0"/>
              </a:spcAft>
              <a:buClr>
                <a:srgbClr val="000000"/>
              </a:buClr>
              <a:buNone/>
              <a:defRPr/>
            </a:pPr>
            <a:r>
              <a:rPr lang="en-US" altLang="en-US" sz="1800" b="1" dirty="0">
                <a:latin typeface="+mj-lt"/>
                <a:cs typeface="Arial" panose="020B0604020202020204" pitchFamily="34" charset="0"/>
              </a:rPr>
              <a:t>Q. 9 Among the keywords below, which one is not a statement?</a:t>
            </a:r>
          </a:p>
          <a:p>
            <a:pPr>
              <a:spcBef>
                <a:spcPts val="363"/>
              </a:spcBef>
              <a:spcAft>
                <a:spcPct val="0"/>
              </a:spcAft>
              <a:buClr>
                <a:srgbClr val="000000"/>
              </a:buClr>
              <a:buNone/>
              <a:defRPr/>
            </a:pPr>
            <a:r>
              <a:rPr lang="en-US" altLang="en-US" sz="1800" dirty="0">
                <a:latin typeface="+mj-lt"/>
                <a:cs typeface="Arial" panose="020B0604020202020204" pitchFamily="34" charset="0"/>
              </a:rPr>
              <a:t>a) debugger</a:t>
            </a:r>
          </a:p>
          <a:p>
            <a:pPr>
              <a:spcBef>
                <a:spcPts val="363"/>
              </a:spcBef>
              <a:spcAft>
                <a:spcPct val="0"/>
              </a:spcAft>
              <a:buClr>
                <a:srgbClr val="000000"/>
              </a:buClr>
              <a:buNone/>
              <a:defRPr/>
            </a:pPr>
            <a:r>
              <a:rPr lang="en-US" altLang="en-US" sz="1800" dirty="0">
                <a:latin typeface="+mj-lt"/>
                <a:cs typeface="Arial" panose="020B0604020202020204" pitchFamily="34" charset="0"/>
              </a:rPr>
              <a:t>b) with</a:t>
            </a:r>
          </a:p>
          <a:p>
            <a:pPr>
              <a:spcBef>
                <a:spcPts val="363"/>
              </a:spcBef>
              <a:spcAft>
                <a:spcPct val="0"/>
              </a:spcAft>
              <a:buClr>
                <a:srgbClr val="000000"/>
              </a:buClr>
              <a:buNone/>
              <a:defRPr/>
            </a:pPr>
            <a:r>
              <a:rPr lang="en-US" altLang="en-US" sz="1800" dirty="0">
                <a:latin typeface="+mj-lt"/>
                <a:cs typeface="Arial" panose="020B0604020202020204" pitchFamily="34" charset="0"/>
              </a:rPr>
              <a:t>c) if</a:t>
            </a:r>
          </a:p>
          <a:p>
            <a:pPr>
              <a:spcBef>
                <a:spcPts val="363"/>
              </a:spcBef>
              <a:spcAft>
                <a:spcPct val="0"/>
              </a:spcAft>
              <a:buClr>
                <a:srgbClr val="000000"/>
              </a:buClr>
              <a:buNone/>
              <a:defRPr/>
            </a:pPr>
            <a:r>
              <a:rPr lang="en-US" altLang="en-US" sz="1800" dirty="0">
                <a:latin typeface="+mj-lt"/>
                <a:cs typeface="Arial" panose="020B0604020202020204" pitchFamily="34" charset="0"/>
              </a:rPr>
              <a:t>d) use strict</a:t>
            </a:r>
          </a:p>
          <a:p>
            <a:pPr>
              <a:spcBef>
                <a:spcPts val="363"/>
              </a:spcBef>
              <a:spcAft>
                <a:spcPct val="0"/>
              </a:spcAft>
              <a:buClr>
                <a:srgbClr val="000000"/>
              </a:buClr>
              <a:buNone/>
              <a:defRPr/>
            </a:pPr>
            <a:endParaRPr lang="en-US" altLang="en-US" sz="1800" dirty="0">
              <a:latin typeface="+mj-lt"/>
              <a:cs typeface="Arial" panose="020B0604020202020204" pitchFamily="34" charset="0"/>
            </a:endParaRPr>
          </a:p>
        </p:txBody>
      </p:sp>
      <p:sp>
        <p:nvSpPr>
          <p:cNvPr id="2" name="Date Placeholder 1"/>
          <p:cNvSpPr>
            <a:spLocks noGrp="1"/>
          </p:cNvSpPr>
          <p:nvPr>
            <p:ph type="dt" sz="half" idx="10"/>
          </p:nvPr>
        </p:nvSpPr>
        <p:spPr/>
        <p:txBody>
          <a:bodyPr/>
          <a:lstStyle/>
          <a:p>
            <a:r>
              <a:rPr lang="en-US"/>
              <a:t>6/7/2023</a:t>
            </a:r>
          </a:p>
        </p:txBody>
      </p:sp>
    </p:spTree>
    <p:extLst>
      <p:ext uri="{BB962C8B-B14F-4D97-AF65-F5344CB8AC3E}">
        <p14:creationId xmlns:p14="http://schemas.microsoft.com/office/powerpoint/2010/main" val="13132088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a:extLst>
              <a:ext uri="{FF2B5EF4-FFF2-40B4-BE49-F238E27FC236}">
                <a16:creationId xmlns:a16="http://schemas.microsoft.com/office/drawing/2014/main" id="{36925539-BA66-4E06-BFCB-52814E7A1AC1}"/>
              </a:ext>
            </a:extLst>
          </p:cNvPr>
          <p:cNvSpPr txBox="1">
            <a:spLocks noGrp="1"/>
          </p:cNvSpPr>
          <p:nvPr>
            <p:ph idx="1"/>
          </p:nvPr>
        </p:nvSpPr>
        <p:spPr>
          <a:xfrm>
            <a:off x="1889125" y="1241426"/>
            <a:ext cx="8451850" cy="4949825"/>
          </a:xfrm>
        </p:spPr>
        <p:txBody>
          <a:bodyPr/>
          <a:lstStyle/>
          <a:p>
            <a:pPr marL="114300" indent="0" algn="just">
              <a:spcBef>
                <a:spcPts val="363"/>
              </a:spcBef>
              <a:spcAft>
                <a:spcPct val="0"/>
              </a:spcAft>
              <a:buClr>
                <a:srgbClr val="000000"/>
              </a:buClr>
              <a:buNone/>
            </a:pPr>
            <a:r>
              <a:rPr lang="en-US" altLang="en-US" sz="24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Objective of Unit 4:</a:t>
            </a:r>
          </a:p>
          <a:p>
            <a:pPr lvl="1" algn="just">
              <a:spcBef>
                <a:spcPts val="363"/>
              </a:spcBef>
              <a:spcAft>
                <a:spcPct val="0"/>
              </a:spcAft>
              <a:buClr>
                <a:srgbClr val="000000"/>
              </a:buClr>
            </a:pPr>
            <a:r>
              <a:rPr lang="en-US" sz="2000" dirty="0">
                <a:latin typeface="Times New Roman" panose="02020603050405020304" pitchFamily="18" charset="0"/>
                <a:cs typeface="Times New Roman" panose="02020603050405020304" pitchFamily="18" charset="0"/>
              </a:rPr>
              <a:t>To understand the basics of working with objects in JavaScript: creating objects, accessing and modifying object properties using constructors. understating various function, loop, array, string etc.</a:t>
            </a:r>
            <a:endParaRPr lang="en-US" altLang="en-US" sz="20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p:txBody>
      </p:sp>
      <p:sp>
        <p:nvSpPr>
          <p:cNvPr id="7" name="Title 1">
            <a:extLst>
              <a:ext uri="{FF2B5EF4-FFF2-40B4-BE49-F238E27FC236}">
                <a16:creationId xmlns:a16="http://schemas.microsoft.com/office/drawing/2014/main" id="{4E221D49-8F0E-4632-BD5C-ECA6B9F0DFB6}"/>
              </a:ext>
            </a:extLst>
          </p:cNvPr>
          <p:cNvSpPr txBox="1">
            <a:spLocks/>
          </p:cNvSpPr>
          <p:nvPr/>
        </p:nvSpPr>
        <p:spPr>
          <a:xfrm>
            <a:off x="2895600" y="1"/>
            <a:ext cx="7772400" cy="83502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sz="3000" dirty="0">
              <a:solidFill>
                <a:srgbClr val="000000"/>
              </a:solidFill>
              <a:latin typeface="Times New Roman" pitchFamily="18" charset="0"/>
              <a:cs typeface="Times New Roman" pitchFamily="18" charset="0"/>
              <a:sym typeface="Arial"/>
            </a:endParaRPr>
          </a:p>
          <a:p>
            <a:pPr algn="ctr">
              <a:defRPr/>
            </a:pPr>
            <a:endParaRPr lang="en-US" sz="3200" dirty="0">
              <a:solidFill>
                <a:srgbClr val="000000"/>
              </a:solidFill>
              <a:latin typeface="Times New Roman" pitchFamily="18" charset="0"/>
              <a:cs typeface="Times New Roman" pitchFamily="18" charset="0"/>
              <a:sym typeface="Arial"/>
            </a:endParaRPr>
          </a:p>
          <a:p>
            <a:pPr algn="ctr">
              <a:defRPr/>
            </a:pPr>
            <a:endParaRPr lang="en-US" sz="3200" dirty="0">
              <a:solidFill>
                <a:srgbClr val="000000"/>
              </a:solidFill>
              <a:latin typeface="Times New Roman" pitchFamily="18" charset="0"/>
              <a:cs typeface="Times New Roman" pitchFamily="18" charset="0"/>
              <a:sym typeface="Arial"/>
            </a:endParaRPr>
          </a:p>
          <a:p>
            <a:pPr algn="ctr">
              <a:defRPr/>
            </a:pPr>
            <a:r>
              <a:rPr lang="en-US" sz="2800" dirty="0">
                <a:solidFill>
                  <a:srgbClr val="000000"/>
                </a:solidFill>
                <a:latin typeface="Times New Roman" pitchFamily="18" charset="0"/>
                <a:cs typeface="Times New Roman" pitchFamily="18" charset="0"/>
                <a:sym typeface="Arial"/>
              </a:rPr>
              <a:t>Unit 4 Objective</a:t>
            </a:r>
          </a:p>
          <a:p>
            <a:pPr algn="just">
              <a:spcBef>
                <a:spcPts val="363"/>
              </a:spcBef>
              <a:buClr>
                <a:srgbClr val="000000"/>
              </a:buClr>
              <a:defRPr/>
            </a:pPr>
            <a:r>
              <a:rPr lang="en-US" sz="2200" b="1" dirty="0">
                <a:solidFill>
                  <a:srgbClr val="000000"/>
                </a:solidFill>
                <a:latin typeface="Times New Roman" pitchFamily="18" charset="0"/>
                <a:cs typeface="Times New Roman" pitchFamily="18" charset="0"/>
                <a:sym typeface="Arial"/>
              </a:rPr>
              <a:t> </a:t>
            </a:r>
            <a:endParaRPr lang="en-IN" sz="2000" b="1" dirty="0">
              <a:latin typeface="Times New Roman" pitchFamily="18" charset="0"/>
              <a:cs typeface="Times New Roman" pitchFamily="18" charset="0"/>
            </a:endParaRPr>
          </a:p>
          <a:p>
            <a:pPr algn="just">
              <a:defRPr/>
            </a:pPr>
            <a:endParaRPr lang="en-IN" sz="2200" dirty="0">
              <a:latin typeface="Times New Roman" pitchFamily="18" charset="0"/>
              <a:cs typeface="Times New Roman" pitchFamily="18" charset="0"/>
            </a:endParaRPr>
          </a:p>
          <a:p>
            <a:pPr algn="ctr">
              <a:defRPr/>
            </a:pPr>
            <a:endParaRPr lang="en-US" sz="3000" dirty="0">
              <a:solidFill>
                <a:srgbClr val="000000"/>
              </a:solidFill>
              <a:latin typeface="Times New Roman" pitchFamily="18" charset="0"/>
              <a:cs typeface="Times New Roman" pitchFamily="18" charset="0"/>
              <a:sym typeface="Arial"/>
            </a:endParaRPr>
          </a:p>
        </p:txBody>
      </p:sp>
      <p:sp>
        <p:nvSpPr>
          <p:cNvPr id="47108" name="Google Shape;151;p18">
            <a:extLst>
              <a:ext uri="{FF2B5EF4-FFF2-40B4-BE49-F238E27FC236}">
                <a16:creationId xmlns:a16="http://schemas.microsoft.com/office/drawing/2014/main" id="{1A100DA8-79EB-4D1D-9584-0DCAB98E66E5}"/>
              </a:ext>
            </a:extLst>
          </p:cNvPr>
          <p:cNvSpPr>
            <a:spLocks noGrp="1"/>
          </p:cNvSpPr>
          <p:nvPr>
            <p:ph type="sldNum" sz="quarter" idx="13"/>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65AE795-94EF-4A73-A4D5-351B8ACB6EC6}" type="slidenum">
              <a:rPr lang="en-US" altLang="en-US" smtClean="0"/>
              <a:pPr algn="ctr">
                <a:buSzPts val="1400"/>
                <a:buFont typeface="Arial" panose="020B0604020202020204" pitchFamily="34" charset="0"/>
                <a:buNone/>
              </a:pPr>
              <a:t>2</a:t>
            </a:fld>
            <a:endParaRPr lang="en-US" altLang="en-US"/>
          </a:p>
        </p:txBody>
      </p:sp>
      <p:sp>
        <p:nvSpPr>
          <p:cNvPr id="47109" name="Google Shape;131;p16">
            <a:extLst>
              <a:ext uri="{FF2B5EF4-FFF2-40B4-BE49-F238E27FC236}">
                <a16:creationId xmlns:a16="http://schemas.microsoft.com/office/drawing/2014/main" id="{6242E7C0-1BE9-4E48-8ED8-FF05AD7882CD}"/>
              </a:ext>
            </a:extLst>
          </p:cNvPr>
          <p:cNvSpPr>
            <a:spLocks noGrp="1"/>
          </p:cNvSpPr>
          <p:nvPr>
            <p:ph type="ftr" sz="quarter" idx="12"/>
          </p:nvPr>
        </p:nvSpPr>
        <p:spPr>
          <a:xfrm>
            <a:off x="2333626" y="6400801"/>
            <a:ext cx="6200775"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a:buSzTx/>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WT                      unit- 4                </a:t>
            </a:r>
            <a:endParaRPr lang="en-US" altLang="en-US" sz="1200" dirty="0">
              <a:solidFill>
                <a:srgbClr val="888888"/>
              </a:solidFill>
              <a:latin typeface="Calibri" panose="020F0502020204030204" pitchFamily="34" charset="0"/>
              <a:sym typeface="Calibri" panose="020F0502020204030204" pitchFamily="34" charset="0"/>
            </a:endParaRPr>
          </a:p>
        </p:txBody>
      </p:sp>
      <p:pic>
        <p:nvPicPr>
          <p:cNvPr id="8" name="Picture 2" descr="Logo, company name&#10;&#10;Description automatically generated">
            <a:extLst>
              <a:ext uri="{FF2B5EF4-FFF2-40B4-BE49-F238E27FC236}">
                <a16:creationId xmlns:a16="http://schemas.microsoft.com/office/drawing/2014/main" id="{27FF1860-0920-4B0C-8509-BF39EA37C6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7201" y="2971800"/>
            <a:ext cx="1682045"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r>
              <a:rPr lang="en-US"/>
              <a:t>6/7/2023</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458">
                                            <p:txEl>
                                              <p:pRg st="0" end="0"/>
                                            </p:txEl>
                                          </p:spTgt>
                                        </p:tgtEl>
                                        <p:attrNameLst>
                                          <p:attrName>style.visibility</p:attrName>
                                        </p:attrNameLst>
                                      </p:cBhvr>
                                      <p:to>
                                        <p:strVal val="visible"/>
                                      </p:to>
                                    </p:set>
                                    <p:anim calcmode="lin" valueType="num">
                                      <p:cBhvr additive="base">
                                        <p:cTn id="13" dur="500" fill="hold"/>
                                        <p:tgtEl>
                                          <p:spTgt spid="19458">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45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build="p"/>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a:extLst>
              <a:ext uri="{FF2B5EF4-FFF2-40B4-BE49-F238E27FC236}">
                <a16:creationId xmlns:a16="http://schemas.microsoft.com/office/drawing/2014/main" id="{11BE000F-4F47-452A-9F3D-19CB796E47EC}"/>
              </a:ext>
            </a:extLst>
          </p:cNvPr>
          <p:cNvSpPr>
            <a:spLocks noGrp="1"/>
          </p:cNvSpPr>
          <p:nvPr>
            <p:ph type="ftr" sz="quarter" idx="12"/>
          </p:nvPr>
        </p:nvSpPr>
        <p:spPr>
          <a:xfrm>
            <a:off x="4038600" y="6356351"/>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WT                      unit- 4                </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a:extLst>
              <a:ext uri="{FF2B5EF4-FFF2-40B4-BE49-F238E27FC236}">
                <a16:creationId xmlns:a16="http://schemas.microsoft.com/office/drawing/2014/main" id="{CA1C0BC4-84D4-49D9-941E-49C0109050A7}"/>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20</a:t>
            </a:fld>
            <a:endParaRPr lang="en-US" altLang="en-US"/>
          </a:p>
        </p:txBody>
      </p:sp>
      <p:sp>
        <p:nvSpPr>
          <p:cNvPr id="7" name="Title 1">
            <a:extLst>
              <a:ext uri="{FF2B5EF4-FFF2-40B4-BE49-F238E27FC236}">
                <a16:creationId xmlns:a16="http://schemas.microsoft.com/office/drawing/2014/main" id="{6928BDB2-89DC-4844-B9D1-791701628401}"/>
              </a:ext>
            </a:extLst>
          </p:cNvPr>
          <p:cNvSpPr txBox="1">
            <a:spLocks/>
          </p:cNvSpPr>
          <p:nvPr/>
        </p:nvSpPr>
        <p:spPr>
          <a:xfrm>
            <a:off x="2895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itchFamily="18" charset="0"/>
                <a:cs typeface="Times New Roman" pitchFamily="18" charset="0"/>
              </a:rPr>
              <a:t>Daily Quiz(cont..)</a:t>
            </a:r>
          </a:p>
        </p:txBody>
      </p:sp>
      <p:sp>
        <p:nvSpPr>
          <p:cNvPr id="393223" name="Text Placeholder 8">
            <a:extLst>
              <a:ext uri="{FF2B5EF4-FFF2-40B4-BE49-F238E27FC236}">
                <a16:creationId xmlns:a16="http://schemas.microsoft.com/office/drawing/2014/main" id="{2E96CEDA-C0DA-4EE1-9AD3-6E83E342365F}"/>
              </a:ext>
            </a:extLst>
          </p:cNvPr>
          <p:cNvSpPr txBox="1">
            <a:spLocks noGrp="1"/>
          </p:cNvSpPr>
          <p:nvPr>
            <p:ph type="body" idx="1"/>
          </p:nvPr>
        </p:nvSpPr>
        <p:spPr>
          <a:xfrm>
            <a:off x="1902619" y="914400"/>
            <a:ext cx="8386763" cy="5394324"/>
          </a:xfrm>
        </p:spPr>
        <p:txBody>
          <a:bodyPr>
            <a:noAutofit/>
          </a:bodyPr>
          <a:lstStyle/>
          <a:p>
            <a:pPr>
              <a:spcBef>
                <a:spcPts val="363"/>
              </a:spcBef>
              <a:spcAft>
                <a:spcPct val="0"/>
              </a:spcAft>
              <a:buClr>
                <a:srgbClr val="000000"/>
              </a:buClr>
              <a:buNone/>
              <a:defRPr/>
            </a:pPr>
            <a:r>
              <a:rPr lang="en-US" altLang="en-US" sz="1200" b="1" dirty="0">
                <a:latin typeface="+mj-lt"/>
                <a:cs typeface="Arial" panose="020B0604020202020204" pitchFamily="34" charset="0"/>
              </a:rPr>
              <a:t>Q 10 What will be the output of the following JavaScript code?</a:t>
            </a:r>
          </a:p>
          <a:p>
            <a:pPr>
              <a:spcBef>
                <a:spcPts val="363"/>
              </a:spcBef>
              <a:spcAft>
                <a:spcPct val="0"/>
              </a:spcAft>
              <a:buClr>
                <a:srgbClr val="000000"/>
              </a:buClr>
              <a:buNone/>
              <a:defRPr/>
            </a:pPr>
            <a:r>
              <a:rPr lang="en-US" altLang="en-US" sz="1200" b="1" dirty="0" err="1">
                <a:latin typeface="+mj-lt"/>
                <a:cs typeface="Arial" panose="020B0604020202020204" pitchFamily="34" charset="0"/>
              </a:rPr>
              <a:t>var</a:t>
            </a:r>
            <a:r>
              <a:rPr lang="en-US" altLang="en-US" sz="1200" b="1" dirty="0">
                <a:latin typeface="+mj-lt"/>
                <a:cs typeface="Arial" panose="020B0604020202020204" pitchFamily="34" charset="0"/>
              </a:rPr>
              <a:t> a = 10;</a:t>
            </a:r>
          </a:p>
          <a:p>
            <a:pPr>
              <a:spcBef>
                <a:spcPts val="363"/>
              </a:spcBef>
              <a:spcAft>
                <a:spcPct val="0"/>
              </a:spcAft>
              <a:buClr>
                <a:srgbClr val="000000"/>
              </a:buClr>
              <a:buNone/>
              <a:defRPr/>
            </a:pPr>
            <a:r>
              <a:rPr lang="en-US" altLang="en-US" sz="1200" dirty="0">
                <a:latin typeface="+mj-lt"/>
                <a:cs typeface="Arial" panose="020B0604020202020204" pitchFamily="34" charset="0"/>
              </a:rPr>
              <a:t>do {</a:t>
            </a:r>
          </a:p>
          <a:p>
            <a:pPr>
              <a:spcBef>
                <a:spcPts val="363"/>
              </a:spcBef>
              <a:spcAft>
                <a:spcPct val="0"/>
              </a:spcAft>
              <a:buClr>
                <a:srgbClr val="000000"/>
              </a:buClr>
              <a:buNone/>
              <a:defRPr/>
            </a:pPr>
            <a:r>
              <a:rPr lang="en-US" altLang="en-US" sz="1200" dirty="0">
                <a:latin typeface="+mj-lt"/>
                <a:cs typeface="Arial" panose="020B0604020202020204" pitchFamily="34" charset="0"/>
              </a:rPr>
              <a:t>  	a += 1;</a:t>
            </a:r>
          </a:p>
          <a:p>
            <a:pPr>
              <a:spcBef>
                <a:spcPts val="363"/>
              </a:spcBef>
              <a:spcAft>
                <a:spcPct val="0"/>
              </a:spcAft>
              <a:buClr>
                <a:srgbClr val="000000"/>
              </a:buClr>
              <a:buNone/>
              <a:defRPr/>
            </a:pPr>
            <a:r>
              <a:rPr lang="en-US" altLang="en-US" sz="1200" dirty="0">
                <a:latin typeface="+mj-lt"/>
                <a:cs typeface="Arial" panose="020B0604020202020204" pitchFamily="34" charset="0"/>
              </a:rPr>
              <a:t>  	console.log(a);</a:t>
            </a:r>
          </a:p>
          <a:p>
            <a:pPr>
              <a:spcBef>
                <a:spcPts val="363"/>
              </a:spcBef>
              <a:spcAft>
                <a:spcPct val="0"/>
              </a:spcAft>
              <a:buClr>
                <a:srgbClr val="000000"/>
              </a:buClr>
              <a:buNone/>
              <a:defRPr/>
            </a:pPr>
            <a:r>
              <a:rPr lang="en-US" altLang="en-US" sz="1200" dirty="0">
                <a:latin typeface="+mj-lt"/>
                <a:cs typeface="Arial" panose="020B0604020202020204" pitchFamily="34" charset="0"/>
              </a:rPr>
              <a:t>} while (a &lt; 5);</a:t>
            </a:r>
          </a:p>
          <a:p>
            <a:pPr>
              <a:spcBef>
                <a:spcPts val="363"/>
              </a:spcBef>
              <a:spcAft>
                <a:spcPct val="0"/>
              </a:spcAft>
              <a:buClr>
                <a:srgbClr val="000000"/>
              </a:buClr>
              <a:buNone/>
              <a:defRPr/>
            </a:pPr>
            <a:r>
              <a:rPr lang="en-US" altLang="en-US" sz="1200" dirty="0">
                <a:latin typeface="+mj-lt"/>
                <a:cs typeface="Arial" panose="020B0604020202020204" pitchFamily="34" charset="0"/>
              </a:rPr>
              <a:t>a) 11121314</a:t>
            </a:r>
          </a:p>
          <a:p>
            <a:pPr>
              <a:spcBef>
                <a:spcPts val="363"/>
              </a:spcBef>
              <a:spcAft>
                <a:spcPct val="0"/>
              </a:spcAft>
              <a:buClr>
                <a:srgbClr val="000000"/>
              </a:buClr>
              <a:buNone/>
              <a:defRPr/>
            </a:pPr>
            <a:r>
              <a:rPr lang="en-US" altLang="en-US" sz="1200" dirty="0">
                <a:latin typeface="+mj-lt"/>
                <a:cs typeface="Arial" panose="020B0604020202020204" pitchFamily="34" charset="0"/>
              </a:rPr>
              <a:t>b) 1112</a:t>
            </a:r>
          </a:p>
          <a:p>
            <a:pPr>
              <a:spcBef>
                <a:spcPts val="363"/>
              </a:spcBef>
              <a:spcAft>
                <a:spcPct val="0"/>
              </a:spcAft>
              <a:buClr>
                <a:srgbClr val="000000"/>
              </a:buClr>
              <a:buNone/>
              <a:defRPr/>
            </a:pPr>
            <a:r>
              <a:rPr lang="en-US" altLang="en-US" sz="1200" dirty="0">
                <a:latin typeface="+mj-lt"/>
                <a:cs typeface="Arial" panose="020B0604020202020204" pitchFamily="34" charset="0"/>
              </a:rPr>
              <a:t>c) 12345</a:t>
            </a:r>
          </a:p>
          <a:p>
            <a:pPr>
              <a:spcBef>
                <a:spcPts val="363"/>
              </a:spcBef>
              <a:spcAft>
                <a:spcPct val="0"/>
              </a:spcAft>
              <a:buClr>
                <a:srgbClr val="000000"/>
              </a:buClr>
              <a:buNone/>
              <a:defRPr/>
            </a:pPr>
            <a:r>
              <a:rPr lang="en-US" altLang="en-US" sz="1200" dirty="0">
                <a:latin typeface="+mj-lt"/>
                <a:cs typeface="Arial" panose="020B0604020202020204" pitchFamily="34" charset="0"/>
              </a:rPr>
              <a:t>d) 11</a:t>
            </a:r>
          </a:p>
          <a:p>
            <a:pPr>
              <a:spcBef>
                <a:spcPts val="363"/>
              </a:spcBef>
              <a:spcAft>
                <a:spcPct val="0"/>
              </a:spcAft>
              <a:buClr>
                <a:srgbClr val="000000"/>
              </a:buClr>
              <a:buNone/>
              <a:defRPr/>
            </a:pPr>
            <a:r>
              <a:rPr lang="en-US" altLang="en-US" sz="1200" dirty="0">
                <a:latin typeface="+mj-lt"/>
                <a:cs typeface="Arial" panose="020B0604020202020204" pitchFamily="34" charset="0"/>
              </a:rPr>
              <a:t> </a:t>
            </a:r>
            <a:r>
              <a:rPr lang="en-US" altLang="en-US" sz="1200" b="1" dirty="0">
                <a:latin typeface="+mj-lt"/>
                <a:cs typeface="Arial" panose="020B0604020202020204" pitchFamily="34" charset="0"/>
              </a:rPr>
              <a:t>Q 11 What will be the output of the following JavaScript code?</a:t>
            </a:r>
          </a:p>
          <a:p>
            <a:pPr>
              <a:spcBef>
                <a:spcPts val="363"/>
              </a:spcBef>
              <a:spcAft>
                <a:spcPct val="0"/>
              </a:spcAft>
              <a:buClr>
                <a:srgbClr val="000000"/>
              </a:buClr>
              <a:buNone/>
              <a:defRPr/>
            </a:pPr>
            <a:r>
              <a:rPr lang="en-US" altLang="en-US" sz="1200" dirty="0" err="1">
                <a:latin typeface="+mj-lt"/>
                <a:cs typeface="Arial" panose="020B0604020202020204" pitchFamily="34" charset="0"/>
              </a:rPr>
              <a:t>var</a:t>
            </a:r>
            <a:r>
              <a:rPr lang="en-US" altLang="en-US" sz="1200" dirty="0">
                <a:latin typeface="+mj-lt"/>
                <a:cs typeface="Arial" panose="020B0604020202020204" pitchFamily="34" charset="0"/>
              </a:rPr>
              <a:t> a= 0;</a:t>
            </a:r>
          </a:p>
          <a:p>
            <a:pPr>
              <a:spcBef>
                <a:spcPts val="363"/>
              </a:spcBef>
              <a:spcAft>
                <a:spcPct val="0"/>
              </a:spcAft>
              <a:buClr>
                <a:srgbClr val="000000"/>
              </a:buClr>
              <a:buNone/>
              <a:defRPr/>
            </a:pPr>
            <a:r>
              <a:rPr lang="en-US" altLang="en-US" sz="1200" dirty="0" err="1">
                <a:latin typeface="+mj-lt"/>
                <a:cs typeface="Arial" panose="020B0604020202020204" pitchFamily="34" charset="0"/>
              </a:rPr>
              <a:t>var</a:t>
            </a:r>
            <a:r>
              <a:rPr lang="en-US" altLang="en-US" sz="1200" dirty="0">
                <a:latin typeface="+mj-lt"/>
                <a:cs typeface="Arial" panose="020B0604020202020204" pitchFamily="34" charset="0"/>
              </a:rPr>
              <a:t> b = 0;</a:t>
            </a:r>
          </a:p>
          <a:p>
            <a:pPr>
              <a:spcBef>
                <a:spcPts val="363"/>
              </a:spcBef>
              <a:spcAft>
                <a:spcPct val="0"/>
              </a:spcAft>
              <a:buClr>
                <a:srgbClr val="000000"/>
              </a:buClr>
              <a:buNone/>
              <a:defRPr/>
            </a:pPr>
            <a:r>
              <a:rPr lang="en-US" altLang="en-US" sz="1200" dirty="0">
                <a:latin typeface="+mj-lt"/>
                <a:cs typeface="Arial" panose="020B0604020202020204" pitchFamily="34" charset="0"/>
              </a:rPr>
              <a:t>while (a &lt; 3)</a:t>
            </a:r>
          </a:p>
          <a:p>
            <a:pPr>
              <a:spcBef>
                <a:spcPts val="363"/>
              </a:spcBef>
              <a:spcAft>
                <a:spcPct val="0"/>
              </a:spcAft>
              <a:buClr>
                <a:srgbClr val="000000"/>
              </a:buClr>
              <a:buNone/>
              <a:defRPr/>
            </a:pPr>
            <a:r>
              <a:rPr lang="en-US" altLang="en-US" sz="1200" dirty="0">
                <a:latin typeface="+mj-lt"/>
                <a:cs typeface="Arial" panose="020B0604020202020204" pitchFamily="34" charset="0"/>
              </a:rPr>
              <a:t>{</a:t>
            </a:r>
          </a:p>
          <a:p>
            <a:pPr>
              <a:spcBef>
                <a:spcPts val="363"/>
              </a:spcBef>
              <a:spcAft>
                <a:spcPct val="0"/>
              </a:spcAft>
              <a:buClr>
                <a:srgbClr val="000000"/>
              </a:buClr>
              <a:buNone/>
              <a:defRPr/>
            </a:pPr>
            <a:r>
              <a:rPr lang="en-US" altLang="en-US" sz="1200" dirty="0">
                <a:latin typeface="+mj-lt"/>
                <a:cs typeface="Arial" panose="020B0604020202020204" pitchFamily="34" charset="0"/>
              </a:rPr>
              <a:t>  	a++;</a:t>
            </a:r>
          </a:p>
          <a:p>
            <a:pPr>
              <a:spcBef>
                <a:spcPts val="363"/>
              </a:spcBef>
              <a:spcAft>
                <a:spcPct val="0"/>
              </a:spcAft>
              <a:buClr>
                <a:srgbClr val="000000"/>
              </a:buClr>
              <a:buNone/>
              <a:defRPr/>
            </a:pPr>
            <a:r>
              <a:rPr lang="en-US" altLang="en-US" sz="1200" dirty="0">
                <a:latin typeface="+mj-lt"/>
                <a:cs typeface="Arial" panose="020B0604020202020204" pitchFamily="34" charset="0"/>
              </a:rPr>
              <a:t>  	b += a;</a:t>
            </a:r>
          </a:p>
          <a:p>
            <a:pPr>
              <a:spcBef>
                <a:spcPts val="363"/>
              </a:spcBef>
              <a:spcAft>
                <a:spcPct val="0"/>
              </a:spcAft>
              <a:buClr>
                <a:srgbClr val="000000"/>
              </a:buClr>
              <a:buNone/>
              <a:defRPr/>
            </a:pPr>
            <a:r>
              <a:rPr lang="en-US" altLang="en-US" sz="1200" dirty="0">
                <a:latin typeface="+mj-lt"/>
                <a:cs typeface="Arial" panose="020B0604020202020204" pitchFamily="34" charset="0"/>
              </a:rPr>
              <a:t>	console.log(b);</a:t>
            </a:r>
          </a:p>
          <a:p>
            <a:pPr>
              <a:spcBef>
                <a:spcPts val="363"/>
              </a:spcBef>
              <a:spcAft>
                <a:spcPct val="0"/>
              </a:spcAft>
              <a:buClr>
                <a:srgbClr val="000000"/>
              </a:buClr>
              <a:buNone/>
              <a:defRPr/>
            </a:pPr>
            <a:r>
              <a:rPr lang="en-US" altLang="en-US" sz="1200" dirty="0">
                <a:latin typeface="+mj-lt"/>
                <a:cs typeface="Arial" panose="020B0604020202020204" pitchFamily="34" charset="0"/>
              </a:rPr>
              <a:t>}</a:t>
            </a:r>
          </a:p>
          <a:p>
            <a:pPr>
              <a:spcBef>
                <a:spcPts val="363"/>
              </a:spcBef>
              <a:spcAft>
                <a:spcPct val="0"/>
              </a:spcAft>
              <a:buClr>
                <a:srgbClr val="000000"/>
              </a:buClr>
              <a:buNone/>
              <a:defRPr/>
            </a:pPr>
            <a:r>
              <a:rPr lang="en-US" altLang="en-US" sz="1200" dirty="0">
                <a:latin typeface="+mj-lt"/>
                <a:cs typeface="Arial" panose="020B0604020202020204" pitchFamily="34" charset="0"/>
              </a:rPr>
              <a:t>a) 135</a:t>
            </a:r>
          </a:p>
          <a:p>
            <a:pPr>
              <a:spcBef>
                <a:spcPts val="363"/>
              </a:spcBef>
              <a:spcAft>
                <a:spcPct val="0"/>
              </a:spcAft>
              <a:buClr>
                <a:srgbClr val="000000"/>
              </a:buClr>
              <a:buNone/>
              <a:defRPr/>
            </a:pPr>
            <a:r>
              <a:rPr lang="en-US" altLang="en-US" sz="1200" dirty="0">
                <a:latin typeface="+mj-lt"/>
                <a:cs typeface="Arial" panose="020B0604020202020204" pitchFamily="34" charset="0"/>
              </a:rPr>
              <a:t>b) 123</a:t>
            </a:r>
          </a:p>
          <a:p>
            <a:pPr>
              <a:spcBef>
                <a:spcPts val="363"/>
              </a:spcBef>
              <a:spcAft>
                <a:spcPct val="0"/>
              </a:spcAft>
              <a:buClr>
                <a:srgbClr val="000000"/>
              </a:buClr>
              <a:buNone/>
              <a:defRPr/>
            </a:pPr>
            <a:r>
              <a:rPr lang="en-US" altLang="en-US" sz="1200" dirty="0">
                <a:latin typeface="+mj-lt"/>
                <a:cs typeface="Arial" panose="020B0604020202020204" pitchFamily="34" charset="0"/>
              </a:rPr>
              <a:t>c) 013</a:t>
            </a:r>
          </a:p>
          <a:p>
            <a:pPr>
              <a:spcBef>
                <a:spcPts val="363"/>
              </a:spcBef>
              <a:spcAft>
                <a:spcPct val="0"/>
              </a:spcAft>
              <a:buClr>
                <a:srgbClr val="000000"/>
              </a:buClr>
              <a:buNone/>
              <a:defRPr/>
            </a:pPr>
            <a:r>
              <a:rPr lang="en-US" altLang="en-US" sz="1200" dirty="0">
                <a:latin typeface="+mj-lt"/>
                <a:cs typeface="Arial" panose="020B0604020202020204" pitchFamily="34" charset="0"/>
              </a:rPr>
              <a:t>d) 01</a:t>
            </a:r>
          </a:p>
        </p:txBody>
      </p:sp>
      <p:sp>
        <p:nvSpPr>
          <p:cNvPr id="2" name="Date Placeholder 1"/>
          <p:cNvSpPr>
            <a:spLocks noGrp="1"/>
          </p:cNvSpPr>
          <p:nvPr>
            <p:ph type="dt" sz="half" idx="10"/>
          </p:nvPr>
        </p:nvSpPr>
        <p:spPr/>
        <p:txBody>
          <a:bodyPr/>
          <a:lstStyle/>
          <a:p>
            <a:r>
              <a:rPr lang="en-US"/>
              <a:t>6/7/2023</a:t>
            </a:r>
          </a:p>
        </p:txBody>
      </p:sp>
    </p:spTree>
    <p:extLst>
      <p:ext uri="{BB962C8B-B14F-4D97-AF65-F5344CB8AC3E}">
        <p14:creationId xmlns:p14="http://schemas.microsoft.com/office/powerpoint/2010/main" val="40612940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a:extLst>
              <a:ext uri="{FF2B5EF4-FFF2-40B4-BE49-F238E27FC236}">
                <a16:creationId xmlns:a16="http://schemas.microsoft.com/office/drawing/2014/main" id="{11BE000F-4F47-452A-9F3D-19CB796E47EC}"/>
              </a:ext>
            </a:extLst>
          </p:cNvPr>
          <p:cNvSpPr>
            <a:spLocks noGrp="1"/>
          </p:cNvSpPr>
          <p:nvPr>
            <p:ph type="ftr" sz="quarter" idx="12"/>
          </p:nvPr>
        </p:nvSpPr>
        <p:spPr>
          <a:xfrm>
            <a:off x="4038600" y="6356351"/>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WT                      unit- 4                </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a:extLst>
              <a:ext uri="{FF2B5EF4-FFF2-40B4-BE49-F238E27FC236}">
                <a16:creationId xmlns:a16="http://schemas.microsoft.com/office/drawing/2014/main" id="{CA1C0BC4-84D4-49D9-941E-49C0109050A7}"/>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21</a:t>
            </a:fld>
            <a:endParaRPr lang="en-US" altLang="en-US"/>
          </a:p>
        </p:txBody>
      </p:sp>
      <p:sp>
        <p:nvSpPr>
          <p:cNvPr id="7" name="Title 1">
            <a:extLst>
              <a:ext uri="{FF2B5EF4-FFF2-40B4-BE49-F238E27FC236}">
                <a16:creationId xmlns:a16="http://schemas.microsoft.com/office/drawing/2014/main" id="{6928BDB2-89DC-4844-B9D1-791701628401}"/>
              </a:ext>
            </a:extLst>
          </p:cNvPr>
          <p:cNvSpPr txBox="1">
            <a:spLocks/>
          </p:cNvSpPr>
          <p:nvPr/>
        </p:nvSpPr>
        <p:spPr>
          <a:xfrm>
            <a:off x="2895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itchFamily="18" charset="0"/>
                <a:cs typeface="Times New Roman" pitchFamily="18" charset="0"/>
              </a:rPr>
              <a:t>Daily Quiz(cont..)</a:t>
            </a:r>
          </a:p>
        </p:txBody>
      </p:sp>
      <p:sp>
        <p:nvSpPr>
          <p:cNvPr id="393223" name="Text Placeholder 8">
            <a:extLst>
              <a:ext uri="{FF2B5EF4-FFF2-40B4-BE49-F238E27FC236}">
                <a16:creationId xmlns:a16="http://schemas.microsoft.com/office/drawing/2014/main" id="{2E96CEDA-C0DA-4EE1-9AD3-6E83E342365F}"/>
              </a:ext>
            </a:extLst>
          </p:cNvPr>
          <p:cNvSpPr txBox="1">
            <a:spLocks noGrp="1"/>
          </p:cNvSpPr>
          <p:nvPr>
            <p:ph type="body" idx="1"/>
          </p:nvPr>
        </p:nvSpPr>
        <p:spPr>
          <a:xfrm>
            <a:off x="1902619" y="914400"/>
            <a:ext cx="8386763" cy="5394324"/>
          </a:xfrm>
        </p:spPr>
        <p:txBody>
          <a:bodyPr>
            <a:noAutofit/>
          </a:bodyPr>
          <a:lstStyle/>
          <a:p>
            <a:pPr>
              <a:spcBef>
                <a:spcPts val="363"/>
              </a:spcBef>
              <a:spcAft>
                <a:spcPct val="0"/>
              </a:spcAft>
              <a:buClr>
                <a:srgbClr val="000000"/>
              </a:buClr>
              <a:buNone/>
              <a:defRPr/>
            </a:pPr>
            <a:r>
              <a:rPr lang="en-US" altLang="en-US" sz="1400" b="1" dirty="0">
                <a:cs typeface="Arial" panose="020B0604020202020204" pitchFamily="34" charset="0"/>
              </a:rPr>
              <a:t>Q 12 The expression </a:t>
            </a:r>
            <a:r>
              <a:rPr lang="en-US" altLang="en-US" sz="1400" b="1" dirty="0" err="1">
                <a:cs typeface="Arial" panose="020B0604020202020204" pitchFamily="34" charset="0"/>
              </a:rPr>
              <a:t>scroe</a:t>
            </a:r>
            <a:r>
              <a:rPr lang="en-US" altLang="en-US" sz="1400" b="1" dirty="0">
                <a:cs typeface="Arial" panose="020B0604020202020204" pitchFamily="34" charset="0"/>
              </a:rPr>
              <a:t> = </a:t>
            </a:r>
            <a:r>
              <a:rPr lang="en-US" altLang="en-US" sz="1400" b="1" dirty="0" err="1">
                <a:cs typeface="Arial" panose="020B0604020202020204" pitchFamily="34" charset="0"/>
              </a:rPr>
              <a:t>scroe</a:t>
            </a:r>
            <a:r>
              <a:rPr lang="en-US" altLang="en-US" sz="1400" b="1" dirty="0">
                <a:cs typeface="Arial" panose="020B0604020202020204" pitchFamily="34" charset="0"/>
              </a:rPr>
              <a:t> +10 can be written as</a:t>
            </a:r>
          </a:p>
          <a:p>
            <a:pPr>
              <a:spcBef>
                <a:spcPts val="363"/>
              </a:spcBef>
              <a:spcAft>
                <a:spcPct val="0"/>
              </a:spcAft>
              <a:buClr>
                <a:srgbClr val="000000"/>
              </a:buClr>
              <a:buFont typeface="Wingdings" panose="05000000000000000000" pitchFamily="2" charset="2"/>
              <a:buChar char="§"/>
              <a:defRPr/>
            </a:pPr>
            <a:r>
              <a:rPr lang="en-US" altLang="en-US" sz="1400" dirty="0" err="1">
                <a:cs typeface="Arial" panose="020B0604020202020204" pitchFamily="34" charset="0"/>
              </a:rPr>
              <a:t>scrore</a:t>
            </a:r>
            <a:r>
              <a:rPr lang="en-US" altLang="en-US" sz="1400" dirty="0">
                <a:cs typeface="Arial" panose="020B0604020202020204" pitchFamily="34" charset="0"/>
              </a:rPr>
              <a:t> += 10;</a:t>
            </a:r>
          </a:p>
          <a:p>
            <a:pPr>
              <a:spcBef>
                <a:spcPts val="363"/>
              </a:spcBef>
              <a:spcAft>
                <a:spcPct val="0"/>
              </a:spcAft>
              <a:buClr>
                <a:srgbClr val="000000"/>
              </a:buClr>
              <a:buFont typeface="Wingdings" panose="05000000000000000000" pitchFamily="2" charset="2"/>
              <a:buChar char="§"/>
              <a:defRPr/>
            </a:pPr>
            <a:r>
              <a:rPr lang="en-US" altLang="en-US" sz="1400" dirty="0" err="1">
                <a:cs typeface="Arial" panose="020B0604020202020204" pitchFamily="34" charset="0"/>
              </a:rPr>
              <a:t>scroe</a:t>
            </a:r>
            <a:r>
              <a:rPr lang="en-US" altLang="en-US" sz="1400" dirty="0">
                <a:cs typeface="Arial" panose="020B0604020202020204" pitchFamily="34" charset="0"/>
              </a:rPr>
              <a:t> ++= 10;</a:t>
            </a:r>
          </a:p>
          <a:p>
            <a:pPr>
              <a:spcBef>
                <a:spcPts val="363"/>
              </a:spcBef>
              <a:spcAft>
                <a:spcPct val="0"/>
              </a:spcAft>
              <a:buClr>
                <a:srgbClr val="000000"/>
              </a:buClr>
              <a:buFont typeface="Wingdings" panose="05000000000000000000" pitchFamily="2" charset="2"/>
              <a:buChar char="§"/>
              <a:defRPr/>
            </a:pPr>
            <a:r>
              <a:rPr lang="en-US" altLang="en-US" sz="1400" dirty="0">
                <a:cs typeface="Arial" panose="020B0604020202020204" pitchFamily="34" charset="0"/>
              </a:rPr>
              <a:t>score =+ 10;</a:t>
            </a:r>
          </a:p>
          <a:p>
            <a:pPr>
              <a:spcBef>
                <a:spcPts val="363"/>
              </a:spcBef>
              <a:spcAft>
                <a:spcPct val="0"/>
              </a:spcAft>
              <a:buClr>
                <a:srgbClr val="000000"/>
              </a:buClr>
              <a:buFont typeface="Wingdings" panose="05000000000000000000" pitchFamily="2" charset="2"/>
              <a:buChar char="§"/>
              <a:defRPr/>
            </a:pPr>
            <a:r>
              <a:rPr lang="en-US" altLang="en-US" sz="1400" dirty="0">
                <a:cs typeface="Arial" panose="020B0604020202020204" pitchFamily="34" charset="0"/>
              </a:rPr>
              <a:t>score + 10 = 10;</a:t>
            </a:r>
          </a:p>
          <a:p>
            <a:pPr>
              <a:spcBef>
                <a:spcPts val="363"/>
              </a:spcBef>
              <a:spcAft>
                <a:spcPct val="0"/>
              </a:spcAft>
              <a:buClr>
                <a:srgbClr val="000000"/>
              </a:buClr>
              <a:buNone/>
              <a:defRPr/>
            </a:pPr>
            <a:r>
              <a:rPr lang="en-US" altLang="en-US" sz="1400" b="1" dirty="0">
                <a:cs typeface="Arial" panose="020B0604020202020204" pitchFamily="34" charset="0"/>
              </a:rPr>
              <a:t>Q 13 The correct </a:t>
            </a:r>
            <a:r>
              <a:rPr lang="en-US" altLang="en-US" sz="1400" b="1" dirty="0" err="1">
                <a:cs typeface="Arial" panose="020B0604020202020204" pitchFamily="34" charset="0"/>
              </a:rPr>
              <a:t>reslut</a:t>
            </a:r>
            <a:r>
              <a:rPr lang="en-US" altLang="en-US" sz="1400" b="1" dirty="0">
                <a:cs typeface="Arial" panose="020B0604020202020204" pitchFamily="34" charset="0"/>
              </a:rPr>
              <a:t> of score = 2 + 4 + "3" is:</a:t>
            </a:r>
          </a:p>
          <a:p>
            <a:pPr>
              <a:spcBef>
                <a:spcPts val="363"/>
              </a:spcBef>
              <a:spcAft>
                <a:spcPct val="0"/>
              </a:spcAft>
              <a:buClr>
                <a:srgbClr val="000000"/>
              </a:buClr>
              <a:buFont typeface="Wingdings" panose="05000000000000000000" pitchFamily="2" charset="2"/>
              <a:buChar char="§"/>
              <a:defRPr/>
            </a:pPr>
            <a:r>
              <a:rPr lang="en-US" altLang="en-US" sz="1400" dirty="0">
                <a:cs typeface="Arial" panose="020B0604020202020204" pitchFamily="34" charset="0"/>
              </a:rPr>
              <a:t>9</a:t>
            </a:r>
          </a:p>
          <a:p>
            <a:pPr>
              <a:spcBef>
                <a:spcPts val="363"/>
              </a:spcBef>
              <a:spcAft>
                <a:spcPct val="0"/>
              </a:spcAft>
              <a:buClr>
                <a:srgbClr val="000000"/>
              </a:buClr>
              <a:buFont typeface="Wingdings" panose="05000000000000000000" pitchFamily="2" charset="2"/>
              <a:buChar char="§"/>
              <a:defRPr/>
            </a:pPr>
            <a:r>
              <a:rPr lang="en-US" altLang="en-US" sz="1400" dirty="0">
                <a:cs typeface="Arial" panose="020B0604020202020204" pitchFamily="34" charset="0"/>
              </a:rPr>
              <a:t>27</a:t>
            </a:r>
          </a:p>
          <a:p>
            <a:pPr>
              <a:spcBef>
                <a:spcPts val="363"/>
              </a:spcBef>
              <a:spcAft>
                <a:spcPct val="0"/>
              </a:spcAft>
              <a:buClr>
                <a:srgbClr val="000000"/>
              </a:buClr>
              <a:buFont typeface="Wingdings" panose="05000000000000000000" pitchFamily="2" charset="2"/>
              <a:buChar char="§"/>
              <a:defRPr/>
            </a:pPr>
            <a:r>
              <a:rPr lang="en-US" altLang="en-US" sz="1400" dirty="0">
                <a:cs typeface="Arial" panose="020B0604020202020204" pitchFamily="34" charset="0"/>
              </a:rPr>
              <a:t>63</a:t>
            </a:r>
          </a:p>
          <a:p>
            <a:pPr>
              <a:spcBef>
                <a:spcPts val="363"/>
              </a:spcBef>
              <a:spcAft>
                <a:spcPct val="0"/>
              </a:spcAft>
              <a:buClr>
                <a:srgbClr val="000000"/>
              </a:buClr>
              <a:buFont typeface="Wingdings" panose="05000000000000000000" pitchFamily="2" charset="2"/>
              <a:buChar char="§"/>
              <a:defRPr/>
            </a:pPr>
            <a:r>
              <a:rPr lang="en-US" altLang="en-US" sz="1400" dirty="0">
                <a:cs typeface="Arial" panose="020B0604020202020204" pitchFamily="34" charset="0"/>
              </a:rPr>
              <a:t>6</a:t>
            </a:r>
          </a:p>
          <a:p>
            <a:pPr marL="0" indent="0">
              <a:spcBef>
                <a:spcPts val="363"/>
              </a:spcBef>
              <a:spcAft>
                <a:spcPct val="0"/>
              </a:spcAft>
              <a:buClr>
                <a:srgbClr val="000000"/>
              </a:buClr>
              <a:buNone/>
              <a:defRPr/>
            </a:pPr>
            <a:r>
              <a:rPr lang="en-US" altLang="en-US" sz="1400" b="1" dirty="0">
                <a:cs typeface="Arial" panose="020B0604020202020204" pitchFamily="34" charset="0"/>
              </a:rPr>
              <a:t>Q 14. Assignment Operators is following type of operator ______________.</a:t>
            </a:r>
          </a:p>
          <a:p>
            <a:pPr>
              <a:spcBef>
                <a:spcPts val="363"/>
              </a:spcBef>
              <a:spcAft>
                <a:spcPct val="0"/>
              </a:spcAft>
              <a:buClr>
                <a:srgbClr val="000000"/>
              </a:buClr>
              <a:buFont typeface="Wingdings" panose="05000000000000000000" pitchFamily="2" charset="2"/>
              <a:buChar char="§"/>
              <a:defRPr/>
            </a:pPr>
            <a:r>
              <a:rPr lang="en-US" altLang="en-US" sz="1400" dirty="0">
                <a:cs typeface="Arial" panose="020B0604020202020204" pitchFamily="34" charset="0"/>
              </a:rPr>
              <a:t>None of these</a:t>
            </a:r>
          </a:p>
          <a:p>
            <a:pPr>
              <a:spcBef>
                <a:spcPts val="363"/>
              </a:spcBef>
              <a:spcAft>
                <a:spcPct val="0"/>
              </a:spcAft>
              <a:buClr>
                <a:srgbClr val="000000"/>
              </a:buClr>
              <a:buFont typeface="Wingdings" panose="05000000000000000000" pitchFamily="2" charset="2"/>
              <a:buChar char="§"/>
              <a:defRPr/>
            </a:pPr>
            <a:r>
              <a:rPr lang="en-US" altLang="en-US" sz="1400" dirty="0" err="1">
                <a:cs typeface="Arial" panose="020B0604020202020204" pitchFamily="34" charset="0"/>
              </a:rPr>
              <a:t>Unarry</a:t>
            </a:r>
            <a:endParaRPr lang="en-US" altLang="en-US" sz="1400" dirty="0">
              <a:cs typeface="Arial" panose="020B0604020202020204" pitchFamily="34" charset="0"/>
            </a:endParaRPr>
          </a:p>
          <a:p>
            <a:pPr>
              <a:spcBef>
                <a:spcPts val="363"/>
              </a:spcBef>
              <a:spcAft>
                <a:spcPct val="0"/>
              </a:spcAft>
              <a:buClr>
                <a:srgbClr val="000000"/>
              </a:buClr>
              <a:buFont typeface="Wingdings" panose="05000000000000000000" pitchFamily="2" charset="2"/>
              <a:buChar char="§"/>
              <a:defRPr/>
            </a:pPr>
            <a:r>
              <a:rPr lang="en-US" altLang="en-US" sz="1400" dirty="0">
                <a:cs typeface="Arial" panose="020B0604020202020204" pitchFamily="34" charset="0"/>
              </a:rPr>
              <a:t>Binary</a:t>
            </a:r>
          </a:p>
          <a:p>
            <a:pPr>
              <a:spcBef>
                <a:spcPts val="363"/>
              </a:spcBef>
              <a:spcAft>
                <a:spcPct val="0"/>
              </a:spcAft>
              <a:buClr>
                <a:srgbClr val="000000"/>
              </a:buClr>
              <a:buFont typeface="Wingdings" panose="05000000000000000000" pitchFamily="2" charset="2"/>
              <a:buChar char="§"/>
              <a:defRPr/>
            </a:pPr>
            <a:r>
              <a:rPr lang="en-US" altLang="en-US" sz="1400" dirty="0">
                <a:cs typeface="Arial" panose="020B0604020202020204" pitchFamily="34" charset="0"/>
              </a:rPr>
              <a:t>Ternary</a:t>
            </a:r>
          </a:p>
          <a:p>
            <a:pPr marL="0" indent="0">
              <a:spcBef>
                <a:spcPts val="363"/>
              </a:spcBef>
              <a:spcAft>
                <a:spcPct val="0"/>
              </a:spcAft>
              <a:buClr>
                <a:srgbClr val="000000"/>
              </a:buClr>
              <a:buNone/>
              <a:defRPr/>
            </a:pPr>
            <a:r>
              <a:rPr lang="en-US" altLang="en-US" sz="1400" b="1" dirty="0">
                <a:cs typeface="Arial" panose="020B0604020202020204" pitchFamily="34" charset="0"/>
              </a:rPr>
              <a:t>Q 15 "Add and Assignment" operator is shown by this symbol.</a:t>
            </a:r>
          </a:p>
          <a:p>
            <a:pPr marL="0" indent="0">
              <a:spcBef>
                <a:spcPts val="363"/>
              </a:spcBef>
              <a:spcAft>
                <a:spcPct val="0"/>
              </a:spcAft>
              <a:buClr>
                <a:srgbClr val="000000"/>
              </a:buClr>
              <a:buNone/>
              <a:defRPr/>
            </a:pPr>
            <a:r>
              <a:rPr lang="en-US" altLang="en-US" sz="1400" dirty="0">
                <a:cs typeface="Arial" panose="020B0604020202020204" pitchFamily="34" charset="0"/>
              </a:rPr>
              <a:t>==+</a:t>
            </a:r>
          </a:p>
          <a:p>
            <a:pPr marL="0" indent="0">
              <a:spcBef>
                <a:spcPts val="363"/>
              </a:spcBef>
              <a:spcAft>
                <a:spcPct val="0"/>
              </a:spcAft>
              <a:buClr>
                <a:srgbClr val="000000"/>
              </a:buClr>
              <a:buNone/>
              <a:defRPr/>
            </a:pPr>
            <a:r>
              <a:rPr lang="en-US" altLang="en-US" sz="1400" dirty="0">
                <a:cs typeface="Arial" panose="020B0604020202020204" pitchFamily="34" charset="0"/>
              </a:rPr>
              <a:t>+==</a:t>
            </a:r>
          </a:p>
          <a:p>
            <a:pPr marL="0" indent="0">
              <a:spcBef>
                <a:spcPts val="363"/>
              </a:spcBef>
              <a:spcAft>
                <a:spcPct val="0"/>
              </a:spcAft>
              <a:buClr>
                <a:srgbClr val="000000"/>
              </a:buClr>
              <a:buNone/>
              <a:defRPr/>
            </a:pPr>
            <a:r>
              <a:rPr lang="en-US" altLang="en-US" sz="1400" dirty="0">
                <a:cs typeface="Arial" panose="020B0604020202020204" pitchFamily="34" charset="0"/>
              </a:rPr>
              <a:t>=+</a:t>
            </a:r>
          </a:p>
          <a:p>
            <a:pPr marL="0" indent="0">
              <a:spcBef>
                <a:spcPts val="363"/>
              </a:spcBef>
              <a:spcAft>
                <a:spcPct val="0"/>
              </a:spcAft>
              <a:buClr>
                <a:srgbClr val="000000"/>
              </a:buClr>
              <a:buNone/>
              <a:defRPr/>
            </a:pPr>
            <a:r>
              <a:rPr lang="en-US" altLang="en-US" sz="1400" dirty="0">
                <a:cs typeface="Arial" panose="020B0604020202020204" pitchFamily="34" charset="0"/>
              </a:rPr>
              <a:t>+=</a:t>
            </a:r>
          </a:p>
        </p:txBody>
      </p:sp>
      <p:sp>
        <p:nvSpPr>
          <p:cNvPr id="2" name="Date Placeholder 1"/>
          <p:cNvSpPr>
            <a:spLocks noGrp="1"/>
          </p:cNvSpPr>
          <p:nvPr>
            <p:ph type="dt" sz="half" idx="10"/>
          </p:nvPr>
        </p:nvSpPr>
        <p:spPr/>
        <p:txBody>
          <a:bodyPr/>
          <a:lstStyle/>
          <a:p>
            <a:r>
              <a:rPr lang="en-US"/>
              <a:t>6/7/2023</a:t>
            </a:r>
          </a:p>
        </p:txBody>
      </p:sp>
    </p:spTree>
    <p:extLst>
      <p:ext uri="{BB962C8B-B14F-4D97-AF65-F5344CB8AC3E}">
        <p14:creationId xmlns:p14="http://schemas.microsoft.com/office/powerpoint/2010/main" val="35166502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817564"/>
            <a:ext cx="8229600" cy="5202237"/>
          </a:xfrm>
        </p:spPr>
        <p:txBody>
          <a:bodyPr rtlCol="0">
            <a:normAutofit/>
          </a:bodyPr>
          <a:lstStyle/>
          <a:p>
            <a:pPr marL="285750" indent="-285750" algn="just">
              <a:buFont typeface="Wingdings" pitchFamily="2" charset="2"/>
              <a:buChar char="Ø"/>
              <a:defRPr/>
            </a:pPr>
            <a:endParaRPr lang="en-IN" sz="2000" b="1" dirty="0">
              <a:cs typeface="Times New Roman" pitchFamily="18" charset="0"/>
            </a:endParaRPr>
          </a:p>
          <a:p>
            <a:pPr marL="0" indent="0" algn="just">
              <a:buNone/>
              <a:defRPr/>
            </a:pPr>
            <a:endParaRPr lang="en-US" sz="2000" dirty="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79DAC95-FA18-4B07-BD0B-6E6F1FC3D12B}" type="slidenum">
              <a:rPr lang="en-US" altLang="en-US">
                <a:solidFill>
                  <a:srgbClr val="898989"/>
                </a:solidFill>
                <a:latin typeface="Calibri" panose="020F0502020204030204" pitchFamily="34" charset="0"/>
              </a:rPr>
              <a:pPr eaLnBrk="1" hangingPunct="1"/>
              <a:t>22</a:t>
            </a:fld>
            <a:endParaRPr lang="en-US" altLang="en-US">
              <a:solidFill>
                <a:srgbClr val="898989"/>
              </a:solidFill>
              <a:latin typeface="Calibri" panose="020F0502020204030204" pitchFamily="34" charset="0"/>
            </a:endParaRPr>
          </a:p>
        </p:txBody>
      </p:sp>
      <p:sp>
        <p:nvSpPr>
          <p:cNvPr id="7" name="Title 1"/>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000" dirty="0">
                <a:latin typeface="Times New Roman" pitchFamily="18" charset="0"/>
                <a:cs typeface="Times New Roman" pitchFamily="18" charset="0"/>
              </a:rPr>
              <a:t>Daily Quiz(Cont..) </a:t>
            </a:r>
          </a:p>
        </p:txBody>
      </p:sp>
      <p:sp>
        <p:nvSpPr>
          <p:cNvPr id="2" name="TextBox 1"/>
          <p:cNvSpPr txBox="1"/>
          <p:nvPr/>
        </p:nvSpPr>
        <p:spPr>
          <a:xfrm>
            <a:off x="1728788" y="685800"/>
            <a:ext cx="8788400" cy="6186488"/>
          </a:xfrm>
          <a:prstGeom prst="rect">
            <a:avLst/>
          </a:prstGeom>
          <a:noFill/>
        </p:spPr>
        <p:txBody>
          <a:bodyPr>
            <a:spAutoFit/>
          </a:bodyPr>
          <a:lstStyle/>
          <a:p>
            <a:pPr algn="just">
              <a:defRPr/>
            </a:pPr>
            <a:r>
              <a:rPr lang="en-US" sz="2200" dirty="0">
                <a:latin typeface="Times New Roman" pitchFamily="18" charset="0"/>
                <a:cs typeface="Times New Roman" pitchFamily="18" charset="0"/>
              </a:rPr>
              <a:t>Q 16. Among the following, which one is a ternary operator in JavaScript?</a:t>
            </a:r>
          </a:p>
          <a:p>
            <a:pPr indent="515938" algn="just">
              <a:defRPr/>
            </a:pPr>
            <a:r>
              <a:rPr lang="en-US" sz="2200" dirty="0">
                <a:latin typeface="Times New Roman" pitchFamily="18" charset="0"/>
                <a:cs typeface="Times New Roman" pitchFamily="18" charset="0"/>
              </a:rPr>
              <a:t>A. #        B. ::</a:t>
            </a:r>
          </a:p>
          <a:p>
            <a:pPr indent="515938" algn="just">
              <a:defRPr/>
            </a:pPr>
            <a:r>
              <a:rPr lang="en-US" sz="2200" dirty="0">
                <a:latin typeface="Times New Roman" pitchFamily="18" charset="0"/>
                <a:cs typeface="Times New Roman" pitchFamily="18" charset="0"/>
              </a:rPr>
              <a:t>C. &amp;:      D. ?:</a:t>
            </a:r>
          </a:p>
          <a:p>
            <a:pPr algn="just">
              <a:defRPr/>
            </a:pPr>
            <a:r>
              <a:rPr lang="en-US" sz="2200" dirty="0">
                <a:latin typeface="Times New Roman" pitchFamily="18" charset="0"/>
                <a:cs typeface="Times New Roman" pitchFamily="18" charset="0"/>
              </a:rPr>
              <a:t>Q 17. What does </a:t>
            </a:r>
            <a:r>
              <a:rPr lang="en-US" sz="2200" dirty="0" err="1">
                <a:latin typeface="Times New Roman" pitchFamily="18" charset="0"/>
                <a:cs typeface="Times New Roman" pitchFamily="18" charset="0"/>
              </a:rPr>
              <a:t>javascript</a:t>
            </a:r>
            <a:r>
              <a:rPr lang="en-US" sz="2200" dirty="0">
                <a:latin typeface="Times New Roman" pitchFamily="18" charset="0"/>
                <a:cs typeface="Times New Roman" pitchFamily="18" charset="0"/>
              </a:rPr>
              <a:t> use instead of == and !=?</a:t>
            </a:r>
          </a:p>
          <a:p>
            <a:pPr indent="515938" algn="just">
              <a:defRPr/>
            </a:pPr>
            <a:r>
              <a:rPr lang="en-US" sz="2200" dirty="0">
                <a:latin typeface="Times New Roman" pitchFamily="18" charset="0"/>
                <a:cs typeface="Times New Roman" pitchFamily="18" charset="0"/>
              </a:rPr>
              <a:t>A. It uses bitwise checking                       B. It uses === and !== instead</a:t>
            </a:r>
          </a:p>
          <a:p>
            <a:pPr indent="515938" algn="just">
              <a:defRPr/>
            </a:pPr>
            <a:r>
              <a:rPr lang="en-US" sz="2200" dirty="0">
                <a:latin typeface="Times New Roman" pitchFamily="18" charset="0"/>
                <a:cs typeface="Times New Roman" pitchFamily="18" charset="0"/>
              </a:rPr>
              <a:t>C. It uses equals() and </a:t>
            </a:r>
            <a:r>
              <a:rPr lang="en-US" sz="2200" dirty="0" err="1">
                <a:latin typeface="Times New Roman" pitchFamily="18" charset="0"/>
                <a:cs typeface="Times New Roman" pitchFamily="18" charset="0"/>
              </a:rPr>
              <a:t>notequals</a:t>
            </a:r>
            <a:r>
              <a:rPr lang="en-US" sz="2200" dirty="0">
                <a:latin typeface="Times New Roman" pitchFamily="18" charset="0"/>
                <a:cs typeface="Times New Roman" pitchFamily="18" charset="0"/>
              </a:rPr>
              <a:t>() instead       D. It uses </a:t>
            </a:r>
            <a:r>
              <a:rPr lang="en-US" sz="2200" dirty="0" err="1">
                <a:latin typeface="Times New Roman" pitchFamily="18" charset="0"/>
                <a:cs typeface="Times New Roman" pitchFamily="18" charset="0"/>
              </a:rPr>
              <a:t>equalto</a:t>
            </a:r>
            <a:r>
              <a:rPr lang="en-US" sz="2200" dirty="0">
                <a:latin typeface="Times New Roman" pitchFamily="18" charset="0"/>
                <a:cs typeface="Times New Roman" pitchFamily="18" charset="0"/>
              </a:rPr>
              <a:t>()</a:t>
            </a:r>
          </a:p>
          <a:p>
            <a:pPr>
              <a:defRPr/>
            </a:pPr>
            <a:r>
              <a:rPr lang="en-US" sz="2200" dirty="0">
                <a:latin typeface="Times New Roman" pitchFamily="18" charset="0"/>
                <a:cs typeface="Times New Roman" pitchFamily="18" charset="0"/>
              </a:rPr>
              <a:t>Q 18. What is the output of following </a:t>
            </a:r>
            <a:r>
              <a:rPr lang="en-US" sz="2200" dirty="0" err="1">
                <a:latin typeface="Times New Roman" pitchFamily="18" charset="0"/>
                <a:cs typeface="Times New Roman" pitchFamily="18" charset="0"/>
              </a:rPr>
              <a:t>Javascript</a:t>
            </a:r>
            <a:r>
              <a:rPr lang="en-US" sz="2200" dirty="0">
                <a:latin typeface="Times New Roman" pitchFamily="18" charset="0"/>
                <a:cs typeface="Times New Roman" pitchFamily="18" charset="0"/>
              </a:rPr>
              <a:t>?</a:t>
            </a:r>
            <a:br>
              <a:rPr lang="en-US" sz="2200" dirty="0">
                <a:latin typeface="Times New Roman" pitchFamily="18" charset="0"/>
                <a:cs typeface="Times New Roman" pitchFamily="18" charset="0"/>
              </a:rPr>
            </a:br>
            <a:r>
              <a:rPr lang="en-US" sz="2200" dirty="0" err="1">
                <a:latin typeface="Times New Roman" pitchFamily="18" charset="0"/>
                <a:cs typeface="Times New Roman" pitchFamily="18" charset="0"/>
              </a:rPr>
              <a:t>var</a:t>
            </a:r>
            <a:r>
              <a:rPr lang="en-US" sz="2200" dirty="0">
                <a:latin typeface="Times New Roman" pitchFamily="18" charset="0"/>
                <a:cs typeface="Times New Roman" pitchFamily="18" charset="0"/>
              </a:rPr>
              <a:t> a = '</a:t>
            </a:r>
            <a:r>
              <a:rPr lang="en-US" sz="2200" dirty="0" err="1">
                <a:latin typeface="Times New Roman" pitchFamily="18" charset="0"/>
                <a:cs typeface="Times New Roman" pitchFamily="18" charset="0"/>
              </a:rPr>
              <a:t>letsfind</a:t>
            </a:r>
            <a:r>
              <a:rPr lang="en-US" sz="2200" dirty="0">
                <a:latin typeface="Times New Roman" pitchFamily="18" charset="0"/>
                <a:cs typeface="Times New Roman" pitchFamily="18" charset="0"/>
              </a:rPr>
              <a:t>';</a:t>
            </a:r>
            <a:br>
              <a:rPr lang="en-US" sz="2200" dirty="0">
                <a:latin typeface="Times New Roman" pitchFamily="18" charset="0"/>
                <a:cs typeface="Times New Roman" pitchFamily="18" charset="0"/>
              </a:rPr>
            </a:br>
            <a:r>
              <a:rPr lang="en-US" sz="2200" dirty="0" err="1">
                <a:latin typeface="Times New Roman" pitchFamily="18" charset="0"/>
                <a:cs typeface="Times New Roman" pitchFamily="18" charset="0"/>
              </a:rPr>
              <a:t>var</a:t>
            </a:r>
            <a:r>
              <a:rPr lang="en-US" sz="2200" dirty="0">
                <a:latin typeface="Times New Roman" pitchFamily="18" charset="0"/>
                <a:cs typeface="Times New Roman" pitchFamily="18" charset="0"/>
              </a:rPr>
              <a:t> b = 'course';</a:t>
            </a:r>
            <a:br>
              <a:rPr lang="en-US" sz="2200" dirty="0">
                <a:latin typeface="Times New Roman" pitchFamily="18" charset="0"/>
                <a:cs typeface="Times New Roman" pitchFamily="18" charset="0"/>
              </a:rPr>
            </a:br>
            <a:r>
              <a:rPr lang="en-US" sz="2200" dirty="0" err="1">
                <a:latin typeface="Times New Roman" pitchFamily="18" charset="0"/>
                <a:cs typeface="Times New Roman" pitchFamily="18" charset="0"/>
              </a:rPr>
              <a:t>var</a:t>
            </a:r>
            <a:r>
              <a:rPr lang="en-US" sz="2200" dirty="0">
                <a:latin typeface="Times New Roman" pitchFamily="18" charset="0"/>
                <a:cs typeface="Times New Roman" pitchFamily="18" charset="0"/>
              </a:rPr>
              <a:t> c = a/b;</a:t>
            </a:r>
            <a:br>
              <a:rPr lang="en-US" sz="2200" dirty="0">
                <a:latin typeface="Times New Roman" pitchFamily="18" charset="0"/>
                <a:cs typeface="Times New Roman" pitchFamily="18" charset="0"/>
              </a:rPr>
            </a:br>
            <a:r>
              <a:rPr lang="en-US" sz="2200" dirty="0" err="1">
                <a:latin typeface="Times New Roman" pitchFamily="18" charset="0"/>
                <a:cs typeface="Times New Roman" pitchFamily="18" charset="0"/>
              </a:rPr>
              <a:t>document.write</a:t>
            </a:r>
            <a:r>
              <a:rPr lang="en-US" sz="2200" dirty="0">
                <a:latin typeface="Times New Roman" pitchFamily="18" charset="0"/>
                <a:cs typeface="Times New Roman" pitchFamily="18" charset="0"/>
              </a:rPr>
              <a:t>(c);</a:t>
            </a:r>
          </a:p>
          <a:p>
            <a:pPr indent="633413">
              <a:defRPr/>
            </a:pPr>
            <a:r>
              <a:rPr lang="en-US" sz="2200" dirty="0">
                <a:latin typeface="Times New Roman" pitchFamily="18" charset="0"/>
                <a:cs typeface="Times New Roman" pitchFamily="18" charset="0"/>
              </a:rPr>
              <a:t>A. </a:t>
            </a:r>
            <a:r>
              <a:rPr lang="en-US" sz="2200" dirty="0" err="1">
                <a:latin typeface="Times New Roman" pitchFamily="18" charset="0"/>
                <a:cs typeface="Times New Roman" pitchFamily="18" charset="0"/>
              </a:rPr>
              <a:t>Letsfindcourse</a:t>
            </a:r>
            <a:r>
              <a:rPr lang="en-US" sz="2200" dirty="0">
                <a:latin typeface="Times New Roman" pitchFamily="18" charset="0"/>
                <a:cs typeface="Times New Roman" pitchFamily="18" charset="0"/>
              </a:rPr>
              <a:t>	     B. </a:t>
            </a:r>
            <a:r>
              <a:rPr lang="en-US" sz="2200" dirty="0" err="1">
                <a:latin typeface="Times New Roman" pitchFamily="18" charset="0"/>
                <a:cs typeface="Times New Roman" pitchFamily="18" charset="0"/>
              </a:rPr>
              <a:t>letsfind</a:t>
            </a:r>
            <a:r>
              <a:rPr lang="en-US" sz="2200" dirty="0">
                <a:latin typeface="Times New Roman" pitchFamily="18" charset="0"/>
                <a:cs typeface="Times New Roman" pitchFamily="18" charset="0"/>
              </a:rPr>
              <a:t>/course</a:t>
            </a:r>
            <a:br>
              <a:rPr lang="en-US" sz="2200" dirty="0">
                <a:latin typeface="Times New Roman" pitchFamily="18" charset="0"/>
                <a:cs typeface="Times New Roman" pitchFamily="18" charset="0"/>
              </a:rPr>
            </a:br>
            <a:r>
              <a:rPr lang="en-US" sz="2200" dirty="0">
                <a:latin typeface="Times New Roman" pitchFamily="18" charset="0"/>
                <a:cs typeface="Times New Roman" pitchFamily="18" charset="0"/>
              </a:rPr>
              <a:t>         C. </a:t>
            </a:r>
            <a:r>
              <a:rPr lang="en-US" sz="2200" dirty="0" err="1">
                <a:latin typeface="Times New Roman" pitchFamily="18" charset="0"/>
                <a:cs typeface="Times New Roman" pitchFamily="18" charset="0"/>
              </a:rPr>
              <a:t>NaN</a:t>
            </a:r>
            <a:r>
              <a:rPr lang="en-US" sz="2200" dirty="0">
                <a:latin typeface="Times New Roman" pitchFamily="18" charset="0"/>
                <a:cs typeface="Times New Roman" pitchFamily="18" charset="0"/>
              </a:rPr>
              <a:t>		     D. None of the above</a:t>
            </a:r>
          </a:p>
          <a:p>
            <a:pPr>
              <a:defRPr/>
            </a:pPr>
            <a:r>
              <a:rPr lang="en-US" sz="2200" dirty="0">
                <a:latin typeface="Times New Roman" pitchFamily="18" charset="0"/>
                <a:cs typeface="Times New Roman" pitchFamily="18" charset="0"/>
              </a:rPr>
              <a:t>Q 19. How ++ works in </a:t>
            </a:r>
            <a:r>
              <a:rPr lang="en-US" sz="2200" dirty="0" err="1">
                <a:latin typeface="Times New Roman" pitchFamily="18" charset="0"/>
                <a:cs typeface="Times New Roman" pitchFamily="18" charset="0"/>
              </a:rPr>
              <a:t>Javascript</a:t>
            </a:r>
            <a:r>
              <a:rPr lang="en-US" sz="2200" dirty="0">
                <a:latin typeface="Times New Roman" pitchFamily="18" charset="0"/>
                <a:cs typeface="Times New Roman" pitchFamily="18" charset="0"/>
              </a:rPr>
              <a:t>? Find output of below </a:t>
            </a:r>
            <a:r>
              <a:rPr lang="en-US" sz="2200" dirty="0" err="1">
                <a:latin typeface="Times New Roman" pitchFamily="18" charset="0"/>
                <a:cs typeface="Times New Roman" pitchFamily="18" charset="0"/>
              </a:rPr>
              <a:t>Javascript</a:t>
            </a:r>
            <a:r>
              <a:rPr lang="en-US" sz="2200" dirty="0">
                <a:latin typeface="Times New Roman" pitchFamily="18" charset="0"/>
                <a:cs typeface="Times New Roman" pitchFamily="18" charset="0"/>
              </a:rPr>
              <a:t> code.</a:t>
            </a:r>
          </a:p>
          <a:p>
            <a:pPr indent="633413">
              <a:defRPr/>
            </a:pPr>
            <a:r>
              <a:rPr lang="en-US" sz="2200" dirty="0">
                <a:latin typeface="Times New Roman" pitchFamily="18" charset="0"/>
                <a:cs typeface="Times New Roman" pitchFamily="18" charset="0"/>
              </a:rPr>
              <a:t>A. 00 		      B. 01</a:t>
            </a:r>
            <a:br>
              <a:rPr lang="en-US" sz="2200" dirty="0">
                <a:latin typeface="Times New Roman" pitchFamily="18" charset="0"/>
                <a:cs typeface="Times New Roman" pitchFamily="18" charset="0"/>
              </a:rPr>
            </a:br>
            <a:r>
              <a:rPr lang="en-US" sz="2200" dirty="0">
                <a:latin typeface="Times New Roman" pitchFamily="18" charset="0"/>
                <a:cs typeface="Times New Roman" pitchFamily="18" charset="0"/>
              </a:rPr>
              <a:t>         C. 11		      D. 10</a:t>
            </a:r>
          </a:p>
          <a:p>
            <a:pPr algn="just">
              <a:defRPr/>
            </a:pPr>
            <a:br>
              <a:rPr lang="en-US" sz="2200" dirty="0">
                <a:latin typeface="Times New Roman" pitchFamily="18" charset="0"/>
                <a:cs typeface="Times New Roman" pitchFamily="18" charset="0"/>
              </a:rPr>
            </a:br>
            <a:endParaRPr lang="en-US" sz="2200" dirty="0">
              <a:latin typeface="Times New Roman" pitchFamily="18" charset="0"/>
              <a:cs typeface="Times New Roman" pitchFamily="18" charset="0"/>
            </a:endParaRPr>
          </a:p>
        </p:txBody>
      </p:sp>
      <p:sp>
        <p:nvSpPr>
          <p:cNvPr id="9" name="Google Shape;154;p18"/>
          <p:cNvSpPr>
            <a:spLocks noGrp="1"/>
          </p:cNvSpPr>
          <p:nvPr>
            <p:ph type="ftr" sz="quarter" idx="11"/>
          </p:nvPr>
        </p:nvSpPr>
        <p:spPr>
          <a:xfrm>
            <a:off x="3962400" y="6400801"/>
            <a:ext cx="5029200" cy="365125"/>
          </a:xfrm>
        </p:spPr>
        <p:txBody>
          <a:bodyPr spcFirstLastPara="1" vert="horz" wrap="square" lIns="91425" tIns="45700" rIns="91425" bIns="45700" rtlCol="0" anchor="ctr" anchorCtr="0">
            <a:noAutofit/>
          </a:bodyPr>
          <a:lstStyle/>
          <a:p>
            <a:pPr>
              <a:defRPr/>
            </a:pPr>
            <a:r>
              <a:rPr lang="fi-FI"/>
              <a:t>Rajat Kumar              WT                      unit- 4                </a:t>
            </a:r>
            <a:endParaRPr dirty="0"/>
          </a:p>
        </p:txBody>
      </p:sp>
      <p:sp>
        <p:nvSpPr>
          <p:cNvPr id="11" name="Google Shape;150;p18"/>
          <p:cNvSpPr>
            <a:spLocks noGrp="1"/>
          </p:cNvSpPr>
          <p:nvPr>
            <p:ph type="dt" sz="quarter" idx="10"/>
          </p:nvPr>
        </p:nvSpPr>
        <p:spPr/>
        <p:txBody>
          <a:bodyPr spcFirstLastPara="1" vert="horz" wrap="square" lIns="91425" tIns="45700" rIns="91425" bIns="45700" rtlCol="0" anchor="ctr" anchorCtr="0">
            <a:noAutofit/>
          </a:bodyPr>
          <a:lstStyle/>
          <a:p>
            <a:pPr>
              <a:defRPr/>
            </a:pPr>
            <a:r>
              <a:rPr lang="en-US"/>
              <a:t>6/7/2023</a:t>
            </a:r>
            <a:endParaRPr dirty="0"/>
          </a:p>
        </p:txBody>
      </p:sp>
    </p:spTree>
    <p:extLst>
      <p:ext uri="{BB962C8B-B14F-4D97-AF65-F5344CB8AC3E}">
        <p14:creationId xmlns:p14="http://schemas.microsoft.com/office/powerpoint/2010/main" val="403340035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817564"/>
            <a:ext cx="8229600" cy="5202237"/>
          </a:xfrm>
        </p:spPr>
        <p:txBody>
          <a:bodyPr rtlCol="0">
            <a:normAutofit/>
          </a:bodyPr>
          <a:lstStyle/>
          <a:p>
            <a:pPr marL="285750" indent="-285750" algn="just">
              <a:buFont typeface="Wingdings" pitchFamily="2" charset="2"/>
              <a:buChar char="Ø"/>
              <a:defRPr/>
            </a:pPr>
            <a:endParaRPr lang="en-IN" sz="2000" b="1" dirty="0">
              <a:cs typeface="Times New Roman" pitchFamily="18" charset="0"/>
            </a:endParaRPr>
          </a:p>
          <a:p>
            <a:pPr marL="0" indent="0" algn="just">
              <a:buNone/>
              <a:defRPr/>
            </a:pPr>
            <a:endParaRPr lang="en-US" sz="2000" dirty="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04CFCD7-C1C5-4314-89D3-B71BF2878A4B}" type="slidenum">
              <a:rPr lang="en-US" altLang="en-US">
                <a:solidFill>
                  <a:srgbClr val="898989"/>
                </a:solidFill>
                <a:latin typeface="Calibri" panose="020F0502020204030204" pitchFamily="34" charset="0"/>
              </a:rPr>
              <a:pPr eaLnBrk="1" hangingPunct="1"/>
              <a:t>23</a:t>
            </a:fld>
            <a:endParaRPr lang="en-US" altLang="en-US">
              <a:solidFill>
                <a:srgbClr val="898989"/>
              </a:solidFill>
              <a:latin typeface="Calibri" panose="020F0502020204030204" pitchFamily="34" charset="0"/>
            </a:endParaRPr>
          </a:p>
        </p:txBody>
      </p:sp>
      <p:sp>
        <p:nvSpPr>
          <p:cNvPr id="7" name="Title 1"/>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000" dirty="0">
                <a:latin typeface="Times New Roman" pitchFamily="18" charset="0"/>
                <a:cs typeface="Times New Roman" pitchFamily="18" charset="0"/>
              </a:rPr>
              <a:t>Daily Quiz (Cont..)</a:t>
            </a:r>
          </a:p>
        </p:txBody>
      </p:sp>
      <p:sp>
        <p:nvSpPr>
          <p:cNvPr id="2" name="TextBox 1"/>
          <p:cNvSpPr txBox="1"/>
          <p:nvPr/>
        </p:nvSpPr>
        <p:spPr>
          <a:xfrm>
            <a:off x="1728788" y="685801"/>
            <a:ext cx="8788400" cy="2462213"/>
          </a:xfrm>
          <a:prstGeom prst="rect">
            <a:avLst/>
          </a:prstGeom>
          <a:noFill/>
        </p:spPr>
        <p:txBody>
          <a:bodyPr>
            <a:spAutoFit/>
          </a:bodyPr>
          <a:lstStyle/>
          <a:p>
            <a:pPr algn="just">
              <a:defRPr/>
            </a:pPr>
            <a:r>
              <a:rPr lang="en-US" sz="2200" dirty="0">
                <a:latin typeface="Times New Roman" pitchFamily="18" charset="0"/>
                <a:cs typeface="Times New Roman" pitchFamily="18" charset="0"/>
              </a:rPr>
              <a:t>Q 20. Which of the following method checks if its argument is not a number?</a:t>
            </a:r>
          </a:p>
          <a:p>
            <a:pPr algn="just">
              <a:defRPr/>
            </a:pPr>
            <a:endParaRPr lang="en-US" sz="2200" dirty="0">
              <a:latin typeface="Times New Roman" pitchFamily="18" charset="0"/>
              <a:cs typeface="Times New Roman" pitchFamily="18" charset="0"/>
            </a:endParaRPr>
          </a:p>
          <a:p>
            <a:pPr indent="515938" algn="just">
              <a:defRPr/>
            </a:pPr>
            <a:r>
              <a:rPr lang="en-US" sz="2200" dirty="0">
                <a:latin typeface="Times New Roman" pitchFamily="18" charset="0"/>
                <a:cs typeface="Times New Roman" pitchFamily="18" charset="0"/>
              </a:rPr>
              <a:t>A. </a:t>
            </a:r>
            <a:r>
              <a:rPr lang="en-US" sz="2200" dirty="0" err="1">
                <a:latin typeface="Times New Roman" pitchFamily="18" charset="0"/>
                <a:cs typeface="Times New Roman" pitchFamily="18" charset="0"/>
              </a:rPr>
              <a:t>isNaN</a:t>
            </a:r>
            <a:r>
              <a:rPr lang="en-US" sz="2200" dirty="0">
                <a:latin typeface="Times New Roman" pitchFamily="18" charset="0"/>
                <a:cs typeface="Times New Roman" pitchFamily="18" charset="0"/>
              </a:rPr>
              <a:t>()</a:t>
            </a:r>
          </a:p>
          <a:p>
            <a:pPr indent="515938" algn="just">
              <a:defRPr/>
            </a:pPr>
            <a:r>
              <a:rPr lang="en-US" sz="2200" dirty="0">
                <a:latin typeface="Times New Roman" pitchFamily="18" charset="0"/>
                <a:cs typeface="Times New Roman" pitchFamily="18" charset="0"/>
              </a:rPr>
              <a:t>B. </a:t>
            </a:r>
            <a:r>
              <a:rPr lang="en-US" sz="2200" dirty="0" err="1">
                <a:latin typeface="Times New Roman" pitchFamily="18" charset="0"/>
                <a:cs typeface="Times New Roman" pitchFamily="18" charset="0"/>
              </a:rPr>
              <a:t>nonNaN</a:t>
            </a:r>
            <a:r>
              <a:rPr lang="en-US" sz="2200" dirty="0">
                <a:latin typeface="Times New Roman" pitchFamily="18" charset="0"/>
                <a:cs typeface="Times New Roman" pitchFamily="18" charset="0"/>
              </a:rPr>
              <a:t>()</a:t>
            </a:r>
          </a:p>
          <a:p>
            <a:pPr indent="515938" algn="just">
              <a:defRPr/>
            </a:pPr>
            <a:r>
              <a:rPr lang="en-US" sz="2200" dirty="0">
                <a:latin typeface="Times New Roman" pitchFamily="18" charset="0"/>
                <a:cs typeface="Times New Roman" pitchFamily="18" charset="0"/>
              </a:rPr>
              <a:t>C. </a:t>
            </a:r>
            <a:r>
              <a:rPr lang="en-US" sz="2200" dirty="0" err="1">
                <a:latin typeface="Times New Roman" pitchFamily="18" charset="0"/>
                <a:cs typeface="Times New Roman" pitchFamily="18" charset="0"/>
              </a:rPr>
              <a:t>NaN</a:t>
            </a:r>
            <a:r>
              <a:rPr lang="en-US" sz="2200" dirty="0">
                <a:latin typeface="Times New Roman" pitchFamily="18" charset="0"/>
                <a:cs typeface="Times New Roman" pitchFamily="18" charset="0"/>
              </a:rPr>
              <a:t>()</a:t>
            </a:r>
          </a:p>
          <a:p>
            <a:pPr indent="515938" algn="just">
              <a:defRPr/>
            </a:pPr>
            <a:r>
              <a:rPr lang="en-US" sz="2200" dirty="0">
                <a:latin typeface="Times New Roman" pitchFamily="18" charset="0"/>
                <a:cs typeface="Times New Roman" pitchFamily="18" charset="0"/>
              </a:rPr>
              <a:t>D. None of the above</a:t>
            </a:r>
          </a:p>
        </p:txBody>
      </p:sp>
      <p:sp>
        <p:nvSpPr>
          <p:cNvPr id="9" name="Google Shape;154;p18"/>
          <p:cNvSpPr>
            <a:spLocks noGrp="1"/>
          </p:cNvSpPr>
          <p:nvPr>
            <p:ph type="ftr" sz="quarter" idx="11"/>
          </p:nvPr>
        </p:nvSpPr>
        <p:spPr>
          <a:xfrm>
            <a:off x="3962400" y="6400801"/>
            <a:ext cx="5257800" cy="365125"/>
          </a:xfrm>
        </p:spPr>
        <p:txBody>
          <a:bodyPr spcFirstLastPara="1" vert="horz" wrap="square" lIns="91425" tIns="45700" rIns="91425" bIns="45700" rtlCol="0" anchor="ctr" anchorCtr="0">
            <a:noAutofit/>
          </a:bodyPr>
          <a:lstStyle/>
          <a:p>
            <a:pPr>
              <a:defRPr/>
            </a:pPr>
            <a:r>
              <a:rPr lang="fi-FI"/>
              <a:t>Rajat Kumar              WT                      unit- 4                </a:t>
            </a:r>
            <a:endParaRPr dirty="0"/>
          </a:p>
        </p:txBody>
      </p:sp>
      <p:sp>
        <p:nvSpPr>
          <p:cNvPr id="11" name="Google Shape;150;p18"/>
          <p:cNvSpPr>
            <a:spLocks noGrp="1"/>
          </p:cNvSpPr>
          <p:nvPr>
            <p:ph type="dt" sz="quarter" idx="10"/>
          </p:nvPr>
        </p:nvSpPr>
        <p:spPr/>
        <p:txBody>
          <a:bodyPr spcFirstLastPara="1" vert="horz" wrap="square" lIns="91425" tIns="45700" rIns="91425" bIns="45700" rtlCol="0" anchor="ctr" anchorCtr="0">
            <a:noAutofit/>
          </a:bodyPr>
          <a:lstStyle/>
          <a:p>
            <a:pPr>
              <a:defRPr/>
            </a:pPr>
            <a:r>
              <a:rPr lang="en-US"/>
              <a:t>6/7/2023</a:t>
            </a:r>
            <a:endParaRPr dirty="0"/>
          </a:p>
        </p:txBody>
      </p:sp>
    </p:spTree>
    <p:extLst>
      <p:ext uri="{BB962C8B-B14F-4D97-AF65-F5344CB8AC3E}">
        <p14:creationId xmlns:p14="http://schemas.microsoft.com/office/powerpoint/2010/main" val="3835367743"/>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985496"/>
            <a:ext cx="8305800" cy="5415305"/>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    alert</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alert()</a:t>
            </a:r>
            <a:r>
              <a:rPr lang="en-US" sz="2400" dirty="0">
                <a:latin typeface="Times New Roman" panose="02020603050405020304" pitchFamily="18" charset="0"/>
                <a:cs typeface="Times New Roman" panose="02020603050405020304" pitchFamily="18" charset="0"/>
              </a:rPr>
              <a:t> method in JavaScript is used to display a virtual alert box. </a:t>
            </a:r>
          </a:p>
          <a:p>
            <a:pPr marL="0" indent="0">
              <a:buNone/>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It is mostly used to give a warning message to the users.</a:t>
            </a:r>
          </a:p>
        </p:txBody>
      </p:sp>
      <p:sp>
        <p:nvSpPr>
          <p:cNvPr id="4" name="Date Placeholder 3"/>
          <p:cNvSpPr>
            <a:spLocks noGrp="1"/>
          </p:cNvSpPr>
          <p:nvPr>
            <p:ph type="dt" sz="half" idx="10"/>
          </p:nvPr>
        </p:nvSpPr>
        <p:spPr/>
        <p:txBody>
          <a:bodyPr/>
          <a:lstStyle/>
          <a:p>
            <a:r>
              <a:rPr lang="en-US"/>
              <a:t>6/7/2023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endParaRPr lang="en-US" sz="2800" dirty="0"/>
          </a:p>
          <a:p>
            <a:r>
              <a:rPr lang="en-US" sz="3200" dirty="0"/>
              <a:t>                           JS Popup boxes</a:t>
            </a:r>
          </a:p>
          <a:p>
            <a:endParaRPr lang="en-US" sz="2800" dirty="0"/>
          </a:p>
        </p:txBody>
      </p:sp>
      <p:sp>
        <p:nvSpPr>
          <p:cNvPr id="12" name="Footer Placeholder 4">
            <a:extLst>
              <a:ext uri="{FF2B5EF4-FFF2-40B4-BE49-F238E27FC236}">
                <a16:creationId xmlns:a16="http://schemas.microsoft.com/office/drawing/2014/main" id="{25469CC7-5058-4171-AC08-F53E47C2859C}"/>
              </a:ext>
            </a:extLst>
          </p:cNvPr>
          <p:cNvSpPr txBox="1">
            <a:spLocks/>
          </p:cNvSpPr>
          <p:nvPr/>
        </p:nvSpPr>
        <p:spPr>
          <a:xfrm>
            <a:off x="3352800" y="6445341"/>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Abdul Khalid                    WT               Unit-4</a:t>
            </a:r>
          </a:p>
        </p:txBody>
      </p:sp>
      <p:pic>
        <p:nvPicPr>
          <p:cNvPr id="1030" name="Picture 6" descr="JavaScript ale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3505200"/>
            <a:ext cx="5943600" cy="2438400"/>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6EE7C61A-2C2A-A99B-5D21-45B6FCFC7E0E}"/>
              </a:ext>
            </a:extLst>
          </p:cNvPr>
          <p:cNvSpPr>
            <a:spLocks noGrp="1"/>
          </p:cNvSpPr>
          <p:nvPr>
            <p:ph type="ftr" sz="quarter" idx="11"/>
          </p:nvPr>
        </p:nvSpPr>
        <p:spPr/>
        <p:txBody>
          <a:bodyPr/>
          <a:lstStyle/>
          <a:p>
            <a:r>
              <a:rPr lang="fi-FI"/>
              <a:t>Rajat Kumar              WT                      unit- 4                </a:t>
            </a:r>
            <a:endParaRPr lang="en-US"/>
          </a:p>
        </p:txBody>
      </p:sp>
    </p:spTree>
    <p:extLst>
      <p:ext uri="{BB962C8B-B14F-4D97-AF65-F5344CB8AC3E}">
        <p14:creationId xmlns:p14="http://schemas.microsoft.com/office/powerpoint/2010/main" val="38528525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914401"/>
            <a:ext cx="8305800" cy="5415305"/>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    Confirmation </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It is widely used for taking the opinion from the user on the specific option. </a:t>
            </a:r>
          </a:p>
          <a:p>
            <a:pPr>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It includes two buttons, which are OK and Cancel. `</a:t>
            </a:r>
          </a:p>
        </p:txBody>
      </p:sp>
      <p:sp>
        <p:nvSpPr>
          <p:cNvPr id="4" name="Date Placeholder 3"/>
          <p:cNvSpPr>
            <a:spLocks noGrp="1"/>
          </p:cNvSpPr>
          <p:nvPr>
            <p:ph type="dt" sz="half" idx="10"/>
          </p:nvPr>
        </p:nvSpPr>
        <p:spPr/>
        <p:txBody>
          <a:bodyPr/>
          <a:lstStyle/>
          <a:p>
            <a:r>
              <a:rPr lang="en-US"/>
              <a:t>6/7/2023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endParaRPr lang="en-US" sz="2800" dirty="0"/>
          </a:p>
          <a:p>
            <a:r>
              <a:rPr lang="en-US" sz="3200" dirty="0"/>
              <a:t>                           JS Popup boxes(cont..)</a:t>
            </a:r>
          </a:p>
          <a:p>
            <a:endParaRPr lang="en-US" sz="2800" dirty="0"/>
          </a:p>
        </p:txBody>
      </p:sp>
      <p:sp>
        <p:nvSpPr>
          <p:cNvPr id="12" name="Footer Placeholder 4">
            <a:extLst>
              <a:ext uri="{FF2B5EF4-FFF2-40B4-BE49-F238E27FC236}">
                <a16:creationId xmlns:a16="http://schemas.microsoft.com/office/drawing/2014/main" id="{25469CC7-5058-4171-AC08-F53E47C2859C}"/>
              </a:ext>
            </a:extLst>
          </p:cNvPr>
          <p:cNvSpPr txBox="1">
            <a:spLocks/>
          </p:cNvSpPr>
          <p:nvPr/>
        </p:nvSpPr>
        <p:spPr>
          <a:xfrm>
            <a:off x="3352800" y="6445341"/>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Abdul Khalid                    WT               Unit-4</a:t>
            </a:r>
          </a:p>
        </p:txBody>
      </p:sp>
      <p:pic>
        <p:nvPicPr>
          <p:cNvPr id="4100" name="Picture 4" descr="ES6 Dialog box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3810001"/>
            <a:ext cx="5715000" cy="2171701"/>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0EA312E8-CCD4-FFE2-441B-D897549060FE}"/>
              </a:ext>
            </a:extLst>
          </p:cNvPr>
          <p:cNvSpPr>
            <a:spLocks noGrp="1"/>
          </p:cNvSpPr>
          <p:nvPr>
            <p:ph type="ftr" sz="quarter" idx="11"/>
          </p:nvPr>
        </p:nvSpPr>
        <p:spPr/>
        <p:txBody>
          <a:bodyPr/>
          <a:lstStyle/>
          <a:p>
            <a:r>
              <a:rPr lang="fi-FI"/>
              <a:t>Rajat Kumar              WT                      unit- 4                </a:t>
            </a:r>
            <a:endParaRPr lang="en-US"/>
          </a:p>
        </p:txBody>
      </p:sp>
    </p:spTree>
    <p:extLst>
      <p:ext uri="{BB962C8B-B14F-4D97-AF65-F5344CB8AC3E}">
        <p14:creationId xmlns:p14="http://schemas.microsoft.com/office/powerpoint/2010/main" val="15083256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985496"/>
            <a:ext cx="8305800" cy="5415305"/>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  Prompt Dialog box</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prompt dialog box is used when it is required to pop-up a text box for getting the user input. </a:t>
            </a:r>
          </a:p>
          <a:p>
            <a:pPr>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It enables interaction with the user.</a:t>
            </a:r>
          </a:p>
        </p:txBody>
      </p:sp>
      <p:sp>
        <p:nvSpPr>
          <p:cNvPr id="4" name="Date Placeholder 3"/>
          <p:cNvSpPr>
            <a:spLocks noGrp="1"/>
          </p:cNvSpPr>
          <p:nvPr>
            <p:ph type="dt" sz="half" idx="10"/>
          </p:nvPr>
        </p:nvSpPr>
        <p:spPr/>
        <p:txBody>
          <a:bodyPr/>
          <a:lstStyle/>
          <a:p>
            <a:r>
              <a:rPr lang="en-US"/>
              <a:t>6/7/2023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endParaRPr lang="en-US" sz="2800" dirty="0"/>
          </a:p>
          <a:p>
            <a:r>
              <a:rPr lang="en-US" sz="3200" dirty="0"/>
              <a:t>                           JS Popup boxes(cont..)</a:t>
            </a:r>
          </a:p>
          <a:p>
            <a:endParaRPr lang="en-US" sz="2800" dirty="0"/>
          </a:p>
        </p:txBody>
      </p:sp>
      <p:sp>
        <p:nvSpPr>
          <p:cNvPr id="12" name="Footer Placeholder 4">
            <a:extLst>
              <a:ext uri="{FF2B5EF4-FFF2-40B4-BE49-F238E27FC236}">
                <a16:creationId xmlns:a16="http://schemas.microsoft.com/office/drawing/2014/main" id="{25469CC7-5058-4171-AC08-F53E47C2859C}"/>
              </a:ext>
            </a:extLst>
          </p:cNvPr>
          <p:cNvSpPr txBox="1">
            <a:spLocks/>
          </p:cNvSpPr>
          <p:nvPr/>
        </p:nvSpPr>
        <p:spPr>
          <a:xfrm>
            <a:off x="3352800" y="6445341"/>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Abdul Khalid                    WT               Unit-4</a:t>
            </a:r>
          </a:p>
        </p:txBody>
      </p:sp>
      <p:pic>
        <p:nvPicPr>
          <p:cNvPr id="6146" name="Picture 2" descr="ES6 Dialog box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3505200"/>
            <a:ext cx="6019800" cy="2762160"/>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9A31202D-FA56-27ED-0CAF-1AC2154DBF85}"/>
              </a:ext>
            </a:extLst>
          </p:cNvPr>
          <p:cNvSpPr>
            <a:spLocks noGrp="1"/>
          </p:cNvSpPr>
          <p:nvPr>
            <p:ph type="ftr" sz="quarter" idx="11"/>
          </p:nvPr>
        </p:nvSpPr>
        <p:spPr/>
        <p:txBody>
          <a:bodyPr/>
          <a:lstStyle/>
          <a:p>
            <a:r>
              <a:rPr lang="fi-FI"/>
              <a:t>Rajat Kumar              WT                      unit- 4                </a:t>
            </a:r>
            <a:endParaRPr lang="en-US"/>
          </a:p>
        </p:txBody>
      </p:sp>
    </p:spTree>
    <p:extLst>
      <p:ext uri="{BB962C8B-B14F-4D97-AF65-F5344CB8AC3E}">
        <p14:creationId xmlns:p14="http://schemas.microsoft.com/office/powerpoint/2010/main" val="40803662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104102"/>
            <a:ext cx="8229600" cy="5296699"/>
          </a:xfrm>
        </p:spPr>
        <p:txBody>
          <a:bodyPr>
            <a:normAutofit/>
          </a:bodyPr>
          <a:lstStyle/>
          <a:p>
            <a:r>
              <a:rPr lang="en-US" sz="2400" dirty="0">
                <a:solidFill>
                  <a:srgbClr val="000000"/>
                </a:solidFill>
                <a:latin typeface="Times New Roman" panose="02020603050405020304" pitchFamily="18" charset="0"/>
                <a:cs typeface="Times New Roman" panose="02020603050405020304" pitchFamily="18" charset="0"/>
              </a:rPr>
              <a:t>The change in the state of an object is known as an Event. </a:t>
            </a:r>
          </a:p>
          <a:p>
            <a:endParaRPr lang="en-US" sz="2400" dirty="0">
              <a:solidFill>
                <a:srgbClr val="000000"/>
              </a:solidFill>
              <a:latin typeface="Times New Roman" panose="02020603050405020304" pitchFamily="18" charset="0"/>
              <a:cs typeface="Times New Roman" panose="02020603050405020304" pitchFamily="18" charset="0"/>
            </a:endParaRPr>
          </a:p>
          <a:p>
            <a:r>
              <a:rPr lang="en-US" sz="2400" dirty="0">
                <a:solidFill>
                  <a:srgbClr val="000000"/>
                </a:solidFill>
                <a:latin typeface="Times New Roman" panose="02020603050405020304" pitchFamily="18" charset="0"/>
                <a:cs typeface="Times New Roman" panose="02020603050405020304" pitchFamily="18" charset="0"/>
              </a:rPr>
              <a:t>represents that some activity is performed by the user or by the browser. </a:t>
            </a:r>
          </a:p>
          <a:p>
            <a:endParaRPr lang="en-US" sz="2400" dirty="0">
              <a:solidFill>
                <a:srgbClr val="000000"/>
              </a:solidFill>
              <a:latin typeface="Times New Roman" panose="02020603050405020304" pitchFamily="18" charset="0"/>
              <a:cs typeface="Times New Roman" panose="02020603050405020304" pitchFamily="18" charset="0"/>
            </a:endParaRPr>
          </a:p>
          <a:p>
            <a:r>
              <a:rPr lang="en-US" sz="2400" dirty="0">
                <a:solidFill>
                  <a:srgbClr val="000000"/>
                </a:solidFill>
                <a:latin typeface="Times New Roman" panose="02020603050405020304" pitchFamily="18" charset="0"/>
                <a:cs typeface="Times New Roman" panose="02020603050405020304" pitchFamily="18" charset="0"/>
              </a:rPr>
              <a:t>When </a:t>
            </a:r>
            <a:r>
              <a:rPr lang="en-US" sz="2400" dirty="0" err="1">
                <a:solidFill>
                  <a:srgbClr val="000000"/>
                </a:solidFill>
                <a:latin typeface="Times New Roman" panose="02020603050405020304" pitchFamily="18" charset="0"/>
                <a:cs typeface="Times New Roman" panose="02020603050405020304" pitchFamily="18" charset="0"/>
              </a:rPr>
              <a:t>javascript</a:t>
            </a:r>
            <a:r>
              <a:rPr lang="en-US" sz="2400" dirty="0">
                <a:solidFill>
                  <a:srgbClr val="000000"/>
                </a:solidFill>
                <a:latin typeface="Times New Roman" panose="02020603050405020304" pitchFamily="18" charset="0"/>
                <a:cs typeface="Times New Roman" panose="02020603050405020304" pitchFamily="18" charset="0"/>
              </a:rPr>
              <a:t> code is included in HTML, </a:t>
            </a:r>
            <a:r>
              <a:rPr lang="en-US" sz="2400" dirty="0" err="1">
                <a:solidFill>
                  <a:srgbClr val="000000"/>
                </a:solidFill>
                <a:latin typeface="Times New Roman" panose="02020603050405020304" pitchFamily="18" charset="0"/>
                <a:cs typeface="Times New Roman" panose="02020603050405020304" pitchFamily="18" charset="0"/>
              </a:rPr>
              <a:t>js</a:t>
            </a:r>
            <a:r>
              <a:rPr lang="en-US" sz="2400" dirty="0">
                <a:solidFill>
                  <a:srgbClr val="000000"/>
                </a:solidFill>
                <a:latin typeface="Times New Roman" panose="02020603050405020304" pitchFamily="18" charset="0"/>
                <a:cs typeface="Times New Roman" panose="02020603050405020304" pitchFamily="18" charset="0"/>
              </a:rPr>
              <a:t> react over these events and allow the execution. </a:t>
            </a:r>
          </a:p>
          <a:p>
            <a:endParaRPr lang="en-US" sz="2400" dirty="0">
              <a:solidFill>
                <a:srgbClr val="000000"/>
              </a:solidFill>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Java Script handles the HTML events via Event Handlers</a:t>
            </a:r>
            <a:r>
              <a:rPr lang="en-IN" dirty="0"/>
              <a:t>.</a:t>
            </a:r>
            <a:endParaRPr lang="en-US" sz="2400" dirty="0">
              <a:solidFill>
                <a:srgbClr val="000000"/>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a:t>6/7/2023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Java script Events</a:t>
            </a:r>
          </a:p>
        </p:txBody>
      </p:sp>
      <p:sp>
        <p:nvSpPr>
          <p:cNvPr id="12" name="Footer Placeholder 4">
            <a:extLst>
              <a:ext uri="{FF2B5EF4-FFF2-40B4-BE49-F238E27FC236}">
                <a16:creationId xmlns:a16="http://schemas.microsoft.com/office/drawing/2014/main" id="{030C35CD-4092-4DB4-B99E-6FD44C25787A}"/>
              </a:ext>
            </a:extLst>
          </p:cNvPr>
          <p:cNvSpPr txBox="1">
            <a:spLocks/>
          </p:cNvSpPr>
          <p:nvPr/>
        </p:nvSpPr>
        <p:spPr>
          <a:xfrm>
            <a:off x="3352800" y="6363711"/>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Pratik Singh             WT               Unit-4</a:t>
            </a:r>
          </a:p>
        </p:txBody>
      </p:sp>
      <p:sp>
        <p:nvSpPr>
          <p:cNvPr id="2" name="Footer Placeholder 1"/>
          <p:cNvSpPr>
            <a:spLocks noGrp="1"/>
          </p:cNvSpPr>
          <p:nvPr>
            <p:ph type="ftr" sz="quarter" idx="11"/>
          </p:nvPr>
        </p:nvSpPr>
        <p:spPr/>
        <p:txBody>
          <a:bodyPr/>
          <a:lstStyle/>
          <a:p>
            <a:r>
              <a:rPr lang="fi-FI"/>
              <a:t>Rajat Kumar              WT                      unit- 4                </a:t>
            </a:r>
            <a:endParaRPr lang="en-US"/>
          </a:p>
        </p:txBody>
      </p:sp>
    </p:spTree>
    <p:extLst>
      <p:ext uri="{BB962C8B-B14F-4D97-AF65-F5344CB8AC3E}">
        <p14:creationId xmlns:p14="http://schemas.microsoft.com/office/powerpoint/2010/main" val="1647439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875502"/>
            <a:ext cx="8229600" cy="5296699"/>
          </a:xfrm>
        </p:spPr>
        <p:txBody>
          <a:bodyPr>
            <a:normAutofit/>
          </a:bodyPr>
          <a:lstStyle/>
          <a:p>
            <a:pPr marL="0" indent="0">
              <a:buNone/>
            </a:pPr>
            <a:r>
              <a:rPr lang="en-IN" sz="1800" dirty="0">
                <a:solidFill>
                  <a:srgbClr val="000000"/>
                </a:solidFill>
                <a:latin typeface="Segoe UI" panose="020B0502040204020203" pitchFamily="34" charset="0"/>
              </a:rPr>
              <a:t>Common HTML Events</a:t>
            </a:r>
          </a:p>
          <a:p>
            <a:pPr algn="l"/>
            <a:endParaRPr lang="en-US" sz="1800" dirty="0">
              <a:solidFill>
                <a:srgbClr val="000000"/>
              </a:solidFill>
              <a:latin typeface="+mj-lt"/>
            </a:endParaRPr>
          </a:p>
        </p:txBody>
      </p:sp>
      <p:sp>
        <p:nvSpPr>
          <p:cNvPr id="4" name="Date Placeholder 3"/>
          <p:cNvSpPr>
            <a:spLocks noGrp="1"/>
          </p:cNvSpPr>
          <p:nvPr>
            <p:ph type="dt" sz="half" idx="10"/>
          </p:nvPr>
        </p:nvSpPr>
        <p:spPr/>
        <p:txBody>
          <a:bodyPr/>
          <a:lstStyle/>
          <a:p>
            <a:r>
              <a:rPr lang="en-US"/>
              <a:t>6/7/2023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
        <p:nvSpPr>
          <p:cNvPr id="7" name="Title 1"/>
          <p:cNvSpPr txBox="1">
            <a:spLocks/>
          </p:cNvSpPr>
          <p:nvPr/>
        </p:nvSpPr>
        <p:spPr>
          <a:xfrm>
            <a:off x="2895600" y="4746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800" b="1" dirty="0">
                <a:solidFill>
                  <a:srgbClr val="000000"/>
                </a:solidFill>
                <a:latin typeface="Segoe UI" panose="020B0502040204020203" pitchFamily="34" charset="0"/>
              </a:rPr>
              <a:t>Common HTML Events</a:t>
            </a:r>
          </a:p>
        </p:txBody>
      </p:sp>
      <p:sp>
        <p:nvSpPr>
          <p:cNvPr id="12" name="Footer Placeholder 4">
            <a:extLst>
              <a:ext uri="{FF2B5EF4-FFF2-40B4-BE49-F238E27FC236}">
                <a16:creationId xmlns:a16="http://schemas.microsoft.com/office/drawing/2014/main" id="{030C35CD-4092-4DB4-B99E-6FD44C25787A}"/>
              </a:ext>
            </a:extLst>
          </p:cNvPr>
          <p:cNvSpPr txBox="1">
            <a:spLocks/>
          </p:cNvSpPr>
          <p:nvPr/>
        </p:nvSpPr>
        <p:spPr>
          <a:xfrm>
            <a:off x="3352800" y="6363711"/>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Pratik Singh             WT               Unit-4</a:t>
            </a:r>
          </a:p>
        </p:txBody>
      </p:sp>
      <p:graphicFrame>
        <p:nvGraphicFramePr>
          <p:cNvPr id="8" name="Table 9">
            <a:extLst>
              <a:ext uri="{FF2B5EF4-FFF2-40B4-BE49-F238E27FC236}">
                <a16:creationId xmlns:a16="http://schemas.microsoft.com/office/drawing/2014/main" id="{5330DA9B-C2F2-4E3E-9356-5032D1AF4D7B}"/>
              </a:ext>
            </a:extLst>
          </p:cNvPr>
          <p:cNvGraphicFramePr>
            <a:graphicFrameLocks noGrp="1"/>
          </p:cNvGraphicFramePr>
          <p:nvPr/>
        </p:nvGraphicFramePr>
        <p:xfrm>
          <a:off x="3048000" y="1397000"/>
          <a:ext cx="6096000" cy="46329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335084310"/>
                    </a:ext>
                  </a:extLst>
                </a:gridCol>
                <a:gridCol w="3048000">
                  <a:extLst>
                    <a:ext uri="{9D8B030D-6E8A-4147-A177-3AD203B41FA5}">
                      <a16:colId xmlns:a16="http://schemas.microsoft.com/office/drawing/2014/main" val="4064580470"/>
                    </a:ext>
                  </a:extLst>
                </a:gridCol>
              </a:tblGrid>
              <a:tr h="370840">
                <a:tc>
                  <a:txBody>
                    <a:bodyPr/>
                    <a:lstStyle/>
                    <a:p>
                      <a:pPr algn="l" fontAlgn="t"/>
                      <a:r>
                        <a:rPr lang="en-IN" dirty="0">
                          <a:effectLst/>
                        </a:rPr>
                        <a:t>Event</a:t>
                      </a:r>
                    </a:p>
                  </a:txBody>
                  <a:tcPr marL="152400" marR="76200" marT="76200" marB="76200"/>
                </a:tc>
                <a:tc>
                  <a:txBody>
                    <a:bodyPr/>
                    <a:lstStyle/>
                    <a:p>
                      <a:pPr algn="l" fontAlgn="t"/>
                      <a:r>
                        <a:rPr lang="en-IN">
                          <a:effectLst/>
                        </a:rPr>
                        <a:t>Description</a:t>
                      </a:r>
                    </a:p>
                  </a:txBody>
                  <a:tcPr marL="76200" marR="76200" marT="76200" marB="76200"/>
                </a:tc>
                <a:extLst>
                  <a:ext uri="{0D108BD9-81ED-4DB2-BD59-A6C34878D82A}">
                    <a16:rowId xmlns:a16="http://schemas.microsoft.com/office/drawing/2014/main" val="1053153121"/>
                  </a:ext>
                </a:extLst>
              </a:tr>
              <a:tr h="370840">
                <a:tc>
                  <a:txBody>
                    <a:bodyPr/>
                    <a:lstStyle/>
                    <a:p>
                      <a:pPr algn="l" fontAlgn="t"/>
                      <a:r>
                        <a:rPr lang="en-IN">
                          <a:effectLst/>
                        </a:rPr>
                        <a:t>onchange</a:t>
                      </a:r>
                    </a:p>
                  </a:txBody>
                  <a:tcPr marL="152400" marR="76200" marT="76200" marB="76200"/>
                </a:tc>
                <a:tc>
                  <a:txBody>
                    <a:bodyPr/>
                    <a:lstStyle/>
                    <a:p>
                      <a:pPr algn="l" fontAlgn="t"/>
                      <a:r>
                        <a:rPr lang="en-US">
                          <a:effectLst/>
                        </a:rPr>
                        <a:t>An HTML element has been changed</a:t>
                      </a:r>
                    </a:p>
                  </a:txBody>
                  <a:tcPr marL="76200" marR="76200" marT="76200" marB="76200"/>
                </a:tc>
                <a:extLst>
                  <a:ext uri="{0D108BD9-81ED-4DB2-BD59-A6C34878D82A}">
                    <a16:rowId xmlns:a16="http://schemas.microsoft.com/office/drawing/2014/main" val="2582747704"/>
                  </a:ext>
                </a:extLst>
              </a:tr>
              <a:tr h="370840">
                <a:tc>
                  <a:txBody>
                    <a:bodyPr/>
                    <a:lstStyle/>
                    <a:p>
                      <a:pPr algn="l" fontAlgn="t"/>
                      <a:r>
                        <a:rPr lang="en-IN" dirty="0">
                          <a:effectLst/>
                        </a:rPr>
                        <a:t>onclick</a:t>
                      </a:r>
                    </a:p>
                  </a:txBody>
                  <a:tcPr marL="152400" marR="76200" marT="76200" marB="76200"/>
                </a:tc>
                <a:tc>
                  <a:txBody>
                    <a:bodyPr/>
                    <a:lstStyle/>
                    <a:p>
                      <a:pPr algn="l" fontAlgn="t"/>
                      <a:r>
                        <a:rPr lang="en-US" dirty="0">
                          <a:effectLst/>
                        </a:rPr>
                        <a:t>The user clicks an HTML element</a:t>
                      </a:r>
                    </a:p>
                  </a:txBody>
                  <a:tcPr marL="76200" marR="76200" marT="76200" marB="76200"/>
                </a:tc>
                <a:extLst>
                  <a:ext uri="{0D108BD9-81ED-4DB2-BD59-A6C34878D82A}">
                    <a16:rowId xmlns:a16="http://schemas.microsoft.com/office/drawing/2014/main" val="1352440205"/>
                  </a:ext>
                </a:extLst>
              </a:tr>
              <a:tr h="370840">
                <a:tc>
                  <a:txBody>
                    <a:bodyPr/>
                    <a:lstStyle/>
                    <a:p>
                      <a:pPr algn="l" fontAlgn="t"/>
                      <a:r>
                        <a:rPr lang="en-IN" dirty="0" err="1">
                          <a:effectLst/>
                        </a:rPr>
                        <a:t>onmouseover</a:t>
                      </a:r>
                      <a:endParaRPr lang="en-IN" dirty="0">
                        <a:effectLst/>
                      </a:endParaRPr>
                    </a:p>
                  </a:txBody>
                  <a:tcPr marL="152400" marR="76200" marT="76200" marB="76200"/>
                </a:tc>
                <a:tc>
                  <a:txBody>
                    <a:bodyPr/>
                    <a:lstStyle/>
                    <a:p>
                      <a:pPr algn="l" fontAlgn="t"/>
                      <a:r>
                        <a:rPr lang="en-US" dirty="0">
                          <a:effectLst/>
                        </a:rPr>
                        <a:t>The user moves the mouse over an HTML element</a:t>
                      </a:r>
                    </a:p>
                  </a:txBody>
                  <a:tcPr marL="76200" marR="76200" marT="76200" marB="76200"/>
                </a:tc>
                <a:extLst>
                  <a:ext uri="{0D108BD9-81ED-4DB2-BD59-A6C34878D82A}">
                    <a16:rowId xmlns:a16="http://schemas.microsoft.com/office/drawing/2014/main" val="3063818390"/>
                  </a:ext>
                </a:extLst>
              </a:tr>
              <a:tr h="370840">
                <a:tc>
                  <a:txBody>
                    <a:bodyPr/>
                    <a:lstStyle/>
                    <a:p>
                      <a:pPr algn="l" fontAlgn="t"/>
                      <a:r>
                        <a:rPr lang="en-IN">
                          <a:effectLst/>
                        </a:rPr>
                        <a:t>onmouseout</a:t>
                      </a:r>
                    </a:p>
                  </a:txBody>
                  <a:tcPr marL="152400" marR="76200" marT="76200" marB="76200"/>
                </a:tc>
                <a:tc>
                  <a:txBody>
                    <a:bodyPr/>
                    <a:lstStyle/>
                    <a:p>
                      <a:pPr algn="l" fontAlgn="t"/>
                      <a:r>
                        <a:rPr lang="en-US">
                          <a:effectLst/>
                        </a:rPr>
                        <a:t>The user moves the mouse away from an HTML element</a:t>
                      </a:r>
                    </a:p>
                  </a:txBody>
                  <a:tcPr marL="76200" marR="76200" marT="76200" marB="76200"/>
                </a:tc>
                <a:extLst>
                  <a:ext uri="{0D108BD9-81ED-4DB2-BD59-A6C34878D82A}">
                    <a16:rowId xmlns:a16="http://schemas.microsoft.com/office/drawing/2014/main" val="3455100021"/>
                  </a:ext>
                </a:extLst>
              </a:tr>
              <a:tr h="370840">
                <a:tc>
                  <a:txBody>
                    <a:bodyPr/>
                    <a:lstStyle/>
                    <a:p>
                      <a:pPr algn="l" fontAlgn="t"/>
                      <a:r>
                        <a:rPr lang="en-IN">
                          <a:effectLst/>
                        </a:rPr>
                        <a:t>onkeydown</a:t>
                      </a:r>
                    </a:p>
                  </a:txBody>
                  <a:tcPr marL="152400" marR="76200" marT="76200" marB="76200"/>
                </a:tc>
                <a:tc>
                  <a:txBody>
                    <a:bodyPr/>
                    <a:lstStyle/>
                    <a:p>
                      <a:pPr algn="l" fontAlgn="t"/>
                      <a:r>
                        <a:rPr lang="en-US" dirty="0">
                          <a:effectLst/>
                        </a:rPr>
                        <a:t>The user pushes a keyboard key</a:t>
                      </a:r>
                    </a:p>
                  </a:txBody>
                  <a:tcPr marL="76200" marR="76200" marT="76200" marB="76200"/>
                </a:tc>
                <a:extLst>
                  <a:ext uri="{0D108BD9-81ED-4DB2-BD59-A6C34878D82A}">
                    <a16:rowId xmlns:a16="http://schemas.microsoft.com/office/drawing/2014/main" val="595043712"/>
                  </a:ext>
                </a:extLst>
              </a:tr>
              <a:tr h="370840">
                <a:tc>
                  <a:txBody>
                    <a:bodyPr/>
                    <a:lstStyle/>
                    <a:p>
                      <a:pPr algn="l" fontAlgn="t"/>
                      <a:r>
                        <a:rPr lang="en-IN">
                          <a:effectLst/>
                        </a:rPr>
                        <a:t>onload</a:t>
                      </a:r>
                    </a:p>
                  </a:txBody>
                  <a:tcPr marL="152400" marR="76200" marT="76200" marB="76200"/>
                </a:tc>
                <a:tc>
                  <a:txBody>
                    <a:bodyPr/>
                    <a:lstStyle/>
                    <a:p>
                      <a:pPr algn="l" fontAlgn="t"/>
                      <a:r>
                        <a:rPr lang="en-US" dirty="0">
                          <a:effectLst/>
                        </a:rPr>
                        <a:t>The browser has finished loading the page</a:t>
                      </a:r>
                    </a:p>
                  </a:txBody>
                  <a:tcPr marL="76200" marR="76200" marT="76200" marB="76200"/>
                </a:tc>
                <a:extLst>
                  <a:ext uri="{0D108BD9-81ED-4DB2-BD59-A6C34878D82A}">
                    <a16:rowId xmlns:a16="http://schemas.microsoft.com/office/drawing/2014/main" val="3971818496"/>
                  </a:ext>
                </a:extLst>
              </a:tr>
            </a:tbl>
          </a:graphicData>
        </a:graphic>
      </p:graphicFrame>
      <p:sp>
        <p:nvSpPr>
          <p:cNvPr id="2" name="Footer Placeholder 1"/>
          <p:cNvSpPr>
            <a:spLocks noGrp="1"/>
          </p:cNvSpPr>
          <p:nvPr>
            <p:ph type="ftr" sz="quarter" idx="11"/>
          </p:nvPr>
        </p:nvSpPr>
        <p:spPr/>
        <p:txBody>
          <a:bodyPr/>
          <a:lstStyle/>
          <a:p>
            <a:r>
              <a:rPr lang="fi-FI"/>
              <a:t>Rajat Kumar              WT                      unit- 4                </a:t>
            </a:r>
            <a:endParaRPr lang="en-US"/>
          </a:p>
        </p:txBody>
      </p:sp>
    </p:spTree>
    <p:extLst>
      <p:ext uri="{BB962C8B-B14F-4D97-AF65-F5344CB8AC3E}">
        <p14:creationId xmlns:p14="http://schemas.microsoft.com/office/powerpoint/2010/main" val="41925587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875502"/>
            <a:ext cx="8534400" cy="5296699"/>
          </a:xfrm>
        </p:spPr>
        <p:txBody>
          <a:bodyPr>
            <a:normAutofit fontScale="92500" lnSpcReduction="20000"/>
          </a:bodyPr>
          <a:lstStyle/>
          <a:p>
            <a:pPr algn="l">
              <a:buFont typeface="Wingdings" panose="05000000000000000000" pitchFamily="2" charset="2"/>
              <a:buChar char="§"/>
            </a:pPr>
            <a:r>
              <a:rPr lang="en-US" sz="2000" dirty="0">
                <a:solidFill>
                  <a:srgbClr val="000000"/>
                </a:solidFill>
                <a:latin typeface="Times New Roman" panose="02020603050405020304" pitchFamily="18" charset="0"/>
                <a:cs typeface="Times New Roman" panose="02020603050405020304" pitchFamily="18" charset="0"/>
              </a:rPr>
              <a:t>Things that should be done every time a page loads</a:t>
            </a:r>
          </a:p>
          <a:p>
            <a:pPr marL="0" indent="0">
              <a:buNone/>
            </a:pPr>
            <a:endParaRPr lang="en-US" sz="2000" dirty="0">
              <a:solidFill>
                <a:srgbClr val="000000"/>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000" dirty="0">
                <a:solidFill>
                  <a:srgbClr val="000000"/>
                </a:solidFill>
                <a:latin typeface="Times New Roman" panose="02020603050405020304" pitchFamily="18" charset="0"/>
                <a:cs typeface="Times New Roman" panose="02020603050405020304" pitchFamily="18" charset="0"/>
              </a:rPr>
              <a:t>Things that should be done when the page is closed</a:t>
            </a:r>
          </a:p>
          <a:p>
            <a:pPr marL="0" indent="0">
              <a:buNone/>
            </a:pPr>
            <a:endParaRPr lang="en-US" sz="2000" dirty="0">
              <a:solidFill>
                <a:srgbClr val="000000"/>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000" dirty="0">
                <a:solidFill>
                  <a:srgbClr val="000000"/>
                </a:solidFill>
                <a:latin typeface="Times New Roman" panose="02020603050405020304" pitchFamily="18" charset="0"/>
                <a:cs typeface="Times New Roman" panose="02020603050405020304" pitchFamily="18" charset="0"/>
              </a:rPr>
              <a:t>Action that should be performed when a user clicks a button</a:t>
            </a:r>
          </a:p>
          <a:p>
            <a:pPr marL="0" indent="0">
              <a:buNone/>
            </a:pPr>
            <a:endParaRPr lang="en-US" sz="2000" dirty="0">
              <a:solidFill>
                <a:srgbClr val="000000"/>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000" dirty="0">
                <a:solidFill>
                  <a:srgbClr val="000000"/>
                </a:solidFill>
                <a:latin typeface="Times New Roman" panose="02020603050405020304" pitchFamily="18" charset="0"/>
                <a:cs typeface="Times New Roman" panose="02020603050405020304" pitchFamily="18" charset="0"/>
              </a:rPr>
              <a:t>Content that should be verified when a user inputs data</a:t>
            </a:r>
          </a:p>
          <a:p>
            <a:pPr marL="0" indent="0">
              <a:buNone/>
            </a:pPr>
            <a:endParaRPr lang="en-US" sz="2000" dirty="0">
              <a:solidFill>
                <a:srgbClr val="000000"/>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000" dirty="0">
                <a:solidFill>
                  <a:srgbClr val="000000"/>
                </a:solidFill>
                <a:latin typeface="Times New Roman" panose="02020603050405020304" pitchFamily="18" charset="0"/>
                <a:cs typeface="Times New Roman" panose="02020603050405020304" pitchFamily="18" charset="0"/>
              </a:rPr>
              <a:t>HTML event attributes can execute JavaScript code directly</a:t>
            </a:r>
          </a:p>
          <a:p>
            <a:pPr marL="0" indent="0">
              <a:buNone/>
            </a:pPr>
            <a:endParaRPr lang="en-US" sz="2000" dirty="0">
              <a:solidFill>
                <a:srgbClr val="000000"/>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000" dirty="0">
                <a:solidFill>
                  <a:srgbClr val="000000"/>
                </a:solidFill>
                <a:latin typeface="Times New Roman" panose="02020603050405020304" pitchFamily="18" charset="0"/>
                <a:cs typeface="Times New Roman" panose="02020603050405020304" pitchFamily="18" charset="0"/>
              </a:rPr>
              <a:t>HTML event attributes can call JavaScript functions</a:t>
            </a:r>
          </a:p>
          <a:p>
            <a:pPr marL="0" indent="0">
              <a:buNone/>
            </a:pPr>
            <a:endParaRPr lang="en-US" sz="2000" dirty="0">
              <a:solidFill>
                <a:srgbClr val="000000"/>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000" dirty="0">
                <a:solidFill>
                  <a:srgbClr val="000000"/>
                </a:solidFill>
                <a:latin typeface="Times New Roman" panose="02020603050405020304" pitchFamily="18" charset="0"/>
                <a:cs typeface="Times New Roman" panose="02020603050405020304" pitchFamily="18" charset="0"/>
              </a:rPr>
              <a:t>You can assign your own event handler functions to HTML elements</a:t>
            </a:r>
          </a:p>
          <a:p>
            <a:pPr marL="0" indent="0">
              <a:buNone/>
            </a:pPr>
            <a:endParaRPr lang="en-US" sz="2000" dirty="0">
              <a:solidFill>
                <a:srgbClr val="000000"/>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000" dirty="0">
                <a:solidFill>
                  <a:srgbClr val="000000"/>
                </a:solidFill>
                <a:latin typeface="Times New Roman" panose="02020603050405020304" pitchFamily="18" charset="0"/>
                <a:cs typeface="Times New Roman" panose="02020603050405020304" pitchFamily="18" charset="0"/>
              </a:rPr>
              <a:t>You can prevent events from being sent or being handled</a:t>
            </a:r>
          </a:p>
          <a:p>
            <a:pPr algn="l">
              <a:buFont typeface="Wingdings" panose="05000000000000000000" pitchFamily="2" charset="2"/>
              <a:buChar char="§"/>
            </a:pPr>
            <a:endParaRPr lang="en-US" sz="2000" dirty="0">
              <a:solidFill>
                <a:srgbClr val="000000"/>
              </a:solidFill>
              <a:latin typeface="Times New Roman" panose="02020603050405020304" pitchFamily="18" charset="0"/>
              <a:cs typeface="Times New Roman" panose="02020603050405020304" pitchFamily="18" charset="0"/>
            </a:endParaRPr>
          </a:p>
          <a:p>
            <a:pPr algn="l"/>
            <a:endParaRPr lang="en-US" sz="1800" dirty="0">
              <a:solidFill>
                <a:srgbClr val="000000"/>
              </a:solidFill>
              <a:latin typeface="+mj-lt"/>
            </a:endParaRPr>
          </a:p>
        </p:txBody>
      </p:sp>
      <p:sp>
        <p:nvSpPr>
          <p:cNvPr id="4" name="Date Placeholder 3"/>
          <p:cNvSpPr>
            <a:spLocks noGrp="1"/>
          </p:cNvSpPr>
          <p:nvPr>
            <p:ph type="dt" sz="half" idx="10"/>
          </p:nvPr>
        </p:nvSpPr>
        <p:spPr/>
        <p:txBody>
          <a:bodyPr/>
          <a:lstStyle/>
          <a:p>
            <a:r>
              <a:rPr lang="en-US"/>
              <a:t>6/7/2023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800" b="1" dirty="0">
                <a:solidFill>
                  <a:srgbClr val="000000"/>
                </a:solidFill>
                <a:latin typeface="+mj-lt"/>
              </a:rPr>
              <a:t>JavaScript Event Handlers</a:t>
            </a:r>
          </a:p>
        </p:txBody>
      </p:sp>
      <p:sp>
        <p:nvSpPr>
          <p:cNvPr id="12" name="Footer Placeholder 4">
            <a:extLst>
              <a:ext uri="{FF2B5EF4-FFF2-40B4-BE49-F238E27FC236}">
                <a16:creationId xmlns:a16="http://schemas.microsoft.com/office/drawing/2014/main" id="{030C35CD-4092-4DB4-B99E-6FD44C25787A}"/>
              </a:ext>
            </a:extLst>
          </p:cNvPr>
          <p:cNvSpPr txBox="1">
            <a:spLocks/>
          </p:cNvSpPr>
          <p:nvPr/>
        </p:nvSpPr>
        <p:spPr>
          <a:xfrm>
            <a:off x="3352800" y="6363711"/>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Abdul Khalid                WT               Unit-4</a:t>
            </a:r>
          </a:p>
        </p:txBody>
      </p:sp>
      <p:sp>
        <p:nvSpPr>
          <p:cNvPr id="2" name="Footer Placeholder 1">
            <a:extLst>
              <a:ext uri="{FF2B5EF4-FFF2-40B4-BE49-F238E27FC236}">
                <a16:creationId xmlns:a16="http://schemas.microsoft.com/office/drawing/2014/main" id="{69B03E55-49B3-0A81-CB34-872317343922}"/>
              </a:ext>
            </a:extLst>
          </p:cNvPr>
          <p:cNvSpPr>
            <a:spLocks noGrp="1"/>
          </p:cNvSpPr>
          <p:nvPr>
            <p:ph type="ftr" sz="quarter" idx="11"/>
          </p:nvPr>
        </p:nvSpPr>
        <p:spPr/>
        <p:txBody>
          <a:bodyPr/>
          <a:lstStyle/>
          <a:p>
            <a:r>
              <a:rPr lang="fi-FI"/>
              <a:t>Rajat Kumar              WT                      unit- 4                </a:t>
            </a:r>
            <a:endParaRPr lang="en-US"/>
          </a:p>
        </p:txBody>
      </p:sp>
    </p:spTree>
    <p:extLst>
      <p:ext uri="{BB962C8B-B14F-4D97-AF65-F5344CB8AC3E}">
        <p14:creationId xmlns:p14="http://schemas.microsoft.com/office/powerpoint/2010/main" val="1438204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Content Placeholder 2">
            <a:extLst>
              <a:ext uri="{FF2B5EF4-FFF2-40B4-BE49-F238E27FC236}">
                <a16:creationId xmlns:a16="http://schemas.microsoft.com/office/drawing/2014/main" id="{60103438-D629-448A-B000-71F4E66B6EE8}"/>
              </a:ext>
            </a:extLst>
          </p:cNvPr>
          <p:cNvSpPr txBox="1">
            <a:spLocks noGrp="1"/>
          </p:cNvSpPr>
          <p:nvPr>
            <p:ph idx="1"/>
          </p:nvPr>
        </p:nvSpPr>
        <p:spPr>
          <a:xfrm>
            <a:off x="1752600" y="1981201"/>
            <a:ext cx="8737600" cy="4295775"/>
          </a:xfrm>
        </p:spPr>
        <p:txBody>
          <a:bodyPr/>
          <a:lstStyle/>
          <a:p>
            <a:pPr marL="114300" indent="0" algn="just">
              <a:spcBef>
                <a:spcPts val="363"/>
              </a:spcBef>
              <a:spcAft>
                <a:spcPct val="0"/>
              </a:spcAft>
              <a:buClr>
                <a:srgbClr val="000000"/>
              </a:buClr>
              <a:buNone/>
            </a:pPr>
            <a:r>
              <a:rPr lang="en-US" altLang="en-US" sz="24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Objective of the above topics:</a:t>
            </a:r>
          </a:p>
          <a:p>
            <a:pPr marL="114300" indent="0" algn="just">
              <a:spcBef>
                <a:spcPts val="363"/>
              </a:spcBef>
              <a:spcAft>
                <a:spcPct val="0"/>
              </a:spcAft>
              <a:buClr>
                <a:srgbClr val="000000"/>
              </a:buClr>
              <a:buNone/>
            </a:pPr>
            <a:endParaRPr lang="en-US" altLang="en-US" sz="24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571500" lvl="1" indent="0" algn="just">
              <a:spcBef>
                <a:spcPts val="363"/>
              </a:spcBef>
              <a:spcAft>
                <a:spcPct val="0"/>
              </a:spcAft>
              <a:buClr>
                <a:srgbClr val="000000"/>
              </a:buClr>
            </a:pPr>
            <a:r>
              <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To know the basics of difference between HTML,CSS and JavaScript</a:t>
            </a:r>
          </a:p>
          <a:p>
            <a:pPr marL="571500" lvl="1" indent="0" algn="just">
              <a:spcBef>
                <a:spcPts val="363"/>
              </a:spcBef>
              <a:spcAft>
                <a:spcPct val="0"/>
              </a:spcAft>
              <a:buClr>
                <a:srgbClr val="000000"/>
              </a:buClr>
              <a:buNone/>
            </a:pP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571500" lvl="1" indent="0" algn="just">
              <a:spcBef>
                <a:spcPts val="363"/>
              </a:spcBef>
              <a:spcAft>
                <a:spcPct val="0"/>
              </a:spcAft>
              <a:buClr>
                <a:srgbClr val="000000"/>
              </a:buClr>
            </a:pPr>
            <a:r>
              <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To get the knowledge about JAVA &amp; JavaScript</a:t>
            </a:r>
          </a:p>
          <a:p>
            <a:pPr marL="571500" lvl="1" indent="0" algn="just">
              <a:spcBef>
                <a:spcPts val="363"/>
              </a:spcBef>
              <a:spcAft>
                <a:spcPct val="0"/>
              </a:spcAft>
              <a:buClr>
                <a:srgbClr val="000000"/>
              </a:buClr>
            </a:pP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571500" lvl="1" indent="0" algn="just">
              <a:spcBef>
                <a:spcPts val="363"/>
              </a:spcBef>
              <a:spcAft>
                <a:spcPct val="0"/>
              </a:spcAft>
              <a:buClr>
                <a:srgbClr val="000000"/>
              </a:buClr>
            </a:pPr>
            <a:r>
              <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To learn how various datatypes, variables, keywords, operators etc.</a:t>
            </a:r>
          </a:p>
          <a:p>
            <a:pPr marL="571500" lvl="1" indent="0" algn="just">
              <a:spcBef>
                <a:spcPts val="363"/>
              </a:spcBef>
              <a:spcAft>
                <a:spcPct val="0"/>
              </a:spcAft>
              <a:buClr>
                <a:srgbClr val="000000"/>
              </a:buClr>
              <a:buNone/>
            </a:pP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571500" lvl="1" indent="0" algn="just">
              <a:spcBef>
                <a:spcPts val="363"/>
              </a:spcBef>
              <a:spcAft>
                <a:spcPct val="0"/>
              </a:spcAft>
              <a:buClr>
                <a:srgbClr val="000000"/>
              </a:buClr>
            </a:pPr>
            <a:r>
              <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To learn various conditional statement, loop, types of function , how argument pass between function </a:t>
            </a:r>
          </a:p>
          <a:p>
            <a:pPr marL="114300" indent="0" algn="just">
              <a:spcBef>
                <a:spcPts val="363"/>
              </a:spcBef>
              <a:spcAft>
                <a:spcPct val="0"/>
              </a:spcAft>
              <a:buClr>
                <a:srgbClr val="000000"/>
              </a:buClr>
            </a:pPr>
            <a:endParaRPr lang="en-US" altLang="en-US" sz="22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571500" lvl="1" indent="0" algn="just">
              <a:spcBef>
                <a:spcPts val="363"/>
              </a:spcBef>
              <a:spcAft>
                <a:spcPct val="0"/>
              </a:spcAft>
              <a:buClr>
                <a:srgbClr val="000000"/>
              </a:buClr>
              <a:buNone/>
            </a:pP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571500" lvl="1" indent="0" algn="just">
              <a:spcBef>
                <a:spcPts val="363"/>
              </a:spcBef>
              <a:spcAft>
                <a:spcPct val="0"/>
              </a:spcAft>
              <a:buClr>
                <a:srgbClr val="000000"/>
              </a:buClr>
            </a:pP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571500" lvl="1" indent="0" algn="just">
              <a:spcBef>
                <a:spcPts val="363"/>
              </a:spcBef>
              <a:spcAft>
                <a:spcPct val="0"/>
              </a:spcAft>
              <a:buClr>
                <a:srgbClr val="000000"/>
              </a:buClr>
            </a:pP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114300" indent="0" algn="just">
              <a:spcBef>
                <a:spcPts val="363"/>
              </a:spcBef>
              <a:spcAft>
                <a:spcPct val="0"/>
              </a:spcAft>
              <a:buClr>
                <a:srgbClr val="000000"/>
              </a:buClr>
              <a:buNone/>
            </a:pPr>
            <a:endParaRPr lang="en-US" altLang="en-US" sz="24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p:txBody>
      </p:sp>
      <p:sp>
        <p:nvSpPr>
          <p:cNvPr id="7" name="Title 1">
            <a:extLst>
              <a:ext uri="{FF2B5EF4-FFF2-40B4-BE49-F238E27FC236}">
                <a16:creationId xmlns:a16="http://schemas.microsoft.com/office/drawing/2014/main" id="{FCE495C9-3F3C-4133-9AFD-987370CD2E0C}"/>
              </a:ext>
            </a:extLst>
          </p:cNvPr>
          <p:cNvSpPr txBox="1">
            <a:spLocks/>
          </p:cNvSpPr>
          <p:nvPr/>
        </p:nvSpPr>
        <p:spPr>
          <a:xfrm>
            <a:off x="2895600" y="1"/>
            <a:ext cx="7772400" cy="172402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sz="3200" dirty="0">
              <a:solidFill>
                <a:srgbClr val="000000"/>
              </a:solidFill>
              <a:latin typeface="Times New Roman" pitchFamily="18" charset="0"/>
              <a:cs typeface="Times New Roman" pitchFamily="18" charset="0"/>
              <a:sym typeface="Arial"/>
            </a:endParaRPr>
          </a:p>
          <a:p>
            <a:pPr algn="ctr">
              <a:defRPr/>
            </a:pPr>
            <a:r>
              <a:rPr lang="en-US" sz="3200" dirty="0">
                <a:solidFill>
                  <a:srgbClr val="000000"/>
                </a:solidFill>
                <a:latin typeface="Times New Roman" pitchFamily="18" charset="0"/>
                <a:cs typeface="Times New Roman" pitchFamily="18" charset="0"/>
                <a:sym typeface="Arial"/>
              </a:rPr>
              <a:t>Topic Objective/Outcome</a:t>
            </a:r>
          </a:p>
          <a:p>
            <a:pPr algn="just">
              <a:defRPr/>
            </a:pPr>
            <a:r>
              <a:rPr lang="en-US" sz="2200" b="1" dirty="0">
                <a:solidFill>
                  <a:srgbClr val="000000"/>
                </a:solidFill>
                <a:latin typeface="Times New Roman" pitchFamily="18" charset="0"/>
                <a:cs typeface="Times New Roman" pitchFamily="18" charset="0"/>
                <a:sym typeface="Arial"/>
              </a:rPr>
              <a:t> Topics:</a:t>
            </a:r>
            <a:r>
              <a:rPr lang="en-IN" dirty="0">
                <a:latin typeface="Calibri" panose="020F0502020204030204" pitchFamily="34" charset="0"/>
                <a:ea typeface="Calibri" panose="020F0502020204030204" pitchFamily="34" charset="0"/>
                <a:cs typeface="Times New Roman" panose="02020603050405020304" pitchFamily="18" charset="0"/>
              </a:rPr>
              <a:t> </a:t>
            </a:r>
            <a:r>
              <a:rPr lang="en-IN" sz="1400" dirty="0">
                <a:latin typeface="+mj-lt"/>
                <a:ea typeface="Calibri" panose="020F0502020204030204" pitchFamily="34" charset="0"/>
                <a:cs typeface="Times New Roman" panose="02020603050405020304" pitchFamily="18" charset="0"/>
              </a:rPr>
              <a:t>Introduction to Java Script , Java script Types , Var, Let and </a:t>
            </a:r>
            <a:r>
              <a:rPr lang="en-IN" sz="1400" dirty="0" err="1">
                <a:latin typeface="+mj-lt"/>
                <a:ea typeface="Calibri" panose="020F0502020204030204" pitchFamily="34" charset="0"/>
                <a:cs typeface="Times New Roman" panose="02020603050405020304" pitchFamily="18" charset="0"/>
              </a:rPr>
              <a:t>Const</a:t>
            </a:r>
            <a:r>
              <a:rPr lang="en-IN" sz="1400" dirty="0">
                <a:latin typeface="+mj-lt"/>
                <a:ea typeface="Calibri" panose="020F0502020204030204" pitchFamily="34" charset="0"/>
                <a:cs typeface="Times New Roman" panose="02020603050405020304" pitchFamily="18" charset="0"/>
              </a:rPr>
              <a:t> Keywords, Operators in JS , Conditions Statements , Java Script Loops, JS Popup Boxes , JS Events , JS</a:t>
            </a:r>
            <a:r>
              <a:rPr lang="en-IN" sz="1400" spc="5" dirty="0">
                <a:latin typeface="+mj-lt"/>
                <a:ea typeface="Calibri" panose="020F0502020204030204" pitchFamily="34" charset="0"/>
                <a:cs typeface="Times New Roman" panose="02020603050405020304" pitchFamily="18" charset="0"/>
              </a:rPr>
              <a:t> </a:t>
            </a:r>
            <a:r>
              <a:rPr lang="en-IN" sz="1400" dirty="0">
                <a:latin typeface="+mj-lt"/>
                <a:ea typeface="Calibri" panose="020F0502020204030204" pitchFamily="34" charset="0"/>
                <a:cs typeface="Times New Roman" panose="02020603050405020304" pitchFamily="18" charset="0"/>
              </a:rPr>
              <a:t>Arrays,</a:t>
            </a:r>
            <a:r>
              <a:rPr lang="en-IN" sz="1400" spc="45" dirty="0">
                <a:latin typeface="+mj-lt"/>
                <a:ea typeface="Calibri" panose="020F0502020204030204" pitchFamily="34" charset="0"/>
                <a:cs typeface="Times New Roman" panose="02020603050405020304" pitchFamily="18" charset="0"/>
              </a:rPr>
              <a:t> </a:t>
            </a:r>
            <a:r>
              <a:rPr lang="en-IN" sz="1400" dirty="0">
                <a:latin typeface="+mj-lt"/>
                <a:ea typeface="Calibri" panose="020F0502020204030204" pitchFamily="34" charset="0"/>
                <a:cs typeface="Times New Roman" panose="02020603050405020304" pitchFamily="18" charset="0"/>
              </a:rPr>
              <a:t>Working</a:t>
            </a:r>
            <a:r>
              <a:rPr lang="en-IN" sz="1400" spc="30" dirty="0">
                <a:latin typeface="+mj-lt"/>
                <a:ea typeface="Calibri" panose="020F0502020204030204" pitchFamily="34" charset="0"/>
                <a:cs typeface="Times New Roman" panose="02020603050405020304" pitchFamily="18" charset="0"/>
              </a:rPr>
              <a:t> </a:t>
            </a:r>
            <a:r>
              <a:rPr lang="en-IN" sz="1400" dirty="0">
                <a:latin typeface="+mj-lt"/>
                <a:ea typeface="Calibri" panose="020F0502020204030204" pitchFamily="34" charset="0"/>
                <a:cs typeface="Times New Roman" panose="02020603050405020304" pitchFamily="18" charset="0"/>
              </a:rPr>
              <a:t>with</a:t>
            </a:r>
            <a:r>
              <a:rPr lang="en-IN" sz="1400" spc="40" dirty="0">
                <a:latin typeface="+mj-lt"/>
                <a:ea typeface="Calibri" panose="020F0502020204030204" pitchFamily="34" charset="0"/>
                <a:cs typeface="Times New Roman" panose="02020603050405020304" pitchFamily="18" charset="0"/>
              </a:rPr>
              <a:t> </a:t>
            </a:r>
            <a:r>
              <a:rPr lang="en-IN" sz="1400" dirty="0">
                <a:latin typeface="+mj-lt"/>
                <a:ea typeface="Calibri" panose="020F0502020204030204" pitchFamily="34" charset="0"/>
                <a:cs typeface="Times New Roman" panose="02020603050405020304" pitchFamily="18" charset="0"/>
              </a:rPr>
              <a:t>Arrays,</a:t>
            </a:r>
            <a:r>
              <a:rPr lang="en-IN" sz="1400" spc="30" dirty="0">
                <a:latin typeface="+mj-lt"/>
                <a:ea typeface="Calibri" panose="020F0502020204030204" pitchFamily="34" charset="0"/>
                <a:cs typeface="Times New Roman" panose="02020603050405020304" pitchFamily="18" charset="0"/>
              </a:rPr>
              <a:t> </a:t>
            </a:r>
            <a:r>
              <a:rPr lang="en-IN" sz="1400" dirty="0">
                <a:latin typeface="+mj-lt"/>
                <a:ea typeface="Calibri" panose="020F0502020204030204" pitchFamily="34" charset="0"/>
                <a:cs typeface="Times New Roman" panose="02020603050405020304" pitchFamily="18" charset="0"/>
              </a:rPr>
              <a:t>JS</a:t>
            </a:r>
            <a:r>
              <a:rPr lang="en-IN" sz="1400" spc="40" dirty="0">
                <a:latin typeface="+mj-lt"/>
                <a:ea typeface="Calibri" panose="020F0502020204030204" pitchFamily="34" charset="0"/>
                <a:cs typeface="Times New Roman" panose="02020603050405020304" pitchFamily="18" charset="0"/>
              </a:rPr>
              <a:t> </a:t>
            </a:r>
            <a:r>
              <a:rPr lang="en-IN" sz="1400" dirty="0">
                <a:latin typeface="+mj-lt"/>
                <a:ea typeface="Calibri" panose="020F0502020204030204" pitchFamily="34" charset="0"/>
                <a:cs typeface="Times New Roman" panose="02020603050405020304" pitchFamily="18" charset="0"/>
              </a:rPr>
              <a:t>Objects</a:t>
            </a:r>
            <a:r>
              <a:rPr lang="en-IN" sz="1400" spc="45" dirty="0">
                <a:latin typeface="+mj-lt"/>
                <a:ea typeface="Calibri" panose="020F0502020204030204" pitchFamily="34" charset="0"/>
                <a:cs typeface="Times New Roman" panose="02020603050405020304" pitchFamily="18" charset="0"/>
              </a:rPr>
              <a:t> </a:t>
            </a:r>
            <a:r>
              <a:rPr lang="en-IN" sz="1400" dirty="0">
                <a:latin typeface="+mj-lt"/>
                <a:ea typeface="Calibri" panose="020F0502020204030204" pitchFamily="34" charset="0"/>
                <a:cs typeface="Times New Roman" panose="02020603050405020304" pitchFamily="18" charset="0"/>
              </a:rPr>
              <a:t>,JS</a:t>
            </a:r>
            <a:r>
              <a:rPr lang="en-IN" sz="1400" spc="40" dirty="0">
                <a:latin typeface="+mj-lt"/>
                <a:ea typeface="Calibri" panose="020F0502020204030204" pitchFamily="34" charset="0"/>
                <a:cs typeface="Times New Roman" panose="02020603050405020304" pitchFamily="18" charset="0"/>
              </a:rPr>
              <a:t> </a:t>
            </a:r>
            <a:r>
              <a:rPr lang="en-IN" sz="1400" dirty="0">
                <a:latin typeface="+mj-lt"/>
                <a:ea typeface="Calibri" panose="020F0502020204030204" pitchFamily="34" charset="0"/>
                <a:cs typeface="Times New Roman" panose="02020603050405020304" pitchFamily="18" charset="0"/>
              </a:rPr>
              <a:t>Functions</a:t>
            </a:r>
            <a:r>
              <a:rPr lang="en-IN" sz="1400" spc="45" dirty="0">
                <a:latin typeface="+mj-lt"/>
                <a:ea typeface="Calibri" panose="020F0502020204030204" pitchFamily="34" charset="0"/>
                <a:cs typeface="Times New Roman" panose="02020603050405020304" pitchFamily="18" charset="0"/>
              </a:rPr>
              <a:t> </a:t>
            </a:r>
            <a:r>
              <a:rPr lang="en-IN" sz="1400" dirty="0">
                <a:latin typeface="+mj-lt"/>
                <a:ea typeface="Calibri" panose="020F0502020204030204" pitchFamily="34" charset="0"/>
                <a:cs typeface="Times New Roman" panose="02020603050405020304" pitchFamily="18" charset="0"/>
              </a:rPr>
              <a:t>,</a:t>
            </a:r>
            <a:r>
              <a:rPr lang="en-IN" sz="1400" spc="30" dirty="0">
                <a:latin typeface="+mj-lt"/>
                <a:ea typeface="Calibri" panose="020F0502020204030204" pitchFamily="34" charset="0"/>
                <a:cs typeface="Times New Roman" panose="02020603050405020304" pitchFamily="18" charset="0"/>
              </a:rPr>
              <a:t> </a:t>
            </a:r>
            <a:r>
              <a:rPr lang="en-IN" sz="1400" dirty="0">
                <a:latin typeface="+mj-lt"/>
                <a:ea typeface="Calibri" panose="020F0502020204030204" pitchFamily="34" charset="0"/>
                <a:cs typeface="Times New Roman" panose="02020603050405020304" pitchFamily="18" charset="0"/>
              </a:rPr>
              <a:t>Using</a:t>
            </a:r>
            <a:r>
              <a:rPr lang="en-IN" sz="1400" spc="20" dirty="0">
                <a:latin typeface="+mj-lt"/>
                <a:ea typeface="Calibri" panose="020F0502020204030204" pitchFamily="34" charset="0"/>
                <a:cs typeface="Times New Roman" panose="02020603050405020304" pitchFamily="18" charset="0"/>
              </a:rPr>
              <a:t> </a:t>
            </a:r>
            <a:r>
              <a:rPr lang="en-IN" sz="1400" dirty="0">
                <a:latin typeface="+mj-lt"/>
                <a:ea typeface="Calibri" panose="020F0502020204030204" pitchFamily="34" charset="0"/>
                <a:cs typeface="Times New Roman" panose="02020603050405020304" pitchFamily="18" charset="0"/>
              </a:rPr>
              <a:t>Java</a:t>
            </a:r>
            <a:r>
              <a:rPr lang="en-IN" sz="1400" spc="45" dirty="0">
                <a:latin typeface="+mj-lt"/>
                <a:ea typeface="Calibri" panose="020F0502020204030204" pitchFamily="34" charset="0"/>
                <a:cs typeface="Times New Roman" panose="02020603050405020304" pitchFamily="18" charset="0"/>
              </a:rPr>
              <a:t> </a:t>
            </a:r>
            <a:r>
              <a:rPr lang="en-IN" sz="1400" dirty="0">
                <a:latin typeface="+mj-lt"/>
                <a:ea typeface="Calibri" panose="020F0502020204030204" pitchFamily="34" charset="0"/>
                <a:cs typeface="Times New Roman" panose="02020603050405020304" pitchFamily="18" charset="0"/>
              </a:rPr>
              <a:t>Script</a:t>
            </a:r>
            <a:r>
              <a:rPr lang="en-IN" sz="1400" spc="45" dirty="0">
                <a:latin typeface="+mj-lt"/>
                <a:ea typeface="Calibri" panose="020F0502020204030204" pitchFamily="34" charset="0"/>
                <a:cs typeface="Times New Roman" panose="02020603050405020304" pitchFamily="18" charset="0"/>
              </a:rPr>
              <a:t> </a:t>
            </a:r>
            <a:r>
              <a:rPr lang="en-IN" sz="1400" dirty="0">
                <a:latin typeface="+mj-lt"/>
                <a:ea typeface="Calibri" panose="020F0502020204030204" pitchFamily="34" charset="0"/>
                <a:cs typeface="Times New Roman" panose="02020603050405020304" pitchFamily="18" charset="0"/>
              </a:rPr>
              <a:t>in</a:t>
            </a:r>
            <a:r>
              <a:rPr lang="en-IN" sz="1400" spc="30" dirty="0">
                <a:latin typeface="+mj-lt"/>
                <a:ea typeface="Calibri" panose="020F0502020204030204" pitchFamily="34" charset="0"/>
                <a:cs typeface="Times New Roman" panose="02020603050405020304" pitchFamily="18" charset="0"/>
              </a:rPr>
              <a:t> </a:t>
            </a:r>
            <a:r>
              <a:rPr lang="en-IN" sz="1400" dirty="0">
                <a:latin typeface="+mj-lt"/>
                <a:ea typeface="Calibri" panose="020F0502020204030204" pitchFamily="34" charset="0"/>
                <a:cs typeface="Times New Roman" panose="02020603050405020304" pitchFamily="18" charset="0"/>
              </a:rPr>
              <a:t>Real</a:t>
            </a:r>
            <a:r>
              <a:rPr lang="en-IN" sz="1400" spc="45" dirty="0">
                <a:latin typeface="+mj-lt"/>
                <a:ea typeface="Calibri" panose="020F0502020204030204" pitchFamily="34" charset="0"/>
                <a:cs typeface="Times New Roman" panose="02020603050405020304" pitchFamily="18" charset="0"/>
              </a:rPr>
              <a:t> </a:t>
            </a:r>
            <a:r>
              <a:rPr lang="en-IN" sz="1400" dirty="0">
                <a:latin typeface="+mj-lt"/>
                <a:ea typeface="Calibri" panose="020F0502020204030204" pitchFamily="34" charset="0"/>
                <a:cs typeface="Times New Roman" panose="02020603050405020304" pitchFamily="18" charset="0"/>
              </a:rPr>
              <a:t>time</a:t>
            </a:r>
            <a:r>
              <a:rPr lang="en-IN" sz="1400" spc="45" dirty="0">
                <a:latin typeface="+mj-lt"/>
                <a:ea typeface="Calibri" panose="020F0502020204030204" pitchFamily="34" charset="0"/>
                <a:cs typeface="Times New Roman" panose="02020603050405020304" pitchFamily="18" charset="0"/>
              </a:rPr>
              <a:t> </a:t>
            </a:r>
            <a:r>
              <a:rPr lang="en-IN" sz="1400" dirty="0">
                <a:latin typeface="+mj-lt"/>
                <a:ea typeface="Calibri" panose="020F0502020204030204" pitchFamily="34" charset="0"/>
                <a:cs typeface="Times New Roman" panose="02020603050405020304" pitchFamily="18" charset="0"/>
              </a:rPr>
              <a:t>, Validation</a:t>
            </a:r>
            <a:r>
              <a:rPr lang="en-IN" sz="1400" spc="-15" dirty="0">
                <a:latin typeface="+mj-lt"/>
                <a:ea typeface="Calibri" panose="020F0502020204030204" pitchFamily="34" charset="0"/>
                <a:cs typeface="Times New Roman" panose="02020603050405020304" pitchFamily="18" charset="0"/>
              </a:rPr>
              <a:t> </a:t>
            </a:r>
            <a:r>
              <a:rPr lang="en-IN" sz="1400" dirty="0">
                <a:latin typeface="+mj-lt"/>
                <a:ea typeface="Calibri" panose="020F0502020204030204" pitchFamily="34" charset="0"/>
                <a:cs typeface="Times New Roman" panose="02020603050405020304" pitchFamily="18" charset="0"/>
              </a:rPr>
              <a:t>of</a:t>
            </a:r>
            <a:r>
              <a:rPr lang="en-IN" sz="1400" spc="-10" dirty="0">
                <a:latin typeface="+mj-lt"/>
                <a:ea typeface="Calibri" panose="020F0502020204030204" pitchFamily="34" charset="0"/>
                <a:cs typeface="Times New Roman" panose="02020603050405020304" pitchFamily="18" charset="0"/>
              </a:rPr>
              <a:t> </a:t>
            </a:r>
            <a:r>
              <a:rPr lang="en-IN" sz="1400" dirty="0">
                <a:latin typeface="+mj-lt"/>
                <a:ea typeface="Calibri" panose="020F0502020204030204" pitchFamily="34" charset="0"/>
                <a:cs typeface="Times New Roman" panose="02020603050405020304" pitchFamily="18" charset="0"/>
              </a:rPr>
              <a:t>Forms,</a:t>
            </a:r>
            <a:r>
              <a:rPr lang="en-IN" sz="1400" spc="-10" dirty="0">
                <a:latin typeface="+mj-lt"/>
                <a:ea typeface="Calibri" panose="020F0502020204030204" pitchFamily="34" charset="0"/>
                <a:cs typeface="Times New Roman" panose="02020603050405020304" pitchFamily="18" charset="0"/>
              </a:rPr>
              <a:t> </a:t>
            </a:r>
            <a:r>
              <a:rPr lang="en-IN" sz="1400" dirty="0">
                <a:latin typeface="+mj-lt"/>
                <a:ea typeface="Calibri" panose="020F0502020204030204" pitchFamily="34" charset="0"/>
                <a:cs typeface="Times New Roman" panose="02020603050405020304" pitchFamily="18" charset="0"/>
              </a:rPr>
              <a:t>Arrow functions and default arguments, Template Strings, Strings methods, Call back functions</a:t>
            </a:r>
            <a:r>
              <a:rPr lang="en-IN" dirty="0">
                <a:latin typeface="+mj-lt"/>
                <a:ea typeface="Calibri" panose="020F0502020204030204" pitchFamily="34" charset="0"/>
                <a:cs typeface="Times New Roman" panose="02020603050405020304" pitchFamily="18" charset="0"/>
              </a:rPr>
              <a:t>.</a:t>
            </a:r>
            <a:r>
              <a:rPr lang="en-IN" dirty="0">
                <a:latin typeface="+mj-lt"/>
              </a:rPr>
              <a:t>  </a:t>
            </a:r>
            <a:r>
              <a:rPr lang="en-US" sz="2200" b="1" dirty="0">
                <a:latin typeface="Times New Roman" pitchFamily="18" charset="0"/>
                <a:cs typeface="Times New Roman" pitchFamily="18" charset="0"/>
              </a:rPr>
              <a:t>(CO4 )</a:t>
            </a:r>
          </a:p>
          <a:p>
            <a:pPr algn="ctr">
              <a:defRPr/>
            </a:pPr>
            <a:endParaRPr lang="en-US" sz="3000" dirty="0">
              <a:solidFill>
                <a:srgbClr val="000000"/>
              </a:solidFill>
              <a:latin typeface="Times New Roman" pitchFamily="18" charset="0"/>
              <a:cs typeface="Times New Roman" pitchFamily="18" charset="0"/>
              <a:sym typeface="Arial"/>
            </a:endParaRPr>
          </a:p>
        </p:txBody>
      </p:sp>
      <p:sp>
        <p:nvSpPr>
          <p:cNvPr id="109572" name="Google Shape;151;p18">
            <a:extLst>
              <a:ext uri="{FF2B5EF4-FFF2-40B4-BE49-F238E27FC236}">
                <a16:creationId xmlns:a16="http://schemas.microsoft.com/office/drawing/2014/main" id="{2EA3E0FE-D36A-42AE-AAA6-3690E76A96D1}"/>
              </a:ext>
            </a:extLst>
          </p:cNvPr>
          <p:cNvSpPr>
            <a:spLocks noGrp="1"/>
          </p:cNvSpPr>
          <p:nvPr>
            <p:ph type="sldNum" sz="quarter" idx="13"/>
          </p:nvPr>
        </p:nvSpPr>
        <p:spPr bwMode="auto">
          <a:xfrm>
            <a:off x="8229600" y="6416676"/>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CC59DFA1-4AA9-418B-8ACE-2B82EC64A1CE}" type="slidenum">
              <a:rPr lang="en-US" altLang="en-US" smtClean="0"/>
              <a:pPr algn="ctr">
                <a:buSzPts val="1400"/>
                <a:buFont typeface="Arial" panose="020B0604020202020204" pitchFamily="34" charset="0"/>
                <a:buNone/>
              </a:pPr>
              <a:t>3</a:t>
            </a:fld>
            <a:endParaRPr lang="en-US" altLang="en-US" dirty="0"/>
          </a:p>
        </p:txBody>
      </p:sp>
      <p:sp>
        <p:nvSpPr>
          <p:cNvPr id="109573" name="Google Shape;131;p16">
            <a:extLst>
              <a:ext uri="{FF2B5EF4-FFF2-40B4-BE49-F238E27FC236}">
                <a16:creationId xmlns:a16="http://schemas.microsoft.com/office/drawing/2014/main" id="{05FCD337-57AF-4A3D-9678-FA49413A06F9}"/>
              </a:ext>
            </a:extLst>
          </p:cNvPr>
          <p:cNvSpPr>
            <a:spLocks noGrp="1"/>
          </p:cNvSpPr>
          <p:nvPr>
            <p:ph type="ftr" sz="quarter" idx="12"/>
          </p:nvPr>
        </p:nvSpPr>
        <p:spPr>
          <a:xfrm>
            <a:off x="2819400" y="6416676"/>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a:buSzTx/>
              <a:buFont typeface="Arial" panose="020B0604020202020204" pitchFamily="34" charset="0"/>
              <a:buNone/>
            </a:pPr>
            <a:r>
              <a:rPr lang="fi-FI"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Rajat Kumar              WT                      unit- 4                </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2" name="Date Placeholder 1"/>
          <p:cNvSpPr>
            <a:spLocks noGrp="1"/>
          </p:cNvSpPr>
          <p:nvPr>
            <p:ph type="dt" sz="half" idx="10"/>
          </p:nvPr>
        </p:nvSpPr>
        <p:spPr/>
        <p:txBody>
          <a:bodyPr/>
          <a:lstStyle/>
          <a:p>
            <a:r>
              <a:rPr lang="en-US"/>
              <a:t>6/7/2023</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a:bodyPr>
          <a:lstStyle/>
          <a:p>
            <a:pPr marL="0" indent="0">
              <a:buNone/>
            </a:pPr>
            <a:endParaRPr lang="en-US" dirty="0"/>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r>
              <a:rPr lang="en-US"/>
              <a:t>6/7/2023</a:t>
            </a:r>
          </a:p>
        </p:txBody>
      </p:sp>
      <p:sp>
        <p:nvSpPr>
          <p:cNvPr id="5" name="Footer Placeholder 4"/>
          <p:cNvSpPr>
            <a:spLocks noGrp="1"/>
          </p:cNvSpPr>
          <p:nvPr>
            <p:ph type="ftr" sz="quarter" idx="11"/>
          </p:nvPr>
        </p:nvSpPr>
        <p:spPr>
          <a:xfrm>
            <a:off x="4038600" y="6356351"/>
            <a:ext cx="5029200" cy="365125"/>
          </a:xfrm>
        </p:spPr>
        <p:txBody>
          <a:bodyPr/>
          <a:lstStyle/>
          <a:p>
            <a:r>
              <a:rPr lang="fi-FI"/>
              <a:t>Rajat Kumar              WT                      unit- 4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800" b="1" dirty="0"/>
          </a:p>
          <a:p>
            <a:pPr algn="ctr">
              <a:spcBef>
                <a:spcPct val="0"/>
              </a:spcBef>
              <a:defRPr/>
            </a:pPr>
            <a:r>
              <a:rPr lang="en-US" sz="2800" b="1" dirty="0"/>
              <a:t>JS Arrays</a:t>
            </a:r>
          </a:p>
          <a:p>
            <a:pPr lvl="0" algn="ctr">
              <a:spcBef>
                <a:spcPct val="0"/>
              </a:spcBef>
              <a:defRPr/>
            </a:pPr>
            <a:endParaRPr lang="en-US" sz="2800" b="1" dirty="0"/>
          </a:p>
        </p:txBody>
      </p:sp>
      <p:sp>
        <p:nvSpPr>
          <p:cNvPr id="8" name="TextBox 7">
            <a:extLst>
              <a:ext uri="{FF2B5EF4-FFF2-40B4-BE49-F238E27FC236}">
                <a16:creationId xmlns:a16="http://schemas.microsoft.com/office/drawing/2014/main" id="{536BB027-AB5F-4129-BD69-9037E841B8CC}"/>
              </a:ext>
            </a:extLst>
          </p:cNvPr>
          <p:cNvSpPr txBox="1"/>
          <p:nvPr/>
        </p:nvSpPr>
        <p:spPr>
          <a:xfrm>
            <a:off x="2133600" y="1600201"/>
            <a:ext cx="8153400" cy="1200329"/>
          </a:xfrm>
          <a:prstGeom prst="rect">
            <a:avLst/>
          </a:prstGeom>
          <a:solidFill>
            <a:srgbClr val="F4F6A8"/>
          </a:solidFill>
          <a:ln w="19050">
            <a:solidFill>
              <a:schemeClr val="tx1"/>
            </a:solidFill>
          </a:ln>
        </p:spPr>
        <p:txBody>
          <a:bodyPr wrap="square" rtlCol="0">
            <a:spAutoFit/>
          </a:bodyPr>
          <a:lstStyle/>
          <a:p>
            <a:r>
              <a:rPr lang="en-US" dirty="0" err="1">
                <a:latin typeface="Courier New" pitchFamily="49" charset="0"/>
                <a:cs typeface="Courier New" pitchFamily="49" charset="0"/>
              </a:rPr>
              <a:t>var</a:t>
            </a:r>
            <a:r>
              <a:rPr lang="en-US" dirty="0">
                <a:latin typeface="Courier New" pitchFamily="49" charset="0"/>
                <a:cs typeface="Courier New" pitchFamily="49" charset="0"/>
              </a:rPr>
              <a:t> name = []; // empty array</a:t>
            </a:r>
          </a:p>
          <a:p>
            <a:r>
              <a:rPr lang="en-US" dirty="0" err="1">
                <a:latin typeface="Courier New" pitchFamily="49" charset="0"/>
                <a:cs typeface="Courier New" pitchFamily="49" charset="0"/>
              </a:rPr>
              <a:t>var</a:t>
            </a:r>
            <a:r>
              <a:rPr lang="en-US" dirty="0">
                <a:latin typeface="Courier New" pitchFamily="49" charset="0"/>
                <a:cs typeface="Courier New" pitchFamily="49" charset="0"/>
              </a:rPr>
              <a:t> name = [value, value, ..., value]; // pre-filled</a:t>
            </a:r>
          </a:p>
          <a:p>
            <a:r>
              <a:rPr lang="en-US" dirty="0">
                <a:latin typeface="Courier New" pitchFamily="49" charset="0"/>
                <a:cs typeface="Courier New" pitchFamily="49" charset="0"/>
              </a:rPr>
              <a:t>name[index] = value; // store element</a:t>
            </a:r>
            <a:r>
              <a:rPr lang="nn-NO" dirty="0">
                <a:latin typeface="Courier New" pitchFamily="49" charset="0"/>
                <a:cs typeface="Courier New" pitchFamily="49" charset="0"/>
              </a:rPr>
              <a:t>		  </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JS</a:t>
            </a:r>
          </a:p>
        </p:txBody>
      </p:sp>
      <p:sp>
        <p:nvSpPr>
          <p:cNvPr id="10" name="TextBox 9">
            <a:extLst>
              <a:ext uri="{FF2B5EF4-FFF2-40B4-BE49-F238E27FC236}">
                <a16:creationId xmlns:a16="http://schemas.microsoft.com/office/drawing/2014/main" id="{67E0BA6D-9D28-4A6B-A255-CF97EF309C2B}"/>
              </a:ext>
            </a:extLst>
          </p:cNvPr>
          <p:cNvSpPr txBox="1"/>
          <p:nvPr/>
        </p:nvSpPr>
        <p:spPr>
          <a:xfrm>
            <a:off x="2133600" y="2990672"/>
            <a:ext cx="8153400" cy="2031325"/>
          </a:xfrm>
          <a:prstGeom prst="rect">
            <a:avLst/>
          </a:prstGeom>
          <a:solidFill>
            <a:srgbClr val="F4F6A8"/>
          </a:solidFill>
          <a:ln w="19050">
            <a:solidFill>
              <a:schemeClr val="tx1"/>
            </a:solidFill>
          </a:ln>
        </p:spPr>
        <p:txBody>
          <a:bodyPr wrap="square" rtlCol="0">
            <a:spAutoFit/>
          </a:bodyPr>
          <a:lstStyle/>
          <a:p>
            <a:r>
              <a:rPr lang="en-US" dirty="0" err="1">
                <a:latin typeface="Courier New" pitchFamily="49" charset="0"/>
                <a:cs typeface="Courier New" pitchFamily="49" charset="0"/>
              </a:rPr>
              <a:t>var</a:t>
            </a:r>
            <a:r>
              <a:rPr lang="en-US" dirty="0">
                <a:latin typeface="Courier New" pitchFamily="49" charset="0"/>
                <a:cs typeface="Courier New" pitchFamily="49" charset="0"/>
              </a:rPr>
              <a:t> ducks = ["Huey", "Dewey", "Louie"];</a:t>
            </a:r>
          </a:p>
          <a:p>
            <a:r>
              <a:rPr lang="en-US" dirty="0" err="1">
                <a:latin typeface="Courier New" pitchFamily="49" charset="0"/>
                <a:cs typeface="Courier New" pitchFamily="49" charset="0"/>
              </a:rPr>
              <a:t>var</a:t>
            </a:r>
            <a:r>
              <a:rPr lang="en-US" dirty="0">
                <a:latin typeface="Courier New" pitchFamily="49" charset="0"/>
                <a:cs typeface="Courier New" pitchFamily="49" charset="0"/>
              </a:rPr>
              <a:t> stooges = []; // </a:t>
            </a:r>
            <a:r>
              <a:rPr lang="en-US" dirty="0" err="1">
                <a:latin typeface="Courier New" pitchFamily="49" charset="0"/>
                <a:cs typeface="Courier New" pitchFamily="49" charset="0"/>
              </a:rPr>
              <a:t>stooges.length</a:t>
            </a:r>
            <a:r>
              <a:rPr lang="en-US" dirty="0">
                <a:latin typeface="Courier New" pitchFamily="49" charset="0"/>
                <a:cs typeface="Courier New" pitchFamily="49" charset="0"/>
              </a:rPr>
              <a:t> is 0</a:t>
            </a:r>
          </a:p>
          <a:p>
            <a:r>
              <a:rPr lang="en-US" dirty="0">
                <a:latin typeface="Courier New" pitchFamily="49" charset="0"/>
                <a:cs typeface="Courier New" pitchFamily="49" charset="0"/>
              </a:rPr>
              <a:t>stooges[0] = "Larry"; // </a:t>
            </a:r>
            <a:r>
              <a:rPr lang="en-US" dirty="0" err="1">
                <a:latin typeface="Courier New" pitchFamily="49" charset="0"/>
                <a:cs typeface="Courier New" pitchFamily="49" charset="0"/>
              </a:rPr>
              <a:t>stooges.length</a:t>
            </a:r>
            <a:r>
              <a:rPr lang="en-US" dirty="0">
                <a:latin typeface="Courier New" pitchFamily="49" charset="0"/>
                <a:cs typeface="Courier New" pitchFamily="49" charset="0"/>
              </a:rPr>
              <a:t> is 1</a:t>
            </a:r>
          </a:p>
          <a:p>
            <a:r>
              <a:rPr lang="en-US" dirty="0">
                <a:latin typeface="Courier New" pitchFamily="49" charset="0"/>
                <a:cs typeface="Courier New" pitchFamily="49" charset="0"/>
              </a:rPr>
              <a:t>stooges[1] = "Moe"; // </a:t>
            </a:r>
            <a:r>
              <a:rPr lang="en-US" dirty="0" err="1">
                <a:latin typeface="Courier New" pitchFamily="49" charset="0"/>
                <a:cs typeface="Courier New" pitchFamily="49" charset="0"/>
              </a:rPr>
              <a:t>stooges.length</a:t>
            </a:r>
            <a:r>
              <a:rPr lang="en-US" dirty="0">
                <a:latin typeface="Courier New" pitchFamily="49" charset="0"/>
                <a:cs typeface="Courier New" pitchFamily="49" charset="0"/>
              </a:rPr>
              <a:t> is 2</a:t>
            </a:r>
          </a:p>
          <a:p>
            <a:r>
              <a:rPr lang="en-US" dirty="0">
                <a:latin typeface="Courier New" pitchFamily="49" charset="0"/>
                <a:cs typeface="Courier New" pitchFamily="49" charset="0"/>
              </a:rPr>
              <a:t>stooges[4] = "Curly"; // </a:t>
            </a:r>
            <a:r>
              <a:rPr lang="en-US" dirty="0" err="1">
                <a:latin typeface="Courier New" pitchFamily="49" charset="0"/>
                <a:cs typeface="Courier New" pitchFamily="49" charset="0"/>
              </a:rPr>
              <a:t>stooges.length</a:t>
            </a:r>
            <a:r>
              <a:rPr lang="en-US" dirty="0">
                <a:latin typeface="Courier New" pitchFamily="49" charset="0"/>
                <a:cs typeface="Courier New" pitchFamily="49" charset="0"/>
              </a:rPr>
              <a:t> is 5</a:t>
            </a:r>
          </a:p>
          <a:p>
            <a:r>
              <a:rPr lang="en-US" dirty="0">
                <a:latin typeface="Courier New" pitchFamily="49" charset="0"/>
                <a:cs typeface="Courier New" pitchFamily="49" charset="0"/>
              </a:rPr>
              <a:t>stooges[4] = "</a:t>
            </a:r>
            <a:r>
              <a:rPr lang="en-US" dirty="0" err="1">
                <a:latin typeface="Courier New" pitchFamily="49" charset="0"/>
                <a:cs typeface="Courier New" pitchFamily="49" charset="0"/>
              </a:rPr>
              <a:t>Shemp</a:t>
            </a:r>
            <a:r>
              <a:rPr lang="en-US" dirty="0">
                <a:latin typeface="Courier New" pitchFamily="49" charset="0"/>
                <a:cs typeface="Courier New" pitchFamily="49" charset="0"/>
              </a:rPr>
              <a:t>"; // </a:t>
            </a:r>
            <a:r>
              <a:rPr lang="en-US" dirty="0" err="1">
                <a:latin typeface="Courier New" pitchFamily="49" charset="0"/>
                <a:cs typeface="Courier New" pitchFamily="49" charset="0"/>
              </a:rPr>
              <a:t>stooges.length</a:t>
            </a:r>
            <a:r>
              <a:rPr lang="en-US" dirty="0">
                <a:latin typeface="Courier New" pitchFamily="49" charset="0"/>
                <a:cs typeface="Courier New" pitchFamily="49" charset="0"/>
              </a:rPr>
              <a:t> is 5</a:t>
            </a:r>
            <a:r>
              <a:rPr lang="nn-NO" dirty="0">
                <a:latin typeface="Courier New" pitchFamily="49" charset="0"/>
                <a:cs typeface="Courier New" pitchFamily="49" charset="0"/>
              </a:rPr>
              <a:t>	  </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JS</a:t>
            </a:r>
          </a:p>
        </p:txBody>
      </p:sp>
    </p:spTree>
    <p:extLst>
      <p:ext uri="{BB962C8B-B14F-4D97-AF65-F5344CB8AC3E}">
        <p14:creationId xmlns:p14="http://schemas.microsoft.com/office/powerpoint/2010/main" val="31512561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1143000"/>
            <a:ext cx="8534400" cy="4953000"/>
          </a:xfrm>
        </p:spPr>
        <p:txBody>
          <a:bodyPr>
            <a:normAutofit/>
          </a:bodyPr>
          <a:lstStyle/>
          <a:p>
            <a:pPr marL="0" indent="0">
              <a:buNone/>
            </a:pPr>
            <a:endParaRPr lang="en-US" dirty="0"/>
          </a:p>
          <a:p>
            <a:pPr marL="0" indent="0">
              <a:buNone/>
            </a:pPr>
            <a:endParaRPr lang="en-US" dirty="0"/>
          </a:p>
          <a:p>
            <a:pPr marL="0" indent="0">
              <a:buNone/>
            </a:pPr>
            <a:endParaRPr lang="en-US" dirty="0"/>
          </a:p>
          <a:p>
            <a:endParaRPr lang="en-US" sz="1800" dirty="0">
              <a:latin typeface="+mj-lt"/>
            </a:endParaRPr>
          </a:p>
          <a:p>
            <a:pPr>
              <a:buFont typeface="Wingdings" panose="05000000000000000000" pitchFamily="2" charset="2"/>
              <a:buChar char="v"/>
            </a:pPr>
            <a:r>
              <a:rPr lang="en-US" sz="1800" dirty="0">
                <a:latin typeface="+mj-lt"/>
              </a:rPr>
              <a:t>array serves as many data structures: list, queue, stack, ...</a:t>
            </a:r>
          </a:p>
          <a:p>
            <a:pPr>
              <a:buFont typeface="Wingdings" panose="05000000000000000000" pitchFamily="2" charset="2"/>
              <a:buChar char="v"/>
            </a:pPr>
            <a:r>
              <a:rPr lang="en-US" sz="1800" dirty="0">
                <a:latin typeface="+mj-lt"/>
              </a:rPr>
              <a:t>methods: </a:t>
            </a:r>
            <a:r>
              <a:rPr lang="en-US" sz="1800" dirty="0" err="1">
                <a:latin typeface="+mj-lt"/>
                <a:cs typeface="Courier New" pitchFamily="49" charset="0"/>
              </a:rPr>
              <a:t>concat</a:t>
            </a:r>
            <a:r>
              <a:rPr lang="en-US" sz="1800" dirty="0">
                <a:latin typeface="+mj-lt"/>
                <a:cs typeface="Courier New" pitchFamily="49" charset="0"/>
              </a:rPr>
              <a:t>, join, pop, push, reverse, shift, slice, sort, splice, </a:t>
            </a:r>
            <a:r>
              <a:rPr lang="en-US" sz="1800" dirty="0" err="1">
                <a:latin typeface="+mj-lt"/>
                <a:cs typeface="Courier New" pitchFamily="49" charset="0"/>
              </a:rPr>
              <a:t>toString</a:t>
            </a:r>
            <a:r>
              <a:rPr lang="en-US" sz="1800" dirty="0">
                <a:latin typeface="+mj-lt"/>
                <a:cs typeface="Courier New" pitchFamily="49" charset="0"/>
              </a:rPr>
              <a:t>, unshift</a:t>
            </a:r>
          </a:p>
          <a:p>
            <a:pPr lvl="1"/>
            <a:r>
              <a:rPr lang="en-US" sz="1900" dirty="0">
                <a:latin typeface="+mj-lt"/>
              </a:rPr>
              <a:t>push and pop add / remove from back</a:t>
            </a:r>
          </a:p>
          <a:p>
            <a:pPr lvl="1"/>
            <a:r>
              <a:rPr lang="en-US" sz="1900" dirty="0">
                <a:latin typeface="+mj-lt"/>
              </a:rPr>
              <a:t>unshift and shift add / remove from front</a:t>
            </a:r>
          </a:p>
          <a:p>
            <a:pPr lvl="1"/>
            <a:r>
              <a:rPr lang="en-US" sz="1900" dirty="0">
                <a:latin typeface="+mj-lt"/>
              </a:rPr>
              <a:t>shift and pop return the element that is removed</a:t>
            </a:r>
            <a:endParaRPr lang="en-US" sz="1900" dirty="0">
              <a:latin typeface="+mj-lt"/>
              <a:cs typeface="Courier New" pitchFamily="49" charset="0"/>
            </a:endParaRPr>
          </a:p>
          <a:p>
            <a:pPr marL="0" indent="0">
              <a:buNone/>
            </a:pPr>
            <a:endParaRPr lang="en-US" dirty="0"/>
          </a:p>
        </p:txBody>
      </p:sp>
      <p:sp>
        <p:nvSpPr>
          <p:cNvPr id="4" name="Date Placeholder 3"/>
          <p:cNvSpPr>
            <a:spLocks noGrp="1"/>
          </p:cNvSpPr>
          <p:nvPr>
            <p:ph type="dt" sz="half" idx="10"/>
          </p:nvPr>
        </p:nvSpPr>
        <p:spPr/>
        <p:txBody>
          <a:bodyPr/>
          <a:lstStyle/>
          <a:p>
            <a:r>
              <a:rPr lang="en-US"/>
              <a:t>6/7/2023</a:t>
            </a:r>
          </a:p>
        </p:txBody>
      </p:sp>
      <p:sp>
        <p:nvSpPr>
          <p:cNvPr id="5" name="Footer Placeholder 4"/>
          <p:cNvSpPr>
            <a:spLocks noGrp="1"/>
          </p:cNvSpPr>
          <p:nvPr>
            <p:ph type="ftr" sz="quarter" idx="11"/>
          </p:nvPr>
        </p:nvSpPr>
        <p:spPr>
          <a:xfrm>
            <a:off x="4038600" y="6356351"/>
            <a:ext cx="5029200" cy="365125"/>
          </a:xfrm>
        </p:spPr>
        <p:txBody>
          <a:bodyPr/>
          <a:lstStyle/>
          <a:p>
            <a:r>
              <a:rPr lang="fi-FI"/>
              <a:t>Rajat Kumar              WT                      unit- 4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800" dirty="0"/>
              <a:t>Working with Arrays</a:t>
            </a:r>
          </a:p>
        </p:txBody>
      </p:sp>
      <p:sp>
        <p:nvSpPr>
          <p:cNvPr id="8" name="TextBox 7">
            <a:extLst>
              <a:ext uri="{FF2B5EF4-FFF2-40B4-BE49-F238E27FC236}">
                <a16:creationId xmlns:a16="http://schemas.microsoft.com/office/drawing/2014/main" id="{E54AF0BF-C282-4C15-9484-53EA530799E9}"/>
              </a:ext>
            </a:extLst>
          </p:cNvPr>
          <p:cNvSpPr txBox="1"/>
          <p:nvPr/>
        </p:nvSpPr>
        <p:spPr>
          <a:xfrm>
            <a:off x="2019300" y="1763258"/>
            <a:ext cx="8153400" cy="2031325"/>
          </a:xfrm>
          <a:prstGeom prst="rect">
            <a:avLst/>
          </a:prstGeom>
          <a:solidFill>
            <a:srgbClr val="F4F6A8"/>
          </a:solidFill>
          <a:ln w="19050">
            <a:solidFill>
              <a:schemeClr val="tx1"/>
            </a:solidFill>
          </a:ln>
        </p:spPr>
        <p:txBody>
          <a:bodyPr wrap="square" rtlCol="0">
            <a:spAutoFit/>
          </a:bodyPr>
          <a:lstStyle/>
          <a:p>
            <a:r>
              <a:rPr lang="en-US" dirty="0">
                <a:latin typeface="Courier New" pitchFamily="49" charset="0"/>
                <a:cs typeface="Courier New" pitchFamily="49" charset="0"/>
              </a:rPr>
              <a:t>var a = ["Stef", "Jason"]; // Stef, Jason</a:t>
            </a:r>
          </a:p>
          <a:p>
            <a:r>
              <a:rPr lang="en-US" dirty="0" err="1">
                <a:latin typeface="Courier New" pitchFamily="49" charset="0"/>
                <a:cs typeface="Courier New" pitchFamily="49" charset="0"/>
              </a:rPr>
              <a:t>a.push</a:t>
            </a:r>
            <a:r>
              <a:rPr lang="en-US" dirty="0">
                <a:latin typeface="Courier New" pitchFamily="49" charset="0"/>
                <a:cs typeface="Courier New" pitchFamily="49" charset="0"/>
              </a:rPr>
              <a:t>("Brian"); // </a:t>
            </a:r>
            <a:r>
              <a:rPr lang="en-US" dirty="0" err="1">
                <a:latin typeface="Courier New" pitchFamily="49" charset="0"/>
                <a:cs typeface="Courier New" pitchFamily="49" charset="0"/>
              </a:rPr>
              <a:t>Stef</a:t>
            </a:r>
            <a:r>
              <a:rPr lang="en-US" dirty="0">
                <a:latin typeface="Courier New" pitchFamily="49" charset="0"/>
                <a:cs typeface="Courier New" pitchFamily="49" charset="0"/>
              </a:rPr>
              <a:t>, Jason, Brian</a:t>
            </a:r>
          </a:p>
          <a:p>
            <a:r>
              <a:rPr lang="en-US" dirty="0" err="1">
                <a:latin typeface="Courier New" pitchFamily="49" charset="0"/>
                <a:cs typeface="Courier New" pitchFamily="49" charset="0"/>
              </a:rPr>
              <a:t>a.unshift</a:t>
            </a:r>
            <a:r>
              <a:rPr lang="en-US" dirty="0">
                <a:latin typeface="Courier New" pitchFamily="49" charset="0"/>
                <a:cs typeface="Courier New" pitchFamily="49" charset="0"/>
              </a:rPr>
              <a:t>("Kelly"); // Kelly, </a:t>
            </a:r>
            <a:r>
              <a:rPr lang="en-US" dirty="0" err="1">
                <a:latin typeface="Courier New" pitchFamily="49" charset="0"/>
                <a:cs typeface="Courier New" pitchFamily="49" charset="0"/>
              </a:rPr>
              <a:t>Stef</a:t>
            </a:r>
            <a:r>
              <a:rPr lang="en-US" dirty="0">
                <a:latin typeface="Courier New" pitchFamily="49" charset="0"/>
                <a:cs typeface="Courier New" pitchFamily="49" charset="0"/>
              </a:rPr>
              <a:t>, Jason, Brian</a:t>
            </a:r>
          </a:p>
          <a:p>
            <a:r>
              <a:rPr lang="en-US" dirty="0" err="1">
                <a:latin typeface="Courier New" pitchFamily="49" charset="0"/>
                <a:cs typeface="Courier New" pitchFamily="49" charset="0"/>
              </a:rPr>
              <a:t>a.pop</a:t>
            </a:r>
            <a:r>
              <a:rPr lang="en-US" dirty="0">
                <a:latin typeface="Courier New" pitchFamily="49" charset="0"/>
                <a:cs typeface="Courier New" pitchFamily="49" charset="0"/>
              </a:rPr>
              <a:t>(); // Kelly, </a:t>
            </a:r>
            <a:r>
              <a:rPr lang="en-US" dirty="0" err="1">
                <a:latin typeface="Courier New" pitchFamily="49" charset="0"/>
                <a:cs typeface="Courier New" pitchFamily="49" charset="0"/>
              </a:rPr>
              <a:t>Stef</a:t>
            </a:r>
            <a:r>
              <a:rPr lang="en-US" dirty="0">
                <a:latin typeface="Courier New" pitchFamily="49" charset="0"/>
                <a:cs typeface="Courier New" pitchFamily="49" charset="0"/>
              </a:rPr>
              <a:t>, Jason</a:t>
            </a:r>
          </a:p>
          <a:p>
            <a:r>
              <a:rPr lang="en-US" dirty="0" err="1">
                <a:latin typeface="Courier New" pitchFamily="49" charset="0"/>
                <a:cs typeface="Courier New" pitchFamily="49" charset="0"/>
              </a:rPr>
              <a:t>a.shift</a:t>
            </a:r>
            <a:r>
              <a:rPr lang="en-US" dirty="0">
                <a:latin typeface="Courier New" pitchFamily="49" charset="0"/>
                <a:cs typeface="Courier New" pitchFamily="49" charset="0"/>
              </a:rPr>
              <a:t>(); // </a:t>
            </a:r>
            <a:r>
              <a:rPr lang="en-US" dirty="0" err="1">
                <a:latin typeface="Courier New" pitchFamily="49" charset="0"/>
                <a:cs typeface="Courier New" pitchFamily="49" charset="0"/>
              </a:rPr>
              <a:t>Stef</a:t>
            </a:r>
            <a:r>
              <a:rPr lang="en-US" dirty="0">
                <a:latin typeface="Courier New" pitchFamily="49" charset="0"/>
                <a:cs typeface="Courier New" pitchFamily="49" charset="0"/>
              </a:rPr>
              <a:t>, Jason</a:t>
            </a:r>
          </a:p>
          <a:p>
            <a:r>
              <a:rPr lang="en-US" dirty="0" err="1">
                <a:latin typeface="Courier New" pitchFamily="49" charset="0"/>
                <a:cs typeface="Courier New" pitchFamily="49" charset="0"/>
              </a:rPr>
              <a:t>a.sort</a:t>
            </a:r>
            <a:r>
              <a:rPr lang="en-US" dirty="0">
                <a:latin typeface="Courier New" pitchFamily="49" charset="0"/>
                <a:cs typeface="Courier New" pitchFamily="49" charset="0"/>
              </a:rPr>
              <a:t>(); // Jason, Stef</a:t>
            </a:r>
            <a:r>
              <a:rPr lang="nn-NO" dirty="0">
                <a:latin typeface="Courier New" pitchFamily="49" charset="0"/>
                <a:cs typeface="Courier New" pitchFamily="49" charset="0"/>
              </a:rPr>
              <a:t>		  </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JS</a:t>
            </a:r>
          </a:p>
        </p:txBody>
      </p:sp>
    </p:spTree>
    <p:extLst>
      <p:ext uri="{BB962C8B-B14F-4D97-AF65-F5344CB8AC3E}">
        <p14:creationId xmlns:p14="http://schemas.microsoft.com/office/powerpoint/2010/main" val="4950376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a:extLst>
              <a:ext uri="{FF2B5EF4-FFF2-40B4-BE49-F238E27FC236}">
                <a16:creationId xmlns:a16="http://schemas.microsoft.com/office/drawing/2014/main" id="{11BE000F-4F47-452A-9F3D-19CB796E47EC}"/>
              </a:ext>
            </a:extLst>
          </p:cNvPr>
          <p:cNvSpPr>
            <a:spLocks noGrp="1"/>
          </p:cNvSpPr>
          <p:nvPr>
            <p:ph type="ftr" sz="quarter" idx="12"/>
          </p:nvPr>
        </p:nvSpPr>
        <p:spPr>
          <a:xfrm>
            <a:off x="4038600" y="6356351"/>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WT                      unit- 4                </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a:extLst>
              <a:ext uri="{FF2B5EF4-FFF2-40B4-BE49-F238E27FC236}">
                <a16:creationId xmlns:a16="http://schemas.microsoft.com/office/drawing/2014/main" id="{CA1C0BC4-84D4-49D9-941E-49C0109050A7}"/>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32</a:t>
            </a:fld>
            <a:endParaRPr lang="en-US" altLang="en-US"/>
          </a:p>
        </p:txBody>
      </p:sp>
      <p:sp>
        <p:nvSpPr>
          <p:cNvPr id="7" name="Title 1">
            <a:extLst>
              <a:ext uri="{FF2B5EF4-FFF2-40B4-BE49-F238E27FC236}">
                <a16:creationId xmlns:a16="http://schemas.microsoft.com/office/drawing/2014/main" id="{6928BDB2-89DC-4844-B9D1-791701628401}"/>
              </a:ext>
            </a:extLst>
          </p:cNvPr>
          <p:cNvSpPr txBox="1">
            <a:spLocks/>
          </p:cNvSpPr>
          <p:nvPr/>
        </p:nvSpPr>
        <p:spPr>
          <a:xfrm>
            <a:off x="2895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itchFamily="18" charset="0"/>
                <a:cs typeface="Times New Roman" pitchFamily="18" charset="0"/>
              </a:rPr>
              <a:t>Daily Quiz</a:t>
            </a:r>
          </a:p>
        </p:txBody>
      </p:sp>
      <p:sp>
        <p:nvSpPr>
          <p:cNvPr id="393223" name="Text Placeholder 8">
            <a:extLst>
              <a:ext uri="{FF2B5EF4-FFF2-40B4-BE49-F238E27FC236}">
                <a16:creationId xmlns:a16="http://schemas.microsoft.com/office/drawing/2014/main" id="{2E96CEDA-C0DA-4EE1-9AD3-6E83E342365F}"/>
              </a:ext>
            </a:extLst>
          </p:cNvPr>
          <p:cNvSpPr txBox="1">
            <a:spLocks noGrp="1"/>
          </p:cNvSpPr>
          <p:nvPr>
            <p:ph type="body" idx="1"/>
          </p:nvPr>
        </p:nvSpPr>
        <p:spPr>
          <a:xfrm>
            <a:off x="1967345" y="914400"/>
            <a:ext cx="8322036" cy="5394324"/>
          </a:xfrm>
        </p:spPr>
        <p:txBody>
          <a:bodyPr>
            <a:noAutofit/>
          </a:bodyPr>
          <a:lstStyle/>
          <a:p>
            <a:pPr>
              <a:spcBef>
                <a:spcPts val="363"/>
              </a:spcBef>
              <a:spcAft>
                <a:spcPct val="0"/>
              </a:spcAft>
              <a:buClr>
                <a:srgbClr val="000000"/>
              </a:buClr>
              <a:buNone/>
              <a:defRPr/>
            </a:pPr>
            <a:r>
              <a:rPr lang="en-US" altLang="en-US" sz="1400" b="1" dirty="0">
                <a:cs typeface="Arial" panose="020B0604020202020204" pitchFamily="34" charset="0"/>
              </a:rPr>
              <a:t>Q 1 What are the types of Pop up boxes available in JavaScript? </a:t>
            </a:r>
          </a:p>
          <a:p>
            <a:pPr>
              <a:spcBef>
                <a:spcPts val="363"/>
              </a:spcBef>
              <a:spcAft>
                <a:spcPct val="0"/>
              </a:spcAft>
              <a:buClr>
                <a:srgbClr val="000000"/>
              </a:buClr>
              <a:buFont typeface="+mj-lt"/>
              <a:buAutoNum type="alphaLcParenR"/>
              <a:defRPr/>
            </a:pPr>
            <a:r>
              <a:rPr lang="en-US" altLang="en-US" sz="1400" dirty="0">
                <a:cs typeface="Arial" panose="020B0604020202020204" pitchFamily="34" charset="0"/>
              </a:rPr>
              <a:t> Prompt</a:t>
            </a:r>
          </a:p>
          <a:p>
            <a:pPr>
              <a:spcBef>
                <a:spcPts val="363"/>
              </a:spcBef>
              <a:spcAft>
                <a:spcPct val="0"/>
              </a:spcAft>
              <a:buClr>
                <a:srgbClr val="000000"/>
              </a:buClr>
              <a:buFont typeface="+mj-lt"/>
              <a:buAutoNum type="alphaLcParenR"/>
              <a:defRPr/>
            </a:pPr>
            <a:r>
              <a:rPr lang="en-US" altLang="en-US" sz="1400" dirty="0">
                <a:cs typeface="Arial" panose="020B0604020202020204" pitchFamily="34" charset="0"/>
              </a:rPr>
              <a:t> Alert</a:t>
            </a:r>
          </a:p>
          <a:p>
            <a:pPr>
              <a:spcBef>
                <a:spcPts val="363"/>
              </a:spcBef>
              <a:spcAft>
                <a:spcPct val="0"/>
              </a:spcAft>
              <a:buClr>
                <a:srgbClr val="000000"/>
              </a:buClr>
              <a:buFont typeface="+mj-lt"/>
              <a:buAutoNum type="alphaLcParenR"/>
              <a:defRPr/>
            </a:pPr>
            <a:r>
              <a:rPr lang="en-US" altLang="en-US" sz="1400" dirty="0">
                <a:cs typeface="Arial" panose="020B0604020202020204" pitchFamily="34" charset="0"/>
              </a:rPr>
              <a:t> Confirm</a:t>
            </a:r>
          </a:p>
          <a:p>
            <a:pPr>
              <a:spcBef>
                <a:spcPts val="363"/>
              </a:spcBef>
              <a:spcAft>
                <a:spcPct val="0"/>
              </a:spcAft>
              <a:buClr>
                <a:srgbClr val="000000"/>
              </a:buClr>
              <a:buFont typeface="+mj-lt"/>
              <a:buAutoNum type="alphaLcParenR"/>
              <a:defRPr/>
            </a:pPr>
            <a:r>
              <a:rPr lang="en-US" altLang="en-US" sz="1400" dirty="0">
                <a:cs typeface="Arial" panose="020B0604020202020204" pitchFamily="34" charset="0"/>
              </a:rPr>
              <a:t> All of the above</a:t>
            </a:r>
          </a:p>
          <a:p>
            <a:pPr>
              <a:spcBef>
                <a:spcPts val="363"/>
              </a:spcBef>
              <a:spcAft>
                <a:spcPct val="0"/>
              </a:spcAft>
              <a:buClr>
                <a:srgbClr val="000000"/>
              </a:buClr>
              <a:buNone/>
              <a:defRPr/>
            </a:pPr>
            <a:r>
              <a:rPr lang="en-US" altLang="en-US" sz="1400" b="1" dirty="0">
                <a:cs typeface="Arial" panose="020B0604020202020204" pitchFamily="34" charset="0"/>
              </a:rPr>
              <a:t>Q 2  Which of the following is the correct syntax to display “</a:t>
            </a:r>
            <a:r>
              <a:rPr lang="en-US" altLang="en-US" sz="1400" b="1" dirty="0" err="1">
                <a:cs typeface="Arial" panose="020B0604020202020204" pitchFamily="34" charset="0"/>
              </a:rPr>
              <a:t>Tutoriallinks</a:t>
            </a:r>
            <a:r>
              <a:rPr lang="en-US" altLang="en-US" sz="1400" b="1" dirty="0">
                <a:cs typeface="Arial" panose="020B0604020202020204" pitchFamily="34" charset="0"/>
              </a:rPr>
              <a:t>” in an alert box using JavaScript? </a:t>
            </a:r>
          </a:p>
          <a:p>
            <a:pPr>
              <a:spcBef>
                <a:spcPts val="363"/>
              </a:spcBef>
              <a:spcAft>
                <a:spcPct val="0"/>
              </a:spcAft>
              <a:buClr>
                <a:srgbClr val="000000"/>
              </a:buClr>
              <a:buFont typeface="+mj-lt"/>
              <a:buAutoNum type="alphaLcParenR"/>
              <a:defRPr/>
            </a:pPr>
            <a:r>
              <a:rPr lang="en-US" altLang="en-US" sz="1400" dirty="0">
                <a:cs typeface="Arial" panose="020B0604020202020204" pitchFamily="34" charset="0"/>
              </a:rPr>
              <a:t> </a:t>
            </a:r>
            <a:r>
              <a:rPr lang="en-US" altLang="en-US" sz="1400" dirty="0" err="1">
                <a:cs typeface="Arial" panose="020B0604020202020204" pitchFamily="34" charset="0"/>
              </a:rPr>
              <a:t>alertbox</a:t>
            </a:r>
            <a:r>
              <a:rPr lang="en-US" altLang="en-US" sz="1400" dirty="0">
                <a:cs typeface="Arial" panose="020B0604020202020204" pitchFamily="34" charset="0"/>
              </a:rPr>
              <a:t>("</a:t>
            </a:r>
            <a:r>
              <a:rPr lang="en-US" altLang="en-US" sz="1400" dirty="0" err="1">
                <a:cs typeface="Arial" panose="020B0604020202020204" pitchFamily="34" charset="0"/>
              </a:rPr>
              <a:t>Tutoriallinks</a:t>
            </a:r>
            <a:r>
              <a:rPr lang="en-US" altLang="en-US" sz="1400" dirty="0">
                <a:cs typeface="Arial" panose="020B0604020202020204" pitchFamily="34" charset="0"/>
              </a:rPr>
              <a:t>");</a:t>
            </a:r>
          </a:p>
          <a:p>
            <a:pPr>
              <a:spcBef>
                <a:spcPts val="363"/>
              </a:spcBef>
              <a:spcAft>
                <a:spcPct val="0"/>
              </a:spcAft>
              <a:buClr>
                <a:srgbClr val="000000"/>
              </a:buClr>
              <a:buFont typeface="+mj-lt"/>
              <a:buAutoNum type="alphaLcParenR"/>
              <a:defRPr/>
            </a:pPr>
            <a:r>
              <a:rPr lang="en-US" altLang="en-US" sz="1400" dirty="0">
                <a:cs typeface="Arial" panose="020B0604020202020204" pitchFamily="34" charset="0"/>
              </a:rPr>
              <a:t> message("</a:t>
            </a:r>
            <a:r>
              <a:rPr lang="en-US" altLang="en-US" sz="1400" dirty="0" err="1">
                <a:cs typeface="Arial" panose="020B0604020202020204" pitchFamily="34" charset="0"/>
              </a:rPr>
              <a:t>Tutoriallinks</a:t>
            </a:r>
            <a:r>
              <a:rPr lang="en-US" altLang="en-US" sz="1400" dirty="0">
                <a:cs typeface="Arial" panose="020B0604020202020204" pitchFamily="34" charset="0"/>
              </a:rPr>
              <a:t>");</a:t>
            </a:r>
          </a:p>
          <a:p>
            <a:pPr>
              <a:spcBef>
                <a:spcPts val="363"/>
              </a:spcBef>
              <a:spcAft>
                <a:spcPct val="0"/>
              </a:spcAft>
              <a:buClr>
                <a:srgbClr val="000000"/>
              </a:buClr>
              <a:buFont typeface="+mj-lt"/>
              <a:buAutoNum type="alphaLcParenR"/>
              <a:defRPr/>
            </a:pPr>
            <a:r>
              <a:rPr lang="en-US" altLang="en-US" sz="1400" dirty="0">
                <a:cs typeface="Arial" panose="020B0604020202020204" pitchFamily="34" charset="0"/>
              </a:rPr>
              <a:t> alert(“</a:t>
            </a:r>
            <a:r>
              <a:rPr lang="en-US" altLang="en-US" sz="1400" dirty="0" err="1">
                <a:cs typeface="Arial" panose="020B0604020202020204" pitchFamily="34" charset="0"/>
              </a:rPr>
              <a:t>Tutoriallinks</a:t>
            </a:r>
            <a:r>
              <a:rPr lang="en-US" altLang="en-US" sz="1400" dirty="0">
                <a:cs typeface="Arial" panose="020B0604020202020204" pitchFamily="34" charset="0"/>
              </a:rPr>
              <a:t>”);</a:t>
            </a:r>
          </a:p>
          <a:p>
            <a:pPr>
              <a:spcBef>
                <a:spcPts val="363"/>
              </a:spcBef>
              <a:spcAft>
                <a:spcPct val="0"/>
              </a:spcAft>
              <a:buClr>
                <a:srgbClr val="000000"/>
              </a:buClr>
              <a:buFont typeface="+mj-lt"/>
              <a:buAutoNum type="alphaLcParenR"/>
              <a:defRPr/>
            </a:pPr>
            <a:r>
              <a:rPr lang="en-US" altLang="en-US" sz="1400" dirty="0">
                <a:cs typeface="Arial" panose="020B0604020202020204" pitchFamily="34" charset="0"/>
              </a:rPr>
              <a:t> All of the above</a:t>
            </a:r>
          </a:p>
          <a:p>
            <a:pPr marL="0" indent="0">
              <a:spcBef>
                <a:spcPts val="363"/>
              </a:spcBef>
              <a:spcAft>
                <a:spcPct val="0"/>
              </a:spcAft>
              <a:buClr>
                <a:srgbClr val="000000"/>
              </a:buClr>
              <a:buNone/>
              <a:defRPr/>
            </a:pPr>
            <a:r>
              <a:rPr lang="en-US" altLang="en-US" sz="1400" b="1" dirty="0">
                <a:cs typeface="Arial" panose="020B0604020202020204" pitchFamily="34" charset="0"/>
              </a:rPr>
              <a:t>Q 3 Which one of the following JavaScript statements produces the output as shown?</a:t>
            </a:r>
          </a:p>
          <a:p>
            <a:pPr marL="0" indent="0">
              <a:spcBef>
                <a:spcPts val="363"/>
              </a:spcBef>
              <a:spcAft>
                <a:spcPct val="0"/>
              </a:spcAft>
              <a:buClr>
                <a:srgbClr val="000000"/>
              </a:buClr>
              <a:buNone/>
              <a:defRPr/>
            </a:pPr>
            <a:endParaRPr lang="en-US" altLang="en-US" sz="1400" b="1" dirty="0">
              <a:cs typeface="Arial" panose="020B0604020202020204" pitchFamily="34" charset="0"/>
            </a:endParaRPr>
          </a:p>
          <a:p>
            <a:pPr>
              <a:spcBef>
                <a:spcPts val="363"/>
              </a:spcBef>
              <a:spcAft>
                <a:spcPct val="0"/>
              </a:spcAft>
              <a:buClr>
                <a:srgbClr val="000000"/>
              </a:buClr>
              <a:buFont typeface="+mj-lt"/>
              <a:buAutoNum type="alphaLcParenR"/>
              <a:defRPr/>
            </a:pPr>
            <a:r>
              <a:rPr lang="en-US" altLang="en-US" sz="1400" dirty="0">
                <a:cs typeface="Arial" panose="020B0604020202020204" pitchFamily="34" charset="0"/>
              </a:rPr>
              <a:t>alert("Please Enter Your Name:", "Your Name");</a:t>
            </a:r>
          </a:p>
          <a:p>
            <a:pPr>
              <a:spcBef>
                <a:spcPts val="363"/>
              </a:spcBef>
              <a:spcAft>
                <a:spcPct val="0"/>
              </a:spcAft>
              <a:buClr>
                <a:srgbClr val="000000"/>
              </a:buClr>
              <a:buFont typeface="+mj-lt"/>
              <a:buAutoNum type="alphaLcParenR"/>
              <a:defRPr/>
            </a:pPr>
            <a:endParaRPr lang="en-US" altLang="en-US" sz="1400" dirty="0">
              <a:cs typeface="Arial" panose="020B0604020202020204" pitchFamily="34" charset="0"/>
            </a:endParaRPr>
          </a:p>
          <a:p>
            <a:pPr>
              <a:spcBef>
                <a:spcPts val="363"/>
              </a:spcBef>
              <a:spcAft>
                <a:spcPct val="0"/>
              </a:spcAft>
              <a:buClr>
                <a:srgbClr val="000000"/>
              </a:buClr>
              <a:buFont typeface="+mj-lt"/>
              <a:buAutoNum type="alphaLcParenR"/>
              <a:defRPr/>
            </a:pPr>
            <a:r>
              <a:rPr lang="en-US" altLang="en-US" sz="1400" dirty="0">
                <a:cs typeface="Arial" panose="020B0604020202020204" pitchFamily="34" charset="0"/>
              </a:rPr>
              <a:t>confirm("Please Enter Your Name:", "Your Name");</a:t>
            </a:r>
          </a:p>
          <a:p>
            <a:pPr>
              <a:spcBef>
                <a:spcPts val="363"/>
              </a:spcBef>
              <a:spcAft>
                <a:spcPct val="0"/>
              </a:spcAft>
              <a:buClr>
                <a:srgbClr val="000000"/>
              </a:buClr>
              <a:buFont typeface="+mj-lt"/>
              <a:buAutoNum type="alphaLcParenR"/>
              <a:defRPr/>
            </a:pPr>
            <a:endParaRPr lang="en-US" altLang="en-US" sz="1400" dirty="0">
              <a:cs typeface="Arial" panose="020B0604020202020204" pitchFamily="34" charset="0"/>
            </a:endParaRPr>
          </a:p>
          <a:p>
            <a:pPr>
              <a:spcBef>
                <a:spcPts val="363"/>
              </a:spcBef>
              <a:spcAft>
                <a:spcPct val="0"/>
              </a:spcAft>
              <a:buClr>
                <a:srgbClr val="000000"/>
              </a:buClr>
              <a:buFont typeface="+mj-lt"/>
              <a:buAutoNum type="alphaLcParenR"/>
              <a:defRPr/>
            </a:pPr>
            <a:r>
              <a:rPr lang="en-US" altLang="en-US" sz="1400" dirty="0" err="1">
                <a:cs typeface="Arial" panose="020B0604020202020204" pitchFamily="34" charset="0"/>
              </a:rPr>
              <a:t>alertbox</a:t>
            </a:r>
            <a:r>
              <a:rPr lang="en-US" altLang="en-US" sz="1400" dirty="0">
                <a:cs typeface="Arial" panose="020B0604020202020204" pitchFamily="34" charset="0"/>
              </a:rPr>
              <a:t>("Please Enter Your Name:", "Your Name");</a:t>
            </a:r>
          </a:p>
          <a:p>
            <a:pPr>
              <a:spcBef>
                <a:spcPts val="363"/>
              </a:spcBef>
              <a:spcAft>
                <a:spcPct val="0"/>
              </a:spcAft>
              <a:buClr>
                <a:srgbClr val="000000"/>
              </a:buClr>
              <a:buFont typeface="+mj-lt"/>
              <a:buAutoNum type="alphaLcParenR"/>
              <a:defRPr/>
            </a:pPr>
            <a:endParaRPr lang="en-US" altLang="en-US" sz="1400" dirty="0">
              <a:cs typeface="Arial" panose="020B0604020202020204" pitchFamily="34" charset="0"/>
            </a:endParaRPr>
          </a:p>
          <a:p>
            <a:pPr>
              <a:spcBef>
                <a:spcPts val="363"/>
              </a:spcBef>
              <a:spcAft>
                <a:spcPct val="0"/>
              </a:spcAft>
              <a:buClr>
                <a:srgbClr val="000000"/>
              </a:buClr>
              <a:buFont typeface="+mj-lt"/>
              <a:buAutoNum type="alphaLcParenR"/>
              <a:defRPr/>
            </a:pPr>
            <a:r>
              <a:rPr lang="en-US" altLang="en-US" sz="1400" dirty="0">
                <a:cs typeface="Arial" panose="020B0604020202020204" pitchFamily="34" charset="0"/>
              </a:rPr>
              <a:t>prompt("Please Enter Your Name:", "Your Name');</a:t>
            </a:r>
          </a:p>
        </p:txBody>
      </p:sp>
      <p:sp>
        <p:nvSpPr>
          <p:cNvPr id="2" name="Date Placeholder 1"/>
          <p:cNvSpPr>
            <a:spLocks noGrp="1"/>
          </p:cNvSpPr>
          <p:nvPr>
            <p:ph type="dt" sz="half" idx="10"/>
          </p:nvPr>
        </p:nvSpPr>
        <p:spPr/>
        <p:txBody>
          <a:bodyPr/>
          <a:lstStyle/>
          <a:p>
            <a:r>
              <a:rPr lang="en-US"/>
              <a:t>6/7/2023</a:t>
            </a:r>
          </a:p>
        </p:txBody>
      </p:sp>
    </p:spTree>
    <p:extLst>
      <p:ext uri="{BB962C8B-B14F-4D97-AF65-F5344CB8AC3E}">
        <p14:creationId xmlns:p14="http://schemas.microsoft.com/office/powerpoint/2010/main" val="24041769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a:extLst>
              <a:ext uri="{FF2B5EF4-FFF2-40B4-BE49-F238E27FC236}">
                <a16:creationId xmlns:a16="http://schemas.microsoft.com/office/drawing/2014/main" id="{11BE000F-4F47-452A-9F3D-19CB796E47EC}"/>
              </a:ext>
            </a:extLst>
          </p:cNvPr>
          <p:cNvSpPr>
            <a:spLocks noGrp="1"/>
          </p:cNvSpPr>
          <p:nvPr>
            <p:ph type="ftr" sz="quarter" idx="12"/>
          </p:nvPr>
        </p:nvSpPr>
        <p:spPr>
          <a:xfrm>
            <a:off x="4038600" y="6356351"/>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WT                      unit- 4                </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a:extLst>
              <a:ext uri="{FF2B5EF4-FFF2-40B4-BE49-F238E27FC236}">
                <a16:creationId xmlns:a16="http://schemas.microsoft.com/office/drawing/2014/main" id="{CA1C0BC4-84D4-49D9-941E-49C0109050A7}"/>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33</a:t>
            </a:fld>
            <a:endParaRPr lang="en-US" altLang="en-US"/>
          </a:p>
        </p:txBody>
      </p:sp>
      <p:sp>
        <p:nvSpPr>
          <p:cNvPr id="7" name="Title 1">
            <a:extLst>
              <a:ext uri="{FF2B5EF4-FFF2-40B4-BE49-F238E27FC236}">
                <a16:creationId xmlns:a16="http://schemas.microsoft.com/office/drawing/2014/main" id="{6928BDB2-89DC-4844-B9D1-791701628401}"/>
              </a:ext>
            </a:extLst>
          </p:cNvPr>
          <p:cNvSpPr txBox="1">
            <a:spLocks/>
          </p:cNvSpPr>
          <p:nvPr/>
        </p:nvSpPr>
        <p:spPr>
          <a:xfrm>
            <a:off x="2895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itchFamily="18" charset="0"/>
                <a:cs typeface="Times New Roman" pitchFamily="18" charset="0"/>
              </a:rPr>
              <a:t>Daily Quiz(cont..)</a:t>
            </a:r>
          </a:p>
        </p:txBody>
      </p:sp>
      <p:sp>
        <p:nvSpPr>
          <p:cNvPr id="2" name="Date Placeholder 1"/>
          <p:cNvSpPr>
            <a:spLocks noGrp="1"/>
          </p:cNvSpPr>
          <p:nvPr>
            <p:ph type="dt" sz="half" idx="10"/>
          </p:nvPr>
        </p:nvSpPr>
        <p:spPr/>
        <p:txBody>
          <a:bodyPr/>
          <a:lstStyle/>
          <a:p>
            <a:r>
              <a:rPr lang="en-US"/>
              <a:t>6/7/2023</a:t>
            </a:r>
          </a:p>
        </p:txBody>
      </p:sp>
      <p:sp>
        <p:nvSpPr>
          <p:cNvPr id="3" name="Content Placeholder 2"/>
          <p:cNvSpPr>
            <a:spLocks noGrp="1"/>
          </p:cNvSpPr>
          <p:nvPr>
            <p:ph idx="1"/>
          </p:nvPr>
        </p:nvSpPr>
        <p:spPr>
          <a:xfrm>
            <a:off x="1981200" y="762000"/>
            <a:ext cx="8229600" cy="5546724"/>
          </a:xfrm>
        </p:spPr>
        <p:txBody>
          <a:bodyPr>
            <a:normAutofit fontScale="85000" lnSpcReduction="20000"/>
          </a:bodyPr>
          <a:lstStyle/>
          <a:p>
            <a:pPr marL="0" indent="0">
              <a:buNone/>
            </a:pPr>
            <a:r>
              <a:rPr lang="en-US" sz="1600" b="1" dirty="0"/>
              <a:t>Q 4. The type that specifies what kind of event occurred is ____________</a:t>
            </a:r>
          </a:p>
          <a:p>
            <a:pPr marL="0" indent="0">
              <a:buNone/>
            </a:pPr>
            <a:r>
              <a:rPr lang="en-US" sz="1600" dirty="0"/>
              <a:t>a) event type</a:t>
            </a:r>
          </a:p>
          <a:p>
            <a:pPr marL="0" indent="0">
              <a:buNone/>
            </a:pPr>
            <a:r>
              <a:rPr lang="en-US" sz="1600" dirty="0"/>
              <a:t>b) even target</a:t>
            </a:r>
          </a:p>
          <a:p>
            <a:pPr marL="0" indent="0">
              <a:buNone/>
            </a:pPr>
            <a:r>
              <a:rPr lang="en-US" sz="1600" dirty="0"/>
              <a:t>c) both event type and even target</a:t>
            </a:r>
          </a:p>
          <a:p>
            <a:pPr marL="0" indent="0">
              <a:buNone/>
            </a:pPr>
            <a:r>
              <a:rPr lang="en-US" sz="1600" dirty="0"/>
              <a:t>d) Interface</a:t>
            </a:r>
          </a:p>
          <a:p>
            <a:pPr marL="0" indent="0">
              <a:buNone/>
            </a:pPr>
            <a:r>
              <a:rPr lang="en-US" sz="1600" b="1" dirty="0"/>
              <a:t>Q 5 Which is the object on which the event occurred or with which the event is associated?</a:t>
            </a:r>
          </a:p>
          <a:p>
            <a:pPr marL="0" indent="0">
              <a:buNone/>
            </a:pPr>
            <a:r>
              <a:rPr lang="en-US" sz="1600" dirty="0"/>
              <a:t>a) event type</a:t>
            </a:r>
          </a:p>
          <a:p>
            <a:pPr marL="0" indent="0">
              <a:buNone/>
            </a:pPr>
            <a:r>
              <a:rPr lang="en-US" sz="1600" dirty="0"/>
              <a:t>b) event target</a:t>
            </a:r>
          </a:p>
          <a:p>
            <a:pPr marL="0" indent="0">
              <a:buNone/>
            </a:pPr>
            <a:r>
              <a:rPr lang="en-US" sz="1600" dirty="0"/>
              <a:t>c) both event type and even target</a:t>
            </a:r>
          </a:p>
          <a:p>
            <a:pPr marL="0" indent="0">
              <a:buNone/>
            </a:pPr>
            <a:r>
              <a:rPr lang="en-US" sz="1600" dirty="0"/>
              <a:t>d) Interface</a:t>
            </a:r>
          </a:p>
          <a:p>
            <a:pPr marL="0" indent="0">
              <a:buNone/>
            </a:pPr>
            <a:r>
              <a:rPr lang="en-US" sz="1600" b="1" dirty="0"/>
              <a:t>Q 6  In general, event handler is nothing but ____________</a:t>
            </a:r>
          </a:p>
          <a:p>
            <a:pPr marL="0" indent="0">
              <a:buNone/>
            </a:pPr>
            <a:r>
              <a:rPr lang="en-US" sz="1600" dirty="0"/>
              <a:t>a) function</a:t>
            </a:r>
          </a:p>
          <a:p>
            <a:pPr marL="0" indent="0">
              <a:buNone/>
            </a:pPr>
            <a:r>
              <a:rPr lang="en-US" sz="1600" dirty="0"/>
              <a:t>b) interface</a:t>
            </a:r>
          </a:p>
          <a:p>
            <a:pPr marL="0" indent="0">
              <a:buNone/>
            </a:pPr>
            <a:r>
              <a:rPr lang="en-US" sz="1600" dirty="0"/>
              <a:t>c) event</a:t>
            </a:r>
          </a:p>
          <a:p>
            <a:pPr marL="0" indent="0">
              <a:buNone/>
            </a:pPr>
            <a:r>
              <a:rPr lang="en-US" sz="1600" dirty="0"/>
              <a:t>d) Handler</a:t>
            </a:r>
          </a:p>
          <a:p>
            <a:pPr marL="0" indent="0">
              <a:buNone/>
            </a:pPr>
            <a:r>
              <a:rPr lang="en-US" sz="1600" b="1" dirty="0"/>
              <a:t>Q 7 The property specifies the property of the event---------------</a:t>
            </a:r>
          </a:p>
          <a:p>
            <a:pPr marL="0" indent="0">
              <a:buNone/>
            </a:pPr>
            <a:r>
              <a:rPr lang="en-US" sz="1600" dirty="0"/>
              <a:t>a) Type</a:t>
            </a:r>
          </a:p>
          <a:p>
            <a:pPr marL="0" indent="0">
              <a:buNone/>
            </a:pPr>
            <a:r>
              <a:rPr lang="en-US" sz="1600" dirty="0"/>
              <a:t>b) Target</a:t>
            </a:r>
          </a:p>
          <a:p>
            <a:pPr marL="0" indent="0">
              <a:buNone/>
            </a:pPr>
            <a:r>
              <a:rPr lang="en-US" sz="1600" dirty="0"/>
              <a:t>c) Manner</a:t>
            </a:r>
          </a:p>
          <a:p>
            <a:pPr marL="0" indent="0">
              <a:buNone/>
            </a:pPr>
            <a:r>
              <a:rPr lang="en-US" sz="1600" dirty="0"/>
              <a:t>d) Program</a:t>
            </a:r>
          </a:p>
        </p:txBody>
      </p:sp>
    </p:spTree>
    <p:extLst>
      <p:ext uri="{BB962C8B-B14F-4D97-AF65-F5344CB8AC3E}">
        <p14:creationId xmlns:p14="http://schemas.microsoft.com/office/powerpoint/2010/main" val="39429149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a:extLst>
              <a:ext uri="{FF2B5EF4-FFF2-40B4-BE49-F238E27FC236}">
                <a16:creationId xmlns:a16="http://schemas.microsoft.com/office/drawing/2014/main" id="{11BE000F-4F47-452A-9F3D-19CB796E47EC}"/>
              </a:ext>
            </a:extLst>
          </p:cNvPr>
          <p:cNvSpPr>
            <a:spLocks noGrp="1"/>
          </p:cNvSpPr>
          <p:nvPr>
            <p:ph type="ftr" sz="quarter" idx="12"/>
          </p:nvPr>
        </p:nvSpPr>
        <p:spPr>
          <a:xfrm>
            <a:off x="4038600" y="6356351"/>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WT                      unit- 4                </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a:extLst>
              <a:ext uri="{FF2B5EF4-FFF2-40B4-BE49-F238E27FC236}">
                <a16:creationId xmlns:a16="http://schemas.microsoft.com/office/drawing/2014/main" id="{CA1C0BC4-84D4-49D9-941E-49C0109050A7}"/>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34</a:t>
            </a:fld>
            <a:endParaRPr lang="en-US" altLang="en-US"/>
          </a:p>
        </p:txBody>
      </p:sp>
      <p:sp>
        <p:nvSpPr>
          <p:cNvPr id="7" name="Title 1">
            <a:extLst>
              <a:ext uri="{FF2B5EF4-FFF2-40B4-BE49-F238E27FC236}">
                <a16:creationId xmlns:a16="http://schemas.microsoft.com/office/drawing/2014/main" id="{6928BDB2-89DC-4844-B9D1-791701628401}"/>
              </a:ext>
            </a:extLst>
          </p:cNvPr>
          <p:cNvSpPr txBox="1">
            <a:spLocks/>
          </p:cNvSpPr>
          <p:nvPr/>
        </p:nvSpPr>
        <p:spPr>
          <a:xfrm>
            <a:off x="2895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itchFamily="18" charset="0"/>
                <a:cs typeface="Times New Roman" pitchFamily="18" charset="0"/>
              </a:rPr>
              <a:t>Daily Quiz(cont..)</a:t>
            </a:r>
          </a:p>
        </p:txBody>
      </p:sp>
      <p:sp>
        <p:nvSpPr>
          <p:cNvPr id="2" name="Date Placeholder 1"/>
          <p:cNvSpPr>
            <a:spLocks noGrp="1"/>
          </p:cNvSpPr>
          <p:nvPr>
            <p:ph type="dt" sz="half" idx="10"/>
          </p:nvPr>
        </p:nvSpPr>
        <p:spPr/>
        <p:txBody>
          <a:bodyPr/>
          <a:lstStyle/>
          <a:p>
            <a:r>
              <a:rPr lang="en-US"/>
              <a:t>6/7/2023</a:t>
            </a:r>
          </a:p>
        </p:txBody>
      </p:sp>
      <p:sp>
        <p:nvSpPr>
          <p:cNvPr id="4" name="Content Placeholder 3"/>
          <p:cNvSpPr>
            <a:spLocks noGrp="1"/>
          </p:cNvSpPr>
          <p:nvPr>
            <p:ph idx="1"/>
          </p:nvPr>
        </p:nvSpPr>
        <p:spPr>
          <a:xfrm>
            <a:off x="2057400" y="747716"/>
            <a:ext cx="8229600" cy="5608635"/>
          </a:xfrm>
        </p:spPr>
        <p:txBody>
          <a:bodyPr>
            <a:normAutofit fontScale="85000" lnSpcReduction="20000"/>
          </a:bodyPr>
          <a:lstStyle/>
          <a:p>
            <a:pPr marL="0" indent="0">
              <a:buNone/>
            </a:pPr>
            <a:r>
              <a:rPr lang="en-US" sz="1600" b="1" dirty="0"/>
              <a:t>Q 8 The events that are directly tied to a specific input device are ____________</a:t>
            </a:r>
          </a:p>
          <a:p>
            <a:pPr marL="0" indent="0">
              <a:buNone/>
            </a:pPr>
            <a:r>
              <a:rPr lang="en-US" sz="1600" dirty="0"/>
              <a:t>a) Device-independent input events</a:t>
            </a:r>
          </a:p>
          <a:p>
            <a:pPr marL="0" indent="0">
              <a:buNone/>
            </a:pPr>
            <a:r>
              <a:rPr lang="en-US" sz="1600" dirty="0"/>
              <a:t>b) Device-dependent input events</a:t>
            </a:r>
          </a:p>
          <a:p>
            <a:pPr marL="0" indent="0">
              <a:buNone/>
            </a:pPr>
            <a:r>
              <a:rPr lang="en-US" sz="1600" dirty="0"/>
              <a:t>c) User interface events</a:t>
            </a:r>
          </a:p>
          <a:p>
            <a:pPr marL="0" indent="0">
              <a:buNone/>
            </a:pPr>
            <a:r>
              <a:rPr lang="en-US" sz="1600" dirty="0"/>
              <a:t>d) State change events</a:t>
            </a:r>
          </a:p>
          <a:p>
            <a:pPr marL="0" indent="0">
              <a:buNone/>
            </a:pPr>
            <a:r>
              <a:rPr lang="en-US" sz="1600" b="1" dirty="0"/>
              <a:t>Q 9 ------------------form of event propagation handles the registered container elements</a:t>
            </a:r>
          </a:p>
          <a:p>
            <a:pPr marL="0" indent="0">
              <a:buNone/>
            </a:pPr>
            <a:r>
              <a:rPr lang="en-US" sz="1600" dirty="0"/>
              <a:t>a) Event Propagation</a:t>
            </a:r>
          </a:p>
          <a:p>
            <a:pPr marL="0" indent="0">
              <a:buNone/>
            </a:pPr>
            <a:r>
              <a:rPr lang="en-US" sz="1600" dirty="0"/>
              <a:t>b) Event Registration</a:t>
            </a:r>
          </a:p>
          <a:p>
            <a:pPr marL="0" indent="0">
              <a:buNone/>
            </a:pPr>
            <a:r>
              <a:rPr lang="en-US" sz="1600" dirty="0"/>
              <a:t>c) Event Capturing</a:t>
            </a:r>
          </a:p>
          <a:p>
            <a:pPr marL="0" indent="0">
              <a:buNone/>
            </a:pPr>
            <a:r>
              <a:rPr lang="en-US" sz="1600" dirty="0"/>
              <a:t>d) Default Actions</a:t>
            </a:r>
          </a:p>
          <a:p>
            <a:pPr marL="0" indent="0">
              <a:buNone/>
            </a:pPr>
            <a:r>
              <a:rPr lang="en-US" sz="1600" b="1" dirty="0"/>
              <a:t>Q 10 The high-level events among the following events are ____________</a:t>
            </a:r>
          </a:p>
          <a:p>
            <a:pPr marL="0" indent="0">
              <a:buNone/>
            </a:pPr>
            <a:r>
              <a:rPr lang="en-US" sz="1600" dirty="0"/>
              <a:t>a) User interface events</a:t>
            </a:r>
          </a:p>
          <a:p>
            <a:pPr marL="0" indent="0">
              <a:buNone/>
            </a:pPr>
            <a:r>
              <a:rPr lang="en-US" sz="1600" dirty="0"/>
              <a:t>b) Device-independent events</a:t>
            </a:r>
          </a:p>
          <a:p>
            <a:pPr marL="0" indent="0">
              <a:buNone/>
            </a:pPr>
            <a:r>
              <a:rPr lang="en-US" sz="1600" dirty="0"/>
              <a:t>c) Device-dependent events</a:t>
            </a:r>
          </a:p>
          <a:p>
            <a:pPr marL="0" indent="0">
              <a:buNone/>
            </a:pPr>
            <a:r>
              <a:rPr lang="en-US" sz="1600" dirty="0"/>
              <a:t>d) Stage event change</a:t>
            </a:r>
          </a:p>
          <a:p>
            <a:pPr marL="0" indent="0">
              <a:buNone/>
            </a:pPr>
            <a:r>
              <a:rPr lang="en-US" sz="1600" b="1" dirty="0"/>
              <a:t>Q 11 When will the browser invoke the handler?</a:t>
            </a:r>
          </a:p>
          <a:p>
            <a:pPr marL="0" indent="0">
              <a:buNone/>
            </a:pPr>
            <a:r>
              <a:rPr lang="en-US" sz="1600" dirty="0"/>
              <a:t>a) Program begins</a:t>
            </a:r>
          </a:p>
          <a:p>
            <a:pPr marL="0" indent="0">
              <a:buNone/>
            </a:pPr>
            <a:r>
              <a:rPr lang="en-US" sz="1600" dirty="0"/>
              <a:t>b) Any event occurs</a:t>
            </a:r>
          </a:p>
          <a:p>
            <a:pPr marL="0" indent="0">
              <a:buNone/>
            </a:pPr>
            <a:r>
              <a:rPr lang="en-US" sz="1600" dirty="0"/>
              <a:t>c) Specified event occurs</a:t>
            </a:r>
          </a:p>
          <a:p>
            <a:pPr marL="0" indent="0">
              <a:buNone/>
            </a:pPr>
            <a:r>
              <a:rPr lang="en-US" sz="1600" dirty="0"/>
              <a:t>d) Webpage loads</a:t>
            </a:r>
          </a:p>
          <a:p>
            <a:pPr marL="0" indent="0">
              <a:buNone/>
            </a:pPr>
            <a:endParaRPr lang="en-US" sz="1600" dirty="0"/>
          </a:p>
        </p:txBody>
      </p:sp>
    </p:spTree>
    <p:extLst>
      <p:ext uri="{BB962C8B-B14F-4D97-AF65-F5344CB8AC3E}">
        <p14:creationId xmlns:p14="http://schemas.microsoft.com/office/powerpoint/2010/main" val="32007373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a:extLst>
              <a:ext uri="{FF2B5EF4-FFF2-40B4-BE49-F238E27FC236}">
                <a16:creationId xmlns:a16="http://schemas.microsoft.com/office/drawing/2014/main" id="{11BE000F-4F47-452A-9F3D-19CB796E47EC}"/>
              </a:ext>
            </a:extLst>
          </p:cNvPr>
          <p:cNvSpPr>
            <a:spLocks noGrp="1"/>
          </p:cNvSpPr>
          <p:nvPr>
            <p:ph type="ftr" sz="quarter" idx="12"/>
          </p:nvPr>
        </p:nvSpPr>
        <p:spPr>
          <a:xfrm>
            <a:off x="4038600" y="6356351"/>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WT                      unit- 4                </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a:extLst>
              <a:ext uri="{FF2B5EF4-FFF2-40B4-BE49-F238E27FC236}">
                <a16:creationId xmlns:a16="http://schemas.microsoft.com/office/drawing/2014/main" id="{CA1C0BC4-84D4-49D9-941E-49C0109050A7}"/>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35</a:t>
            </a:fld>
            <a:endParaRPr lang="en-US" altLang="en-US"/>
          </a:p>
        </p:txBody>
      </p:sp>
      <p:sp>
        <p:nvSpPr>
          <p:cNvPr id="7" name="Title 1">
            <a:extLst>
              <a:ext uri="{FF2B5EF4-FFF2-40B4-BE49-F238E27FC236}">
                <a16:creationId xmlns:a16="http://schemas.microsoft.com/office/drawing/2014/main" id="{6928BDB2-89DC-4844-B9D1-791701628401}"/>
              </a:ext>
            </a:extLst>
          </p:cNvPr>
          <p:cNvSpPr txBox="1">
            <a:spLocks/>
          </p:cNvSpPr>
          <p:nvPr/>
        </p:nvSpPr>
        <p:spPr>
          <a:xfrm>
            <a:off x="2895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itchFamily="18" charset="0"/>
                <a:cs typeface="Times New Roman" pitchFamily="18" charset="0"/>
              </a:rPr>
              <a:t>Daily Quiz(cont..)</a:t>
            </a:r>
          </a:p>
        </p:txBody>
      </p:sp>
      <p:sp>
        <p:nvSpPr>
          <p:cNvPr id="2" name="Date Placeholder 1"/>
          <p:cNvSpPr>
            <a:spLocks noGrp="1"/>
          </p:cNvSpPr>
          <p:nvPr>
            <p:ph type="dt" sz="half" idx="10"/>
          </p:nvPr>
        </p:nvSpPr>
        <p:spPr/>
        <p:txBody>
          <a:bodyPr/>
          <a:lstStyle/>
          <a:p>
            <a:r>
              <a:rPr lang="en-US"/>
              <a:t>6/7/2023</a:t>
            </a:r>
          </a:p>
        </p:txBody>
      </p:sp>
      <p:sp>
        <p:nvSpPr>
          <p:cNvPr id="3" name="Content Placeholder 2"/>
          <p:cNvSpPr>
            <a:spLocks noGrp="1"/>
          </p:cNvSpPr>
          <p:nvPr>
            <p:ph idx="1"/>
          </p:nvPr>
        </p:nvSpPr>
        <p:spPr>
          <a:xfrm>
            <a:off x="1981200" y="731838"/>
            <a:ext cx="8229600" cy="5624513"/>
          </a:xfrm>
        </p:spPr>
        <p:txBody>
          <a:bodyPr>
            <a:normAutofit fontScale="77500" lnSpcReduction="20000"/>
          </a:bodyPr>
          <a:lstStyle/>
          <a:p>
            <a:pPr marL="0" indent="0">
              <a:buNone/>
            </a:pPr>
            <a:r>
              <a:rPr lang="en-US" sz="1600" b="1" dirty="0"/>
              <a:t>Q 12 In JavaScript, an array can be created using the:</a:t>
            </a:r>
          </a:p>
          <a:p>
            <a:pPr marL="0" indent="0">
              <a:buNone/>
            </a:pPr>
            <a:r>
              <a:rPr lang="en-US" sz="1600" dirty="0"/>
              <a:t>a. Array() constructor</a:t>
            </a:r>
          </a:p>
          <a:p>
            <a:pPr marL="0" indent="0">
              <a:buNone/>
            </a:pPr>
            <a:r>
              <a:rPr lang="en-US" sz="1600" dirty="0"/>
              <a:t>b. [] literals</a:t>
            </a:r>
          </a:p>
          <a:p>
            <a:pPr marL="0" indent="0">
              <a:buNone/>
            </a:pPr>
            <a:r>
              <a:rPr lang="en-US" sz="1600" dirty="0"/>
              <a:t>c. Both of the above</a:t>
            </a:r>
          </a:p>
          <a:p>
            <a:pPr marL="0" indent="0">
              <a:buNone/>
            </a:pPr>
            <a:r>
              <a:rPr lang="en-US" sz="1600" b="1" dirty="0"/>
              <a:t>Q 13 How to access the second element of the array </a:t>
            </a:r>
            <a:r>
              <a:rPr lang="en-US" sz="1600" b="1" dirty="0" err="1"/>
              <a:t>arr</a:t>
            </a:r>
            <a:r>
              <a:rPr lang="en-US" sz="1600" b="1" dirty="0"/>
              <a:t> = [3, 7, 10]?</a:t>
            </a:r>
          </a:p>
          <a:p>
            <a:pPr marL="0" indent="0">
              <a:buNone/>
            </a:pPr>
            <a:r>
              <a:rPr lang="en-US" sz="1600" dirty="0"/>
              <a:t>a. </a:t>
            </a:r>
            <a:r>
              <a:rPr lang="en-US" sz="1600" dirty="0" err="1"/>
              <a:t>arr.indexOf</a:t>
            </a:r>
            <a:r>
              <a:rPr lang="en-US" sz="1600" dirty="0"/>
              <a:t>(2)</a:t>
            </a:r>
          </a:p>
          <a:p>
            <a:pPr marL="0" indent="0">
              <a:buNone/>
            </a:pPr>
            <a:r>
              <a:rPr lang="en-US" sz="1600" dirty="0"/>
              <a:t>b. </a:t>
            </a:r>
            <a:r>
              <a:rPr lang="en-US" sz="1600" dirty="0" err="1"/>
              <a:t>arr.indexOf</a:t>
            </a:r>
            <a:r>
              <a:rPr lang="en-US" sz="1600" dirty="0"/>
              <a:t>(1)</a:t>
            </a:r>
          </a:p>
          <a:p>
            <a:pPr marL="0" indent="0">
              <a:buNone/>
            </a:pPr>
            <a:r>
              <a:rPr lang="en-US" sz="1600" dirty="0"/>
              <a:t>c. </a:t>
            </a:r>
            <a:r>
              <a:rPr lang="en-US" sz="1600" dirty="0" err="1"/>
              <a:t>Carr</a:t>
            </a:r>
            <a:r>
              <a:rPr lang="en-US" sz="1600" dirty="0"/>
              <a:t>[2]</a:t>
            </a:r>
          </a:p>
          <a:p>
            <a:pPr marL="0" indent="0">
              <a:buNone/>
            </a:pPr>
            <a:r>
              <a:rPr lang="en-US" sz="1600" dirty="0"/>
              <a:t>d. </a:t>
            </a:r>
            <a:r>
              <a:rPr lang="en-US" sz="1600" dirty="0" err="1"/>
              <a:t>arr</a:t>
            </a:r>
            <a:r>
              <a:rPr lang="en-US" sz="1600" dirty="0"/>
              <a:t>[1]</a:t>
            </a:r>
          </a:p>
          <a:p>
            <a:pPr marL="0" indent="0">
              <a:buNone/>
            </a:pPr>
            <a:r>
              <a:rPr lang="en-US" sz="1600" b="1" dirty="0"/>
              <a:t>Q 14 Arrays can have arrays as elements. True or false?</a:t>
            </a:r>
          </a:p>
          <a:p>
            <a:pPr marL="0" indent="0">
              <a:buNone/>
            </a:pPr>
            <a:r>
              <a:rPr lang="en-US" sz="1600" dirty="0"/>
              <a:t>a. True</a:t>
            </a:r>
          </a:p>
          <a:p>
            <a:pPr marL="0" indent="0">
              <a:buNone/>
            </a:pPr>
            <a:r>
              <a:rPr lang="en-US" sz="1600" dirty="0"/>
              <a:t>b. False</a:t>
            </a:r>
          </a:p>
          <a:p>
            <a:pPr marL="0" indent="0">
              <a:buNone/>
            </a:pPr>
            <a:r>
              <a:rPr lang="en-US" sz="1600" b="1" dirty="0"/>
              <a:t>Q 15 Which property of array objects can be used to iterate over them?</a:t>
            </a:r>
          </a:p>
          <a:p>
            <a:pPr marL="0" indent="0">
              <a:buNone/>
            </a:pPr>
            <a:r>
              <a:rPr lang="en-US" sz="1600" dirty="0"/>
              <a:t>a. length</a:t>
            </a:r>
          </a:p>
          <a:p>
            <a:pPr marL="0" indent="0">
              <a:buNone/>
            </a:pPr>
            <a:r>
              <a:rPr lang="en-US" sz="1600" dirty="0"/>
              <a:t>b. </a:t>
            </a:r>
            <a:r>
              <a:rPr lang="en-US" sz="1600" dirty="0" err="1"/>
              <a:t>len</a:t>
            </a:r>
            <a:endParaRPr lang="en-US" sz="1600" dirty="0"/>
          </a:p>
          <a:p>
            <a:pPr marL="0" indent="0">
              <a:buNone/>
            </a:pPr>
            <a:r>
              <a:rPr lang="en-US" sz="1600" dirty="0"/>
              <a:t>c. Size</a:t>
            </a:r>
          </a:p>
          <a:p>
            <a:pPr marL="0" indent="0">
              <a:buNone/>
            </a:pPr>
            <a:r>
              <a:rPr lang="en-US" sz="1600" b="1" dirty="0"/>
              <a:t>Q 16 The method or operator used to identify the array is __________</a:t>
            </a:r>
          </a:p>
          <a:p>
            <a:pPr marL="0" indent="0">
              <a:buNone/>
            </a:pPr>
            <a:r>
              <a:rPr lang="en-US" sz="1600" dirty="0"/>
              <a:t>a) </a:t>
            </a:r>
            <a:r>
              <a:rPr lang="en-US" sz="1600" dirty="0" err="1"/>
              <a:t>isarrayType</a:t>
            </a:r>
            <a:r>
              <a:rPr lang="en-US" sz="1600" dirty="0"/>
              <a:t>()</a:t>
            </a:r>
          </a:p>
          <a:p>
            <a:pPr marL="0" indent="0">
              <a:buNone/>
            </a:pPr>
            <a:r>
              <a:rPr lang="en-US" sz="1600" dirty="0"/>
              <a:t>b) ==</a:t>
            </a:r>
          </a:p>
          <a:p>
            <a:pPr marL="0" indent="0">
              <a:buNone/>
            </a:pPr>
            <a:r>
              <a:rPr lang="en-US" sz="1600" dirty="0"/>
              <a:t>c) ===</a:t>
            </a:r>
          </a:p>
          <a:p>
            <a:pPr marL="0" indent="0">
              <a:buNone/>
            </a:pPr>
            <a:r>
              <a:rPr lang="en-US" sz="1600" dirty="0"/>
              <a:t>d) </a:t>
            </a:r>
            <a:r>
              <a:rPr lang="en-US" sz="1600" dirty="0" err="1"/>
              <a:t>typeof</a:t>
            </a:r>
            <a:endParaRPr lang="en-US" sz="1600" dirty="0"/>
          </a:p>
          <a:p>
            <a:pPr marL="0" indent="0">
              <a:buNone/>
            </a:pPr>
            <a:endParaRPr lang="en-US" sz="1600" dirty="0"/>
          </a:p>
        </p:txBody>
      </p:sp>
    </p:spTree>
    <p:extLst>
      <p:ext uri="{BB962C8B-B14F-4D97-AF65-F5344CB8AC3E}">
        <p14:creationId xmlns:p14="http://schemas.microsoft.com/office/powerpoint/2010/main" val="15445866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a:extLst>
              <a:ext uri="{FF2B5EF4-FFF2-40B4-BE49-F238E27FC236}">
                <a16:creationId xmlns:a16="http://schemas.microsoft.com/office/drawing/2014/main" id="{11BE000F-4F47-452A-9F3D-19CB796E47EC}"/>
              </a:ext>
            </a:extLst>
          </p:cNvPr>
          <p:cNvSpPr>
            <a:spLocks noGrp="1"/>
          </p:cNvSpPr>
          <p:nvPr>
            <p:ph type="ftr" sz="quarter" idx="12"/>
          </p:nvPr>
        </p:nvSpPr>
        <p:spPr>
          <a:xfrm>
            <a:off x="4038600" y="6356351"/>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WT                      unit- 4                </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a:extLst>
              <a:ext uri="{FF2B5EF4-FFF2-40B4-BE49-F238E27FC236}">
                <a16:creationId xmlns:a16="http://schemas.microsoft.com/office/drawing/2014/main" id="{CA1C0BC4-84D4-49D9-941E-49C0109050A7}"/>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36</a:t>
            </a:fld>
            <a:endParaRPr lang="en-US" altLang="en-US"/>
          </a:p>
        </p:txBody>
      </p:sp>
      <p:sp>
        <p:nvSpPr>
          <p:cNvPr id="7" name="Title 1">
            <a:extLst>
              <a:ext uri="{FF2B5EF4-FFF2-40B4-BE49-F238E27FC236}">
                <a16:creationId xmlns:a16="http://schemas.microsoft.com/office/drawing/2014/main" id="{6928BDB2-89DC-4844-B9D1-791701628401}"/>
              </a:ext>
            </a:extLst>
          </p:cNvPr>
          <p:cNvSpPr txBox="1">
            <a:spLocks/>
          </p:cNvSpPr>
          <p:nvPr/>
        </p:nvSpPr>
        <p:spPr>
          <a:xfrm>
            <a:off x="2895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itchFamily="18" charset="0"/>
                <a:cs typeface="Times New Roman" pitchFamily="18" charset="0"/>
              </a:rPr>
              <a:t>Daily Quiz(cont..)</a:t>
            </a:r>
          </a:p>
        </p:txBody>
      </p:sp>
      <p:sp>
        <p:nvSpPr>
          <p:cNvPr id="2" name="Date Placeholder 1"/>
          <p:cNvSpPr>
            <a:spLocks noGrp="1"/>
          </p:cNvSpPr>
          <p:nvPr>
            <p:ph type="dt" sz="half" idx="10"/>
          </p:nvPr>
        </p:nvSpPr>
        <p:spPr/>
        <p:txBody>
          <a:bodyPr/>
          <a:lstStyle/>
          <a:p>
            <a:r>
              <a:rPr lang="en-US"/>
              <a:t>6/7/2023</a:t>
            </a:r>
          </a:p>
        </p:txBody>
      </p:sp>
      <p:sp>
        <p:nvSpPr>
          <p:cNvPr id="4" name="Content Placeholder 3"/>
          <p:cNvSpPr>
            <a:spLocks noGrp="1"/>
          </p:cNvSpPr>
          <p:nvPr>
            <p:ph idx="1"/>
          </p:nvPr>
        </p:nvSpPr>
        <p:spPr>
          <a:xfrm>
            <a:off x="1981200" y="349250"/>
            <a:ext cx="8229600" cy="6127750"/>
          </a:xfrm>
        </p:spPr>
        <p:txBody>
          <a:bodyPr>
            <a:normAutofit fontScale="77500" lnSpcReduction="20000"/>
          </a:bodyPr>
          <a:lstStyle/>
          <a:p>
            <a:pPr marL="0" indent="0">
              <a:buNone/>
            </a:pPr>
            <a:endParaRPr lang="en-US" dirty="0"/>
          </a:p>
          <a:p>
            <a:pPr marL="0" indent="0">
              <a:buNone/>
            </a:pPr>
            <a:r>
              <a:rPr lang="en-US" sz="1600" b="1" dirty="0"/>
              <a:t>Q 17 The pop() method of the array does which of the following task?</a:t>
            </a:r>
          </a:p>
          <a:p>
            <a:pPr marL="0" indent="0">
              <a:buNone/>
            </a:pPr>
            <a:r>
              <a:rPr lang="en-US" sz="1600" dirty="0"/>
              <a:t>a) decrements the total length by 1</a:t>
            </a:r>
          </a:p>
          <a:p>
            <a:pPr marL="0" indent="0">
              <a:buNone/>
            </a:pPr>
            <a:r>
              <a:rPr lang="en-US" sz="1600" dirty="0"/>
              <a:t>b) increments the total length by 1</a:t>
            </a:r>
          </a:p>
          <a:p>
            <a:pPr marL="0" indent="0">
              <a:buNone/>
            </a:pPr>
            <a:r>
              <a:rPr lang="en-US" sz="1600" dirty="0"/>
              <a:t>c) prints the first element but no effect on the length</a:t>
            </a:r>
          </a:p>
          <a:p>
            <a:pPr marL="0" indent="0">
              <a:buNone/>
            </a:pPr>
            <a:r>
              <a:rPr lang="en-US" sz="1600" dirty="0"/>
              <a:t>d) updates the element</a:t>
            </a:r>
          </a:p>
          <a:p>
            <a:pPr marL="0" indent="0">
              <a:buNone/>
            </a:pPr>
            <a:r>
              <a:rPr lang="en-US" sz="1600" b="1" dirty="0"/>
              <a:t>Q 18 What is the output?</a:t>
            </a:r>
          </a:p>
          <a:p>
            <a:pPr marL="0" indent="0">
              <a:buNone/>
            </a:pPr>
            <a:r>
              <a:rPr lang="en-US" sz="1600" dirty="0" err="1"/>
              <a:t>const</a:t>
            </a:r>
            <a:r>
              <a:rPr lang="en-US" sz="1600" dirty="0"/>
              <a:t> </a:t>
            </a:r>
            <a:r>
              <a:rPr lang="en-US" sz="1600" dirty="0" err="1"/>
              <a:t>arr</a:t>
            </a:r>
            <a:r>
              <a:rPr lang="en-US" sz="1600" dirty="0"/>
              <a:t> = ["Apple", "Banana", "Orange"];</a:t>
            </a:r>
          </a:p>
          <a:p>
            <a:pPr marL="0" indent="0">
              <a:buNone/>
            </a:pPr>
            <a:r>
              <a:rPr lang="en-US" sz="1600" dirty="0"/>
              <a:t>console.log(</a:t>
            </a:r>
            <a:r>
              <a:rPr lang="en-US" sz="1600" dirty="0" err="1"/>
              <a:t>arr</a:t>
            </a:r>
            <a:r>
              <a:rPr lang="en-US" sz="1600" dirty="0"/>
              <a:t>["2"]);</a:t>
            </a:r>
          </a:p>
          <a:p>
            <a:pPr marL="0" indent="0">
              <a:buNone/>
            </a:pPr>
            <a:r>
              <a:rPr lang="en-US" sz="1600" dirty="0"/>
              <a:t>a. undefined</a:t>
            </a:r>
          </a:p>
          <a:p>
            <a:pPr marL="0" indent="0">
              <a:buNone/>
            </a:pPr>
            <a:r>
              <a:rPr lang="en-US" sz="1600" dirty="0"/>
              <a:t>b. "Orange"</a:t>
            </a:r>
          </a:p>
          <a:p>
            <a:pPr marL="0" indent="0">
              <a:buNone/>
            </a:pPr>
            <a:r>
              <a:rPr lang="en-US" sz="1600" dirty="0"/>
              <a:t>c. </a:t>
            </a:r>
            <a:r>
              <a:rPr lang="en-US" sz="1600" dirty="0" err="1"/>
              <a:t>TypeError</a:t>
            </a:r>
            <a:r>
              <a:rPr lang="en-US" sz="1600" dirty="0"/>
              <a:t>: Invalid array index</a:t>
            </a:r>
          </a:p>
          <a:p>
            <a:pPr marL="0" indent="0">
              <a:buNone/>
            </a:pPr>
            <a:r>
              <a:rPr lang="en-US" sz="1600" dirty="0"/>
              <a:t>d. "Banana“</a:t>
            </a:r>
          </a:p>
          <a:p>
            <a:pPr marL="0" indent="0">
              <a:buNone/>
            </a:pPr>
            <a:r>
              <a:rPr lang="en-US" sz="1600" b="1" dirty="0"/>
              <a:t>Q 19 Which method removes the last element from an array and returns that element?</a:t>
            </a:r>
          </a:p>
          <a:p>
            <a:pPr marL="0" indent="0">
              <a:buNone/>
            </a:pPr>
            <a:r>
              <a:rPr lang="en-US" sz="1600" dirty="0"/>
              <a:t>a. pop()</a:t>
            </a:r>
          </a:p>
          <a:p>
            <a:pPr marL="0" indent="0">
              <a:buNone/>
            </a:pPr>
            <a:r>
              <a:rPr lang="en-US" sz="1600" dirty="0"/>
              <a:t>b. shift()</a:t>
            </a:r>
          </a:p>
          <a:p>
            <a:pPr marL="0" indent="0">
              <a:buNone/>
            </a:pPr>
            <a:r>
              <a:rPr lang="en-US" sz="1600" dirty="0"/>
              <a:t>c. </a:t>
            </a:r>
            <a:r>
              <a:rPr lang="en-US" sz="1600" dirty="0" err="1"/>
              <a:t>unshift</a:t>
            </a:r>
            <a:r>
              <a:rPr lang="en-US" sz="1600" dirty="0"/>
              <a:t>()</a:t>
            </a:r>
          </a:p>
          <a:p>
            <a:pPr marL="0" indent="0">
              <a:buNone/>
            </a:pPr>
            <a:r>
              <a:rPr lang="en-US" sz="1600" dirty="0"/>
              <a:t>d. slice()</a:t>
            </a:r>
          </a:p>
          <a:p>
            <a:pPr marL="0" indent="0">
              <a:buNone/>
            </a:pPr>
            <a:r>
              <a:rPr lang="en-US" sz="1600" b="1" dirty="0"/>
              <a:t>Q 20 Which method adds a new item to the end of an array?</a:t>
            </a:r>
          </a:p>
          <a:p>
            <a:pPr marL="0" indent="0">
              <a:buNone/>
            </a:pPr>
            <a:r>
              <a:rPr lang="en-US" sz="1600" dirty="0"/>
              <a:t>a. </a:t>
            </a:r>
            <a:r>
              <a:rPr lang="en-US" sz="1600" dirty="0" err="1"/>
              <a:t>unshift</a:t>
            </a:r>
            <a:r>
              <a:rPr lang="en-US" sz="1600" dirty="0"/>
              <a:t>()</a:t>
            </a:r>
          </a:p>
          <a:p>
            <a:pPr marL="0" indent="0">
              <a:buNone/>
            </a:pPr>
            <a:r>
              <a:rPr lang="en-US" sz="1600" dirty="0"/>
              <a:t>b. slice()</a:t>
            </a:r>
          </a:p>
          <a:p>
            <a:pPr marL="0" indent="0">
              <a:buNone/>
            </a:pPr>
            <a:r>
              <a:rPr lang="en-US" sz="1600" dirty="0"/>
              <a:t>c. push()</a:t>
            </a:r>
          </a:p>
          <a:p>
            <a:pPr marL="0" indent="0">
              <a:buNone/>
            </a:pPr>
            <a:r>
              <a:rPr lang="en-US" sz="1600" dirty="0"/>
              <a:t>d. pop()</a:t>
            </a:r>
          </a:p>
          <a:p>
            <a:pPr marL="0" indent="0">
              <a:buNone/>
            </a:pPr>
            <a:endParaRPr lang="en-US" sz="1600" dirty="0"/>
          </a:p>
          <a:p>
            <a:pPr marL="0" indent="0">
              <a:buNone/>
            </a:pPr>
            <a:endParaRPr lang="en-US" sz="1600" dirty="0"/>
          </a:p>
        </p:txBody>
      </p:sp>
    </p:spTree>
    <p:extLst>
      <p:ext uri="{BB962C8B-B14F-4D97-AF65-F5344CB8AC3E}">
        <p14:creationId xmlns:p14="http://schemas.microsoft.com/office/powerpoint/2010/main" val="16266728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1143000"/>
            <a:ext cx="8534400" cy="4953000"/>
          </a:xfrm>
        </p:spPr>
        <p:txBody>
          <a:bodyPr>
            <a:normAutofit lnSpcReduction="10000"/>
          </a:bodyPr>
          <a:lstStyle/>
          <a:p>
            <a:pPr marL="0" indent="0" algn="ctr">
              <a:buNone/>
            </a:pPr>
            <a:r>
              <a:rPr lang="en-US" sz="2400" b="1" dirty="0">
                <a:solidFill>
                  <a:srgbClr val="000000"/>
                </a:solidFill>
                <a:latin typeface="+mj-lt"/>
              </a:rPr>
              <a:t>Real Life Objects, Properties, and Methods</a:t>
            </a:r>
          </a:p>
          <a:p>
            <a:pPr marL="0" indent="0">
              <a:buNone/>
            </a:pPr>
            <a:r>
              <a:rPr lang="en-US" sz="1800" dirty="0">
                <a:solidFill>
                  <a:srgbClr val="000000"/>
                </a:solidFill>
                <a:latin typeface="+mj-lt"/>
              </a:rPr>
              <a:t>In real life, a car is an </a:t>
            </a:r>
            <a:r>
              <a:rPr lang="en-US" sz="1800" b="1" dirty="0">
                <a:solidFill>
                  <a:srgbClr val="000000"/>
                </a:solidFill>
                <a:latin typeface="+mj-lt"/>
              </a:rPr>
              <a:t>object</a:t>
            </a:r>
            <a:r>
              <a:rPr lang="en-US" sz="1800" dirty="0">
                <a:solidFill>
                  <a:srgbClr val="000000"/>
                </a:solidFill>
                <a:latin typeface="+mj-lt"/>
              </a:rPr>
              <a:t>. A car has </a:t>
            </a:r>
            <a:r>
              <a:rPr lang="en-US" sz="1800" b="1" dirty="0">
                <a:solidFill>
                  <a:srgbClr val="000000"/>
                </a:solidFill>
                <a:latin typeface="+mj-lt"/>
              </a:rPr>
              <a:t>properties</a:t>
            </a:r>
            <a:r>
              <a:rPr lang="en-US" sz="1800" dirty="0">
                <a:solidFill>
                  <a:srgbClr val="000000"/>
                </a:solidFill>
                <a:latin typeface="+mj-lt"/>
              </a:rPr>
              <a:t> like weight and color, and </a:t>
            </a:r>
            <a:r>
              <a:rPr lang="en-US" sz="1800" b="1" dirty="0">
                <a:solidFill>
                  <a:srgbClr val="000000"/>
                </a:solidFill>
                <a:latin typeface="+mj-lt"/>
              </a:rPr>
              <a:t>methods</a:t>
            </a:r>
            <a:r>
              <a:rPr lang="en-US" sz="1800" dirty="0">
                <a:solidFill>
                  <a:srgbClr val="000000"/>
                </a:solidFill>
                <a:latin typeface="+mj-lt"/>
              </a:rPr>
              <a:t> like start and stop:</a:t>
            </a:r>
          </a:p>
          <a:p>
            <a:pPr marL="0" indent="0">
              <a:buNone/>
            </a:pPr>
            <a:endParaRPr lang="en-US" sz="1800" dirty="0">
              <a:solidFill>
                <a:srgbClr val="000000"/>
              </a:solidFill>
              <a:latin typeface="+mj-lt"/>
            </a:endParaRPr>
          </a:p>
          <a:p>
            <a:pPr marL="0" indent="0">
              <a:buNone/>
            </a:pPr>
            <a:endParaRPr lang="en-US" sz="1800" dirty="0">
              <a:latin typeface="+mj-lt"/>
            </a:endParaRPr>
          </a:p>
          <a:p>
            <a:pPr marL="0" indent="0">
              <a:buNone/>
            </a:pPr>
            <a:endParaRPr lang="en-US" sz="1800" dirty="0">
              <a:latin typeface="+mj-lt"/>
            </a:endParaRPr>
          </a:p>
          <a:p>
            <a:pPr marL="0" indent="0">
              <a:buNone/>
            </a:pPr>
            <a:endParaRPr lang="en-US" sz="1800" dirty="0">
              <a:latin typeface="+mj-lt"/>
            </a:endParaRPr>
          </a:p>
          <a:p>
            <a:pPr marL="0" indent="0">
              <a:buNone/>
            </a:pPr>
            <a:endParaRPr lang="en-US" sz="1800" dirty="0">
              <a:latin typeface="+mj-lt"/>
            </a:endParaRPr>
          </a:p>
          <a:p>
            <a:pPr marL="0" indent="0">
              <a:buNone/>
            </a:pPr>
            <a:endParaRPr lang="en-US" sz="1800" dirty="0">
              <a:latin typeface="+mj-lt"/>
            </a:endParaRPr>
          </a:p>
          <a:p>
            <a:pPr marL="0" indent="0">
              <a:buNone/>
            </a:pPr>
            <a:endParaRPr lang="en-US" sz="1800" dirty="0">
              <a:latin typeface="+mj-lt"/>
            </a:endParaRPr>
          </a:p>
          <a:p>
            <a:pPr marL="0" indent="0">
              <a:buNone/>
            </a:pPr>
            <a:endParaRPr lang="en-US" sz="1800" dirty="0">
              <a:latin typeface="+mj-lt"/>
            </a:endParaRPr>
          </a:p>
          <a:p>
            <a:pPr algn="l"/>
            <a:r>
              <a:rPr lang="en-US" sz="1800" dirty="0">
                <a:solidFill>
                  <a:srgbClr val="000000"/>
                </a:solidFill>
                <a:latin typeface="+mj-lt"/>
              </a:rPr>
              <a:t>All cars have the same properties, but the property values differ from car to car.</a:t>
            </a:r>
          </a:p>
          <a:p>
            <a:pPr algn="l"/>
            <a:r>
              <a:rPr lang="en-US" sz="1800" dirty="0">
                <a:solidFill>
                  <a:srgbClr val="000000"/>
                </a:solidFill>
                <a:latin typeface="+mj-lt"/>
              </a:rPr>
              <a:t>All cars have the same methods, but the methods are performed at different times.</a:t>
            </a:r>
            <a:br>
              <a:rPr lang="en-US" sz="1100" dirty="0"/>
            </a:br>
            <a:endParaRPr lang="en-US" sz="1800" dirty="0">
              <a:latin typeface="+mj-lt"/>
            </a:endParaRPr>
          </a:p>
        </p:txBody>
      </p:sp>
      <p:sp>
        <p:nvSpPr>
          <p:cNvPr id="4" name="Date Placeholder 3"/>
          <p:cNvSpPr>
            <a:spLocks noGrp="1"/>
          </p:cNvSpPr>
          <p:nvPr>
            <p:ph type="dt" sz="half" idx="10"/>
          </p:nvPr>
        </p:nvSpPr>
        <p:spPr/>
        <p:txBody>
          <a:bodyPr/>
          <a:lstStyle/>
          <a:p>
            <a:r>
              <a:rPr lang="en-US"/>
              <a:t>6/7/2023</a:t>
            </a:r>
          </a:p>
        </p:txBody>
      </p:sp>
      <p:sp>
        <p:nvSpPr>
          <p:cNvPr id="5" name="Footer Placeholder 4"/>
          <p:cNvSpPr>
            <a:spLocks noGrp="1"/>
          </p:cNvSpPr>
          <p:nvPr>
            <p:ph type="ftr" sz="quarter" idx="11"/>
          </p:nvPr>
        </p:nvSpPr>
        <p:spPr>
          <a:xfrm>
            <a:off x="4038600" y="6356351"/>
            <a:ext cx="5029200" cy="365125"/>
          </a:xfrm>
        </p:spPr>
        <p:txBody>
          <a:bodyPr/>
          <a:lstStyle/>
          <a:p>
            <a:r>
              <a:rPr lang="fi-FI"/>
              <a:t>Rajat Kumar              WT                      unit- 4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800" b="1" dirty="0">
              <a:solidFill>
                <a:srgbClr val="000000"/>
              </a:solidFill>
              <a:latin typeface="Segoe UI" panose="020B0502040204020203" pitchFamily="34" charset="0"/>
            </a:endParaRPr>
          </a:p>
          <a:p>
            <a:pPr algn="ctr">
              <a:spcBef>
                <a:spcPct val="0"/>
              </a:spcBef>
              <a:defRPr/>
            </a:pPr>
            <a:r>
              <a:rPr lang="en-IN" sz="2800" b="1" dirty="0">
                <a:solidFill>
                  <a:srgbClr val="000000"/>
                </a:solidFill>
                <a:latin typeface="Segoe UI" panose="020B0502040204020203" pitchFamily="34" charset="0"/>
              </a:rPr>
              <a:t>JavaScript Objects</a:t>
            </a:r>
          </a:p>
          <a:p>
            <a:pPr lvl="0" algn="ctr">
              <a:spcBef>
                <a:spcPct val="0"/>
              </a:spcBef>
              <a:defRPr/>
            </a:pPr>
            <a:endParaRPr lang="en-US" sz="2800" b="1" dirty="0"/>
          </a:p>
        </p:txBody>
      </p:sp>
      <p:pic>
        <p:nvPicPr>
          <p:cNvPr id="10" name="Picture 9" descr="Graphical user interface, application&#10;&#10;Description automatically generated">
            <a:extLst>
              <a:ext uri="{FF2B5EF4-FFF2-40B4-BE49-F238E27FC236}">
                <a16:creationId xmlns:a16="http://schemas.microsoft.com/office/drawing/2014/main" id="{86450B6A-A510-482E-AC20-7FDC51C334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9232" y="2202872"/>
            <a:ext cx="7977769" cy="2252010"/>
          </a:xfrm>
          <a:prstGeom prst="rect">
            <a:avLst/>
          </a:prstGeom>
        </p:spPr>
      </p:pic>
    </p:spTree>
    <p:extLst>
      <p:ext uri="{BB962C8B-B14F-4D97-AF65-F5344CB8AC3E}">
        <p14:creationId xmlns:p14="http://schemas.microsoft.com/office/powerpoint/2010/main" val="40605427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0" y="882650"/>
            <a:ext cx="8534400" cy="5473701"/>
          </a:xfrm>
        </p:spPr>
        <p:txBody>
          <a:bodyPr>
            <a:noAutofit/>
          </a:bodyPr>
          <a:lstStyle/>
          <a:p>
            <a:pPr marL="0" indent="0">
              <a:buNone/>
            </a:pPr>
            <a:r>
              <a:rPr lang="en-IN" sz="2000" b="1" dirty="0">
                <a:solidFill>
                  <a:srgbClr val="000000"/>
                </a:solidFill>
                <a:latin typeface="+mj-lt"/>
              </a:rPr>
              <a:t>JavaScript Objects</a:t>
            </a:r>
          </a:p>
          <a:p>
            <a:pPr algn="l"/>
            <a:r>
              <a:rPr lang="en-US" sz="1800" dirty="0">
                <a:solidFill>
                  <a:srgbClr val="000000"/>
                </a:solidFill>
                <a:latin typeface="+mj-lt"/>
              </a:rPr>
              <a:t>This code assigns a </a:t>
            </a:r>
            <a:r>
              <a:rPr lang="en-US" sz="1800" b="1" dirty="0">
                <a:solidFill>
                  <a:srgbClr val="000000"/>
                </a:solidFill>
                <a:latin typeface="+mj-lt"/>
              </a:rPr>
              <a:t>simple value</a:t>
            </a:r>
            <a:r>
              <a:rPr lang="en-US" sz="1800" dirty="0">
                <a:solidFill>
                  <a:srgbClr val="000000"/>
                </a:solidFill>
                <a:latin typeface="+mj-lt"/>
              </a:rPr>
              <a:t> (Fiat) to a </a:t>
            </a:r>
            <a:r>
              <a:rPr lang="en-US" sz="1800" b="1" dirty="0">
                <a:solidFill>
                  <a:srgbClr val="000000"/>
                </a:solidFill>
                <a:latin typeface="+mj-lt"/>
              </a:rPr>
              <a:t>variable</a:t>
            </a:r>
            <a:r>
              <a:rPr lang="en-US" sz="1800" dirty="0">
                <a:solidFill>
                  <a:srgbClr val="000000"/>
                </a:solidFill>
                <a:latin typeface="+mj-lt"/>
              </a:rPr>
              <a:t> named car:</a:t>
            </a:r>
          </a:p>
          <a:p>
            <a:pPr marL="0" indent="0">
              <a:buNone/>
            </a:pPr>
            <a:r>
              <a:rPr lang="en-US" sz="1800" dirty="0">
                <a:solidFill>
                  <a:srgbClr val="0000CD"/>
                </a:solidFill>
                <a:latin typeface="+mj-lt"/>
              </a:rPr>
              <a:t>                                        let</a:t>
            </a:r>
            <a:r>
              <a:rPr lang="en-US" sz="1800" dirty="0">
                <a:solidFill>
                  <a:srgbClr val="000000"/>
                </a:solidFill>
                <a:latin typeface="+mj-lt"/>
              </a:rPr>
              <a:t> car = </a:t>
            </a:r>
            <a:r>
              <a:rPr lang="en-US" sz="1800" dirty="0">
                <a:solidFill>
                  <a:srgbClr val="A52A2A"/>
                </a:solidFill>
                <a:latin typeface="+mj-lt"/>
              </a:rPr>
              <a:t>"Fiat"</a:t>
            </a:r>
            <a:r>
              <a:rPr lang="en-US" sz="1800" dirty="0">
                <a:solidFill>
                  <a:srgbClr val="000000"/>
                </a:solidFill>
                <a:latin typeface="+mj-lt"/>
              </a:rPr>
              <a:t>;</a:t>
            </a:r>
          </a:p>
          <a:p>
            <a:pPr marL="0" indent="0">
              <a:buNone/>
            </a:pPr>
            <a:r>
              <a:rPr lang="en-US" sz="1800" dirty="0">
                <a:solidFill>
                  <a:srgbClr val="000000"/>
                </a:solidFill>
                <a:latin typeface="+mj-lt"/>
              </a:rPr>
              <a:t>Objects are variables too. But objects can contain many values.</a:t>
            </a:r>
          </a:p>
          <a:p>
            <a:pPr marL="0" indent="0">
              <a:buNone/>
            </a:pPr>
            <a:r>
              <a:rPr lang="en-US" sz="1800" dirty="0">
                <a:solidFill>
                  <a:srgbClr val="000000"/>
                </a:solidFill>
                <a:latin typeface="+mj-lt"/>
              </a:rPr>
              <a:t>this code assigns </a:t>
            </a:r>
            <a:r>
              <a:rPr lang="en-US" sz="1800" b="1" dirty="0">
                <a:solidFill>
                  <a:srgbClr val="000000"/>
                </a:solidFill>
                <a:latin typeface="+mj-lt"/>
              </a:rPr>
              <a:t>many values</a:t>
            </a:r>
            <a:r>
              <a:rPr lang="en-US" sz="1800" dirty="0">
                <a:solidFill>
                  <a:srgbClr val="000000"/>
                </a:solidFill>
                <a:latin typeface="+mj-lt"/>
              </a:rPr>
              <a:t> (Fiat, 500, white) to a </a:t>
            </a:r>
            <a:r>
              <a:rPr lang="en-US" sz="1800" b="1" dirty="0">
                <a:solidFill>
                  <a:srgbClr val="000000"/>
                </a:solidFill>
                <a:latin typeface="+mj-lt"/>
              </a:rPr>
              <a:t>variable</a:t>
            </a:r>
            <a:r>
              <a:rPr lang="en-US" sz="1800" dirty="0">
                <a:solidFill>
                  <a:srgbClr val="000000"/>
                </a:solidFill>
                <a:latin typeface="+mj-lt"/>
              </a:rPr>
              <a:t> named car:</a:t>
            </a:r>
          </a:p>
          <a:p>
            <a:pPr marL="0" indent="0">
              <a:buNone/>
            </a:pPr>
            <a:r>
              <a:rPr lang="en-US" sz="1800" dirty="0">
                <a:solidFill>
                  <a:srgbClr val="000000"/>
                </a:solidFill>
                <a:latin typeface="+mj-lt"/>
              </a:rPr>
              <a:t>                     </a:t>
            </a:r>
            <a:r>
              <a:rPr lang="en-US" sz="1800" dirty="0">
                <a:solidFill>
                  <a:srgbClr val="0000CD"/>
                </a:solidFill>
                <a:latin typeface="+mj-lt"/>
              </a:rPr>
              <a:t>const</a:t>
            </a:r>
            <a:r>
              <a:rPr lang="en-US" sz="1800" dirty="0">
                <a:solidFill>
                  <a:srgbClr val="000000"/>
                </a:solidFill>
                <a:latin typeface="+mj-lt"/>
              </a:rPr>
              <a:t> car = {</a:t>
            </a:r>
            <a:r>
              <a:rPr lang="en-US" sz="1800" dirty="0" err="1">
                <a:solidFill>
                  <a:srgbClr val="000000"/>
                </a:solidFill>
                <a:latin typeface="+mj-lt"/>
              </a:rPr>
              <a:t>type:</a:t>
            </a:r>
            <a:r>
              <a:rPr lang="en-US" sz="1800" dirty="0" err="1">
                <a:solidFill>
                  <a:srgbClr val="A52A2A"/>
                </a:solidFill>
                <a:latin typeface="+mj-lt"/>
              </a:rPr>
              <a:t>"Fiat</a:t>
            </a:r>
            <a:r>
              <a:rPr lang="en-US" sz="1800" dirty="0">
                <a:solidFill>
                  <a:srgbClr val="A52A2A"/>
                </a:solidFill>
                <a:latin typeface="+mj-lt"/>
              </a:rPr>
              <a:t>"</a:t>
            </a:r>
            <a:r>
              <a:rPr lang="en-US" sz="1800" dirty="0">
                <a:solidFill>
                  <a:srgbClr val="000000"/>
                </a:solidFill>
                <a:latin typeface="+mj-lt"/>
              </a:rPr>
              <a:t>, model:</a:t>
            </a:r>
            <a:r>
              <a:rPr lang="en-US" sz="1800" dirty="0">
                <a:solidFill>
                  <a:srgbClr val="A52A2A"/>
                </a:solidFill>
                <a:latin typeface="+mj-lt"/>
              </a:rPr>
              <a:t>"500"</a:t>
            </a:r>
            <a:r>
              <a:rPr lang="en-US" sz="1800" dirty="0">
                <a:solidFill>
                  <a:srgbClr val="000000"/>
                </a:solidFill>
                <a:latin typeface="+mj-lt"/>
              </a:rPr>
              <a:t>, </a:t>
            </a:r>
            <a:r>
              <a:rPr lang="en-US" sz="1800" dirty="0" err="1">
                <a:solidFill>
                  <a:srgbClr val="000000"/>
                </a:solidFill>
                <a:latin typeface="+mj-lt"/>
              </a:rPr>
              <a:t>color:</a:t>
            </a:r>
            <a:r>
              <a:rPr lang="en-US" sz="1800" dirty="0" err="1">
                <a:solidFill>
                  <a:srgbClr val="A52A2A"/>
                </a:solidFill>
                <a:latin typeface="+mj-lt"/>
              </a:rPr>
              <a:t>"white</a:t>
            </a:r>
            <a:r>
              <a:rPr lang="en-US" sz="1800" dirty="0">
                <a:solidFill>
                  <a:srgbClr val="A52A2A"/>
                </a:solidFill>
                <a:latin typeface="+mj-lt"/>
              </a:rPr>
              <a:t>"</a:t>
            </a:r>
            <a:r>
              <a:rPr lang="en-US" sz="1800" dirty="0">
                <a:solidFill>
                  <a:srgbClr val="000000"/>
                </a:solidFill>
                <a:latin typeface="+mj-lt"/>
              </a:rPr>
              <a:t>};</a:t>
            </a:r>
          </a:p>
          <a:p>
            <a:pPr marL="0" indent="0">
              <a:buNone/>
            </a:pPr>
            <a:r>
              <a:rPr lang="en-US" sz="2000" b="1" dirty="0">
                <a:solidFill>
                  <a:srgbClr val="000000"/>
                </a:solidFill>
                <a:latin typeface="+mj-lt"/>
              </a:rPr>
              <a:t>Object Definition</a:t>
            </a:r>
          </a:p>
          <a:p>
            <a:pPr algn="l"/>
            <a:r>
              <a:rPr lang="en-US" sz="1800" dirty="0">
                <a:solidFill>
                  <a:srgbClr val="000000"/>
                </a:solidFill>
                <a:latin typeface="+mj-lt"/>
              </a:rPr>
              <a:t>You define (and create) a JavaScript object with an object literal:</a:t>
            </a:r>
          </a:p>
          <a:p>
            <a:pPr marL="0" indent="0">
              <a:buNone/>
            </a:pPr>
            <a:r>
              <a:rPr lang="en-US" sz="1800" dirty="0">
                <a:solidFill>
                  <a:srgbClr val="000000"/>
                </a:solidFill>
                <a:latin typeface="+mj-lt"/>
              </a:rPr>
              <a:t>Example</a:t>
            </a:r>
          </a:p>
          <a:p>
            <a:pPr marL="0" indent="0">
              <a:buNone/>
            </a:pPr>
            <a:r>
              <a:rPr lang="en-US" sz="1800" dirty="0">
                <a:solidFill>
                  <a:srgbClr val="0000CD"/>
                </a:solidFill>
                <a:latin typeface="+mj-lt"/>
              </a:rPr>
              <a:t>        const</a:t>
            </a:r>
            <a:r>
              <a:rPr lang="en-US" sz="1800" dirty="0">
                <a:solidFill>
                  <a:srgbClr val="000000"/>
                </a:solidFill>
                <a:latin typeface="+mj-lt"/>
              </a:rPr>
              <a:t> person = {</a:t>
            </a:r>
            <a:r>
              <a:rPr lang="en-US" sz="1800" dirty="0" err="1">
                <a:solidFill>
                  <a:srgbClr val="000000"/>
                </a:solidFill>
                <a:latin typeface="+mj-lt"/>
              </a:rPr>
              <a:t>firstName</a:t>
            </a:r>
            <a:r>
              <a:rPr lang="en-US" sz="1800" dirty="0">
                <a:solidFill>
                  <a:srgbClr val="000000"/>
                </a:solidFill>
                <a:latin typeface="+mj-lt"/>
              </a:rPr>
              <a:t>:</a:t>
            </a:r>
            <a:r>
              <a:rPr lang="en-US" sz="1800" dirty="0">
                <a:solidFill>
                  <a:srgbClr val="A52A2A"/>
                </a:solidFill>
                <a:latin typeface="+mj-lt"/>
              </a:rPr>
              <a:t>"John"</a:t>
            </a:r>
            <a:r>
              <a:rPr lang="en-US" sz="1800" dirty="0">
                <a:solidFill>
                  <a:srgbClr val="000000"/>
                </a:solidFill>
                <a:latin typeface="+mj-lt"/>
              </a:rPr>
              <a:t>, </a:t>
            </a:r>
            <a:r>
              <a:rPr lang="en-US" sz="1800" dirty="0" err="1">
                <a:solidFill>
                  <a:srgbClr val="000000"/>
                </a:solidFill>
                <a:latin typeface="+mj-lt"/>
              </a:rPr>
              <a:t>lastName</a:t>
            </a:r>
            <a:r>
              <a:rPr lang="en-US" sz="1800" dirty="0">
                <a:solidFill>
                  <a:srgbClr val="000000"/>
                </a:solidFill>
                <a:latin typeface="+mj-lt"/>
              </a:rPr>
              <a:t>:</a:t>
            </a:r>
            <a:r>
              <a:rPr lang="en-US" sz="1800" dirty="0">
                <a:solidFill>
                  <a:srgbClr val="A52A2A"/>
                </a:solidFill>
                <a:latin typeface="+mj-lt"/>
              </a:rPr>
              <a:t>"Doe"</a:t>
            </a:r>
            <a:r>
              <a:rPr lang="en-US" sz="1800" dirty="0">
                <a:solidFill>
                  <a:srgbClr val="000000"/>
                </a:solidFill>
                <a:latin typeface="+mj-lt"/>
              </a:rPr>
              <a:t>, age:</a:t>
            </a:r>
            <a:r>
              <a:rPr lang="en-US" sz="1800" dirty="0">
                <a:solidFill>
                  <a:srgbClr val="FF0000"/>
                </a:solidFill>
                <a:latin typeface="+mj-lt"/>
              </a:rPr>
              <a:t>50</a:t>
            </a:r>
            <a:r>
              <a:rPr lang="en-US" sz="1800" dirty="0">
                <a:solidFill>
                  <a:srgbClr val="000000"/>
                </a:solidFill>
                <a:latin typeface="+mj-lt"/>
              </a:rPr>
              <a:t>, </a:t>
            </a:r>
            <a:r>
              <a:rPr lang="en-US" sz="1800" dirty="0" err="1">
                <a:solidFill>
                  <a:srgbClr val="000000"/>
                </a:solidFill>
                <a:latin typeface="+mj-lt"/>
              </a:rPr>
              <a:t>eyeColor</a:t>
            </a:r>
            <a:r>
              <a:rPr lang="en-US" sz="1800" dirty="0">
                <a:solidFill>
                  <a:srgbClr val="000000"/>
                </a:solidFill>
                <a:latin typeface="+mj-lt"/>
              </a:rPr>
              <a:t>:</a:t>
            </a:r>
            <a:r>
              <a:rPr lang="en-US" sz="1800" dirty="0">
                <a:solidFill>
                  <a:srgbClr val="A52A2A"/>
                </a:solidFill>
                <a:latin typeface="+mj-lt"/>
              </a:rPr>
              <a:t>"blue"</a:t>
            </a:r>
            <a:r>
              <a:rPr lang="en-US" sz="1800" dirty="0">
                <a:solidFill>
                  <a:srgbClr val="000000"/>
                </a:solidFill>
                <a:latin typeface="+mj-lt"/>
              </a:rPr>
              <a:t>};</a:t>
            </a:r>
          </a:p>
          <a:p>
            <a:pPr algn="l"/>
            <a:r>
              <a:rPr lang="en-US" sz="1800" dirty="0">
                <a:solidFill>
                  <a:srgbClr val="000000"/>
                </a:solidFill>
                <a:latin typeface="+mj-lt"/>
              </a:rPr>
              <a:t>Spaces and line breaks are not important. An object definition can span multiple lines:</a:t>
            </a:r>
          </a:p>
          <a:p>
            <a:pPr marL="0" indent="0" algn="ctr">
              <a:buNone/>
            </a:pPr>
            <a:r>
              <a:rPr lang="en-US" sz="1600" dirty="0">
                <a:solidFill>
                  <a:srgbClr val="0000CD"/>
                </a:solidFill>
                <a:latin typeface="+mj-lt"/>
              </a:rPr>
              <a:t>const</a:t>
            </a:r>
            <a:r>
              <a:rPr lang="en-US" sz="1600" dirty="0">
                <a:solidFill>
                  <a:srgbClr val="000000"/>
                </a:solidFill>
                <a:latin typeface="+mj-lt"/>
              </a:rPr>
              <a:t> person = {</a:t>
            </a:r>
            <a:br>
              <a:rPr lang="en-US" sz="1600" dirty="0">
                <a:solidFill>
                  <a:srgbClr val="000000"/>
                </a:solidFill>
                <a:latin typeface="+mj-lt"/>
              </a:rPr>
            </a:br>
            <a:r>
              <a:rPr lang="en-US" sz="1600" dirty="0">
                <a:solidFill>
                  <a:srgbClr val="000000"/>
                </a:solidFill>
                <a:latin typeface="+mj-lt"/>
              </a:rPr>
              <a:t>  </a:t>
            </a:r>
            <a:r>
              <a:rPr lang="en-US" sz="1600" dirty="0" err="1">
                <a:solidFill>
                  <a:srgbClr val="000000"/>
                </a:solidFill>
                <a:latin typeface="+mj-lt"/>
              </a:rPr>
              <a:t>firstName</a:t>
            </a:r>
            <a:r>
              <a:rPr lang="en-US" sz="1600" dirty="0">
                <a:solidFill>
                  <a:srgbClr val="000000"/>
                </a:solidFill>
                <a:latin typeface="+mj-lt"/>
              </a:rPr>
              <a:t>: </a:t>
            </a:r>
            <a:r>
              <a:rPr lang="en-US" sz="1600" dirty="0">
                <a:solidFill>
                  <a:srgbClr val="A52A2A"/>
                </a:solidFill>
                <a:latin typeface="+mj-lt"/>
              </a:rPr>
              <a:t>"John"</a:t>
            </a:r>
            <a:r>
              <a:rPr lang="en-US" sz="1600" dirty="0">
                <a:solidFill>
                  <a:srgbClr val="000000"/>
                </a:solidFill>
                <a:latin typeface="+mj-lt"/>
              </a:rPr>
              <a:t>,</a:t>
            </a:r>
            <a:br>
              <a:rPr lang="en-US" sz="1600" dirty="0">
                <a:solidFill>
                  <a:srgbClr val="000000"/>
                </a:solidFill>
                <a:latin typeface="+mj-lt"/>
              </a:rPr>
            </a:br>
            <a:r>
              <a:rPr lang="en-US" sz="1600" dirty="0">
                <a:solidFill>
                  <a:srgbClr val="000000"/>
                </a:solidFill>
                <a:latin typeface="+mj-lt"/>
              </a:rPr>
              <a:t>  </a:t>
            </a:r>
            <a:r>
              <a:rPr lang="en-US" sz="1600" dirty="0" err="1">
                <a:solidFill>
                  <a:srgbClr val="000000"/>
                </a:solidFill>
                <a:latin typeface="+mj-lt"/>
              </a:rPr>
              <a:t>lastName</a:t>
            </a:r>
            <a:r>
              <a:rPr lang="en-US" sz="1600" dirty="0">
                <a:solidFill>
                  <a:srgbClr val="000000"/>
                </a:solidFill>
                <a:latin typeface="+mj-lt"/>
              </a:rPr>
              <a:t>: </a:t>
            </a:r>
            <a:r>
              <a:rPr lang="en-US" sz="1600" dirty="0">
                <a:solidFill>
                  <a:srgbClr val="A52A2A"/>
                </a:solidFill>
                <a:latin typeface="+mj-lt"/>
              </a:rPr>
              <a:t>"Doe"</a:t>
            </a:r>
            <a:r>
              <a:rPr lang="en-US" sz="1600" dirty="0">
                <a:solidFill>
                  <a:srgbClr val="000000"/>
                </a:solidFill>
                <a:latin typeface="+mj-lt"/>
              </a:rPr>
              <a:t>,</a:t>
            </a:r>
            <a:br>
              <a:rPr lang="en-US" sz="1600" dirty="0">
                <a:solidFill>
                  <a:srgbClr val="000000"/>
                </a:solidFill>
                <a:latin typeface="+mj-lt"/>
              </a:rPr>
            </a:br>
            <a:r>
              <a:rPr lang="en-US" sz="1600" dirty="0">
                <a:solidFill>
                  <a:srgbClr val="000000"/>
                </a:solidFill>
                <a:latin typeface="+mj-lt"/>
              </a:rPr>
              <a:t>  age: </a:t>
            </a:r>
            <a:r>
              <a:rPr lang="en-US" sz="1600" dirty="0">
                <a:solidFill>
                  <a:srgbClr val="FF0000"/>
                </a:solidFill>
                <a:latin typeface="+mj-lt"/>
              </a:rPr>
              <a:t>50</a:t>
            </a:r>
            <a:r>
              <a:rPr lang="en-US" sz="1600" dirty="0">
                <a:solidFill>
                  <a:srgbClr val="000000"/>
                </a:solidFill>
                <a:latin typeface="+mj-lt"/>
              </a:rPr>
              <a:t>,</a:t>
            </a:r>
            <a:br>
              <a:rPr lang="en-US" sz="1600" dirty="0">
                <a:solidFill>
                  <a:srgbClr val="000000"/>
                </a:solidFill>
                <a:latin typeface="+mj-lt"/>
              </a:rPr>
            </a:br>
            <a:r>
              <a:rPr lang="en-US" sz="1600" dirty="0">
                <a:solidFill>
                  <a:srgbClr val="000000"/>
                </a:solidFill>
                <a:latin typeface="+mj-lt"/>
              </a:rPr>
              <a:t>  </a:t>
            </a:r>
            <a:r>
              <a:rPr lang="en-US" sz="1600" dirty="0" err="1">
                <a:solidFill>
                  <a:srgbClr val="000000"/>
                </a:solidFill>
                <a:latin typeface="+mj-lt"/>
              </a:rPr>
              <a:t>eyeColor</a:t>
            </a:r>
            <a:r>
              <a:rPr lang="en-US" sz="1600" dirty="0">
                <a:solidFill>
                  <a:srgbClr val="000000"/>
                </a:solidFill>
                <a:latin typeface="+mj-lt"/>
              </a:rPr>
              <a:t>: </a:t>
            </a:r>
            <a:r>
              <a:rPr lang="en-US" sz="1600" dirty="0">
                <a:solidFill>
                  <a:srgbClr val="A52A2A"/>
                </a:solidFill>
                <a:latin typeface="+mj-lt"/>
              </a:rPr>
              <a:t>"blue"</a:t>
            </a:r>
            <a:br>
              <a:rPr lang="en-US" sz="1600" dirty="0">
                <a:solidFill>
                  <a:srgbClr val="000000"/>
                </a:solidFill>
                <a:latin typeface="+mj-lt"/>
              </a:rPr>
            </a:br>
            <a:r>
              <a:rPr lang="en-US" sz="1600" dirty="0">
                <a:solidFill>
                  <a:srgbClr val="000000"/>
                </a:solidFill>
                <a:latin typeface="+mj-lt"/>
              </a:rPr>
              <a:t>}</a:t>
            </a:r>
            <a:r>
              <a:rPr lang="en-US" sz="1800" dirty="0">
                <a:solidFill>
                  <a:srgbClr val="000000"/>
                </a:solidFill>
                <a:latin typeface="+mj-lt"/>
              </a:rPr>
              <a:t>;</a:t>
            </a:r>
          </a:p>
          <a:p>
            <a:pPr marL="0" indent="0">
              <a:buNone/>
            </a:pPr>
            <a:endParaRPr lang="en-US" sz="1800" dirty="0">
              <a:latin typeface="+mj-lt"/>
            </a:endParaRPr>
          </a:p>
        </p:txBody>
      </p:sp>
      <p:sp>
        <p:nvSpPr>
          <p:cNvPr id="4" name="Date Placeholder 3"/>
          <p:cNvSpPr>
            <a:spLocks noGrp="1"/>
          </p:cNvSpPr>
          <p:nvPr>
            <p:ph type="dt" sz="half" idx="10"/>
          </p:nvPr>
        </p:nvSpPr>
        <p:spPr/>
        <p:txBody>
          <a:bodyPr/>
          <a:lstStyle/>
          <a:p>
            <a:r>
              <a:rPr lang="en-US"/>
              <a:t>6/7/2023</a:t>
            </a:r>
            <a:endParaRPr lang="en-US" dirty="0"/>
          </a:p>
        </p:txBody>
      </p:sp>
      <p:sp>
        <p:nvSpPr>
          <p:cNvPr id="5" name="Footer Placeholder 4"/>
          <p:cNvSpPr>
            <a:spLocks noGrp="1"/>
          </p:cNvSpPr>
          <p:nvPr>
            <p:ph type="ftr" sz="quarter" idx="11"/>
          </p:nvPr>
        </p:nvSpPr>
        <p:spPr>
          <a:xfrm>
            <a:off x="4038600" y="6356351"/>
            <a:ext cx="5029200" cy="365125"/>
          </a:xfrm>
        </p:spPr>
        <p:txBody>
          <a:bodyPr/>
          <a:lstStyle/>
          <a:p>
            <a:r>
              <a:rPr lang="fi-FI"/>
              <a:t>Rajat Kumar              WT                      unit- 4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800" b="1" dirty="0">
              <a:solidFill>
                <a:srgbClr val="000000"/>
              </a:solidFill>
              <a:latin typeface="Segoe UI" panose="020B0502040204020203" pitchFamily="34" charset="0"/>
            </a:endParaRPr>
          </a:p>
          <a:p>
            <a:pPr algn="ctr">
              <a:spcBef>
                <a:spcPct val="0"/>
              </a:spcBef>
              <a:defRPr/>
            </a:pPr>
            <a:r>
              <a:rPr lang="en-IN" sz="2800" b="1" dirty="0">
                <a:solidFill>
                  <a:srgbClr val="000000"/>
                </a:solidFill>
                <a:latin typeface="Segoe UI" panose="020B0502040204020203" pitchFamily="34" charset="0"/>
              </a:rPr>
              <a:t>JavaScript Objects</a:t>
            </a:r>
          </a:p>
          <a:p>
            <a:pPr lvl="0" algn="ctr">
              <a:spcBef>
                <a:spcPct val="0"/>
              </a:spcBef>
              <a:defRPr/>
            </a:pPr>
            <a:endParaRPr lang="en-US" sz="2800" b="1" dirty="0"/>
          </a:p>
        </p:txBody>
      </p:sp>
    </p:spTree>
    <p:extLst>
      <p:ext uri="{BB962C8B-B14F-4D97-AF65-F5344CB8AC3E}">
        <p14:creationId xmlns:p14="http://schemas.microsoft.com/office/powerpoint/2010/main" val="29111710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0" y="882650"/>
            <a:ext cx="8534400" cy="5473701"/>
          </a:xfrm>
        </p:spPr>
        <p:txBody>
          <a:bodyPr>
            <a:noAutofit/>
          </a:bodyPr>
          <a:lstStyle/>
          <a:p>
            <a:pPr marL="0" indent="0">
              <a:buNone/>
            </a:pPr>
            <a:r>
              <a:rPr lang="en-IN" sz="2000" b="1" dirty="0">
                <a:solidFill>
                  <a:srgbClr val="000000"/>
                </a:solidFill>
                <a:latin typeface="+mj-lt"/>
              </a:rPr>
              <a:t>Object Properties</a:t>
            </a:r>
          </a:p>
          <a:p>
            <a:pPr marL="0" indent="0">
              <a:buNone/>
            </a:pPr>
            <a:r>
              <a:rPr lang="en-US" sz="1800" dirty="0">
                <a:solidFill>
                  <a:srgbClr val="000000"/>
                </a:solidFill>
                <a:latin typeface="+mj-lt"/>
              </a:rPr>
              <a:t>The </a:t>
            </a:r>
            <a:r>
              <a:rPr lang="en-US" sz="1800" b="1" dirty="0">
                <a:solidFill>
                  <a:srgbClr val="000000"/>
                </a:solidFill>
                <a:latin typeface="+mj-lt"/>
              </a:rPr>
              <a:t>name : values</a:t>
            </a:r>
            <a:r>
              <a:rPr lang="en-US" sz="1800" dirty="0">
                <a:solidFill>
                  <a:srgbClr val="000000"/>
                </a:solidFill>
                <a:latin typeface="+mj-lt"/>
              </a:rPr>
              <a:t> pairs in JavaScript objects are called </a:t>
            </a:r>
            <a:r>
              <a:rPr lang="en-US" sz="1800" b="1" dirty="0">
                <a:solidFill>
                  <a:srgbClr val="000000"/>
                </a:solidFill>
                <a:latin typeface="+mj-lt"/>
              </a:rPr>
              <a:t>properties</a:t>
            </a:r>
          </a:p>
          <a:p>
            <a:pPr marL="0" indent="0">
              <a:buNone/>
            </a:pPr>
            <a:endParaRPr lang="en-US" sz="1800" b="1" dirty="0">
              <a:solidFill>
                <a:srgbClr val="000000"/>
              </a:solidFill>
              <a:latin typeface="+mj-lt"/>
            </a:endParaRPr>
          </a:p>
          <a:p>
            <a:pPr marL="0" indent="0">
              <a:buNone/>
            </a:pPr>
            <a:endParaRPr lang="en-US" sz="1800" b="1" dirty="0">
              <a:solidFill>
                <a:srgbClr val="000000"/>
              </a:solidFill>
              <a:latin typeface="+mj-lt"/>
            </a:endParaRPr>
          </a:p>
          <a:p>
            <a:pPr marL="0" indent="0">
              <a:buNone/>
            </a:pPr>
            <a:endParaRPr lang="en-US" sz="1800" b="1" dirty="0">
              <a:solidFill>
                <a:srgbClr val="000000"/>
              </a:solidFill>
              <a:latin typeface="+mj-lt"/>
            </a:endParaRPr>
          </a:p>
          <a:p>
            <a:pPr marL="0" indent="0">
              <a:buNone/>
            </a:pPr>
            <a:endParaRPr lang="en-US" sz="1800" b="1" dirty="0">
              <a:solidFill>
                <a:srgbClr val="000000"/>
              </a:solidFill>
              <a:latin typeface="+mj-lt"/>
            </a:endParaRPr>
          </a:p>
          <a:p>
            <a:pPr marL="0" indent="0">
              <a:buNone/>
            </a:pPr>
            <a:endParaRPr lang="en-US" sz="1800" b="1" dirty="0">
              <a:solidFill>
                <a:srgbClr val="000000"/>
              </a:solidFill>
              <a:latin typeface="+mj-lt"/>
            </a:endParaRPr>
          </a:p>
          <a:p>
            <a:pPr marL="0" indent="0">
              <a:buNone/>
            </a:pPr>
            <a:endParaRPr lang="en-US" sz="1800" b="1" dirty="0">
              <a:solidFill>
                <a:srgbClr val="000000"/>
              </a:solidFill>
              <a:latin typeface="+mj-lt"/>
            </a:endParaRPr>
          </a:p>
          <a:p>
            <a:pPr marL="0" indent="0">
              <a:buNone/>
            </a:pPr>
            <a:endParaRPr lang="en-US" sz="1800" b="1" dirty="0">
              <a:solidFill>
                <a:srgbClr val="000000"/>
              </a:solidFill>
              <a:latin typeface="+mj-lt"/>
            </a:endParaRPr>
          </a:p>
          <a:p>
            <a:pPr marL="0" indent="0">
              <a:buNone/>
            </a:pPr>
            <a:r>
              <a:rPr lang="en-US" sz="2000" b="1" dirty="0">
                <a:solidFill>
                  <a:srgbClr val="000000"/>
                </a:solidFill>
                <a:latin typeface="+mj-lt"/>
              </a:rPr>
              <a:t>Accessing Object Properties</a:t>
            </a:r>
          </a:p>
          <a:p>
            <a:pPr algn="l"/>
            <a:r>
              <a:rPr lang="en-US" sz="1800" dirty="0">
                <a:solidFill>
                  <a:srgbClr val="000000"/>
                </a:solidFill>
                <a:latin typeface="+mj-lt"/>
              </a:rPr>
              <a:t>You can access object properties in two ways:</a:t>
            </a:r>
          </a:p>
          <a:p>
            <a:pPr algn="l"/>
            <a:r>
              <a:rPr lang="en-US" sz="1800" i="1" dirty="0" err="1">
                <a:solidFill>
                  <a:srgbClr val="000000"/>
                </a:solidFill>
                <a:latin typeface="+mj-lt"/>
              </a:rPr>
              <a:t>objectName.propertyName</a:t>
            </a:r>
            <a:endParaRPr lang="en-US" sz="1800" dirty="0">
              <a:solidFill>
                <a:srgbClr val="000000"/>
              </a:solidFill>
              <a:latin typeface="+mj-lt"/>
            </a:endParaRPr>
          </a:p>
          <a:p>
            <a:pPr algn="l"/>
            <a:r>
              <a:rPr lang="en-US" sz="1800" dirty="0">
                <a:solidFill>
                  <a:srgbClr val="000000"/>
                </a:solidFill>
                <a:latin typeface="+mj-lt"/>
              </a:rPr>
              <a:t>Object Methods</a:t>
            </a:r>
          </a:p>
          <a:p>
            <a:pPr algn="l"/>
            <a:r>
              <a:rPr lang="en-US" sz="1800" dirty="0">
                <a:solidFill>
                  <a:srgbClr val="000000"/>
                </a:solidFill>
                <a:latin typeface="+mj-lt"/>
              </a:rPr>
              <a:t>Objects can also have </a:t>
            </a:r>
            <a:r>
              <a:rPr lang="en-US" sz="1800" b="1" dirty="0">
                <a:solidFill>
                  <a:srgbClr val="000000"/>
                </a:solidFill>
                <a:latin typeface="+mj-lt"/>
              </a:rPr>
              <a:t>methods</a:t>
            </a:r>
            <a:r>
              <a:rPr lang="en-US" sz="1800" dirty="0">
                <a:solidFill>
                  <a:srgbClr val="000000"/>
                </a:solidFill>
                <a:latin typeface="+mj-lt"/>
              </a:rPr>
              <a:t>.</a:t>
            </a:r>
          </a:p>
          <a:p>
            <a:pPr algn="l"/>
            <a:r>
              <a:rPr lang="en-US" sz="1800" dirty="0">
                <a:solidFill>
                  <a:srgbClr val="000000"/>
                </a:solidFill>
                <a:latin typeface="+mj-lt"/>
              </a:rPr>
              <a:t>Methods are </a:t>
            </a:r>
            <a:r>
              <a:rPr lang="en-US" sz="1800" b="1" dirty="0">
                <a:solidFill>
                  <a:srgbClr val="000000"/>
                </a:solidFill>
                <a:latin typeface="+mj-lt"/>
              </a:rPr>
              <a:t>actions</a:t>
            </a:r>
            <a:r>
              <a:rPr lang="en-US" sz="1800" dirty="0">
                <a:solidFill>
                  <a:srgbClr val="000000"/>
                </a:solidFill>
                <a:latin typeface="+mj-lt"/>
              </a:rPr>
              <a:t> that can be performed on objects.</a:t>
            </a:r>
          </a:p>
          <a:p>
            <a:pPr algn="l"/>
            <a:r>
              <a:rPr lang="en-US" sz="1800" dirty="0">
                <a:solidFill>
                  <a:srgbClr val="000000"/>
                </a:solidFill>
                <a:latin typeface="+mj-lt"/>
              </a:rPr>
              <a:t>Methods are stored in properties as </a:t>
            </a:r>
            <a:r>
              <a:rPr lang="en-US" sz="1800" b="1" dirty="0">
                <a:solidFill>
                  <a:srgbClr val="000000"/>
                </a:solidFill>
                <a:latin typeface="+mj-lt"/>
              </a:rPr>
              <a:t>function definitions</a:t>
            </a:r>
            <a:r>
              <a:rPr lang="en-US" sz="1800" dirty="0">
                <a:solidFill>
                  <a:srgbClr val="000000"/>
                </a:solidFill>
                <a:latin typeface="+mj-lt"/>
              </a:rPr>
              <a:t>.</a:t>
            </a:r>
            <a:br>
              <a:rPr lang="en-US" sz="1800" dirty="0">
                <a:latin typeface="+mj-lt"/>
              </a:rPr>
            </a:br>
            <a:endParaRPr lang="en-US" sz="1800" dirty="0">
              <a:latin typeface="+mj-lt"/>
            </a:endParaRPr>
          </a:p>
        </p:txBody>
      </p:sp>
      <p:sp>
        <p:nvSpPr>
          <p:cNvPr id="4" name="Date Placeholder 3"/>
          <p:cNvSpPr>
            <a:spLocks noGrp="1"/>
          </p:cNvSpPr>
          <p:nvPr>
            <p:ph type="dt" sz="half" idx="10"/>
          </p:nvPr>
        </p:nvSpPr>
        <p:spPr/>
        <p:txBody>
          <a:bodyPr/>
          <a:lstStyle/>
          <a:p>
            <a:r>
              <a:rPr lang="en-US"/>
              <a:t>6/7/2023</a:t>
            </a:r>
            <a:endParaRPr lang="en-US" dirty="0"/>
          </a:p>
        </p:txBody>
      </p:sp>
      <p:sp>
        <p:nvSpPr>
          <p:cNvPr id="5" name="Footer Placeholder 4"/>
          <p:cNvSpPr>
            <a:spLocks noGrp="1"/>
          </p:cNvSpPr>
          <p:nvPr>
            <p:ph type="ftr" sz="quarter" idx="11"/>
          </p:nvPr>
        </p:nvSpPr>
        <p:spPr>
          <a:xfrm>
            <a:off x="4038600" y="6356351"/>
            <a:ext cx="5029200" cy="365125"/>
          </a:xfrm>
        </p:spPr>
        <p:txBody>
          <a:bodyPr/>
          <a:lstStyle/>
          <a:p>
            <a:r>
              <a:rPr lang="fi-FI"/>
              <a:t>Rajat Kumar              WT                      unit- 4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800" b="1" dirty="0">
              <a:solidFill>
                <a:srgbClr val="000000"/>
              </a:solidFill>
              <a:latin typeface="Segoe UI" panose="020B0502040204020203" pitchFamily="34" charset="0"/>
            </a:endParaRPr>
          </a:p>
          <a:p>
            <a:pPr algn="ctr">
              <a:spcBef>
                <a:spcPct val="0"/>
              </a:spcBef>
              <a:defRPr/>
            </a:pPr>
            <a:r>
              <a:rPr lang="en-IN" sz="2800" b="1" dirty="0" err="1">
                <a:solidFill>
                  <a:srgbClr val="000000"/>
                </a:solidFill>
                <a:latin typeface="Segoe UI" panose="020B0502040204020203" pitchFamily="34" charset="0"/>
              </a:rPr>
              <a:t>Contd</a:t>
            </a:r>
            <a:r>
              <a:rPr lang="en-IN" sz="2800" b="1" dirty="0">
                <a:solidFill>
                  <a:srgbClr val="000000"/>
                </a:solidFill>
                <a:latin typeface="Segoe UI" panose="020B0502040204020203" pitchFamily="34" charset="0"/>
              </a:rPr>
              <a:t>….</a:t>
            </a:r>
          </a:p>
          <a:p>
            <a:pPr lvl="0" algn="ctr">
              <a:spcBef>
                <a:spcPct val="0"/>
              </a:spcBef>
              <a:defRPr/>
            </a:pPr>
            <a:endParaRPr lang="en-US" sz="2800" b="1" dirty="0"/>
          </a:p>
        </p:txBody>
      </p:sp>
      <p:graphicFrame>
        <p:nvGraphicFramePr>
          <p:cNvPr id="11" name="Table 11">
            <a:extLst>
              <a:ext uri="{FF2B5EF4-FFF2-40B4-BE49-F238E27FC236}">
                <a16:creationId xmlns:a16="http://schemas.microsoft.com/office/drawing/2014/main" id="{71ED36C1-84C7-4249-BD31-A648870D2F8F}"/>
              </a:ext>
            </a:extLst>
          </p:cNvPr>
          <p:cNvGraphicFramePr>
            <a:graphicFrameLocks noGrp="1"/>
          </p:cNvGraphicFramePr>
          <p:nvPr/>
        </p:nvGraphicFramePr>
        <p:xfrm>
          <a:off x="3429000" y="1639153"/>
          <a:ext cx="4343400" cy="213360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774136869"/>
                    </a:ext>
                  </a:extLst>
                </a:gridCol>
                <a:gridCol w="2286000">
                  <a:extLst>
                    <a:ext uri="{9D8B030D-6E8A-4147-A177-3AD203B41FA5}">
                      <a16:colId xmlns:a16="http://schemas.microsoft.com/office/drawing/2014/main" val="303985377"/>
                    </a:ext>
                  </a:extLst>
                </a:gridCol>
              </a:tblGrid>
              <a:tr h="370840">
                <a:tc>
                  <a:txBody>
                    <a:bodyPr/>
                    <a:lstStyle/>
                    <a:p>
                      <a:pPr algn="l" fontAlgn="t"/>
                      <a:r>
                        <a:rPr lang="en-IN" dirty="0">
                          <a:effectLst/>
                        </a:rPr>
                        <a:t>Property</a:t>
                      </a:r>
                    </a:p>
                  </a:txBody>
                  <a:tcPr marL="152400" marR="76200" marT="76200" marB="76200"/>
                </a:tc>
                <a:tc>
                  <a:txBody>
                    <a:bodyPr/>
                    <a:lstStyle/>
                    <a:p>
                      <a:pPr algn="l" fontAlgn="t"/>
                      <a:r>
                        <a:rPr lang="en-IN">
                          <a:effectLst/>
                        </a:rPr>
                        <a:t>Property Value</a:t>
                      </a:r>
                    </a:p>
                  </a:txBody>
                  <a:tcPr marL="76200" marR="76200" marT="76200" marB="76200"/>
                </a:tc>
                <a:extLst>
                  <a:ext uri="{0D108BD9-81ED-4DB2-BD59-A6C34878D82A}">
                    <a16:rowId xmlns:a16="http://schemas.microsoft.com/office/drawing/2014/main" val="2596023207"/>
                  </a:ext>
                </a:extLst>
              </a:tr>
              <a:tr h="370840">
                <a:tc>
                  <a:txBody>
                    <a:bodyPr/>
                    <a:lstStyle/>
                    <a:p>
                      <a:pPr algn="l" fontAlgn="t"/>
                      <a:r>
                        <a:rPr lang="en-IN">
                          <a:effectLst/>
                        </a:rPr>
                        <a:t>firstName</a:t>
                      </a:r>
                    </a:p>
                  </a:txBody>
                  <a:tcPr marL="152400" marR="76200" marT="76200" marB="76200"/>
                </a:tc>
                <a:tc>
                  <a:txBody>
                    <a:bodyPr/>
                    <a:lstStyle/>
                    <a:p>
                      <a:pPr algn="l" fontAlgn="t"/>
                      <a:r>
                        <a:rPr lang="en-IN">
                          <a:effectLst/>
                        </a:rPr>
                        <a:t>John</a:t>
                      </a:r>
                    </a:p>
                  </a:txBody>
                  <a:tcPr marL="76200" marR="76200" marT="76200" marB="76200"/>
                </a:tc>
                <a:extLst>
                  <a:ext uri="{0D108BD9-81ED-4DB2-BD59-A6C34878D82A}">
                    <a16:rowId xmlns:a16="http://schemas.microsoft.com/office/drawing/2014/main" val="2032143630"/>
                  </a:ext>
                </a:extLst>
              </a:tr>
              <a:tr h="370840">
                <a:tc>
                  <a:txBody>
                    <a:bodyPr/>
                    <a:lstStyle/>
                    <a:p>
                      <a:pPr algn="l" fontAlgn="t"/>
                      <a:r>
                        <a:rPr lang="en-IN">
                          <a:effectLst/>
                        </a:rPr>
                        <a:t>lastName</a:t>
                      </a:r>
                    </a:p>
                  </a:txBody>
                  <a:tcPr marL="152400" marR="76200" marT="76200" marB="76200"/>
                </a:tc>
                <a:tc>
                  <a:txBody>
                    <a:bodyPr/>
                    <a:lstStyle/>
                    <a:p>
                      <a:pPr algn="l" fontAlgn="t"/>
                      <a:r>
                        <a:rPr lang="en-IN">
                          <a:effectLst/>
                        </a:rPr>
                        <a:t>Doe</a:t>
                      </a:r>
                    </a:p>
                  </a:txBody>
                  <a:tcPr marL="76200" marR="76200" marT="76200" marB="76200"/>
                </a:tc>
                <a:extLst>
                  <a:ext uri="{0D108BD9-81ED-4DB2-BD59-A6C34878D82A}">
                    <a16:rowId xmlns:a16="http://schemas.microsoft.com/office/drawing/2014/main" val="1490723120"/>
                  </a:ext>
                </a:extLst>
              </a:tr>
              <a:tr h="370840">
                <a:tc>
                  <a:txBody>
                    <a:bodyPr/>
                    <a:lstStyle/>
                    <a:p>
                      <a:pPr algn="l" fontAlgn="t"/>
                      <a:r>
                        <a:rPr lang="en-IN">
                          <a:effectLst/>
                        </a:rPr>
                        <a:t>age</a:t>
                      </a:r>
                    </a:p>
                  </a:txBody>
                  <a:tcPr marL="152400" marR="76200" marT="76200" marB="76200"/>
                </a:tc>
                <a:tc>
                  <a:txBody>
                    <a:bodyPr/>
                    <a:lstStyle/>
                    <a:p>
                      <a:pPr algn="l" fontAlgn="t"/>
                      <a:r>
                        <a:rPr lang="en-IN">
                          <a:effectLst/>
                        </a:rPr>
                        <a:t>50</a:t>
                      </a:r>
                    </a:p>
                  </a:txBody>
                  <a:tcPr marL="76200" marR="76200" marT="76200" marB="76200"/>
                </a:tc>
                <a:extLst>
                  <a:ext uri="{0D108BD9-81ED-4DB2-BD59-A6C34878D82A}">
                    <a16:rowId xmlns:a16="http://schemas.microsoft.com/office/drawing/2014/main" val="2516613417"/>
                  </a:ext>
                </a:extLst>
              </a:tr>
              <a:tr h="370840">
                <a:tc>
                  <a:txBody>
                    <a:bodyPr/>
                    <a:lstStyle/>
                    <a:p>
                      <a:pPr algn="l" fontAlgn="t"/>
                      <a:r>
                        <a:rPr lang="en-IN">
                          <a:effectLst/>
                        </a:rPr>
                        <a:t>eyeColor</a:t>
                      </a:r>
                    </a:p>
                  </a:txBody>
                  <a:tcPr marL="152400" marR="76200" marT="76200" marB="76200"/>
                </a:tc>
                <a:tc>
                  <a:txBody>
                    <a:bodyPr/>
                    <a:lstStyle/>
                    <a:p>
                      <a:pPr algn="l" fontAlgn="t"/>
                      <a:r>
                        <a:rPr lang="en-IN" dirty="0">
                          <a:effectLst/>
                        </a:rPr>
                        <a:t>blue</a:t>
                      </a:r>
                    </a:p>
                  </a:txBody>
                  <a:tcPr marL="76200" marR="76200" marT="76200" marB="76200"/>
                </a:tc>
                <a:extLst>
                  <a:ext uri="{0D108BD9-81ED-4DB2-BD59-A6C34878D82A}">
                    <a16:rowId xmlns:a16="http://schemas.microsoft.com/office/drawing/2014/main" val="3065942360"/>
                  </a:ext>
                </a:extLst>
              </a:tr>
            </a:tbl>
          </a:graphicData>
        </a:graphic>
      </p:graphicFrame>
    </p:spTree>
    <p:extLst>
      <p:ext uri="{BB962C8B-B14F-4D97-AF65-F5344CB8AC3E}">
        <p14:creationId xmlns:p14="http://schemas.microsoft.com/office/powerpoint/2010/main" val="1376129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lnSpcReduction="10000"/>
          </a:bodyPr>
          <a:lstStyle/>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JavaScript is a lightweight, interpreted programming language.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It is designed for creating network-centric applications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JavaScript is the world's most popular programming language.</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JavaScript is the programming language of the Web.</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JavaScript is easy to learn.</a:t>
            </a:r>
          </a:p>
        </p:txBody>
      </p:sp>
      <p:sp>
        <p:nvSpPr>
          <p:cNvPr id="4" name="Date Placeholder 3"/>
          <p:cNvSpPr>
            <a:spLocks noGrp="1"/>
          </p:cNvSpPr>
          <p:nvPr>
            <p:ph type="dt" sz="half" idx="10"/>
          </p:nvPr>
        </p:nvSpPr>
        <p:spPr/>
        <p:txBody>
          <a:bodyPr/>
          <a:lstStyle/>
          <a:p>
            <a:r>
              <a:rPr lang="en-US"/>
              <a:t>6/7/2023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
        <p:nvSpPr>
          <p:cNvPr id="7" name="Title 1"/>
          <p:cNvSpPr txBox="1">
            <a:spLocks/>
          </p:cNvSpPr>
          <p:nvPr/>
        </p:nvSpPr>
        <p:spPr>
          <a:xfrm>
            <a:off x="2860431"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IN" sz="2800" b="1" dirty="0">
              <a:latin typeface="Calibri" panose="020F0502020204030204" pitchFamily="34" charset="0"/>
              <a:ea typeface="Calibri" panose="020F0502020204030204" pitchFamily="34" charset="0"/>
              <a:cs typeface="Times New Roman" panose="02020603050405020304" pitchFamily="18" charset="0"/>
            </a:endParaRPr>
          </a:p>
          <a:p>
            <a:pPr algn="ctr">
              <a:spcBef>
                <a:spcPct val="0"/>
              </a:spcBef>
              <a:defRPr/>
            </a:pPr>
            <a:r>
              <a:rPr lang="en-IN" sz="2800" b="1" dirty="0">
                <a:latin typeface="Calibri" panose="020F0502020204030204" pitchFamily="34" charset="0"/>
                <a:ea typeface="Calibri" panose="020F0502020204030204" pitchFamily="34" charset="0"/>
                <a:cs typeface="Times New Roman" panose="02020603050405020304" pitchFamily="18" charset="0"/>
              </a:rPr>
              <a:t>Introduction to Java Script </a:t>
            </a:r>
          </a:p>
          <a:p>
            <a:pPr algn="ctr">
              <a:spcBef>
                <a:spcPct val="0"/>
              </a:spcBef>
              <a:defRPr/>
            </a:pPr>
            <a:endParaRPr lang="en-US" sz="2800" dirty="0"/>
          </a:p>
        </p:txBody>
      </p:sp>
      <p:sp>
        <p:nvSpPr>
          <p:cNvPr id="8" name="Footer Placeholder 12">
            <a:extLst>
              <a:ext uri="{FF2B5EF4-FFF2-40B4-BE49-F238E27FC236}">
                <a16:creationId xmlns:a16="http://schemas.microsoft.com/office/drawing/2014/main" id="{BC6D6FBE-C42D-4841-9F9D-AA1A425A2C04}"/>
              </a:ext>
            </a:extLst>
          </p:cNvPr>
          <p:cNvSpPr txBox="1">
            <a:spLocks/>
          </p:cNvSpPr>
          <p:nvPr/>
        </p:nvSpPr>
        <p:spPr>
          <a:xfrm>
            <a:off x="3810000" y="6356350"/>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Abdul Khalid                WT                                    unit-4                </a:t>
            </a:r>
          </a:p>
        </p:txBody>
      </p:sp>
      <p:sp>
        <p:nvSpPr>
          <p:cNvPr id="2" name="Footer Placeholder 1">
            <a:extLst>
              <a:ext uri="{FF2B5EF4-FFF2-40B4-BE49-F238E27FC236}">
                <a16:creationId xmlns:a16="http://schemas.microsoft.com/office/drawing/2014/main" id="{2EB75A4A-4F3F-79BF-389E-DCAA39AC6A79}"/>
              </a:ext>
            </a:extLst>
          </p:cNvPr>
          <p:cNvSpPr>
            <a:spLocks noGrp="1"/>
          </p:cNvSpPr>
          <p:nvPr>
            <p:ph type="ftr" sz="quarter" idx="11"/>
          </p:nvPr>
        </p:nvSpPr>
        <p:spPr/>
        <p:txBody>
          <a:bodyPr/>
          <a:lstStyle/>
          <a:p>
            <a:r>
              <a:rPr lang="fi-FI"/>
              <a:t>Rajat Kumar              WT                      unit- 4                </a:t>
            </a: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6/7/2023</a:t>
            </a:r>
          </a:p>
        </p:txBody>
      </p:sp>
      <p:sp>
        <p:nvSpPr>
          <p:cNvPr id="5" name="Footer Placeholder 4"/>
          <p:cNvSpPr>
            <a:spLocks noGrp="1"/>
          </p:cNvSpPr>
          <p:nvPr>
            <p:ph type="ftr" sz="quarter" idx="11"/>
          </p:nvPr>
        </p:nvSpPr>
        <p:spPr>
          <a:xfrm>
            <a:off x="4038600" y="6356351"/>
            <a:ext cx="5029200" cy="365125"/>
          </a:xfrm>
        </p:spPr>
        <p:txBody>
          <a:bodyPr/>
          <a:lstStyle/>
          <a:p>
            <a:r>
              <a:rPr lang="fi-FI"/>
              <a:t>Rajat Kumar              WT                      unit- 4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800" dirty="0">
                <a:solidFill>
                  <a:srgbClr val="000000"/>
                </a:solidFill>
                <a:latin typeface="+mj-lt"/>
              </a:rPr>
              <a:t>JavaScript Function Definitions</a:t>
            </a:r>
          </a:p>
        </p:txBody>
      </p:sp>
      <p:sp>
        <p:nvSpPr>
          <p:cNvPr id="11" name="Content Placeholder 10">
            <a:extLst>
              <a:ext uri="{FF2B5EF4-FFF2-40B4-BE49-F238E27FC236}">
                <a16:creationId xmlns:a16="http://schemas.microsoft.com/office/drawing/2014/main" id="{C21EB2EE-852A-44DB-B8DA-9FC3E42221B6}"/>
              </a:ext>
            </a:extLst>
          </p:cNvPr>
          <p:cNvSpPr>
            <a:spLocks noGrp="1"/>
          </p:cNvSpPr>
          <p:nvPr>
            <p:ph idx="1"/>
          </p:nvPr>
        </p:nvSpPr>
        <p:spPr>
          <a:xfrm>
            <a:off x="1981200" y="803032"/>
            <a:ext cx="8229600" cy="5140569"/>
          </a:xfrm>
        </p:spPr>
        <p:txBody>
          <a:bodyPr>
            <a:normAutofit/>
          </a:bodyPr>
          <a:lstStyle/>
          <a:p>
            <a:r>
              <a:rPr lang="en-US" sz="1800" dirty="0" err="1"/>
              <a:t>Javascript</a:t>
            </a:r>
            <a:r>
              <a:rPr lang="en-US" sz="1800" dirty="0"/>
              <a:t> functions are defined with </a:t>
            </a:r>
            <a:r>
              <a:rPr lang="en-US" sz="1800" dirty="0">
                <a:solidFill>
                  <a:srgbClr val="00B050"/>
                </a:solidFill>
              </a:rPr>
              <a:t>function keyword </a:t>
            </a:r>
          </a:p>
          <a:p>
            <a:r>
              <a:rPr lang="en-US" sz="1800" dirty="0"/>
              <a:t>You can use a function declaration or a function expression</a:t>
            </a:r>
          </a:p>
          <a:p>
            <a:pPr marL="0" indent="0">
              <a:buNone/>
            </a:pPr>
            <a:r>
              <a:rPr lang="en-IN" sz="2000" b="1" dirty="0">
                <a:solidFill>
                  <a:srgbClr val="000000"/>
                </a:solidFill>
                <a:latin typeface="+mj-lt"/>
              </a:rPr>
              <a:t>Function Declarations</a:t>
            </a:r>
          </a:p>
          <a:p>
            <a:pPr marL="0" indent="0">
              <a:buNone/>
            </a:pPr>
            <a:r>
              <a:rPr lang="en-US" sz="1800" dirty="0">
                <a:latin typeface="+mj-lt"/>
              </a:rPr>
              <a:t>            </a:t>
            </a:r>
            <a:r>
              <a:rPr lang="en-US" sz="1800" dirty="0">
                <a:solidFill>
                  <a:srgbClr val="0000CD"/>
                </a:solidFill>
                <a:latin typeface="+mj-lt"/>
              </a:rPr>
              <a:t>function</a:t>
            </a:r>
            <a:r>
              <a:rPr lang="en-US" sz="1800" dirty="0">
                <a:solidFill>
                  <a:srgbClr val="000000"/>
                </a:solidFill>
                <a:latin typeface="+mj-lt"/>
              </a:rPr>
              <a:t> </a:t>
            </a:r>
            <a:r>
              <a:rPr lang="en-US" sz="1800" i="1" dirty="0" err="1">
                <a:solidFill>
                  <a:srgbClr val="000000"/>
                </a:solidFill>
                <a:latin typeface="+mj-lt"/>
              </a:rPr>
              <a:t>functionName</a:t>
            </a:r>
            <a:r>
              <a:rPr lang="en-US" sz="1800" dirty="0">
                <a:solidFill>
                  <a:srgbClr val="000000"/>
                </a:solidFill>
                <a:latin typeface="+mj-lt"/>
              </a:rPr>
              <a:t>(</a:t>
            </a:r>
            <a:r>
              <a:rPr lang="en-US" sz="1800" i="1" dirty="0">
                <a:solidFill>
                  <a:srgbClr val="000000"/>
                </a:solidFill>
                <a:latin typeface="+mj-lt"/>
              </a:rPr>
              <a:t>parameters</a:t>
            </a:r>
            <a:r>
              <a:rPr lang="en-US" sz="1800" dirty="0">
                <a:solidFill>
                  <a:srgbClr val="000000"/>
                </a:solidFill>
                <a:latin typeface="+mj-lt"/>
              </a:rPr>
              <a:t>) {</a:t>
            </a:r>
            <a:br>
              <a:rPr lang="en-US" sz="1800" dirty="0">
                <a:latin typeface="+mj-lt"/>
              </a:rPr>
            </a:br>
            <a:r>
              <a:rPr lang="en-US" sz="1800" dirty="0">
                <a:solidFill>
                  <a:srgbClr val="000000"/>
                </a:solidFill>
                <a:latin typeface="+mj-lt"/>
              </a:rPr>
              <a:t>                 </a:t>
            </a:r>
            <a:r>
              <a:rPr lang="en-US" sz="1800" dirty="0">
                <a:solidFill>
                  <a:srgbClr val="008000"/>
                </a:solidFill>
                <a:latin typeface="+mj-lt"/>
              </a:rPr>
              <a:t>// </a:t>
            </a:r>
            <a:r>
              <a:rPr lang="en-US" sz="1800" i="1" dirty="0">
                <a:solidFill>
                  <a:srgbClr val="008000"/>
                </a:solidFill>
                <a:latin typeface="+mj-lt"/>
              </a:rPr>
              <a:t>code to be executed</a:t>
            </a:r>
            <a:br>
              <a:rPr lang="en-US" sz="1800" dirty="0">
                <a:solidFill>
                  <a:srgbClr val="008000"/>
                </a:solidFill>
                <a:latin typeface="+mj-lt"/>
              </a:rPr>
            </a:br>
            <a:r>
              <a:rPr lang="en-US" sz="1800" dirty="0">
                <a:solidFill>
                  <a:srgbClr val="008000"/>
                </a:solidFill>
                <a:latin typeface="+mj-lt"/>
              </a:rPr>
              <a:t>            </a:t>
            </a:r>
            <a:r>
              <a:rPr lang="en-US" sz="1800" dirty="0">
                <a:solidFill>
                  <a:srgbClr val="000000"/>
                </a:solidFill>
                <a:latin typeface="+mj-lt"/>
              </a:rPr>
              <a:t>}</a:t>
            </a:r>
          </a:p>
          <a:p>
            <a:pPr marL="0" indent="0">
              <a:buNone/>
            </a:pPr>
            <a:r>
              <a:rPr lang="en-US" sz="1800" dirty="0"/>
              <a:t>Declared functions are not executed immediately. They are "saved for later use", and will be executed later, when they are invoked (called upon).</a:t>
            </a:r>
          </a:p>
          <a:p>
            <a:pPr marL="0" indent="0">
              <a:buNone/>
            </a:pPr>
            <a:r>
              <a:rPr lang="en-US" sz="1800" dirty="0"/>
              <a:t>             </a:t>
            </a:r>
            <a:r>
              <a:rPr lang="en-US" sz="1800" dirty="0">
                <a:solidFill>
                  <a:srgbClr val="0000CD"/>
                </a:solidFill>
                <a:latin typeface="+mj-lt"/>
              </a:rPr>
              <a:t>function</a:t>
            </a:r>
            <a:r>
              <a:rPr lang="en-US" sz="1800" dirty="0">
                <a:solidFill>
                  <a:srgbClr val="000000"/>
                </a:solidFill>
                <a:latin typeface="+mj-lt"/>
              </a:rPr>
              <a:t> </a:t>
            </a:r>
            <a:r>
              <a:rPr lang="en-US" sz="1800" dirty="0" err="1">
                <a:solidFill>
                  <a:srgbClr val="000000"/>
                </a:solidFill>
                <a:latin typeface="+mj-lt"/>
              </a:rPr>
              <a:t>myFunction</a:t>
            </a:r>
            <a:r>
              <a:rPr lang="en-US" sz="1800" dirty="0">
                <a:solidFill>
                  <a:srgbClr val="000000"/>
                </a:solidFill>
                <a:latin typeface="+mj-lt"/>
              </a:rPr>
              <a:t>(a, b) {</a:t>
            </a:r>
            <a:br>
              <a:rPr lang="en-US" sz="1800" dirty="0">
                <a:latin typeface="+mj-lt"/>
              </a:rPr>
            </a:br>
            <a:r>
              <a:rPr lang="en-US" sz="1800" dirty="0">
                <a:latin typeface="+mj-lt"/>
              </a:rPr>
              <a:t>                        </a:t>
            </a:r>
            <a:r>
              <a:rPr lang="en-US" sz="1800" dirty="0">
                <a:solidFill>
                  <a:srgbClr val="000000"/>
                </a:solidFill>
                <a:latin typeface="+mj-lt"/>
              </a:rPr>
              <a:t>  </a:t>
            </a:r>
            <a:r>
              <a:rPr lang="en-US" sz="1800" dirty="0">
                <a:solidFill>
                  <a:srgbClr val="0000CD"/>
                </a:solidFill>
                <a:latin typeface="+mj-lt"/>
              </a:rPr>
              <a:t>return</a:t>
            </a:r>
            <a:r>
              <a:rPr lang="en-US" sz="1800" dirty="0">
                <a:solidFill>
                  <a:srgbClr val="000000"/>
                </a:solidFill>
                <a:latin typeface="+mj-lt"/>
              </a:rPr>
              <a:t> a * b;</a:t>
            </a:r>
            <a:br>
              <a:rPr lang="en-US" sz="1800" dirty="0">
                <a:latin typeface="+mj-lt"/>
              </a:rPr>
            </a:br>
            <a:r>
              <a:rPr lang="en-US" sz="1800" dirty="0">
                <a:latin typeface="+mj-lt"/>
              </a:rPr>
              <a:t>                       </a:t>
            </a:r>
            <a:r>
              <a:rPr lang="en-US" sz="1800" dirty="0">
                <a:solidFill>
                  <a:srgbClr val="000000"/>
                </a:solidFill>
                <a:latin typeface="+mj-lt"/>
              </a:rPr>
              <a:t>}</a:t>
            </a:r>
          </a:p>
          <a:p>
            <a:pPr marL="0" indent="0">
              <a:buNone/>
            </a:pPr>
            <a:r>
              <a:rPr lang="en-IN" sz="2000" b="1" dirty="0">
                <a:solidFill>
                  <a:srgbClr val="000000"/>
                </a:solidFill>
                <a:latin typeface="+mj-lt"/>
              </a:rPr>
              <a:t>Function Expressions</a:t>
            </a:r>
          </a:p>
          <a:p>
            <a:pPr marL="0" indent="0">
              <a:buNone/>
            </a:pPr>
            <a:r>
              <a:rPr lang="en-US" sz="1800" dirty="0">
                <a:solidFill>
                  <a:srgbClr val="000000"/>
                </a:solidFill>
                <a:latin typeface="+mj-lt"/>
              </a:rPr>
              <a:t>A JavaScript function can also be defined using an </a:t>
            </a:r>
            <a:r>
              <a:rPr lang="en-US" sz="1800" b="1" dirty="0">
                <a:solidFill>
                  <a:srgbClr val="000000"/>
                </a:solidFill>
                <a:latin typeface="+mj-lt"/>
              </a:rPr>
              <a:t>expression</a:t>
            </a:r>
          </a:p>
          <a:p>
            <a:pPr marL="0" indent="0">
              <a:buNone/>
            </a:pPr>
            <a:r>
              <a:rPr lang="en-US" sz="1800" dirty="0">
                <a:solidFill>
                  <a:srgbClr val="000000"/>
                </a:solidFill>
                <a:latin typeface="+mj-lt"/>
              </a:rPr>
              <a:t>A function expression can be stored in a variable:</a:t>
            </a:r>
          </a:p>
          <a:p>
            <a:pPr marL="0" indent="0">
              <a:buNone/>
            </a:pPr>
            <a:r>
              <a:rPr lang="en-US" sz="1100" dirty="0">
                <a:solidFill>
                  <a:srgbClr val="000000"/>
                </a:solidFill>
                <a:latin typeface="Verdana" panose="020B0604030504040204" pitchFamily="34" charset="0"/>
              </a:rPr>
              <a:t>                    </a:t>
            </a:r>
            <a:r>
              <a:rPr lang="en-US" sz="1800" dirty="0">
                <a:solidFill>
                  <a:srgbClr val="0000CD"/>
                </a:solidFill>
                <a:latin typeface="Consolas" panose="020B0609020204030204" pitchFamily="49" charset="0"/>
              </a:rPr>
              <a:t>const</a:t>
            </a:r>
            <a:r>
              <a:rPr lang="en-US" sz="1800" dirty="0">
                <a:solidFill>
                  <a:srgbClr val="000000"/>
                </a:solidFill>
                <a:latin typeface="Consolas" panose="020B0609020204030204" pitchFamily="49" charset="0"/>
              </a:rPr>
              <a:t> x = </a:t>
            </a:r>
            <a:r>
              <a:rPr lang="en-US" sz="1800" dirty="0">
                <a:solidFill>
                  <a:srgbClr val="0000CD"/>
                </a:solidFill>
                <a:latin typeface="Consolas" panose="020B0609020204030204" pitchFamily="49" charset="0"/>
              </a:rPr>
              <a:t>function</a:t>
            </a:r>
            <a:r>
              <a:rPr lang="en-US" sz="1800" dirty="0">
                <a:solidFill>
                  <a:srgbClr val="000000"/>
                </a:solidFill>
                <a:latin typeface="Consolas" panose="020B0609020204030204" pitchFamily="49" charset="0"/>
              </a:rPr>
              <a:t> (a, b) {</a:t>
            </a:r>
            <a:r>
              <a:rPr lang="en-US" sz="1800" dirty="0">
                <a:solidFill>
                  <a:srgbClr val="0000CD"/>
                </a:solidFill>
                <a:latin typeface="Consolas" panose="020B0609020204030204" pitchFamily="49" charset="0"/>
              </a:rPr>
              <a:t>return</a:t>
            </a:r>
            <a:r>
              <a:rPr lang="en-US" sz="1800" dirty="0">
                <a:solidFill>
                  <a:srgbClr val="000000"/>
                </a:solidFill>
                <a:latin typeface="Consolas" panose="020B0609020204030204" pitchFamily="49" charset="0"/>
              </a:rPr>
              <a:t> a * b};</a:t>
            </a:r>
            <a:endParaRPr lang="en-IN" sz="1800" dirty="0">
              <a:latin typeface="+mj-lt"/>
            </a:endParaRPr>
          </a:p>
        </p:txBody>
      </p:sp>
    </p:spTree>
    <p:extLst>
      <p:ext uri="{BB962C8B-B14F-4D97-AF65-F5344CB8AC3E}">
        <p14:creationId xmlns:p14="http://schemas.microsoft.com/office/powerpoint/2010/main" val="21378247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881364"/>
            <a:ext cx="8305800" cy="5138437"/>
          </a:xfrm>
        </p:spPr>
        <p:txBody>
          <a:bodyPr>
            <a:normAutofit/>
          </a:bodyPr>
          <a:lstStyle/>
          <a:p>
            <a:pPr>
              <a:buFont typeface="Wingdings" panose="05000000000000000000" pitchFamily="2" charset="2"/>
              <a:buChar char="v"/>
            </a:pPr>
            <a:r>
              <a:rPr lang="en-US" sz="1800" dirty="0">
                <a:solidFill>
                  <a:srgbClr val="000000"/>
                </a:solidFill>
                <a:latin typeface="+mj-lt"/>
              </a:rPr>
              <a:t>After a function expression has been stored in a variable, the variable can be used as a function:</a:t>
            </a:r>
          </a:p>
          <a:p>
            <a:pPr marL="0" indent="0">
              <a:buNone/>
            </a:pPr>
            <a:r>
              <a:rPr lang="en-US" sz="1800" dirty="0">
                <a:solidFill>
                  <a:srgbClr val="000000"/>
                </a:solidFill>
                <a:latin typeface="+mj-lt"/>
              </a:rPr>
              <a:t>                       </a:t>
            </a:r>
            <a:r>
              <a:rPr lang="en-US" sz="1800" dirty="0">
                <a:solidFill>
                  <a:srgbClr val="0000CD"/>
                </a:solidFill>
                <a:latin typeface="Consolas" panose="020B0609020204030204" pitchFamily="49" charset="0"/>
              </a:rPr>
              <a:t>const</a:t>
            </a:r>
            <a:r>
              <a:rPr lang="en-US" sz="1800" dirty="0">
                <a:solidFill>
                  <a:srgbClr val="000000"/>
                </a:solidFill>
                <a:latin typeface="Consolas" panose="020B0609020204030204" pitchFamily="49" charset="0"/>
              </a:rPr>
              <a:t> x = </a:t>
            </a:r>
            <a:r>
              <a:rPr lang="en-US" sz="1800" dirty="0">
                <a:solidFill>
                  <a:srgbClr val="0000CD"/>
                </a:solidFill>
                <a:latin typeface="Consolas" panose="020B0609020204030204" pitchFamily="49" charset="0"/>
              </a:rPr>
              <a:t>function</a:t>
            </a:r>
            <a:r>
              <a:rPr lang="en-US" sz="1800" dirty="0">
                <a:solidFill>
                  <a:srgbClr val="000000"/>
                </a:solidFill>
                <a:latin typeface="Consolas" panose="020B0609020204030204" pitchFamily="49" charset="0"/>
              </a:rPr>
              <a:t> (a, b) {</a:t>
            </a:r>
            <a:r>
              <a:rPr lang="en-US" sz="1800" dirty="0">
                <a:solidFill>
                  <a:srgbClr val="0000CD"/>
                </a:solidFill>
                <a:latin typeface="Consolas" panose="020B0609020204030204" pitchFamily="49" charset="0"/>
              </a:rPr>
              <a:t>return</a:t>
            </a:r>
            <a:r>
              <a:rPr lang="en-US" sz="1800" dirty="0">
                <a:solidFill>
                  <a:srgbClr val="000000"/>
                </a:solidFill>
                <a:latin typeface="Consolas" panose="020B0609020204030204" pitchFamily="49" charset="0"/>
              </a:rPr>
              <a:t> a * b};</a:t>
            </a:r>
            <a:br>
              <a:rPr lang="en-US" sz="1800" dirty="0"/>
            </a:br>
            <a:r>
              <a:rPr lang="en-US" sz="1800" dirty="0"/>
              <a:t>                                       </a:t>
            </a:r>
            <a:r>
              <a:rPr lang="en-US" sz="1800" dirty="0">
                <a:solidFill>
                  <a:srgbClr val="0000CD"/>
                </a:solidFill>
                <a:latin typeface="Consolas" panose="020B0609020204030204" pitchFamily="49" charset="0"/>
              </a:rPr>
              <a:t>let</a:t>
            </a:r>
            <a:r>
              <a:rPr lang="en-US" sz="1800" dirty="0">
                <a:solidFill>
                  <a:srgbClr val="000000"/>
                </a:solidFill>
                <a:latin typeface="Consolas" panose="020B0609020204030204" pitchFamily="49" charset="0"/>
              </a:rPr>
              <a:t> z = x(</a:t>
            </a:r>
            <a:r>
              <a:rPr lang="en-US" sz="1800" dirty="0">
                <a:solidFill>
                  <a:srgbClr val="FF0000"/>
                </a:solidFill>
                <a:latin typeface="Consolas" panose="020B0609020204030204" pitchFamily="49" charset="0"/>
              </a:rPr>
              <a:t>4</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3</a:t>
            </a:r>
            <a:r>
              <a:rPr lang="en-US" sz="1800" dirty="0">
                <a:solidFill>
                  <a:srgbClr val="000000"/>
                </a:solidFill>
                <a:latin typeface="Consolas" panose="020B0609020204030204" pitchFamily="49" charset="0"/>
              </a:rPr>
              <a:t>);</a:t>
            </a:r>
          </a:p>
          <a:p>
            <a:pPr>
              <a:buFont typeface="Wingdings" panose="05000000000000000000" pitchFamily="2" charset="2"/>
              <a:buChar char="v"/>
            </a:pPr>
            <a:r>
              <a:rPr lang="en-US" sz="1800" dirty="0">
                <a:solidFill>
                  <a:srgbClr val="000000"/>
                </a:solidFill>
                <a:latin typeface="+mj-lt"/>
              </a:rPr>
              <a:t>The function above is actually an </a:t>
            </a:r>
            <a:r>
              <a:rPr lang="en-US" sz="1800" dirty="0">
                <a:solidFill>
                  <a:srgbClr val="00B050"/>
                </a:solidFill>
                <a:latin typeface="+mj-lt"/>
              </a:rPr>
              <a:t>anonymous function </a:t>
            </a:r>
            <a:r>
              <a:rPr lang="en-US" sz="1800" dirty="0">
                <a:solidFill>
                  <a:srgbClr val="000000"/>
                </a:solidFill>
                <a:latin typeface="+mj-lt"/>
              </a:rPr>
              <a:t>(a function without a name).</a:t>
            </a:r>
          </a:p>
          <a:p>
            <a:pPr>
              <a:buFont typeface="Wingdings" panose="05000000000000000000" pitchFamily="2" charset="2"/>
              <a:buChar char="v"/>
            </a:pPr>
            <a:r>
              <a:rPr lang="en-US" sz="1800" dirty="0">
                <a:solidFill>
                  <a:srgbClr val="000000"/>
                </a:solidFill>
                <a:latin typeface="+mj-lt"/>
              </a:rPr>
              <a:t>Functions stored in variables do not need function names. They are always invoked (called) using the variable name.</a:t>
            </a:r>
          </a:p>
          <a:p>
            <a:pPr marL="0" indent="0">
              <a:buNone/>
            </a:pPr>
            <a:r>
              <a:rPr lang="en-IN" sz="2000" b="1" dirty="0">
                <a:solidFill>
                  <a:srgbClr val="000000"/>
                </a:solidFill>
                <a:latin typeface="+mj-lt"/>
              </a:rPr>
              <a:t>The Function() Constructor</a:t>
            </a:r>
          </a:p>
          <a:p>
            <a:pPr>
              <a:buFont typeface="Wingdings" panose="05000000000000000000" pitchFamily="2" charset="2"/>
              <a:buChar char="v"/>
            </a:pPr>
            <a:r>
              <a:rPr lang="en-IN" sz="1800" dirty="0">
                <a:solidFill>
                  <a:srgbClr val="000000"/>
                </a:solidFill>
                <a:latin typeface="+mj-lt"/>
              </a:rPr>
              <a:t>Function can be defined with a built-in java script function constructor called function()</a:t>
            </a:r>
          </a:p>
          <a:p>
            <a:pPr marL="0" indent="0">
              <a:buNone/>
            </a:pPr>
            <a:r>
              <a:rPr lang="en-IN" sz="1800" dirty="0">
                <a:solidFill>
                  <a:srgbClr val="000000"/>
                </a:solidFill>
                <a:latin typeface="+mj-lt"/>
              </a:rPr>
              <a:t>                  </a:t>
            </a:r>
            <a:r>
              <a:rPr lang="en-US" sz="1800" dirty="0">
                <a:solidFill>
                  <a:srgbClr val="0000CD"/>
                </a:solidFill>
                <a:latin typeface="Consolas" panose="020B0609020204030204" pitchFamily="49" charset="0"/>
              </a:rPr>
              <a:t>const </a:t>
            </a:r>
            <a:r>
              <a:rPr lang="en-US" sz="1800" dirty="0" err="1">
                <a:solidFill>
                  <a:srgbClr val="0000CD"/>
                </a:solidFill>
                <a:latin typeface="Consolas" panose="020B0609020204030204" pitchFamily="49" charset="0"/>
              </a:rPr>
              <a:t>myFunction</a:t>
            </a:r>
            <a:r>
              <a:rPr lang="en-US" sz="1800" dirty="0">
                <a:solidFill>
                  <a:srgbClr val="0000CD"/>
                </a:solidFill>
                <a:latin typeface="Consolas" panose="020B0609020204030204" pitchFamily="49" charset="0"/>
              </a:rPr>
              <a:t> = new Function("a", "b", "return a *b");</a:t>
            </a:r>
            <a:br>
              <a:rPr lang="en-US" sz="1800" dirty="0">
                <a:solidFill>
                  <a:srgbClr val="0000CD"/>
                </a:solidFill>
                <a:latin typeface="Consolas" panose="020B0609020204030204" pitchFamily="49" charset="0"/>
              </a:rPr>
            </a:br>
            <a:br>
              <a:rPr lang="en-US" sz="1800" dirty="0">
                <a:solidFill>
                  <a:srgbClr val="0000CD"/>
                </a:solidFill>
                <a:latin typeface="Consolas" panose="020B0609020204030204" pitchFamily="49" charset="0"/>
              </a:rPr>
            </a:br>
            <a:r>
              <a:rPr lang="en-US" sz="1800" dirty="0">
                <a:solidFill>
                  <a:srgbClr val="0000CD"/>
                </a:solidFill>
                <a:latin typeface="Consolas" panose="020B0609020204030204" pitchFamily="49" charset="0"/>
              </a:rPr>
              <a:t>                let x = </a:t>
            </a:r>
            <a:r>
              <a:rPr lang="en-US" sz="1800" dirty="0" err="1">
                <a:solidFill>
                  <a:srgbClr val="0000CD"/>
                </a:solidFill>
                <a:latin typeface="Consolas" panose="020B0609020204030204" pitchFamily="49" charset="0"/>
              </a:rPr>
              <a:t>myFunction</a:t>
            </a:r>
            <a:r>
              <a:rPr lang="en-US" sz="1800" dirty="0">
                <a:solidFill>
                  <a:srgbClr val="0000CD"/>
                </a:solidFill>
                <a:latin typeface="Consolas" panose="020B0609020204030204" pitchFamily="49" charset="0"/>
              </a:rPr>
              <a:t>(4, 3);</a:t>
            </a:r>
            <a:endParaRPr lang="en-IN" sz="1800" dirty="0">
              <a:solidFill>
                <a:srgbClr val="0000CD"/>
              </a:solidFill>
              <a:latin typeface="Consolas" panose="020B0609020204030204" pitchFamily="49" charset="0"/>
            </a:endParaRPr>
          </a:p>
        </p:txBody>
      </p:sp>
      <p:sp>
        <p:nvSpPr>
          <p:cNvPr id="4" name="Date Placeholder 3"/>
          <p:cNvSpPr>
            <a:spLocks noGrp="1"/>
          </p:cNvSpPr>
          <p:nvPr>
            <p:ph type="dt" sz="half" idx="10"/>
          </p:nvPr>
        </p:nvSpPr>
        <p:spPr/>
        <p:txBody>
          <a:bodyPr/>
          <a:lstStyle/>
          <a:p>
            <a:r>
              <a:rPr lang="en-US"/>
              <a:t>6/7/2023</a:t>
            </a:r>
          </a:p>
        </p:txBody>
      </p:sp>
      <p:sp>
        <p:nvSpPr>
          <p:cNvPr id="5" name="Footer Placeholder 4"/>
          <p:cNvSpPr>
            <a:spLocks noGrp="1"/>
          </p:cNvSpPr>
          <p:nvPr>
            <p:ph type="ftr" sz="quarter" idx="11"/>
          </p:nvPr>
        </p:nvSpPr>
        <p:spPr>
          <a:xfrm>
            <a:off x="4038600" y="6356351"/>
            <a:ext cx="5029200" cy="365125"/>
          </a:xfrm>
        </p:spPr>
        <p:txBody>
          <a:bodyPr/>
          <a:lstStyle/>
          <a:p>
            <a:r>
              <a:rPr lang="fi-FI"/>
              <a:t>Rajat Kumar              WT                      unit- 4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800" b="1" dirty="0" err="1"/>
              <a:t>Cont</a:t>
            </a:r>
            <a:r>
              <a:rPr lang="en-US" sz="2400" dirty="0"/>
              <a:t>….</a:t>
            </a:r>
            <a:endParaRPr lang="en-US" dirty="0"/>
          </a:p>
        </p:txBody>
      </p:sp>
    </p:spTree>
    <p:extLst>
      <p:ext uri="{BB962C8B-B14F-4D97-AF65-F5344CB8AC3E}">
        <p14:creationId xmlns:p14="http://schemas.microsoft.com/office/powerpoint/2010/main" val="29500528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a:bodyPr>
          <a:lstStyle/>
          <a:p>
            <a:pPr algn="l"/>
            <a:r>
              <a:rPr lang="en-US" sz="1800" dirty="0">
                <a:solidFill>
                  <a:srgbClr val="000000"/>
                </a:solidFill>
                <a:latin typeface="+mj-lt"/>
              </a:rPr>
              <a:t>Function expressions can be made "self-invoking".</a:t>
            </a:r>
          </a:p>
          <a:p>
            <a:pPr algn="l"/>
            <a:r>
              <a:rPr lang="en-US" sz="1800" dirty="0">
                <a:solidFill>
                  <a:srgbClr val="000000"/>
                </a:solidFill>
                <a:latin typeface="+mj-lt"/>
              </a:rPr>
              <a:t>A self-invoking expression is invoked (started) automatically, without being called.</a:t>
            </a:r>
          </a:p>
          <a:p>
            <a:pPr algn="l"/>
            <a:r>
              <a:rPr lang="en-US" sz="1800" dirty="0">
                <a:solidFill>
                  <a:srgbClr val="000000"/>
                </a:solidFill>
                <a:latin typeface="+mj-lt"/>
              </a:rPr>
              <a:t>Function expressions will execute automatically if the expression is followed by ().</a:t>
            </a:r>
          </a:p>
          <a:p>
            <a:pPr algn="l"/>
            <a:r>
              <a:rPr lang="en-US" sz="1800" dirty="0">
                <a:solidFill>
                  <a:srgbClr val="000000"/>
                </a:solidFill>
                <a:latin typeface="+mj-lt"/>
              </a:rPr>
              <a:t>You cannot self-invoke a function declaration.</a:t>
            </a:r>
          </a:p>
          <a:p>
            <a:pPr algn="l"/>
            <a:r>
              <a:rPr lang="en-US" sz="1800" dirty="0">
                <a:solidFill>
                  <a:srgbClr val="000000"/>
                </a:solidFill>
                <a:latin typeface="+mj-lt"/>
              </a:rPr>
              <a:t>we have to add parentheses around the function to indicate that it is a function expression:</a:t>
            </a:r>
          </a:p>
          <a:p>
            <a:pPr marL="0" indent="0">
              <a:buNone/>
            </a:pPr>
            <a:r>
              <a:rPr lang="en-US" sz="1800" dirty="0">
                <a:solidFill>
                  <a:srgbClr val="000000"/>
                </a:solidFill>
                <a:latin typeface="+mj-lt"/>
              </a:rPr>
              <a:t>Example</a:t>
            </a:r>
          </a:p>
          <a:p>
            <a:pPr marL="0" indent="0">
              <a:buNone/>
            </a:pPr>
            <a:r>
              <a:rPr lang="en-US" sz="1600" dirty="0">
                <a:solidFill>
                  <a:srgbClr val="000000"/>
                </a:solidFill>
                <a:latin typeface="Consolas" panose="020B0609020204030204" pitchFamily="49" charset="0"/>
              </a:rPr>
              <a:t>                (</a:t>
            </a:r>
            <a:r>
              <a:rPr lang="en-US" sz="1600" dirty="0">
                <a:solidFill>
                  <a:srgbClr val="0000CD"/>
                </a:solidFill>
                <a:latin typeface="Consolas" panose="020B0609020204030204" pitchFamily="49" charset="0"/>
              </a:rPr>
              <a:t>function</a:t>
            </a:r>
            <a:r>
              <a:rPr lang="en-US" sz="1600" dirty="0">
                <a:solidFill>
                  <a:srgbClr val="000000"/>
                </a:solidFill>
                <a:latin typeface="Consolas" panose="020B0609020204030204" pitchFamily="49" charset="0"/>
              </a:rPr>
              <a:t> () {</a:t>
            </a:r>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                   </a:t>
            </a:r>
            <a:r>
              <a:rPr lang="en-US" sz="1600" dirty="0">
                <a:solidFill>
                  <a:srgbClr val="0000CD"/>
                </a:solidFill>
                <a:latin typeface="Consolas" panose="020B0609020204030204" pitchFamily="49" charset="0"/>
              </a:rPr>
              <a:t>let</a:t>
            </a:r>
            <a:r>
              <a:rPr lang="en-US" sz="1600" dirty="0">
                <a:solidFill>
                  <a:srgbClr val="000000"/>
                </a:solidFill>
                <a:latin typeface="Consolas" panose="020B0609020204030204" pitchFamily="49" charset="0"/>
              </a:rPr>
              <a:t> x = </a:t>
            </a:r>
            <a:r>
              <a:rPr lang="en-US" sz="1600" dirty="0">
                <a:solidFill>
                  <a:srgbClr val="A52A2A"/>
                </a:solidFill>
                <a:latin typeface="Consolas" panose="020B0609020204030204" pitchFamily="49" charset="0"/>
              </a:rPr>
              <a:t>"Hello!!"</a:t>
            </a:r>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I will invoke myself</a:t>
            </a:r>
            <a:br>
              <a:rPr lang="en-US" sz="1600" dirty="0">
                <a:solidFill>
                  <a:srgbClr val="008000"/>
                </a:solidFill>
                <a:latin typeface="Consolas" panose="020B0609020204030204" pitchFamily="49" charset="0"/>
              </a:rPr>
            </a:br>
            <a:r>
              <a:rPr lang="en-US" sz="1600" dirty="0">
                <a:solidFill>
                  <a:srgbClr val="008000"/>
                </a:solidFill>
                <a:latin typeface="Consolas" panose="020B0609020204030204" pitchFamily="49" charset="0"/>
              </a:rPr>
              <a:t>               	</a:t>
            </a:r>
            <a:r>
              <a:rPr lang="en-US" sz="1600" dirty="0">
                <a:solidFill>
                  <a:srgbClr val="000000"/>
                </a:solidFill>
                <a:latin typeface="Consolas" panose="020B0609020204030204" pitchFamily="49" charset="0"/>
              </a:rPr>
              <a:t>})();</a:t>
            </a:r>
          </a:p>
          <a:p>
            <a:pPr marL="0" indent="0">
              <a:buNone/>
            </a:pPr>
            <a:endParaRPr lang="en-US" sz="1100" dirty="0">
              <a:solidFill>
                <a:srgbClr val="000000"/>
              </a:solidFill>
              <a:latin typeface="Verdana" panose="020B0604030504040204" pitchFamily="34" charset="0"/>
            </a:endParaRPr>
          </a:p>
          <a:p>
            <a:r>
              <a:rPr lang="en-US" sz="1800" dirty="0">
                <a:solidFill>
                  <a:srgbClr val="000000"/>
                </a:solidFill>
                <a:latin typeface="+mj-lt"/>
              </a:rPr>
              <a:t>The function above is actually an anonymous self-invoking function (function without name)</a:t>
            </a:r>
          </a:p>
        </p:txBody>
      </p:sp>
      <p:sp>
        <p:nvSpPr>
          <p:cNvPr id="4" name="Date Placeholder 3"/>
          <p:cNvSpPr>
            <a:spLocks noGrp="1"/>
          </p:cNvSpPr>
          <p:nvPr>
            <p:ph type="dt" sz="half" idx="10"/>
          </p:nvPr>
        </p:nvSpPr>
        <p:spPr/>
        <p:txBody>
          <a:bodyPr/>
          <a:lstStyle/>
          <a:p>
            <a:r>
              <a:rPr lang="en-US"/>
              <a:t>6/7/2023</a:t>
            </a:r>
          </a:p>
        </p:txBody>
      </p:sp>
      <p:sp>
        <p:nvSpPr>
          <p:cNvPr id="5" name="Footer Placeholder 4"/>
          <p:cNvSpPr>
            <a:spLocks noGrp="1"/>
          </p:cNvSpPr>
          <p:nvPr>
            <p:ph type="ftr" sz="quarter" idx="11"/>
          </p:nvPr>
        </p:nvSpPr>
        <p:spPr>
          <a:xfrm>
            <a:off x="4038600" y="6356351"/>
            <a:ext cx="5029200" cy="365125"/>
          </a:xfrm>
        </p:spPr>
        <p:txBody>
          <a:bodyPr/>
          <a:lstStyle/>
          <a:p>
            <a:r>
              <a:rPr lang="fi-FI"/>
              <a:t>Rajat Kumar              WT                      unit- 4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800" b="1" dirty="0">
                <a:solidFill>
                  <a:srgbClr val="000000"/>
                </a:solidFill>
                <a:latin typeface="+mj-lt"/>
              </a:rPr>
              <a:t>Self-Invoking Functions</a:t>
            </a:r>
          </a:p>
        </p:txBody>
      </p:sp>
    </p:spTree>
    <p:extLst>
      <p:ext uri="{BB962C8B-B14F-4D97-AF65-F5344CB8AC3E}">
        <p14:creationId xmlns:p14="http://schemas.microsoft.com/office/powerpoint/2010/main" val="38387411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869640"/>
            <a:ext cx="8229600" cy="5486710"/>
          </a:xfrm>
        </p:spPr>
        <p:txBody>
          <a:bodyPr>
            <a:normAutofit/>
          </a:bodyPr>
          <a:lstStyle/>
          <a:p>
            <a:pPr marL="0" indent="0">
              <a:buNone/>
            </a:pPr>
            <a:r>
              <a:rPr lang="en-US" sz="1800" dirty="0">
                <a:solidFill>
                  <a:srgbClr val="000000"/>
                </a:solidFill>
                <a:latin typeface="+mj-lt"/>
              </a:rPr>
              <a:t>Arrow functions allows a short syntax for writing function expressions. </a:t>
            </a:r>
          </a:p>
          <a:p>
            <a:pPr marL="0" indent="0">
              <a:buNone/>
            </a:pPr>
            <a:r>
              <a:rPr lang="es-ES" sz="1800" b="1" dirty="0" err="1">
                <a:solidFill>
                  <a:srgbClr val="000000"/>
                </a:solidFill>
                <a:latin typeface="+mj-lt"/>
              </a:rPr>
              <a:t>Example</a:t>
            </a:r>
            <a:r>
              <a:rPr lang="es-ES" sz="1800" b="1" dirty="0">
                <a:solidFill>
                  <a:srgbClr val="000000"/>
                </a:solidFill>
                <a:latin typeface="+mj-lt"/>
              </a:rPr>
              <a:t> : </a:t>
            </a:r>
          </a:p>
          <a:p>
            <a:pPr marL="0" indent="0" algn="ctr">
              <a:buNone/>
            </a:pPr>
            <a:r>
              <a:rPr lang="es-ES" sz="1600" dirty="0">
                <a:solidFill>
                  <a:srgbClr val="008000"/>
                </a:solidFill>
                <a:latin typeface="Consolas" panose="020B0609020204030204" pitchFamily="49" charset="0"/>
              </a:rPr>
              <a:t>// ES5</a:t>
            </a:r>
            <a:br>
              <a:rPr lang="es-ES" sz="1600" dirty="0">
                <a:solidFill>
                  <a:srgbClr val="008000"/>
                </a:solidFill>
                <a:latin typeface="Consolas" panose="020B0609020204030204" pitchFamily="49" charset="0"/>
              </a:rPr>
            </a:br>
            <a:r>
              <a:rPr lang="es-ES" sz="1600" dirty="0" err="1">
                <a:solidFill>
                  <a:srgbClr val="0000CD"/>
                </a:solidFill>
                <a:latin typeface="Consolas" panose="020B0609020204030204" pitchFamily="49" charset="0"/>
              </a:rPr>
              <a:t>var</a:t>
            </a:r>
            <a:r>
              <a:rPr lang="es-ES" sz="1600" dirty="0">
                <a:solidFill>
                  <a:srgbClr val="000000"/>
                </a:solidFill>
                <a:latin typeface="Consolas" panose="020B0609020204030204" pitchFamily="49" charset="0"/>
              </a:rPr>
              <a:t> x = </a:t>
            </a:r>
            <a:r>
              <a:rPr lang="es-ES" sz="1600" dirty="0" err="1">
                <a:solidFill>
                  <a:srgbClr val="0000CD"/>
                </a:solidFill>
                <a:latin typeface="Consolas" panose="020B0609020204030204" pitchFamily="49" charset="0"/>
              </a:rPr>
              <a:t>function</a:t>
            </a:r>
            <a:r>
              <a:rPr lang="es-ES" sz="1600" dirty="0">
                <a:solidFill>
                  <a:srgbClr val="000000"/>
                </a:solidFill>
                <a:latin typeface="Consolas" panose="020B0609020204030204" pitchFamily="49" charset="0"/>
              </a:rPr>
              <a:t>(x, y) {</a:t>
            </a:r>
            <a:br>
              <a:rPr lang="es-ES" sz="1600" dirty="0">
                <a:solidFill>
                  <a:srgbClr val="000000"/>
                </a:solidFill>
                <a:latin typeface="Consolas" panose="020B0609020204030204" pitchFamily="49" charset="0"/>
              </a:rPr>
            </a:br>
            <a:r>
              <a:rPr lang="es-ES" sz="1600" dirty="0">
                <a:solidFill>
                  <a:srgbClr val="000000"/>
                </a:solidFill>
                <a:latin typeface="Consolas" panose="020B0609020204030204" pitchFamily="49" charset="0"/>
              </a:rPr>
              <a:t> </a:t>
            </a:r>
            <a:r>
              <a:rPr lang="es-ES" sz="1600" dirty="0">
                <a:solidFill>
                  <a:srgbClr val="FF0000"/>
                </a:solidFill>
                <a:latin typeface="Consolas" panose="020B0609020204030204" pitchFamily="49" charset="0"/>
              </a:rPr>
              <a:t> </a:t>
            </a:r>
            <a:r>
              <a:rPr lang="es-ES" sz="1600" dirty="0" err="1">
                <a:solidFill>
                  <a:srgbClr val="0000CD"/>
                </a:solidFill>
                <a:latin typeface="Consolas" panose="020B0609020204030204" pitchFamily="49" charset="0"/>
              </a:rPr>
              <a:t>return</a:t>
            </a:r>
            <a:r>
              <a:rPr lang="es-ES" sz="1600" dirty="0">
                <a:solidFill>
                  <a:srgbClr val="000000"/>
                </a:solidFill>
                <a:latin typeface="Consolas" panose="020B0609020204030204" pitchFamily="49" charset="0"/>
              </a:rPr>
              <a:t> x * y;</a:t>
            </a:r>
            <a:br>
              <a:rPr lang="es-ES" sz="1600" dirty="0">
                <a:solidFill>
                  <a:srgbClr val="000000"/>
                </a:solidFill>
                <a:latin typeface="Consolas" panose="020B0609020204030204" pitchFamily="49" charset="0"/>
              </a:rPr>
            </a:br>
            <a:r>
              <a:rPr lang="es-ES" sz="1600" dirty="0">
                <a:solidFill>
                  <a:srgbClr val="000000"/>
                </a:solidFill>
                <a:latin typeface="Consolas" panose="020B0609020204030204" pitchFamily="49" charset="0"/>
              </a:rPr>
              <a:t>}</a:t>
            </a:r>
            <a:br>
              <a:rPr lang="es-ES" sz="1600" dirty="0">
                <a:solidFill>
                  <a:srgbClr val="000000"/>
                </a:solidFill>
                <a:latin typeface="Consolas" panose="020B0609020204030204" pitchFamily="49" charset="0"/>
              </a:rPr>
            </a:br>
            <a:br>
              <a:rPr lang="es-ES" sz="1600" dirty="0">
                <a:solidFill>
                  <a:srgbClr val="000000"/>
                </a:solidFill>
                <a:latin typeface="Consolas" panose="020B0609020204030204" pitchFamily="49" charset="0"/>
              </a:rPr>
            </a:br>
            <a:r>
              <a:rPr lang="es-ES" sz="1600" dirty="0">
                <a:solidFill>
                  <a:srgbClr val="008000"/>
                </a:solidFill>
                <a:latin typeface="Consolas" panose="020B0609020204030204" pitchFamily="49" charset="0"/>
              </a:rPr>
              <a:t>// ES6</a:t>
            </a:r>
            <a:br>
              <a:rPr lang="es-ES" sz="1600" dirty="0">
                <a:solidFill>
                  <a:srgbClr val="008000"/>
                </a:solidFill>
                <a:latin typeface="Consolas" panose="020B0609020204030204" pitchFamily="49" charset="0"/>
              </a:rPr>
            </a:br>
            <a:r>
              <a:rPr lang="es-ES" sz="1600" dirty="0" err="1">
                <a:solidFill>
                  <a:srgbClr val="0000CD"/>
                </a:solidFill>
                <a:latin typeface="Consolas" panose="020B0609020204030204" pitchFamily="49" charset="0"/>
              </a:rPr>
              <a:t>const</a:t>
            </a:r>
            <a:r>
              <a:rPr lang="es-ES" sz="1600" dirty="0">
                <a:solidFill>
                  <a:srgbClr val="000000"/>
                </a:solidFill>
                <a:latin typeface="Consolas" panose="020B0609020204030204" pitchFamily="49" charset="0"/>
              </a:rPr>
              <a:t> x = (x, y) =&gt; x * y;</a:t>
            </a:r>
            <a:endParaRPr lang="en-US" sz="1800" dirty="0">
              <a:solidFill>
                <a:srgbClr val="000000"/>
              </a:solidFill>
              <a:latin typeface="+mj-lt"/>
            </a:endParaRPr>
          </a:p>
          <a:p>
            <a:pPr>
              <a:buFont typeface="Wingdings" panose="05000000000000000000" pitchFamily="2" charset="2"/>
              <a:buChar char="q"/>
            </a:pPr>
            <a:r>
              <a:rPr lang="en-US" sz="1800" dirty="0">
                <a:solidFill>
                  <a:srgbClr val="000000"/>
                </a:solidFill>
                <a:latin typeface="+mj-lt"/>
              </a:rPr>
              <a:t>Arrow functions do not have their own this. They are not well suited for defining object methods </a:t>
            </a:r>
          </a:p>
          <a:p>
            <a:pPr>
              <a:buFont typeface="Wingdings" panose="05000000000000000000" pitchFamily="2" charset="2"/>
              <a:buChar char="q"/>
            </a:pPr>
            <a:r>
              <a:rPr lang="en-US" sz="1800" dirty="0">
                <a:solidFill>
                  <a:srgbClr val="000000"/>
                </a:solidFill>
                <a:latin typeface="+mj-lt"/>
              </a:rPr>
              <a:t>Arrow functions are not hoisted. They must be defined before  they are used</a:t>
            </a:r>
          </a:p>
          <a:p>
            <a:pPr>
              <a:buFont typeface="Wingdings" panose="05000000000000000000" pitchFamily="2" charset="2"/>
              <a:buChar char="q"/>
            </a:pPr>
            <a:r>
              <a:rPr lang="en-US" sz="1800" dirty="0">
                <a:solidFill>
                  <a:srgbClr val="000000"/>
                </a:solidFill>
                <a:latin typeface="+mj-lt"/>
              </a:rPr>
              <a:t>Using const is safer than using var, because a function expression is always constant value.</a:t>
            </a:r>
          </a:p>
          <a:p>
            <a:pPr>
              <a:buFont typeface="Wingdings" panose="05000000000000000000" pitchFamily="2" charset="2"/>
              <a:buChar char="q"/>
            </a:pPr>
            <a:r>
              <a:rPr lang="en-US" sz="1800" dirty="0">
                <a:solidFill>
                  <a:srgbClr val="000000"/>
                </a:solidFill>
                <a:latin typeface="+mj-lt"/>
              </a:rPr>
              <a:t>You can only omit the return keyword and the curly brackets if the function is a single statement. Because of this, it might be a good habit to always keep them:</a:t>
            </a:r>
          </a:p>
          <a:p>
            <a:pPr marL="0" indent="0">
              <a:buNone/>
            </a:pPr>
            <a:r>
              <a:rPr lang="en-IN" sz="1800" b="1" dirty="0">
                <a:solidFill>
                  <a:srgbClr val="000000"/>
                </a:solidFill>
                <a:latin typeface="+mj-lt"/>
              </a:rPr>
              <a:t>Example</a:t>
            </a:r>
          </a:p>
          <a:p>
            <a:pPr marL="0" indent="0">
              <a:buNone/>
            </a:pPr>
            <a:r>
              <a:rPr lang="en-IN" sz="1100" dirty="0">
                <a:solidFill>
                  <a:srgbClr val="0000CD"/>
                </a:solidFill>
                <a:latin typeface="Consolas" panose="020B0609020204030204" pitchFamily="49" charset="0"/>
              </a:rPr>
              <a:t>                           </a:t>
            </a:r>
            <a:r>
              <a:rPr lang="en-IN" sz="1100" dirty="0" err="1">
                <a:solidFill>
                  <a:srgbClr val="0000CD"/>
                </a:solidFill>
                <a:latin typeface="Consolas" panose="020B0609020204030204" pitchFamily="49" charset="0"/>
              </a:rPr>
              <a:t>const</a:t>
            </a:r>
            <a:r>
              <a:rPr lang="en-IN" sz="1100" dirty="0">
                <a:solidFill>
                  <a:srgbClr val="000000"/>
                </a:solidFill>
                <a:latin typeface="Consolas" panose="020B0609020204030204" pitchFamily="49" charset="0"/>
              </a:rPr>
              <a:t> x = (x, y) =&gt; { </a:t>
            </a:r>
            <a:r>
              <a:rPr lang="en-IN" sz="1100" dirty="0">
                <a:solidFill>
                  <a:srgbClr val="0000CD"/>
                </a:solidFill>
                <a:latin typeface="Consolas" panose="020B0609020204030204" pitchFamily="49" charset="0"/>
              </a:rPr>
              <a:t>return</a:t>
            </a:r>
            <a:r>
              <a:rPr lang="en-IN" sz="1100" dirty="0">
                <a:solidFill>
                  <a:srgbClr val="000000"/>
                </a:solidFill>
                <a:latin typeface="Consolas" panose="020B0609020204030204" pitchFamily="49" charset="0"/>
              </a:rPr>
              <a:t> x * y };</a:t>
            </a:r>
          </a:p>
          <a:p>
            <a:pPr marL="0" indent="0">
              <a:buNone/>
            </a:pPr>
            <a:endParaRPr lang="en-US" sz="1800" dirty="0">
              <a:solidFill>
                <a:srgbClr val="000000"/>
              </a:solidFill>
              <a:latin typeface="+mj-lt"/>
            </a:endParaRPr>
          </a:p>
        </p:txBody>
      </p:sp>
      <p:sp>
        <p:nvSpPr>
          <p:cNvPr id="4" name="Date Placeholder 3"/>
          <p:cNvSpPr>
            <a:spLocks noGrp="1"/>
          </p:cNvSpPr>
          <p:nvPr>
            <p:ph type="dt" sz="half" idx="10"/>
          </p:nvPr>
        </p:nvSpPr>
        <p:spPr/>
        <p:txBody>
          <a:bodyPr/>
          <a:lstStyle/>
          <a:p>
            <a:r>
              <a:rPr lang="en-US"/>
              <a:t>6/7/2023</a:t>
            </a:r>
          </a:p>
        </p:txBody>
      </p:sp>
      <p:sp>
        <p:nvSpPr>
          <p:cNvPr id="5" name="Footer Placeholder 4"/>
          <p:cNvSpPr>
            <a:spLocks noGrp="1"/>
          </p:cNvSpPr>
          <p:nvPr>
            <p:ph type="ftr" sz="quarter" idx="11"/>
          </p:nvPr>
        </p:nvSpPr>
        <p:spPr>
          <a:xfrm>
            <a:off x="4038600" y="6356351"/>
            <a:ext cx="5029200" cy="365125"/>
          </a:xfrm>
        </p:spPr>
        <p:txBody>
          <a:bodyPr/>
          <a:lstStyle/>
          <a:p>
            <a:r>
              <a:rPr lang="fi-FI"/>
              <a:t>Rajat Kumar              WT                      unit- 4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800" dirty="0">
                <a:solidFill>
                  <a:srgbClr val="000000"/>
                </a:solidFill>
                <a:latin typeface="+mj-lt"/>
              </a:rPr>
              <a:t>Arrow Functions</a:t>
            </a:r>
          </a:p>
        </p:txBody>
      </p:sp>
    </p:spTree>
    <p:extLst>
      <p:ext uri="{BB962C8B-B14F-4D97-AF65-F5344CB8AC3E}">
        <p14:creationId xmlns:p14="http://schemas.microsoft.com/office/powerpoint/2010/main" val="29271048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66900" y="807184"/>
            <a:ext cx="8458200" cy="5365017"/>
          </a:xfrm>
        </p:spPr>
        <p:txBody>
          <a:bodyPr>
            <a:normAutofit lnSpcReduction="10000"/>
          </a:bodyPr>
          <a:lstStyle/>
          <a:p>
            <a:pPr marL="0" indent="0">
              <a:buNone/>
            </a:pPr>
            <a:r>
              <a:rPr lang="en-US" sz="1800" dirty="0">
                <a:solidFill>
                  <a:srgbClr val="252525"/>
                </a:solidFill>
                <a:latin typeface="+mj-lt"/>
              </a:rPr>
              <a:t>A JavaScript </a:t>
            </a:r>
            <a:r>
              <a:rPr lang="en-US" sz="1800" dirty="0">
                <a:solidFill>
                  <a:srgbClr val="00B050"/>
                </a:solidFill>
                <a:latin typeface="+mj-lt"/>
              </a:rPr>
              <a:t>function</a:t>
            </a:r>
            <a:r>
              <a:rPr lang="en-US" sz="1800" dirty="0">
                <a:solidFill>
                  <a:srgbClr val="252525"/>
                </a:solidFill>
                <a:latin typeface="+mj-lt"/>
              </a:rPr>
              <a:t> does not perform any checking on parameter values (arguments).</a:t>
            </a:r>
          </a:p>
          <a:p>
            <a:pPr marL="0" indent="0">
              <a:buNone/>
            </a:pPr>
            <a:r>
              <a:rPr lang="en-US" sz="1800" dirty="0">
                <a:solidFill>
                  <a:srgbClr val="252525"/>
                </a:solidFill>
                <a:latin typeface="+mj-lt"/>
              </a:rPr>
              <a:t>                               </a:t>
            </a:r>
            <a:r>
              <a:rPr lang="en-US" sz="1800" dirty="0">
                <a:solidFill>
                  <a:srgbClr val="0000CD"/>
                </a:solidFill>
                <a:latin typeface="+mj-lt"/>
              </a:rPr>
              <a:t>function</a:t>
            </a:r>
            <a:r>
              <a:rPr lang="en-US" sz="1800" dirty="0">
                <a:solidFill>
                  <a:srgbClr val="000000"/>
                </a:solidFill>
                <a:latin typeface="+mj-lt"/>
              </a:rPr>
              <a:t> </a:t>
            </a:r>
            <a:r>
              <a:rPr lang="en-US" sz="1800" i="1" dirty="0" err="1">
                <a:solidFill>
                  <a:srgbClr val="000000"/>
                </a:solidFill>
                <a:latin typeface="+mj-lt"/>
              </a:rPr>
              <a:t>functionName</a:t>
            </a:r>
            <a:r>
              <a:rPr lang="en-US" sz="1800" dirty="0">
                <a:solidFill>
                  <a:srgbClr val="000000"/>
                </a:solidFill>
                <a:latin typeface="+mj-lt"/>
              </a:rPr>
              <a:t>(</a:t>
            </a:r>
            <a:r>
              <a:rPr lang="en-US" sz="1800" i="1" dirty="0">
                <a:solidFill>
                  <a:srgbClr val="000000"/>
                </a:solidFill>
                <a:latin typeface="+mj-lt"/>
              </a:rPr>
              <a:t>parameter1, parameter2, parameter3</a:t>
            </a:r>
            <a:r>
              <a:rPr lang="en-US" sz="1800" dirty="0">
                <a:solidFill>
                  <a:srgbClr val="000000"/>
                </a:solidFill>
                <a:latin typeface="+mj-lt"/>
              </a:rPr>
              <a:t>) {</a:t>
            </a:r>
            <a:br>
              <a:rPr lang="en-US" sz="1800" dirty="0">
                <a:latin typeface="+mj-lt"/>
              </a:rPr>
            </a:br>
            <a:r>
              <a:rPr lang="en-US" sz="1800" dirty="0">
                <a:solidFill>
                  <a:srgbClr val="000000"/>
                </a:solidFill>
                <a:latin typeface="+mj-lt"/>
              </a:rPr>
              <a:t>                                                   </a:t>
            </a:r>
            <a:r>
              <a:rPr lang="en-US" sz="1800" dirty="0">
                <a:solidFill>
                  <a:srgbClr val="008000"/>
                </a:solidFill>
                <a:latin typeface="+mj-lt"/>
              </a:rPr>
              <a:t>// </a:t>
            </a:r>
            <a:r>
              <a:rPr lang="en-US" sz="1800" i="1" dirty="0">
                <a:solidFill>
                  <a:srgbClr val="008000"/>
                </a:solidFill>
                <a:latin typeface="+mj-lt"/>
              </a:rPr>
              <a:t>code to be executed</a:t>
            </a:r>
            <a:br>
              <a:rPr lang="en-US" sz="1800" dirty="0">
                <a:solidFill>
                  <a:srgbClr val="008000"/>
                </a:solidFill>
                <a:latin typeface="+mj-lt"/>
              </a:rPr>
            </a:br>
            <a:r>
              <a:rPr lang="en-US" sz="1800" dirty="0">
                <a:solidFill>
                  <a:srgbClr val="008000"/>
                </a:solidFill>
                <a:latin typeface="+mj-lt"/>
              </a:rPr>
              <a:t>                                </a:t>
            </a:r>
            <a:r>
              <a:rPr lang="en-US" sz="1800" dirty="0">
                <a:solidFill>
                  <a:srgbClr val="000000"/>
                </a:solidFill>
                <a:latin typeface="+mj-lt"/>
              </a:rPr>
              <a:t>}</a:t>
            </a:r>
          </a:p>
          <a:p>
            <a:pPr marL="0" indent="0">
              <a:buNone/>
            </a:pPr>
            <a:r>
              <a:rPr lang="en-US" sz="1800" dirty="0">
                <a:solidFill>
                  <a:srgbClr val="252525"/>
                </a:solidFill>
                <a:latin typeface="+mj-lt"/>
              </a:rPr>
              <a:t>Function parameters are the names listed in the function definition.</a:t>
            </a:r>
          </a:p>
          <a:p>
            <a:pPr marL="0" indent="0">
              <a:buNone/>
            </a:pPr>
            <a:r>
              <a:rPr lang="en-US" sz="1800" dirty="0">
                <a:solidFill>
                  <a:srgbClr val="252525"/>
                </a:solidFill>
                <a:latin typeface="+mj-lt"/>
              </a:rPr>
              <a:t>Function arguments are the real values passed to (and received by) the function</a:t>
            </a:r>
          </a:p>
          <a:p>
            <a:pPr marL="0" indent="0">
              <a:buNone/>
            </a:pPr>
            <a:r>
              <a:rPr lang="en-US" sz="2200" b="1" dirty="0">
                <a:solidFill>
                  <a:srgbClr val="000000"/>
                </a:solidFill>
                <a:latin typeface="+mj-lt"/>
              </a:rPr>
              <a:t>Parameter Rules</a:t>
            </a:r>
          </a:p>
          <a:p>
            <a:pPr algn="l"/>
            <a:r>
              <a:rPr lang="en-US" sz="1800" dirty="0">
                <a:solidFill>
                  <a:srgbClr val="252525"/>
                </a:solidFill>
                <a:latin typeface="+mj-lt"/>
              </a:rPr>
              <a:t>JavaScript function definitions do not specify data types for parameters.</a:t>
            </a:r>
          </a:p>
          <a:p>
            <a:pPr algn="l"/>
            <a:r>
              <a:rPr lang="en-US" sz="1800" dirty="0">
                <a:solidFill>
                  <a:srgbClr val="252525"/>
                </a:solidFill>
                <a:latin typeface="+mj-lt"/>
              </a:rPr>
              <a:t>JavaScript functions do not perform type checking on the passed arguments.</a:t>
            </a:r>
          </a:p>
          <a:p>
            <a:pPr algn="l"/>
            <a:r>
              <a:rPr lang="en-US" sz="1800" dirty="0">
                <a:solidFill>
                  <a:srgbClr val="252525"/>
                </a:solidFill>
                <a:latin typeface="+mj-lt"/>
              </a:rPr>
              <a:t>JavaScript functions do not check the number of arguments received.</a:t>
            </a:r>
          </a:p>
          <a:p>
            <a:pPr marL="0" indent="0">
              <a:buNone/>
            </a:pPr>
            <a:r>
              <a:rPr lang="en-IN" sz="2200" b="1" dirty="0">
                <a:solidFill>
                  <a:srgbClr val="000000"/>
                </a:solidFill>
                <a:latin typeface="+mj-lt"/>
              </a:rPr>
              <a:t>Default Parameters</a:t>
            </a:r>
          </a:p>
          <a:p>
            <a:r>
              <a:rPr lang="en-US" sz="1800" dirty="0">
                <a:solidFill>
                  <a:srgbClr val="252525"/>
                </a:solidFill>
                <a:latin typeface="+mj-lt"/>
              </a:rPr>
              <a:t>If a function is called with missing arguments (less than declared), the missing values are set to undefined</a:t>
            </a:r>
          </a:p>
          <a:p>
            <a:pPr marL="0" indent="0" algn="ctr">
              <a:buNone/>
            </a:pPr>
            <a:r>
              <a:rPr lang="en-US" sz="1400" dirty="0">
                <a:solidFill>
                  <a:srgbClr val="0000CD"/>
                </a:solidFill>
                <a:latin typeface="Consolas" panose="020B0609020204030204" pitchFamily="49" charset="0"/>
              </a:rPr>
              <a:t>function</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myFunction</a:t>
            </a:r>
            <a:r>
              <a:rPr lang="en-US" sz="1400" dirty="0">
                <a:solidFill>
                  <a:srgbClr val="000000"/>
                </a:solidFill>
                <a:latin typeface="Consolas" panose="020B0609020204030204" pitchFamily="49" charset="0"/>
              </a:rPr>
              <a:t>(x, y) {</a:t>
            </a:r>
            <a:br>
              <a:rPr lang="en-US" sz="1400" dirty="0"/>
            </a:br>
            <a:r>
              <a:rPr lang="en-US" sz="1400" dirty="0">
                <a:solidFill>
                  <a:srgbClr val="000000"/>
                </a:solidFill>
                <a:latin typeface="Consolas" panose="020B0609020204030204" pitchFamily="49" charset="0"/>
              </a:rPr>
              <a:t>  </a:t>
            </a:r>
            <a:r>
              <a:rPr lang="en-US" sz="1400" dirty="0">
                <a:solidFill>
                  <a:srgbClr val="0000CD"/>
                </a:solidFill>
                <a:latin typeface="Consolas" panose="020B0609020204030204" pitchFamily="49" charset="0"/>
              </a:rPr>
              <a:t>if</a:t>
            </a:r>
            <a:r>
              <a:rPr lang="en-US" sz="1400" dirty="0">
                <a:solidFill>
                  <a:srgbClr val="000000"/>
                </a:solidFill>
                <a:latin typeface="Consolas" panose="020B0609020204030204" pitchFamily="49" charset="0"/>
              </a:rPr>
              <a:t> (y === undefined) {</a:t>
            </a:r>
            <a:br>
              <a:rPr lang="en-US" sz="1400" dirty="0"/>
            </a:br>
            <a:r>
              <a:rPr lang="en-US" sz="1400" dirty="0">
                <a:solidFill>
                  <a:srgbClr val="000000"/>
                </a:solidFill>
                <a:latin typeface="Consolas" panose="020B0609020204030204" pitchFamily="49" charset="0"/>
              </a:rPr>
              <a:t>    y = </a:t>
            </a:r>
            <a:r>
              <a:rPr lang="en-US" sz="1400" dirty="0">
                <a:solidFill>
                  <a:srgbClr val="FF0000"/>
                </a:solidFill>
                <a:latin typeface="Consolas" panose="020B0609020204030204" pitchFamily="49" charset="0"/>
              </a:rPr>
              <a:t>2</a:t>
            </a:r>
            <a:r>
              <a:rPr lang="en-US" sz="1400" dirty="0">
                <a:solidFill>
                  <a:srgbClr val="000000"/>
                </a:solidFill>
                <a:latin typeface="Consolas" panose="020B0609020204030204" pitchFamily="49" charset="0"/>
              </a:rPr>
              <a:t>;</a:t>
            </a:r>
            <a:br>
              <a:rPr lang="en-US" sz="1400" dirty="0"/>
            </a:br>
            <a:r>
              <a:rPr lang="en-US" sz="1400" dirty="0">
                <a:solidFill>
                  <a:srgbClr val="000000"/>
                </a:solidFill>
                <a:latin typeface="Consolas" panose="020B0609020204030204" pitchFamily="49" charset="0"/>
              </a:rPr>
              <a:t>  }</a:t>
            </a:r>
            <a:br>
              <a:rPr lang="en-US" sz="1400" dirty="0"/>
            </a:br>
            <a:r>
              <a:rPr lang="en-US" sz="1400" dirty="0">
                <a:solidFill>
                  <a:srgbClr val="000000"/>
                </a:solidFill>
                <a:latin typeface="Consolas" panose="020B0609020204030204" pitchFamily="49" charset="0"/>
              </a:rPr>
              <a:t>}</a:t>
            </a:r>
            <a:br>
              <a:rPr lang="en-US" sz="1400" dirty="0"/>
            </a:br>
            <a:endParaRPr lang="en-US" sz="1400" dirty="0">
              <a:solidFill>
                <a:srgbClr val="252525"/>
              </a:solidFill>
              <a:latin typeface="+mj-lt"/>
            </a:endParaRPr>
          </a:p>
        </p:txBody>
      </p:sp>
      <p:sp>
        <p:nvSpPr>
          <p:cNvPr id="4" name="Date Placeholder 3"/>
          <p:cNvSpPr>
            <a:spLocks noGrp="1"/>
          </p:cNvSpPr>
          <p:nvPr>
            <p:ph type="dt" sz="half" idx="10"/>
          </p:nvPr>
        </p:nvSpPr>
        <p:spPr/>
        <p:txBody>
          <a:bodyPr/>
          <a:lstStyle/>
          <a:p>
            <a:r>
              <a:rPr lang="en-US"/>
              <a:t>6/7/2023</a:t>
            </a:r>
          </a:p>
        </p:txBody>
      </p:sp>
      <p:sp>
        <p:nvSpPr>
          <p:cNvPr id="5" name="Footer Placeholder 4"/>
          <p:cNvSpPr>
            <a:spLocks noGrp="1"/>
          </p:cNvSpPr>
          <p:nvPr>
            <p:ph type="ftr" sz="quarter" idx="11"/>
          </p:nvPr>
        </p:nvSpPr>
        <p:spPr>
          <a:xfrm>
            <a:off x="4038600" y="6356351"/>
            <a:ext cx="5029200" cy="365125"/>
          </a:xfrm>
        </p:spPr>
        <p:txBody>
          <a:bodyPr/>
          <a:lstStyle/>
          <a:p>
            <a:r>
              <a:rPr lang="fi-FI"/>
              <a:t>Rajat Kumar              WT                      unit- 4                </a:t>
            </a:r>
            <a:endParaRPr lang="en-US" dirty="0"/>
          </a:p>
        </p:txBody>
      </p:sp>
      <p:sp>
        <p:nvSpPr>
          <p:cNvPr id="6" name="Slide Number Placeholder 5"/>
          <p:cNvSpPr>
            <a:spLocks noGrp="1"/>
          </p:cNvSpPr>
          <p:nvPr>
            <p:ph type="sldNum" sz="quarter" idx="12"/>
          </p:nvPr>
        </p:nvSpPr>
        <p:spPr>
          <a:xfrm>
            <a:off x="9067800" y="6356351"/>
            <a:ext cx="1143000" cy="365125"/>
          </a:xfrm>
        </p:spPr>
        <p:txBody>
          <a:bodyPr/>
          <a:lstStyle/>
          <a:p>
            <a:fld id="{B6F15528-21DE-4FAA-801E-634DDDAF4B2B}" type="slidenum">
              <a:rPr lang="en-US" smtClean="0"/>
              <a:pPr/>
              <a:t>44</a:t>
            </a:fld>
            <a:endParaRPr lang="en-US" dirty="0"/>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800" b="1" dirty="0">
                <a:solidFill>
                  <a:srgbClr val="000000"/>
                </a:solidFill>
                <a:latin typeface="+mj-lt"/>
              </a:rPr>
              <a:t>JavaScript Function Parameters</a:t>
            </a:r>
          </a:p>
        </p:txBody>
      </p:sp>
    </p:spTree>
    <p:extLst>
      <p:ext uri="{BB962C8B-B14F-4D97-AF65-F5344CB8AC3E}">
        <p14:creationId xmlns:p14="http://schemas.microsoft.com/office/powerpoint/2010/main" val="23892195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a:extLst>
              <a:ext uri="{FF2B5EF4-FFF2-40B4-BE49-F238E27FC236}">
                <a16:creationId xmlns:a16="http://schemas.microsoft.com/office/drawing/2014/main" id="{11BE000F-4F47-452A-9F3D-19CB796E47EC}"/>
              </a:ext>
            </a:extLst>
          </p:cNvPr>
          <p:cNvSpPr>
            <a:spLocks noGrp="1"/>
          </p:cNvSpPr>
          <p:nvPr>
            <p:ph type="ftr" sz="quarter" idx="12"/>
          </p:nvPr>
        </p:nvSpPr>
        <p:spPr>
          <a:xfrm>
            <a:off x="4038600" y="6356351"/>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WT                      unit- 4                </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a:extLst>
              <a:ext uri="{FF2B5EF4-FFF2-40B4-BE49-F238E27FC236}">
                <a16:creationId xmlns:a16="http://schemas.microsoft.com/office/drawing/2014/main" id="{CA1C0BC4-84D4-49D9-941E-49C0109050A7}"/>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45</a:t>
            </a:fld>
            <a:endParaRPr lang="en-US" altLang="en-US"/>
          </a:p>
        </p:txBody>
      </p:sp>
      <p:sp>
        <p:nvSpPr>
          <p:cNvPr id="7" name="Title 1">
            <a:extLst>
              <a:ext uri="{FF2B5EF4-FFF2-40B4-BE49-F238E27FC236}">
                <a16:creationId xmlns:a16="http://schemas.microsoft.com/office/drawing/2014/main" id="{6928BDB2-89DC-4844-B9D1-791701628401}"/>
              </a:ext>
            </a:extLst>
          </p:cNvPr>
          <p:cNvSpPr txBox="1">
            <a:spLocks/>
          </p:cNvSpPr>
          <p:nvPr/>
        </p:nvSpPr>
        <p:spPr>
          <a:xfrm>
            <a:off x="2895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itchFamily="18" charset="0"/>
                <a:cs typeface="Times New Roman" pitchFamily="18" charset="0"/>
              </a:rPr>
              <a:t>Daily Quiz</a:t>
            </a:r>
          </a:p>
        </p:txBody>
      </p:sp>
      <p:sp>
        <p:nvSpPr>
          <p:cNvPr id="2" name="Date Placeholder 1"/>
          <p:cNvSpPr>
            <a:spLocks noGrp="1"/>
          </p:cNvSpPr>
          <p:nvPr>
            <p:ph type="dt" sz="half" idx="10"/>
          </p:nvPr>
        </p:nvSpPr>
        <p:spPr/>
        <p:txBody>
          <a:bodyPr/>
          <a:lstStyle/>
          <a:p>
            <a:r>
              <a:rPr lang="en-US"/>
              <a:t>6/7/2023</a:t>
            </a:r>
          </a:p>
        </p:txBody>
      </p:sp>
      <p:sp>
        <p:nvSpPr>
          <p:cNvPr id="3" name="Content Placeholder 2"/>
          <p:cNvSpPr>
            <a:spLocks noGrp="1"/>
          </p:cNvSpPr>
          <p:nvPr>
            <p:ph idx="1"/>
          </p:nvPr>
        </p:nvSpPr>
        <p:spPr>
          <a:xfrm>
            <a:off x="1981200" y="838200"/>
            <a:ext cx="8229600" cy="5470524"/>
          </a:xfrm>
        </p:spPr>
        <p:txBody>
          <a:bodyPr>
            <a:normAutofit lnSpcReduction="10000"/>
          </a:bodyPr>
          <a:lstStyle/>
          <a:p>
            <a:pPr marL="0" indent="0">
              <a:buNone/>
            </a:pPr>
            <a:r>
              <a:rPr lang="en-US" sz="1600" b="1" dirty="0"/>
              <a:t>Q 1 Which of the following is the literal way to create an object with a property x of value 10?</a:t>
            </a:r>
          </a:p>
          <a:p>
            <a:pPr marL="0" indent="0">
              <a:buNone/>
            </a:pPr>
            <a:r>
              <a:rPr lang="en-US" sz="1600" dirty="0"/>
              <a:t>A. {x: 10}</a:t>
            </a:r>
          </a:p>
          <a:p>
            <a:pPr marL="0" indent="0">
              <a:buNone/>
            </a:pPr>
            <a:r>
              <a:rPr lang="en-US" sz="1600" dirty="0"/>
              <a:t>B. new Object({x: 10})</a:t>
            </a:r>
          </a:p>
          <a:p>
            <a:pPr marL="0" indent="0">
              <a:buNone/>
            </a:pPr>
            <a:r>
              <a:rPr lang="en-US" sz="1600" b="1" dirty="0"/>
              <a:t>Q 2 Suppose that </a:t>
            </a:r>
            <a:r>
              <a:rPr lang="en-US" sz="1600" b="1" dirty="0" err="1"/>
              <a:t>obj</a:t>
            </a:r>
            <a:r>
              <a:rPr lang="en-US" sz="1600" b="1" dirty="0"/>
              <a:t> is a pure JavaScript object. What will </a:t>
            </a:r>
            <a:r>
              <a:rPr lang="en-US" sz="1600" b="1" dirty="0" err="1"/>
              <a:t>typeof</a:t>
            </a:r>
            <a:r>
              <a:rPr lang="en-US" sz="1600" b="1" dirty="0"/>
              <a:t> </a:t>
            </a:r>
            <a:r>
              <a:rPr lang="en-US" sz="1600" b="1" dirty="0" err="1"/>
              <a:t>obj</a:t>
            </a:r>
            <a:r>
              <a:rPr lang="en-US" sz="1600" b="1" dirty="0"/>
              <a:t> return?</a:t>
            </a:r>
          </a:p>
          <a:p>
            <a:pPr marL="0" indent="0">
              <a:buNone/>
            </a:pPr>
            <a:r>
              <a:rPr lang="en-US" sz="1600" dirty="0"/>
              <a:t>A. "object"</a:t>
            </a:r>
          </a:p>
          <a:p>
            <a:pPr marL="0" indent="0">
              <a:buNone/>
            </a:pPr>
            <a:r>
              <a:rPr lang="en-US" sz="1600" dirty="0"/>
              <a:t>B. "</a:t>
            </a:r>
            <a:r>
              <a:rPr lang="en-US" sz="1600" dirty="0" err="1"/>
              <a:t>obj</a:t>
            </a:r>
            <a:r>
              <a:rPr lang="en-US" sz="1600" dirty="0"/>
              <a:t>"</a:t>
            </a:r>
          </a:p>
          <a:p>
            <a:pPr marL="0" indent="0">
              <a:buNone/>
            </a:pPr>
            <a:r>
              <a:rPr lang="en-US" sz="1600" dirty="0"/>
              <a:t>C. "pure object“</a:t>
            </a:r>
          </a:p>
          <a:p>
            <a:pPr marL="0" indent="0">
              <a:buNone/>
            </a:pPr>
            <a:r>
              <a:rPr lang="en-US" sz="1600" b="1" dirty="0"/>
              <a:t>Q 3 Objects can contain objects as property values. True or false?</a:t>
            </a:r>
          </a:p>
          <a:p>
            <a:pPr marL="0" indent="0">
              <a:buNone/>
            </a:pPr>
            <a:r>
              <a:rPr lang="en-US" sz="1600" dirty="0"/>
              <a:t>A. True</a:t>
            </a:r>
          </a:p>
          <a:p>
            <a:pPr marL="0" indent="0">
              <a:buNone/>
            </a:pPr>
            <a:r>
              <a:rPr lang="en-US" sz="1600" dirty="0"/>
              <a:t>B. False</a:t>
            </a:r>
          </a:p>
          <a:p>
            <a:pPr marL="0" indent="0">
              <a:buNone/>
            </a:pPr>
            <a:r>
              <a:rPr lang="en-US" sz="1600" b="1" dirty="0"/>
              <a:t>Q 4 A method of an object is simply a property with a function definition as its value. True or </a:t>
            </a:r>
            <a:r>
              <a:rPr lang="en-US" sz="1600" dirty="0"/>
              <a:t>false?</a:t>
            </a:r>
          </a:p>
          <a:p>
            <a:pPr marL="0" indent="0">
              <a:buNone/>
            </a:pPr>
            <a:r>
              <a:rPr lang="en-US" sz="1600" dirty="0"/>
              <a:t>A. True</a:t>
            </a:r>
          </a:p>
          <a:p>
            <a:pPr marL="0" indent="0">
              <a:buNone/>
            </a:pPr>
            <a:r>
              <a:rPr lang="en-US" sz="1600" dirty="0"/>
              <a:t>B. False</a:t>
            </a:r>
          </a:p>
          <a:p>
            <a:pPr marL="0" indent="0">
              <a:buNone/>
            </a:pPr>
            <a:r>
              <a:rPr lang="en-US" sz="1600" b="1" dirty="0"/>
              <a:t>Q 5 What is the constructor way to create an empty object?</a:t>
            </a:r>
          </a:p>
          <a:p>
            <a:pPr marL="0" indent="0">
              <a:buNone/>
            </a:pPr>
            <a:r>
              <a:rPr lang="en-US" sz="1600" dirty="0"/>
              <a:t>A. {}</a:t>
            </a:r>
          </a:p>
          <a:p>
            <a:pPr marL="0" indent="0">
              <a:buNone/>
            </a:pPr>
            <a:r>
              <a:rPr lang="en-US" sz="1600" dirty="0"/>
              <a:t>B. new Object()</a:t>
            </a:r>
          </a:p>
          <a:p>
            <a:pPr marL="0" indent="0">
              <a:buNone/>
            </a:pPr>
            <a:endParaRPr lang="en-US" sz="1600" dirty="0"/>
          </a:p>
        </p:txBody>
      </p:sp>
    </p:spTree>
    <p:extLst>
      <p:ext uri="{BB962C8B-B14F-4D97-AF65-F5344CB8AC3E}">
        <p14:creationId xmlns:p14="http://schemas.microsoft.com/office/powerpoint/2010/main" val="2520842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a:extLst>
              <a:ext uri="{FF2B5EF4-FFF2-40B4-BE49-F238E27FC236}">
                <a16:creationId xmlns:a16="http://schemas.microsoft.com/office/drawing/2014/main" id="{11BE000F-4F47-452A-9F3D-19CB796E47EC}"/>
              </a:ext>
            </a:extLst>
          </p:cNvPr>
          <p:cNvSpPr>
            <a:spLocks noGrp="1"/>
          </p:cNvSpPr>
          <p:nvPr>
            <p:ph type="ftr" sz="quarter" idx="12"/>
          </p:nvPr>
        </p:nvSpPr>
        <p:spPr>
          <a:xfrm>
            <a:off x="4038600" y="6356351"/>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WT                      unit- 4                </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a:extLst>
              <a:ext uri="{FF2B5EF4-FFF2-40B4-BE49-F238E27FC236}">
                <a16:creationId xmlns:a16="http://schemas.microsoft.com/office/drawing/2014/main" id="{CA1C0BC4-84D4-49D9-941E-49C0109050A7}"/>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46</a:t>
            </a:fld>
            <a:endParaRPr lang="en-US" altLang="en-US"/>
          </a:p>
        </p:txBody>
      </p:sp>
      <p:sp>
        <p:nvSpPr>
          <p:cNvPr id="7" name="Title 1">
            <a:extLst>
              <a:ext uri="{FF2B5EF4-FFF2-40B4-BE49-F238E27FC236}">
                <a16:creationId xmlns:a16="http://schemas.microsoft.com/office/drawing/2014/main" id="{6928BDB2-89DC-4844-B9D1-791701628401}"/>
              </a:ext>
            </a:extLst>
          </p:cNvPr>
          <p:cNvSpPr txBox="1">
            <a:spLocks/>
          </p:cNvSpPr>
          <p:nvPr/>
        </p:nvSpPr>
        <p:spPr>
          <a:xfrm>
            <a:off x="2895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itchFamily="18" charset="0"/>
                <a:cs typeface="Times New Roman" pitchFamily="18" charset="0"/>
              </a:rPr>
              <a:t>Daily Quiz(Cont..)</a:t>
            </a:r>
          </a:p>
        </p:txBody>
      </p:sp>
      <p:sp>
        <p:nvSpPr>
          <p:cNvPr id="2" name="Date Placeholder 1"/>
          <p:cNvSpPr>
            <a:spLocks noGrp="1"/>
          </p:cNvSpPr>
          <p:nvPr>
            <p:ph type="dt" sz="half" idx="10"/>
          </p:nvPr>
        </p:nvSpPr>
        <p:spPr/>
        <p:txBody>
          <a:bodyPr/>
          <a:lstStyle/>
          <a:p>
            <a:r>
              <a:rPr lang="en-US"/>
              <a:t>6/7/2023</a:t>
            </a:r>
          </a:p>
        </p:txBody>
      </p:sp>
      <p:sp>
        <p:nvSpPr>
          <p:cNvPr id="4" name="Content Placeholder 3"/>
          <p:cNvSpPr>
            <a:spLocks noGrp="1"/>
          </p:cNvSpPr>
          <p:nvPr>
            <p:ph idx="1"/>
          </p:nvPr>
        </p:nvSpPr>
        <p:spPr>
          <a:xfrm>
            <a:off x="1981200" y="762000"/>
            <a:ext cx="8229600" cy="5594350"/>
          </a:xfrm>
        </p:spPr>
        <p:txBody>
          <a:bodyPr>
            <a:normAutofit fontScale="77500" lnSpcReduction="20000"/>
          </a:bodyPr>
          <a:lstStyle/>
          <a:p>
            <a:pPr marL="0" indent="0">
              <a:buNone/>
            </a:pPr>
            <a:r>
              <a:rPr lang="en-US" sz="1600" b="1" dirty="0"/>
              <a:t>Q 6 JavaScript is a pure object-based language. True or false? </a:t>
            </a:r>
          </a:p>
          <a:p>
            <a:pPr marL="0" indent="0">
              <a:buNone/>
            </a:pPr>
            <a:r>
              <a:rPr lang="en-US" sz="1600" dirty="0"/>
              <a:t>A. True</a:t>
            </a:r>
          </a:p>
          <a:p>
            <a:pPr marL="0" indent="0">
              <a:buNone/>
            </a:pPr>
            <a:r>
              <a:rPr lang="en-US" sz="1600" dirty="0"/>
              <a:t>B. False</a:t>
            </a:r>
          </a:p>
          <a:p>
            <a:pPr marL="0" indent="0">
              <a:buNone/>
            </a:pPr>
            <a:r>
              <a:rPr lang="en-US" sz="1600" b="1" dirty="0"/>
              <a:t>Q 7 </a:t>
            </a:r>
            <a:r>
              <a:rPr lang="en-US" sz="1600" b="1" dirty="0" err="1"/>
              <a:t>Javascript</a:t>
            </a:r>
            <a:r>
              <a:rPr lang="en-US" sz="1600" b="1" dirty="0"/>
              <a:t> is an _______ language.</a:t>
            </a:r>
          </a:p>
          <a:p>
            <a:pPr>
              <a:buAutoNum type="alphaUcPeriod"/>
            </a:pPr>
            <a:r>
              <a:rPr lang="en-US" sz="1600" dirty="0"/>
              <a:t>object-oriented</a:t>
            </a:r>
          </a:p>
          <a:p>
            <a:pPr>
              <a:buAutoNum type="alphaUcPeriod"/>
            </a:pPr>
            <a:r>
              <a:rPr lang="en-US" sz="1600" dirty="0"/>
              <a:t>Procedural</a:t>
            </a:r>
          </a:p>
          <a:p>
            <a:pPr>
              <a:buAutoNum type="alphaUcPeriod"/>
            </a:pPr>
            <a:r>
              <a:rPr lang="en-US" sz="1600" dirty="0"/>
              <a:t>Object-based</a:t>
            </a:r>
          </a:p>
          <a:p>
            <a:pPr>
              <a:buAutoNum type="alphaUcPeriod"/>
            </a:pPr>
            <a:r>
              <a:rPr lang="en-US" sz="1600" dirty="0" err="1"/>
              <a:t>Protype</a:t>
            </a:r>
            <a:endParaRPr lang="en-US" sz="1600" dirty="0"/>
          </a:p>
          <a:p>
            <a:pPr marL="0" indent="0">
              <a:buNone/>
            </a:pPr>
            <a:r>
              <a:rPr lang="en-US" sz="1600" b="1" dirty="0"/>
              <a:t>Q 8 Object ......... is the process of converting an objects state to a string from which it can later be restored.</a:t>
            </a:r>
          </a:p>
          <a:p>
            <a:pPr marL="0" indent="0">
              <a:buNone/>
            </a:pPr>
            <a:r>
              <a:rPr lang="en-US" sz="1600" dirty="0"/>
              <a:t>A. prototype</a:t>
            </a:r>
          </a:p>
          <a:p>
            <a:pPr marL="0" indent="0">
              <a:buNone/>
            </a:pPr>
            <a:r>
              <a:rPr lang="en-US" sz="1600" dirty="0"/>
              <a:t>B. class</a:t>
            </a:r>
          </a:p>
          <a:p>
            <a:pPr marL="0" indent="0">
              <a:buNone/>
            </a:pPr>
            <a:r>
              <a:rPr lang="en-US" sz="1600" dirty="0"/>
              <a:t>C. serialization</a:t>
            </a:r>
          </a:p>
          <a:p>
            <a:pPr marL="0" indent="0">
              <a:buNone/>
            </a:pPr>
            <a:r>
              <a:rPr lang="en-US" sz="1600" dirty="0"/>
              <a:t>D. Extensible</a:t>
            </a:r>
          </a:p>
          <a:p>
            <a:pPr marL="0" indent="0">
              <a:buNone/>
            </a:pPr>
            <a:r>
              <a:rPr lang="en-US" sz="1600" b="1" dirty="0"/>
              <a:t>Q 9 The ________ operator is used to create an instance of an object.</a:t>
            </a:r>
          </a:p>
          <a:p>
            <a:pPr marL="0" indent="0">
              <a:buNone/>
            </a:pPr>
            <a:r>
              <a:rPr lang="en-US" sz="1600" dirty="0"/>
              <a:t>A. this</a:t>
            </a:r>
          </a:p>
          <a:p>
            <a:pPr marL="0" indent="0">
              <a:buNone/>
            </a:pPr>
            <a:r>
              <a:rPr lang="en-US" sz="1600" dirty="0"/>
              <a:t>B. self</a:t>
            </a:r>
          </a:p>
          <a:p>
            <a:pPr marL="0" indent="0">
              <a:buNone/>
            </a:pPr>
            <a:r>
              <a:rPr lang="en-US" sz="1600" dirty="0"/>
              <a:t>C. find</a:t>
            </a:r>
          </a:p>
          <a:p>
            <a:pPr marL="0" indent="0">
              <a:buNone/>
            </a:pPr>
            <a:r>
              <a:rPr lang="en-US" sz="1600" dirty="0"/>
              <a:t>D. New</a:t>
            </a:r>
          </a:p>
          <a:p>
            <a:pPr marL="0" indent="0">
              <a:buNone/>
            </a:pPr>
            <a:r>
              <a:rPr lang="en-US" sz="1600" b="1" dirty="0"/>
              <a:t>Q 10 JavaScript provides a special constructor function called Object() to build the object.</a:t>
            </a:r>
          </a:p>
          <a:p>
            <a:pPr marL="0" indent="0">
              <a:buNone/>
            </a:pPr>
            <a:r>
              <a:rPr lang="en-US" sz="1600" dirty="0"/>
              <a:t>A. TRUE</a:t>
            </a:r>
          </a:p>
          <a:p>
            <a:pPr marL="0" indent="0">
              <a:buNone/>
            </a:pPr>
            <a:r>
              <a:rPr lang="en-US" sz="1600" dirty="0"/>
              <a:t>B. FALSE</a:t>
            </a:r>
          </a:p>
        </p:txBody>
      </p:sp>
    </p:spTree>
    <p:extLst>
      <p:ext uri="{BB962C8B-B14F-4D97-AF65-F5344CB8AC3E}">
        <p14:creationId xmlns:p14="http://schemas.microsoft.com/office/powerpoint/2010/main" val="12186174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a:extLst>
              <a:ext uri="{FF2B5EF4-FFF2-40B4-BE49-F238E27FC236}">
                <a16:creationId xmlns:a16="http://schemas.microsoft.com/office/drawing/2014/main" id="{11BE000F-4F47-452A-9F3D-19CB796E47EC}"/>
              </a:ext>
            </a:extLst>
          </p:cNvPr>
          <p:cNvSpPr>
            <a:spLocks noGrp="1"/>
          </p:cNvSpPr>
          <p:nvPr>
            <p:ph type="ftr" sz="quarter" idx="12"/>
          </p:nvPr>
        </p:nvSpPr>
        <p:spPr>
          <a:xfrm>
            <a:off x="4038600" y="6356351"/>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WT                      unit- 4                </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a:extLst>
              <a:ext uri="{FF2B5EF4-FFF2-40B4-BE49-F238E27FC236}">
                <a16:creationId xmlns:a16="http://schemas.microsoft.com/office/drawing/2014/main" id="{CA1C0BC4-84D4-49D9-941E-49C0109050A7}"/>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47</a:t>
            </a:fld>
            <a:endParaRPr lang="en-US" altLang="en-US"/>
          </a:p>
        </p:txBody>
      </p:sp>
      <p:sp>
        <p:nvSpPr>
          <p:cNvPr id="7" name="Title 1">
            <a:extLst>
              <a:ext uri="{FF2B5EF4-FFF2-40B4-BE49-F238E27FC236}">
                <a16:creationId xmlns:a16="http://schemas.microsoft.com/office/drawing/2014/main" id="{6928BDB2-89DC-4844-B9D1-791701628401}"/>
              </a:ext>
            </a:extLst>
          </p:cNvPr>
          <p:cNvSpPr txBox="1">
            <a:spLocks/>
          </p:cNvSpPr>
          <p:nvPr/>
        </p:nvSpPr>
        <p:spPr>
          <a:xfrm>
            <a:off x="2895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itchFamily="18" charset="0"/>
                <a:cs typeface="Times New Roman" pitchFamily="18" charset="0"/>
              </a:rPr>
              <a:t>Daily Quiz(Cont..)</a:t>
            </a:r>
          </a:p>
        </p:txBody>
      </p:sp>
      <p:sp>
        <p:nvSpPr>
          <p:cNvPr id="2" name="Date Placeholder 1"/>
          <p:cNvSpPr>
            <a:spLocks noGrp="1"/>
          </p:cNvSpPr>
          <p:nvPr>
            <p:ph type="dt" sz="half" idx="10"/>
          </p:nvPr>
        </p:nvSpPr>
        <p:spPr/>
        <p:txBody>
          <a:bodyPr/>
          <a:lstStyle/>
          <a:p>
            <a:r>
              <a:rPr lang="en-US"/>
              <a:t>6/7/2023</a:t>
            </a:r>
          </a:p>
        </p:txBody>
      </p:sp>
      <p:sp>
        <p:nvSpPr>
          <p:cNvPr id="3" name="Content Placeholder 2"/>
          <p:cNvSpPr>
            <a:spLocks noGrp="1"/>
          </p:cNvSpPr>
          <p:nvPr>
            <p:ph idx="1"/>
          </p:nvPr>
        </p:nvSpPr>
        <p:spPr>
          <a:xfrm>
            <a:off x="1981200" y="762000"/>
            <a:ext cx="8229600" cy="5791200"/>
          </a:xfrm>
        </p:spPr>
        <p:txBody>
          <a:bodyPr>
            <a:normAutofit fontScale="85000" lnSpcReduction="20000"/>
          </a:bodyPr>
          <a:lstStyle/>
          <a:p>
            <a:pPr marL="0" indent="0">
              <a:buNone/>
            </a:pPr>
            <a:r>
              <a:rPr lang="en-US" sz="1600" b="1" dirty="0"/>
              <a:t>Q 12 Do functions in JavaScript necessarily return a value?</a:t>
            </a:r>
          </a:p>
          <a:p>
            <a:pPr marL="0" indent="0">
              <a:buNone/>
            </a:pPr>
            <a:r>
              <a:rPr lang="en-US" sz="1600" dirty="0"/>
              <a:t>A. It is mandatory</a:t>
            </a:r>
          </a:p>
          <a:p>
            <a:pPr marL="0" indent="0">
              <a:buNone/>
            </a:pPr>
            <a:r>
              <a:rPr lang="en-US" sz="1600" dirty="0"/>
              <a:t>B. Not necessary</a:t>
            </a:r>
          </a:p>
          <a:p>
            <a:pPr marL="0" indent="0">
              <a:buNone/>
            </a:pPr>
            <a:r>
              <a:rPr lang="en-US" sz="1600" dirty="0"/>
              <a:t>C. Few functions return values by default</a:t>
            </a:r>
          </a:p>
          <a:p>
            <a:pPr marL="0" indent="0">
              <a:buNone/>
            </a:pPr>
            <a:r>
              <a:rPr lang="en-US" sz="1600" dirty="0"/>
              <a:t>D. some functions do not return any value</a:t>
            </a:r>
          </a:p>
          <a:p>
            <a:pPr marL="0" indent="0">
              <a:buNone/>
            </a:pPr>
            <a:r>
              <a:rPr lang="en-US" sz="1600" b="1" dirty="0"/>
              <a:t>Q 13 What will be the output of the following JavaScript code?</a:t>
            </a:r>
          </a:p>
          <a:p>
            <a:pPr marL="0" indent="0">
              <a:buNone/>
            </a:pPr>
            <a:r>
              <a:rPr lang="en-US" sz="1600" dirty="0" err="1"/>
              <a:t>var</a:t>
            </a:r>
            <a:r>
              <a:rPr lang="en-US" sz="1600" dirty="0"/>
              <a:t> string2Num=</a:t>
            </a:r>
            <a:r>
              <a:rPr lang="en-US" sz="1600" dirty="0" err="1"/>
              <a:t>parseInt</a:t>
            </a:r>
            <a:r>
              <a:rPr lang="en-US" sz="1600" dirty="0"/>
              <a:t>("123xyz");</a:t>
            </a:r>
          </a:p>
          <a:p>
            <a:pPr marL="0" indent="0">
              <a:buNone/>
            </a:pPr>
            <a:r>
              <a:rPr lang="en-US" sz="1600" dirty="0"/>
              <a:t>A. 123</a:t>
            </a:r>
          </a:p>
          <a:p>
            <a:pPr marL="0" indent="0">
              <a:buNone/>
            </a:pPr>
            <a:r>
              <a:rPr lang="en-US" sz="1600" dirty="0"/>
              <a:t>B. 123xyz</a:t>
            </a:r>
          </a:p>
          <a:p>
            <a:pPr marL="0" indent="0">
              <a:buNone/>
            </a:pPr>
            <a:r>
              <a:rPr lang="en-US" sz="1600" dirty="0"/>
              <a:t>C. Exception</a:t>
            </a:r>
          </a:p>
          <a:p>
            <a:pPr marL="0" indent="0">
              <a:buNone/>
            </a:pPr>
            <a:r>
              <a:rPr lang="en-US" sz="1600" dirty="0"/>
              <a:t>D. </a:t>
            </a:r>
            <a:r>
              <a:rPr lang="en-US" sz="1600" dirty="0" err="1"/>
              <a:t>NaN</a:t>
            </a:r>
            <a:endParaRPr lang="en-US" sz="1600" dirty="0"/>
          </a:p>
          <a:p>
            <a:pPr marL="0" indent="0">
              <a:buNone/>
            </a:pPr>
            <a:r>
              <a:rPr lang="en-US" sz="1600" b="1" dirty="0"/>
              <a:t>Q 14 Which of the following function of Number object returns the number's value?</a:t>
            </a:r>
          </a:p>
          <a:p>
            <a:pPr marL="0" indent="0">
              <a:buNone/>
            </a:pPr>
            <a:r>
              <a:rPr lang="en-US" sz="1600" dirty="0"/>
              <a:t>A. </a:t>
            </a:r>
            <a:r>
              <a:rPr lang="en-US" sz="1600" dirty="0" err="1"/>
              <a:t>toString</a:t>
            </a:r>
            <a:r>
              <a:rPr lang="en-US" sz="1600" dirty="0"/>
              <a:t>()</a:t>
            </a:r>
          </a:p>
          <a:p>
            <a:pPr marL="0" indent="0">
              <a:buNone/>
            </a:pPr>
            <a:r>
              <a:rPr lang="en-US" sz="1600" dirty="0"/>
              <a:t>B. </a:t>
            </a:r>
            <a:r>
              <a:rPr lang="en-US" sz="1600" dirty="0" err="1"/>
              <a:t>valueOf</a:t>
            </a:r>
            <a:r>
              <a:rPr lang="en-US" sz="1600" dirty="0"/>
              <a:t>()</a:t>
            </a:r>
          </a:p>
          <a:p>
            <a:pPr marL="0" indent="0">
              <a:buNone/>
            </a:pPr>
            <a:r>
              <a:rPr lang="en-US" sz="1600" dirty="0"/>
              <a:t>C. </a:t>
            </a:r>
            <a:r>
              <a:rPr lang="en-US" sz="1600" dirty="0" err="1"/>
              <a:t>toLocaleString</a:t>
            </a:r>
            <a:r>
              <a:rPr lang="en-US" sz="1600" dirty="0"/>
              <a:t>()</a:t>
            </a:r>
          </a:p>
          <a:p>
            <a:pPr marL="0" indent="0">
              <a:buNone/>
            </a:pPr>
            <a:r>
              <a:rPr lang="en-US" sz="1600" dirty="0"/>
              <a:t>D. </a:t>
            </a:r>
            <a:r>
              <a:rPr lang="en-US" sz="1600" dirty="0" err="1"/>
              <a:t>toPrecision</a:t>
            </a:r>
            <a:r>
              <a:rPr lang="en-US" sz="1600" dirty="0"/>
              <a:t>()</a:t>
            </a:r>
          </a:p>
          <a:p>
            <a:pPr marL="0" indent="0">
              <a:buNone/>
            </a:pPr>
            <a:r>
              <a:rPr lang="en-US" sz="1600" b="1" dirty="0"/>
              <a:t>Q 15 What surrounds a string?</a:t>
            </a:r>
          </a:p>
          <a:p>
            <a:pPr marL="0" indent="0">
              <a:buNone/>
            </a:pPr>
            <a:r>
              <a:rPr lang="en-US" sz="1600" dirty="0"/>
              <a:t>Quotations</a:t>
            </a:r>
          </a:p>
          <a:p>
            <a:pPr marL="0" indent="0">
              <a:buNone/>
            </a:pPr>
            <a:r>
              <a:rPr lang="en-US" sz="1600" dirty="0"/>
              <a:t>Curly Brackets</a:t>
            </a:r>
          </a:p>
          <a:p>
            <a:pPr marL="0" indent="0">
              <a:buNone/>
            </a:pPr>
            <a:r>
              <a:rPr lang="en-US" sz="1600" dirty="0"/>
              <a:t>Parenthesis</a:t>
            </a:r>
          </a:p>
          <a:p>
            <a:pPr marL="0" indent="0">
              <a:buNone/>
            </a:pPr>
            <a:r>
              <a:rPr lang="en-US" sz="1600" dirty="0"/>
              <a:t>Square Brackets</a:t>
            </a:r>
          </a:p>
        </p:txBody>
      </p:sp>
    </p:spTree>
    <p:extLst>
      <p:ext uri="{BB962C8B-B14F-4D97-AF65-F5344CB8AC3E}">
        <p14:creationId xmlns:p14="http://schemas.microsoft.com/office/powerpoint/2010/main" val="351618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a:extLst>
              <a:ext uri="{FF2B5EF4-FFF2-40B4-BE49-F238E27FC236}">
                <a16:creationId xmlns:a16="http://schemas.microsoft.com/office/drawing/2014/main" id="{11BE000F-4F47-452A-9F3D-19CB796E47EC}"/>
              </a:ext>
            </a:extLst>
          </p:cNvPr>
          <p:cNvSpPr>
            <a:spLocks noGrp="1"/>
          </p:cNvSpPr>
          <p:nvPr>
            <p:ph type="ftr" sz="quarter" idx="12"/>
          </p:nvPr>
        </p:nvSpPr>
        <p:spPr>
          <a:xfrm>
            <a:off x="4038600" y="6356351"/>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WT                      unit- 4                </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a:extLst>
              <a:ext uri="{FF2B5EF4-FFF2-40B4-BE49-F238E27FC236}">
                <a16:creationId xmlns:a16="http://schemas.microsoft.com/office/drawing/2014/main" id="{CA1C0BC4-84D4-49D9-941E-49C0109050A7}"/>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48</a:t>
            </a:fld>
            <a:endParaRPr lang="en-US" altLang="en-US"/>
          </a:p>
        </p:txBody>
      </p:sp>
      <p:sp>
        <p:nvSpPr>
          <p:cNvPr id="7" name="Title 1">
            <a:extLst>
              <a:ext uri="{FF2B5EF4-FFF2-40B4-BE49-F238E27FC236}">
                <a16:creationId xmlns:a16="http://schemas.microsoft.com/office/drawing/2014/main" id="{6928BDB2-89DC-4844-B9D1-791701628401}"/>
              </a:ext>
            </a:extLst>
          </p:cNvPr>
          <p:cNvSpPr txBox="1">
            <a:spLocks/>
          </p:cNvSpPr>
          <p:nvPr/>
        </p:nvSpPr>
        <p:spPr>
          <a:xfrm>
            <a:off x="2895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itchFamily="18" charset="0"/>
                <a:cs typeface="Times New Roman" pitchFamily="18" charset="0"/>
              </a:rPr>
              <a:t>Daily Quiz(Cont..)</a:t>
            </a:r>
          </a:p>
        </p:txBody>
      </p:sp>
      <p:sp>
        <p:nvSpPr>
          <p:cNvPr id="2" name="Date Placeholder 1"/>
          <p:cNvSpPr>
            <a:spLocks noGrp="1"/>
          </p:cNvSpPr>
          <p:nvPr>
            <p:ph type="dt" sz="half" idx="10"/>
          </p:nvPr>
        </p:nvSpPr>
        <p:spPr/>
        <p:txBody>
          <a:bodyPr/>
          <a:lstStyle/>
          <a:p>
            <a:r>
              <a:rPr lang="en-US"/>
              <a:t>6/7/2023</a:t>
            </a:r>
          </a:p>
        </p:txBody>
      </p:sp>
      <p:sp>
        <p:nvSpPr>
          <p:cNvPr id="4" name="Content Placeholder 3"/>
          <p:cNvSpPr>
            <a:spLocks noGrp="1"/>
          </p:cNvSpPr>
          <p:nvPr>
            <p:ph idx="1"/>
          </p:nvPr>
        </p:nvSpPr>
        <p:spPr>
          <a:xfrm>
            <a:off x="1981200" y="838200"/>
            <a:ext cx="8229600" cy="5715000"/>
          </a:xfrm>
        </p:spPr>
        <p:txBody>
          <a:bodyPr>
            <a:normAutofit fontScale="70000" lnSpcReduction="20000"/>
          </a:bodyPr>
          <a:lstStyle/>
          <a:p>
            <a:pPr marL="0" indent="0">
              <a:buNone/>
            </a:pPr>
            <a:r>
              <a:rPr lang="en-US" sz="1600" b="1" dirty="0"/>
              <a:t>Q 16 </a:t>
            </a:r>
            <a:r>
              <a:rPr lang="en-US" sz="1600" dirty="0"/>
              <a:t>........ functions need not allow invocations with zero arguments.</a:t>
            </a:r>
          </a:p>
          <a:p>
            <a:pPr marL="0" indent="0">
              <a:buNone/>
            </a:pPr>
            <a:r>
              <a:rPr lang="en-US" sz="1600" dirty="0"/>
              <a:t>A. zero</a:t>
            </a:r>
          </a:p>
          <a:p>
            <a:pPr marL="0" indent="0">
              <a:buNone/>
            </a:pPr>
            <a:r>
              <a:rPr lang="en-US" sz="1600" dirty="0"/>
              <a:t>B. strict</a:t>
            </a:r>
          </a:p>
          <a:p>
            <a:pPr marL="0" indent="0">
              <a:buNone/>
            </a:pPr>
            <a:r>
              <a:rPr lang="en-US" sz="1600" dirty="0"/>
              <a:t>C. empty</a:t>
            </a:r>
          </a:p>
          <a:p>
            <a:pPr marL="0" indent="0">
              <a:buNone/>
            </a:pPr>
            <a:r>
              <a:rPr lang="en-US" sz="1600" dirty="0"/>
              <a:t>D. </a:t>
            </a:r>
            <a:r>
              <a:rPr lang="en-US" sz="1600" dirty="0" err="1"/>
              <a:t>Varargs</a:t>
            </a:r>
            <a:endParaRPr lang="en-US" sz="1600" dirty="0"/>
          </a:p>
          <a:p>
            <a:pPr marL="0" indent="0">
              <a:buNone/>
            </a:pPr>
            <a:r>
              <a:rPr lang="en-US" sz="1600" b="1" dirty="0"/>
              <a:t>Q 17  A _________ is a group of reusable code which can be called anywhere in your program.</a:t>
            </a:r>
          </a:p>
          <a:p>
            <a:pPr marL="0" indent="0">
              <a:buNone/>
            </a:pPr>
            <a:r>
              <a:rPr lang="en-US" sz="1600" dirty="0"/>
              <a:t>A. exception</a:t>
            </a:r>
          </a:p>
          <a:p>
            <a:pPr marL="0" indent="0">
              <a:buNone/>
            </a:pPr>
            <a:r>
              <a:rPr lang="en-US" sz="1600" dirty="0"/>
              <a:t>B. function</a:t>
            </a:r>
          </a:p>
          <a:p>
            <a:pPr marL="0" indent="0">
              <a:buNone/>
            </a:pPr>
            <a:r>
              <a:rPr lang="en-US" sz="1600" dirty="0"/>
              <a:t>C. loop</a:t>
            </a:r>
          </a:p>
          <a:p>
            <a:pPr marL="0" indent="0">
              <a:buNone/>
            </a:pPr>
            <a:r>
              <a:rPr lang="en-US" sz="1600" dirty="0"/>
              <a:t>D. Switch</a:t>
            </a:r>
          </a:p>
          <a:p>
            <a:pPr marL="0" indent="0">
              <a:buNone/>
            </a:pPr>
            <a:r>
              <a:rPr lang="en-US" sz="1600" b="1" dirty="0"/>
              <a:t>Q 18 The most common way to define a function in JavaScript is by using the ____________ </a:t>
            </a:r>
            <a:r>
              <a:rPr lang="en-US" sz="1600" dirty="0"/>
              <a:t>keyword.</a:t>
            </a:r>
          </a:p>
          <a:p>
            <a:pPr marL="0" indent="0">
              <a:buNone/>
            </a:pPr>
            <a:r>
              <a:rPr lang="en-US" sz="1600" dirty="0"/>
              <a:t>A. fun</a:t>
            </a:r>
          </a:p>
          <a:p>
            <a:pPr marL="0" indent="0">
              <a:buNone/>
            </a:pPr>
            <a:r>
              <a:rPr lang="en-US" sz="1600" dirty="0"/>
              <a:t>B. </a:t>
            </a:r>
            <a:r>
              <a:rPr lang="en-US" sz="1600" dirty="0" err="1"/>
              <a:t>var</a:t>
            </a:r>
            <a:endParaRPr lang="en-US" sz="1600" dirty="0"/>
          </a:p>
          <a:p>
            <a:pPr marL="0" indent="0">
              <a:buNone/>
            </a:pPr>
            <a:r>
              <a:rPr lang="en-US" sz="1600" dirty="0"/>
              <a:t>C. function</a:t>
            </a:r>
          </a:p>
          <a:p>
            <a:pPr marL="0" indent="0">
              <a:buNone/>
            </a:pPr>
            <a:r>
              <a:rPr lang="en-US" sz="1600" dirty="0"/>
              <a:t>D. Define</a:t>
            </a:r>
          </a:p>
          <a:p>
            <a:pPr marL="0" indent="0">
              <a:buNone/>
            </a:pPr>
            <a:r>
              <a:rPr lang="en-US" sz="1600" b="1" dirty="0"/>
              <a:t>Q 19 JavaScript allows us to write our own functions as well(True/False)</a:t>
            </a:r>
          </a:p>
          <a:p>
            <a:pPr marL="0" indent="0">
              <a:buNone/>
            </a:pPr>
            <a:r>
              <a:rPr lang="en-US" sz="1600" dirty="0"/>
              <a:t>A. True</a:t>
            </a:r>
          </a:p>
          <a:p>
            <a:pPr marL="0" indent="0">
              <a:buNone/>
            </a:pPr>
            <a:r>
              <a:rPr lang="en-US" sz="1600" dirty="0"/>
              <a:t>B. False</a:t>
            </a:r>
          </a:p>
          <a:p>
            <a:pPr marL="0" indent="0">
              <a:buNone/>
            </a:pPr>
            <a:r>
              <a:rPr lang="en-US" sz="1600" b="1" dirty="0"/>
              <a:t>Q 20 The Function() constructor expects ______ number of string arguments</a:t>
            </a:r>
          </a:p>
          <a:p>
            <a:pPr marL="0" indent="0">
              <a:buNone/>
            </a:pPr>
            <a:r>
              <a:rPr lang="en-US" sz="1600" dirty="0"/>
              <a:t>A. 0</a:t>
            </a:r>
          </a:p>
          <a:p>
            <a:pPr marL="0" indent="0">
              <a:buNone/>
            </a:pPr>
            <a:r>
              <a:rPr lang="en-US" sz="1600" dirty="0"/>
              <a:t>B. 1</a:t>
            </a:r>
          </a:p>
          <a:p>
            <a:pPr marL="0" indent="0">
              <a:buNone/>
            </a:pPr>
            <a:r>
              <a:rPr lang="en-US" sz="1600" dirty="0"/>
              <a:t>C. 2</a:t>
            </a:r>
          </a:p>
          <a:p>
            <a:pPr marL="0" indent="0">
              <a:buNone/>
            </a:pPr>
            <a:r>
              <a:rPr lang="en-US" sz="1600" dirty="0"/>
              <a:t>D. any</a:t>
            </a:r>
          </a:p>
        </p:txBody>
      </p:sp>
    </p:spTree>
    <p:extLst>
      <p:ext uri="{BB962C8B-B14F-4D97-AF65-F5344CB8AC3E}">
        <p14:creationId xmlns:p14="http://schemas.microsoft.com/office/powerpoint/2010/main" val="33407894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a:extLst>
              <a:ext uri="{FF2B5EF4-FFF2-40B4-BE49-F238E27FC236}">
                <a16:creationId xmlns:a16="http://schemas.microsoft.com/office/drawing/2014/main" id="{11BE000F-4F47-452A-9F3D-19CB796E47EC}"/>
              </a:ext>
            </a:extLst>
          </p:cNvPr>
          <p:cNvSpPr>
            <a:spLocks noGrp="1"/>
          </p:cNvSpPr>
          <p:nvPr>
            <p:ph type="ftr" sz="quarter" idx="12"/>
          </p:nvPr>
        </p:nvSpPr>
        <p:spPr>
          <a:xfrm>
            <a:off x="4038600" y="6356351"/>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WT                      unit- 4                </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a:extLst>
              <a:ext uri="{FF2B5EF4-FFF2-40B4-BE49-F238E27FC236}">
                <a16:creationId xmlns:a16="http://schemas.microsoft.com/office/drawing/2014/main" id="{CA1C0BC4-84D4-49D9-941E-49C0109050A7}"/>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49</a:t>
            </a:fld>
            <a:endParaRPr lang="en-US" altLang="en-US"/>
          </a:p>
        </p:txBody>
      </p:sp>
      <p:sp>
        <p:nvSpPr>
          <p:cNvPr id="7" name="Title 1">
            <a:extLst>
              <a:ext uri="{FF2B5EF4-FFF2-40B4-BE49-F238E27FC236}">
                <a16:creationId xmlns:a16="http://schemas.microsoft.com/office/drawing/2014/main" id="{6928BDB2-89DC-4844-B9D1-791701628401}"/>
              </a:ext>
            </a:extLst>
          </p:cNvPr>
          <p:cNvSpPr txBox="1">
            <a:spLocks/>
          </p:cNvSpPr>
          <p:nvPr/>
        </p:nvSpPr>
        <p:spPr>
          <a:xfrm>
            <a:off x="2667000" y="0"/>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itchFamily="18" charset="0"/>
                <a:cs typeface="Times New Roman" pitchFamily="18" charset="0"/>
              </a:rPr>
              <a:t>Spread Operator</a:t>
            </a:r>
          </a:p>
        </p:txBody>
      </p:sp>
      <p:sp>
        <p:nvSpPr>
          <p:cNvPr id="2" name="Date Placeholder 1"/>
          <p:cNvSpPr>
            <a:spLocks noGrp="1"/>
          </p:cNvSpPr>
          <p:nvPr>
            <p:ph type="dt" sz="half" idx="10"/>
          </p:nvPr>
        </p:nvSpPr>
        <p:spPr/>
        <p:txBody>
          <a:bodyPr/>
          <a:lstStyle/>
          <a:p>
            <a:r>
              <a:rPr lang="en-US"/>
              <a:t>6/7/2023</a:t>
            </a:r>
          </a:p>
        </p:txBody>
      </p:sp>
      <p:sp>
        <p:nvSpPr>
          <p:cNvPr id="8" name="TextBox 7">
            <a:extLst>
              <a:ext uri="{FF2B5EF4-FFF2-40B4-BE49-F238E27FC236}">
                <a16:creationId xmlns:a16="http://schemas.microsoft.com/office/drawing/2014/main" id="{7CC7D341-F258-50BD-92E6-8290DA05E2FE}"/>
              </a:ext>
            </a:extLst>
          </p:cNvPr>
          <p:cNvSpPr txBox="1"/>
          <p:nvPr/>
        </p:nvSpPr>
        <p:spPr>
          <a:xfrm>
            <a:off x="1612491" y="1086916"/>
            <a:ext cx="9458632" cy="707886"/>
          </a:xfrm>
          <a:prstGeom prst="rect">
            <a:avLst/>
          </a:prstGeom>
          <a:noFill/>
        </p:spPr>
        <p:txBody>
          <a:bodyPr wrap="square">
            <a:spAutoFit/>
          </a:bodyPr>
          <a:lstStyle/>
          <a:p>
            <a:r>
              <a:rPr lang="en-US" sz="2000" dirty="0"/>
              <a:t>The spread operator is used to "spread" the elements of an </a:t>
            </a:r>
            <a:r>
              <a:rPr lang="en-US" sz="2000" dirty="0" err="1"/>
              <a:t>iterable</a:t>
            </a:r>
            <a:r>
              <a:rPr lang="en-US" sz="2000" dirty="0"/>
              <a:t> (like an array or object) into individual elements. It can be used in the following contexts:</a:t>
            </a:r>
            <a:endParaRPr lang="en-IN" sz="2000" dirty="0"/>
          </a:p>
        </p:txBody>
      </p:sp>
      <p:sp>
        <p:nvSpPr>
          <p:cNvPr id="10" name="TextBox 9">
            <a:extLst>
              <a:ext uri="{FF2B5EF4-FFF2-40B4-BE49-F238E27FC236}">
                <a16:creationId xmlns:a16="http://schemas.microsoft.com/office/drawing/2014/main" id="{56745D24-165F-1E2B-6115-258873B252CF}"/>
              </a:ext>
            </a:extLst>
          </p:cNvPr>
          <p:cNvSpPr txBox="1"/>
          <p:nvPr/>
        </p:nvSpPr>
        <p:spPr>
          <a:xfrm>
            <a:off x="1612490" y="1961986"/>
            <a:ext cx="8826909" cy="646331"/>
          </a:xfrm>
          <a:prstGeom prst="rect">
            <a:avLst/>
          </a:prstGeom>
          <a:noFill/>
        </p:spPr>
        <p:txBody>
          <a:bodyPr wrap="square">
            <a:spAutoFit/>
          </a:bodyPr>
          <a:lstStyle/>
          <a:p>
            <a:r>
              <a:rPr lang="en-US" b="1" dirty="0"/>
              <a:t>Array Expansion:</a:t>
            </a:r>
            <a:endParaRPr lang="en-US" dirty="0"/>
          </a:p>
          <a:p>
            <a:r>
              <a:rPr lang="en-US" dirty="0"/>
              <a:t>You can use the spread operator to expand elements of an array into another array.</a:t>
            </a:r>
          </a:p>
        </p:txBody>
      </p:sp>
      <p:sp>
        <p:nvSpPr>
          <p:cNvPr id="12" name="TextBox 11">
            <a:extLst>
              <a:ext uri="{FF2B5EF4-FFF2-40B4-BE49-F238E27FC236}">
                <a16:creationId xmlns:a16="http://schemas.microsoft.com/office/drawing/2014/main" id="{5331ADBD-EAAA-43FF-37BF-D09DADA73A6A}"/>
              </a:ext>
            </a:extLst>
          </p:cNvPr>
          <p:cNvSpPr txBox="1"/>
          <p:nvPr/>
        </p:nvSpPr>
        <p:spPr>
          <a:xfrm>
            <a:off x="3657600" y="2782669"/>
            <a:ext cx="6096000" cy="646331"/>
          </a:xfrm>
          <a:prstGeom prst="rect">
            <a:avLst/>
          </a:prstGeom>
          <a:noFill/>
        </p:spPr>
        <p:txBody>
          <a:bodyPr wrap="square">
            <a:spAutoFit/>
          </a:bodyPr>
          <a:lstStyle/>
          <a:p>
            <a:r>
              <a:rPr lang="en-IN" dirty="0" err="1"/>
              <a:t>const</a:t>
            </a:r>
            <a:r>
              <a:rPr lang="en-IN" dirty="0"/>
              <a:t> arr1 = [1, 2, 3];</a:t>
            </a:r>
          </a:p>
          <a:p>
            <a:r>
              <a:rPr lang="en-IN" dirty="0" err="1"/>
              <a:t>const</a:t>
            </a:r>
            <a:r>
              <a:rPr lang="en-IN" dirty="0"/>
              <a:t> arr2 = [...arr1, 4, 5, 6]; // arr2 is [1, 2, 3, 4, 5, 6]</a:t>
            </a:r>
          </a:p>
        </p:txBody>
      </p:sp>
      <p:sp>
        <p:nvSpPr>
          <p:cNvPr id="14" name="TextBox 13">
            <a:extLst>
              <a:ext uri="{FF2B5EF4-FFF2-40B4-BE49-F238E27FC236}">
                <a16:creationId xmlns:a16="http://schemas.microsoft.com/office/drawing/2014/main" id="{6C46F9F5-9462-D97B-49CA-FEF07C890809}"/>
              </a:ext>
            </a:extLst>
          </p:cNvPr>
          <p:cNvSpPr txBox="1"/>
          <p:nvPr/>
        </p:nvSpPr>
        <p:spPr>
          <a:xfrm>
            <a:off x="1612489" y="3776511"/>
            <a:ext cx="9016181" cy="646331"/>
          </a:xfrm>
          <a:prstGeom prst="rect">
            <a:avLst/>
          </a:prstGeom>
          <a:noFill/>
        </p:spPr>
        <p:txBody>
          <a:bodyPr wrap="square">
            <a:spAutoFit/>
          </a:bodyPr>
          <a:lstStyle/>
          <a:p>
            <a:r>
              <a:rPr lang="en-US" b="1" dirty="0"/>
              <a:t>Object Expansion:</a:t>
            </a:r>
            <a:endParaRPr lang="en-US" dirty="0"/>
          </a:p>
          <a:p>
            <a:r>
              <a:rPr lang="en-US" dirty="0"/>
              <a:t>It can also be used to copy or merge objects.</a:t>
            </a:r>
          </a:p>
        </p:txBody>
      </p:sp>
      <p:sp>
        <p:nvSpPr>
          <p:cNvPr id="16" name="TextBox 15">
            <a:extLst>
              <a:ext uri="{FF2B5EF4-FFF2-40B4-BE49-F238E27FC236}">
                <a16:creationId xmlns:a16="http://schemas.microsoft.com/office/drawing/2014/main" id="{BD55CC97-0D6C-1C01-F781-38CB00875F09}"/>
              </a:ext>
            </a:extLst>
          </p:cNvPr>
          <p:cNvSpPr txBox="1"/>
          <p:nvPr/>
        </p:nvSpPr>
        <p:spPr>
          <a:xfrm>
            <a:off x="3657600" y="4716178"/>
            <a:ext cx="6096000" cy="646331"/>
          </a:xfrm>
          <a:prstGeom prst="rect">
            <a:avLst/>
          </a:prstGeom>
          <a:noFill/>
        </p:spPr>
        <p:txBody>
          <a:bodyPr wrap="square">
            <a:spAutoFit/>
          </a:bodyPr>
          <a:lstStyle/>
          <a:p>
            <a:r>
              <a:rPr lang="en-IN" dirty="0" err="1"/>
              <a:t>const</a:t>
            </a:r>
            <a:r>
              <a:rPr lang="en-IN" dirty="0"/>
              <a:t> obj1 = { a: 1, b: 2 };</a:t>
            </a:r>
          </a:p>
          <a:p>
            <a:r>
              <a:rPr lang="en-IN" dirty="0" err="1"/>
              <a:t>const</a:t>
            </a:r>
            <a:r>
              <a:rPr lang="en-IN" dirty="0"/>
              <a:t> obj2 = { ...obj1, c: 3 }; // obj2 is { a: 1, b: 2, c: 3 }</a:t>
            </a:r>
          </a:p>
        </p:txBody>
      </p:sp>
    </p:spTree>
    <p:extLst>
      <p:ext uri="{BB962C8B-B14F-4D97-AF65-F5344CB8AC3E}">
        <p14:creationId xmlns:p14="http://schemas.microsoft.com/office/powerpoint/2010/main" val="16161987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066800"/>
            <a:ext cx="8229600" cy="4876800"/>
          </a:xfrm>
        </p:spPr>
        <p:txBody>
          <a:bodyPr>
            <a:normAutofit fontScale="92500" lnSpcReduction="10000"/>
          </a:bodyPr>
          <a:lstStyle/>
          <a:p>
            <a:pPr marL="0" indent="0">
              <a:buNone/>
            </a:pPr>
            <a:endParaRPr lang="en-US" sz="1900" dirty="0"/>
          </a:p>
          <a:p>
            <a:pPr lvl="1">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Java Script is used insert dynamic text into HTML (ex: user name)</a:t>
            </a:r>
          </a:p>
          <a:p>
            <a:pPr marL="457200" lvl="1" indent="0">
              <a:buNone/>
            </a:pPr>
            <a:endParaRPr lang="en-US" sz="26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It’s get information about a user's computer (ex: browser type)</a:t>
            </a:r>
          </a:p>
          <a:p>
            <a:pPr marL="457200" lvl="1" indent="0">
              <a:buNone/>
            </a:pPr>
            <a:endParaRPr lang="en-US" sz="26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It perform calculations on user's computer (ex: form validation)</a:t>
            </a:r>
          </a:p>
          <a:p>
            <a:pPr marL="457200" lvl="1" indent="0">
              <a:buNone/>
            </a:pPr>
            <a:endParaRPr lang="en-US" sz="26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Java script offers a vast standard library that has a wide variety of functions and methods available to help in the process of development, making the entire process easier and hassle-free</a:t>
            </a:r>
          </a:p>
        </p:txBody>
      </p:sp>
      <p:sp>
        <p:nvSpPr>
          <p:cNvPr id="4" name="Date Placeholder 3"/>
          <p:cNvSpPr>
            <a:spLocks noGrp="1"/>
          </p:cNvSpPr>
          <p:nvPr>
            <p:ph type="dt" sz="half" idx="10"/>
          </p:nvPr>
        </p:nvSpPr>
        <p:spPr/>
        <p:txBody>
          <a:bodyPr/>
          <a:lstStyle/>
          <a:p>
            <a:r>
              <a:rPr lang="en-US"/>
              <a:t>6/7/2023</a:t>
            </a:r>
            <a:endParaRPr lang="en-US" dirty="0"/>
          </a:p>
        </p:txBody>
      </p:sp>
      <p:sp>
        <p:nvSpPr>
          <p:cNvPr id="6" name="Slide Number Placeholder 5"/>
          <p:cNvSpPr>
            <a:spLocks noGrp="1"/>
          </p:cNvSpPr>
          <p:nvPr>
            <p:ph type="sldNum" sz="quarter" idx="12"/>
          </p:nvPr>
        </p:nvSpPr>
        <p:spPr>
          <a:xfrm>
            <a:off x="7391400" y="6340476"/>
            <a:ext cx="2133600" cy="365125"/>
          </a:xfrm>
        </p:spPr>
        <p:txBody>
          <a:bodyPr/>
          <a:lstStyle/>
          <a:p>
            <a:fld id="{B6F15528-21DE-4FAA-801E-634DDDAF4B2B}" type="slidenum">
              <a:rPr lang="en-US" smtClean="0"/>
              <a:pPr/>
              <a:t>5</a:t>
            </a:fld>
            <a:endParaRPr lang="en-US" dirty="0"/>
          </a:p>
        </p:txBody>
      </p:sp>
      <p:sp>
        <p:nvSpPr>
          <p:cNvPr id="7" name="Title 1"/>
          <p:cNvSpPr txBox="1">
            <a:spLocks/>
          </p:cNvSpPr>
          <p:nvPr/>
        </p:nvSpPr>
        <p:spPr>
          <a:xfrm>
            <a:off x="2860431" y="2479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800" b="1" dirty="0">
                <a:latin typeface="Calibri" panose="020F0502020204030204" pitchFamily="34" charset="0"/>
                <a:ea typeface="Calibri" panose="020F0502020204030204" pitchFamily="34" charset="0"/>
                <a:cs typeface="Times New Roman" panose="02020603050405020304" pitchFamily="18" charset="0"/>
              </a:rPr>
              <a:t> Java Script </a:t>
            </a:r>
            <a:r>
              <a:rPr lang="en-US" sz="2800" b="1" dirty="0" err="1"/>
              <a:t>cont</a:t>
            </a:r>
            <a:r>
              <a:rPr lang="en-US" sz="2800" dirty="0"/>
              <a:t>…</a:t>
            </a:r>
            <a:endParaRPr lang="en-IN" sz="28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8" name="Footer Placeholder 12">
            <a:extLst>
              <a:ext uri="{FF2B5EF4-FFF2-40B4-BE49-F238E27FC236}">
                <a16:creationId xmlns:a16="http://schemas.microsoft.com/office/drawing/2014/main" id="{BC6D6FBE-C42D-4841-9F9D-AA1A425A2C04}"/>
              </a:ext>
            </a:extLst>
          </p:cNvPr>
          <p:cNvSpPr txBox="1">
            <a:spLocks/>
          </p:cNvSpPr>
          <p:nvPr/>
        </p:nvSpPr>
        <p:spPr>
          <a:xfrm>
            <a:off x="3810000" y="6356350"/>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Abdul Khalid                   WT                     unit-  4                </a:t>
            </a:r>
          </a:p>
        </p:txBody>
      </p:sp>
      <p:sp>
        <p:nvSpPr>
          <p:cNvPr id="2" name="Footer Placeholder 1">
            <a:extLst>
              <a:ext uri="{FF2B5EF4-FFF2-40B4-BE49-F238E27FC236}">
                <a16:creationId xmlns:a16="http://schemas.microsoft.com/office/drawing/2014/main" id="{8E584B6E-6A97-E484-E445-611009421C02}"/>
              </a:ext>
            </a:extLst>
          </p:cNvPr>
          <p:cNvSpPr>
            <a:spLocks noGrp="1"/>
          </p:cNvSpPr>
          <p:nvPr>
            <p:ph type="ftr" sz="quarter" idx="11"/>
          </p:nvPr>
        </p:nvSpPr>
        <p:spPr/>
        <p:txBody>
          <a:bodyPr/>
          <a:lstStyle/>
          <a:p>
            <a:r>
              <a:rPr lang="fi-FI"/>
              <a:t>Rajat Kumar              WT                      unit- 4                </a:t>
            </a:r>
            <a:endParaRPr lang="en-US"/>
          </a:p>
        </p:txBody>
      </p:sp>
    </p:spTree>
    <p:extLst>
      <p:ext uri="{BB962C8B-B14F-4D97-AF65-F5344CB8AC3E}">
        <p14:creationId xmlns:p14="http://schemas.microsoft.com/office/powerpoint/2010/main" val="16391032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a:extLst>
              <a:ext uri="{FF2B5EF4-FFF2-40B4-BE49-F238E27FC236}">
                <a16:creationId xmlns:a16="http://schemas.microsoft.com/office/drawing/2014/main" id="{11BE000F-4F47-452A-9F3D-19CB796E47EC}"/>
              </a:ext>
            </a:extLst>
          </p:cNvPr>
          <p:cNvSpPr>
            <a:spLocks noGrp="1"/>
          </p:cNvSpPr>
          <p:nvPr>
            <p:ph type="ftr" sz="quarter" idx="12"/>
          </p:nvPr>
        </p:nvSpPr>
        <p:spPr>
          <a:xfrm>
            <a:off x="4038600" y="6356351"/>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WT                      unit- 4                </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a:extLst>
              <a:ext uri="{FF2B5EF4-FFF2-40B4-BE49-F238E27FC236}">
                <a16:creationId xmlns:a16="http://schemas.microsoft.com/office/drawing/2014/main" id="{CA1C0BC4-84D4-49D9-941E-49C0109050A7}"/>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50</a:t>
            </a:fld>
            <a:endParaRPr lang="en-US" altLang="en-US"/>
          </a:p>
        </p:txBody>
      </p:sp>
      <p:sp>
        <p:nvSpPr>
          <p:cNvPr id="7" name="Title 1">
            <a:extLst>
              <a:ext uri="{FF2B5EF4-FFF2-40B4-BE49-F238E27FC236}">
                <a16:creationId xmlns:a16="http://schemas.microsoft.com/office/drawing/2014/main" id="{6928BDB2-89DC-4844-B9D1-791701628401}"/>
              </a:ext>
            </a:extLst>
          </p:cNvPr>
          <p:cNvSpPr txBox="1">
            <a:spLocks/>
          </p:cNvSpPr>
          <p:nvPr/>
        </p:nvSpPr>
        <p:spPr>
          <a:xfrm>
            <a:off x="2667000" y="0"/>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a:latin typeface="Times New Roman" pitchFamily="18" charset="0"/>
                <a:cs typeface="Times New Roman" pitchFamily="18" charset="0"/>
              </a:rPr>
              <a:t>Spread Operator</a:t>
            </a:r>
            <a:endParaRPr lang="en-US" sz="3200" dirty="0">
              <a:latin typeface="Times New Roman" pitchFamily="18" charset="0"/>
              <a:cs typeface="Times New Roman" pitchFamily="18" charset="0"/>
            </a:endParaRPr>
          </a:p>
        </p:txBody>
      </p:sp>
      <p:sp>
        <p:nvSpPr>
          <p:cNvPr id="2" name="Date Placeholder 1"/>
          <p:cNvSpPr>
            <a:spLocks noGrp="1"/>
          </p:cNvSpPr>
          <p:nvPr>
            <p:ph type="dt" sz="half" idx="10"/>
          </p:nvPr>
        </p:nvSpPr>
        <p:spPr/>
        <p:txBody>
          <a:bodyPr/>
          <a:lstStyle/>
          <a:p>
            <a:r>
              <a:rPr lang="en-US"/>
              <a:t>6/7/2023</a:t>
            </a:r>
          </a:p>
        </p:txBody>
      </p:sp>
      <p:sp>
        <p:nvSpPr>
          <p:cNvPr id="4" name="TextBox 3">
            <a:extLst>
              <a:ext uri="{FF2B5EF4-FFF2-40B4-BE49-F238E27FC236}">
                <a16:creationId xmlns:a16="http://schemas.microsoft.com/office/drawing/2014/main" id="{A2D81CBA-EB99-C8B8-2289-C651DCCD62AE}"/>
              </a:ext>
            </a:extLst>
          </p:cNvPr>
          <p:cNvSpPr txBox="1"/>
          <p:nvPr/>
        </p:nvSpPr>
        <p:spPr>
          <a:xfrm>
            <a:off x="1632155" y="1106579"/>
            <a:ext cx="9448800" cy="646331"/>
          </a:xfrm>
          <a:prstGeom prst="rect">
            <a:avLst/>
          </a:prstGeom>
          <a:noFill/>
        </p:spPr>
        <p:txBody>
          <a:bodyPr wrap="square">
            <a:spAutoFit/>
          </a:bodyPr>
          <a:lstStyle/>
          <a:p>
            <a:r>
              <a:rPr lang="en-US" b="1" dirty="0"/>
              <a:t>Function Arguments:</a:t>
            </a:r>
            <a:endParaRPr lang="en-US" dirty="0"/>
          </a:p>
          <a:p>
            <a:r>
              <a:rPr lang="en-US" dirty="0"/>
              <a:t>The spread operator can be used to pass elements of an array as arguments to a function.</a:t>
            </a:r>
          </a:p>
        </p:txBody>
      </p:sp>
      <p:sp>
        <p:nvSpPr>
          <p:cNvPr id="6" name="TextBox 5">
            <a:extLst>
              <a:ext uri="{FF2B5EF4-FFF2-40B4-BE49-F238E27FC236}">
                <a16:creationId xmlns:a16="http://schemas.microsoft.com/office/drawing/2014/main" id="{FB582AFF-1908-DFE6-5923-7F5A94696605}"/>
              </a:ext>
            </a:extLst>
          </p:cNvPr>
          <p:cNvSpPr txBox="1"/>
          <p:nvPr/>
        </p:nvSpPr>
        <p:spPr>
          <a:xfrm>
            <a:off x="1560871" y="2248857"/>
            <a:ext cx="6096000" cy="1477328"/>
          </a:xfrm>
          <a:prstGeom prst="rect">
            <a:avLst/>
          </a:prstGeom>
          <a:noFill/>
        </p:spPr>
        <p:txBody>
          <a:bodyPr wrap="square">
            <a:spAutoFit/>
          </a:bodyPr>
          <a:lstStyle/>
          <a:p>
            <a:r>
              <a:rPr lang="en-IN" dirty="0"/>
              <a:t>function sum(x, y, z) {</a:t>
            </a:r>
          </a:p>
          <a:p>
            <a:r>
              <a:rPr lang="en-IN" dirty="0"/>
              <a:t>  return x + y + z;</a:t>
            </a:r>
          </a:p>
          <a:p>
            <a:r>
              <a:rPr lang="en-IN" dirty="0"/>
              <a:t>}</a:t>
            </a:r>
          </a:p>
          <a:p>
            <a:r>
              <a:rPr lang="en-IN" dirty="0" err="1"/>
              <a:t>const</a:t>
            </a:r>
            <a:r>
              <a:rPr lang="en-IN" dirty="0"/>
              <a:t> numbers = [1, 2, 3];</a:t>
            </a:r>
          </a:p>
          <a:p>
            <a:r>
              <a:rPr lang="en-IN" dirty="0"/>
              <a:t>console.log(sum(...numbers)); // Output: 6</a:t>
            </a:r>
          </a:p>
        </p:txBody>
      </p:sp>
    </p:spTree>
    <p:extLst>
      <p:ext uri="{BB962C8B-B14F-4D97-AF65-F5344CB8AC3E}">
        <p14:creationId xmlns:p14="http://schemas.microsoft.com/office/powerpoint/2010/main" val="6640916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a:extLst>
              <a:ext uri="{FF2B5EF4-FFF2-40B4-BE49-F238E27FC236}">
                <a16:creationId xmlns:a16="http://schemas.microsoft.com/office/drawing/2014/main" id="{11BE000F-4F47-452A-9F3D-19CB796E47EC}"/>
              </a:ext>
            </a:extLst>
          </p:cNvPr>
          <p:cNvSpPr>
            <a:spLocks noGrp="1"/>
          </p:cNvSpPr>
          <p:nvPr>
            <p:ph type="ftr" sz="quarter" idx="12"/>
          </p:nvPr>
        </p:nvSpPr>
        <p:spPr>
          <a:xfrm>
            <a:off x="4038600" y="6356351"/>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WT                      unit- 4                </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a:extLst>
              <a:ext uri="{FF2B5EF4-FFF2-40B4-BE49-F238E27FC236}">
                <a16:creationId xmlns:a16="http://schemas.microsoft.com/office/drawing/2014/main" id="{CA1C0BC4-84D4-49D9-941E-49C0109050A7}"/>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51</a:t>
            </a:fld>
            <a:endParaRPr lang="en-US" altLang="en-US"/>
          </a:p>
        </p:txBody>
      </p:sp>
      <p:sp>
        <p:nvSpPr>
          <p:cNvPr id="7" name="Title 1">
            <a:extLst>
              <a:ext uri="{FF2B5EF4-FFF2-40B4-BE49-F238E27FC236}">
                <a16:creationId xmlns:a16="http://schemas.microsoft.com/office/drawing/2014/main" id="{6928BDB2-89DC-4844-B9D1-791701628401}"/>
              </a:ext>
            </a:extLst>
          </p:cNvPr>
          <p:cNvSpPr txBox="1">
            <a:spLocks/>
          </p:cNvSpPr>
          <p:nvPr/>
        </p:nvSpPr>
        <p:spPr>
          <a:xfrm>
            <a:off x="2667000" y="0"/>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itchFamily="18" charset="0"/>
                <a:cs typeface="Times New Roman" pitchFamily="18" charset="0"/>
              </a:rPr>
              <a:t>Rest Operator</a:t>
            </a:r>
          </a:p>
        </p:txBody>
      </p:sp>
      <p:sp>
        <p:nvSpPr>
          <p:cNvPr id="2" name="Date Placeholder 1"/>
          <p:cNvSpPr>
            <a:spLocks noGrp="1"/>
          </p:cNvSpPr>
          <p:nvPr>
            <p:ph type="dt" sz="half" idx="10"/>
          </p:nvPr>
        </p:nvSpPr>
        <p:spPr/>
        <p:txBody>
          <a:bodyPr/>
          <a:lstStyle/>
          <a:p>
            <a:r>
              <a:rPr lang="en-US"/>
              <a:t>6/7/2023</a:t>
            </a:r>
          </a:p>
        </p:txBody>
      </p:sp>
      <p:sp>
        <p:nvSpPr>
          <p:cNvPr id="4" name="TextBox 3">
            <a:extLst>
              <a:ext uri="{FF2B5EF4-FFF2-40B4-BE49-F238E27FC236}">
                <a16:creationId xmlns:a16="http://schemas.microsoft.com/office/drawing/2014/main" id="{0F780255-9ECE-DB5A-F500-0C023FCB3EAB}"/>
              </a:ext>
            </a:extLst>
          </p:cNvPr>
          <p:cNvSpPr txBox="1"/>
          <p:nvPr/>
        </p:nvSpPr>
        <p:spPr>
          <a:xfrm>
            <a:off x="1327354" y="1096748"/>
            <a:ext cx="9881420" cy="646331"/>
          </a:xfrm>
          <a:prstGeom prst="rect">
            <a:avLst/>
          </a:prstGeom>
          <a:noFill/>
        </p:spPr>
        <p:txBody>
          <a:bodyPr wrap="square">
            <a:spAutoFit/>
          </a:bodyPr>
          <a:lstStyle/>
          <a:p>
            <a:r>
              <a:rPr lang="en-US" dirty="0"/>
              <a:t>The rest operator is used to collect multiple elements and condense them into a single array. It is used primarily in function parameter lists and </a:t>
            </a:r>
            <a:r>
              <a:rPr lang="en-US" dirty="0" err="1"/>
              <a:t>destructuring</a:t>
            </a:r>
            <a:r>
              <a:rPr lang="en-US" dirty="0"/>
              <a:t> assignments.</a:t>
            </a:r>
            <a:endParaRPr lang="en-IN" dirty="0"/>
          </a:p>
        </p:txBody>
      </p:sp>
      <p:sp>
        <p:nvSpPr>
          <p:cNvPr id="6" name="TextBox 5">
            <a:extLst>
              <a:ext uri="{FF2B5EF4-FFF2-40B4-BE49-F238E27FC236}">
                <a16:creationId xmlns:a16="http://schemas.microsoft.com/office/drawing/2014/main" id="{E996643C-B5F4-ED51-69CC-7D6ABAA68FD3}"/>
              </a:ext>
            </a:extLst>
          </p:cNvPr>
          <p:cNvSpPr txBox="1"/>
          <p:nvPr/>
        </p:nvSpPr>
        <p:spPr>
          <a:xfrm>
            <a:off x="1327353" y="1912824"/>
            <a:ext cx="9448801" cy="646331"/>
          </a:xfrm>
          <a:prstGeom prst="rect">
            <a:avLst/>
          </a:prstGeom>
          <a:noFill/>
        </p:spPr>
        <p:txBody>
          <a:bodyPr wrap="square">
            <a:spAutoFit/>
          </a:bodyPr>
          <a:lstStyle/>
          <a:p>
            <a:r>
              <a:rPr lang="en-US" b="1" dirty="0"/>
              <a:t>Function Parameters:</a:t>
            </a:r>
            <a:endParaRPr lang="en-US" dirty="0"/>
          </a:p>
          <a:p>
            <a:r>
              <a:rPr lang="en-US" dirty="0"/>
              <a:t>The rest operator allows you to accept an indefinite number of arguments as an array.</a:t>
            </a:r>
          </a:p>
        </p:txBody>
      </p:sp>
      <p:sp>
        <p:nvSpPr>
          <p:cNvPr id="9" name="TextBox 8">
            <a:extLst>
              <a:ext uri="{FF2B5EF4-FFF2-40B4-BE49-F238E27FC236}">
                <a16:creationId xmlns:a16="http://schemas.microsoft.com/office/drawing/2014/main" id="{BDBB1A46-80E2-C133-34EC-186B7FB070ED}"/>
              </a:ext>
            </a:extLst>
          </p:cNvPr>
          <p:cNvSpPr txBox="1"/>
          <p:nvPr/>
        </p:nvSpPr>
        <p:spPr>
          <a:xfrm>
            <a:off x="1479753" y="2968035"/>
            <a:ext cx="6096000" cy="1200329"/>
          </a:xfrm>
          <a:prstGeom prst="rect">
            <a:avLst/>
          </a:prstGeom>
          <a:noFill/>
        </p:spPr>
        <p:txBody>
          <a:bodyPr wrap="square">
            <a:spAutoFit/>
          </a:bodyPr>
          <a:lstStyle/>
          <a:p>
            <a:r>
              <a:rPr lang="en-IN" dirty="0"/>
              <a:t>function sum(...</a:t>
            </a:r>
            <a:r>
              <a:rPr lang="en-IN" dirty="0" err="1"/>
              <a:t>args</a:t>
            </a:r>
            <a:r>
              <a:rPr lang="en-IN" dirty="0"/>
              <a:t>) {</a:t>
            </a:r>
          </a:p>
          <a:p>
            <a:r>
              <a:rPr lang="en-IN" dirty="0"/>
              <a:t>  return </a:t>
            </a:r>
            <a:r>
              <a:rPr lang="en-IN" dirty="0" err="1"/>
              <a:t>args.reduce</a:t>
            </a:r>
            <a:r>
              <a:rPr lang="en-IN" dirty="0"/>
              <a:t>((</a:t>
            </a:r>
            <a:r>
              <a:rPr lang="en-IN" dirty="0" err="1"/>
              <a:t>acc</a:t>
            </a:r>
            <a:r>
              <a:rPr lang="en-IN" dirty="0"/>
              <a:t>, </a:t>
            </a:r>
            <a:r>
              <a:rPr lang="en-IN" dirty="0" err="1"/>
              <a:t>curr</a:t>
            </a:r>
            <a:r>
              <a:rPr lang="en-IN" dirty="0"/>
              <a:t>) =&gt; </a:t>
            </a:r>
            <a:r>
              <a:rPr lang="en-IN" dirty="0" err="1"/>
              <a:t>acc</a:t>
            </a:r>
            <a:r>
              <a:rPr lang="en-IN" dirty="0"/>
              <a:t> + </a:t>
            </a:r>
            <a:r>
              <a:rPr lang="en-IN" dirty="0" err="1"/>
              <a:t>curr</a:t>
            </a:r>
            <a:r>
              <a:rPr lang="en-IN" dirty="0"/>
              <a:t>, 0);</a:t>
            </a:r>
          </a:p>
          <a:p>
            <a:r>
              <a:rPr lang="en-IN" dirty="0"/>
              <a:t>}</a:t>
            </a:r>
          </a:p>
          <a:p>
            <a:r>
              <a:rPr lang="en-IN" dirty="0"/>
              <a:t>console.log(sum(1, 2, 3, 4)); // Output: 10</a:t>
            </a:r>
          </a:p>
        </p:txBody>
      </p:sp>
    </p:spTree>
    <p:extLst>
      <p:ext uri="{BB962C8B-B14F-4D97-AF65-F5344CB8AC3E}">
        <p14:creationId xmlns:p14="http://schemas.microsoft.com/office/powerpoint/2010/main" val="1844340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a:extLst>
              <a:ext uri="{FF2B5EF4-FFF2-40B4-BE49-F238E27FC236}">
                <a16:creationId xmlns:a16="http://schemas.microsoft.com/office/drawing/2014/main" id="{11BE000F-4F47-452A-9F3D-19CB796E47EC}"/>
              </a:ext>
            </a:extLst>
          </p:cNvPr>
          <p:cNvSpPr>
            <a:spLocks noGrp="1"/>
          </p:cNvSpPr>
          <p:nvPr>
            <p:ph type="ftr" sz="quarter" idx="12"/>
          </p:nvPr>
        </p:nvSpPr>
        <p:spPr>
          <a:xfrm>
            <a:off x="4038600" y="6356351"/>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WT                      unit- 4                </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a:extLst>
              <a:ext uri="{FF2B5EF4-FFF2-40B4-BE49-F238E27FC236}">
                <a16:creationId xmlns:a16="http://schemas.microsoft.com/office/drawing/2014/main" id="{CA1C0BC4-84D4-49D9-941E-49C0109050A7}"/>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52</a:t>
            </a:fld>
            <a:endParaRPr lang="en-US" altLang="en-US"/>
          </a:p>
        </p:txBody>
      </p:sp>
      <p:sp>
        <p:nvSpPr>
          <p:cNvPr id="7" name="Title 1">
            <a:extLst>
              <a:ext uri="{FF2B5EF4-FFF2-40B4-BE49-F238E27FC236}">
                <a16:creationId xmlns:a16="http://schemas.microsoft.com/office/drawing/2014/main" id="{6928BDB2-89DC-4844-B9D1-791701628401}"/>
              </a:ext>
            </a:extLst>
          </p:cNvPr>
          <p:cNvSpPr txBox="1">
            <a:spLocks/>
          </p:cNvSpPr>
          <p:nvPr/>
        </p:nvSpPr>
        <p:spPr>
          <a:xfrm>
            <a:off x="2667000" y="0"/>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a:latin typeface="Times New Roman" pitchFamily="18" charset="0"/>
                <a:cs typeface="Times New Roman" pitchFamily="18" charset="0"/>
              </a:rPr>
              <a:t>Rest Operator</a:t>
            </a:r>
            <a:endParaRPr lang="en-US" sz="3200" dirty="0">
              <a:latin typeface="Times New Roman" pitchFamily="18" charset="0"/>
              <a:cs typeface="Times New Roman" pitchFamily="18" charset="0"/>
            </a:endParaRPr>
          </a:p>
        </p:txBody>
      </p:sp>
      <p:sp>
        <p:nvSpPr>
          <p:cNvPr id="2" name="Date Placeholder 1"/>
          <p:cNvSpPr>
            <a:spLocks noGrp="1"/>
          </p:cNvSpPr>
          <p:nvPr>
            <p:ph type="dt" sz="half" idx="10"/>
          </p:nvPr>
        </p:nvSpPr>
        <p:spPr/>
        <p:txBody>
          <a:bodyPr/>
          <a:lstStyle/>
          <a:p>
            <a:r>
              <a:rPr lang="en-US"/>
              <a:t>6/7/2023</a:t>
            </a:r>
          </a:p>
        </p:txBody>
      </p:sp>
      <p:sp>
        <p:nvSpPr>
          <p:cNvPr id="4" name="TextBox 3">
            <a:extLst>
              <a:ext uri="{FF2B5EF4-FFF2-40B4-BE49-F238E27FC236}">
                <a16:creationId xmlns:a16="http://schemas.microsoft.com/office/drawing/2014/main" id="{9E90CA2C-997C-FCB4-0795-21BC1AA9A467}"/>
              </a:ext>
            </a:extLst>
          </p:cNvPr>
          <p:cNvSpPr txBox="1"/>
          <p:nvPr/>
        </p:nvSpPr>
        <p:spPr>
          <a:xfrm>
            <a:off x="1700980" y="1077082"/>
            <a:ext cx="9134168" cy="646331"/>
          </a:xfrm>
          <a:prstGeom prst="rect">
            <a:avLst/>
          </a:prstGeom>
          <a:noFill/>
        </p:spPr>
        <p:txBody>
          <a:bodyPr wrap="square">
            <a:spAutoFit/>
          </a:bodyPr>
          <a:lstStyle/>
          <a:p>
            <a:r>
              <a:rPr lang="en-US" b="1" dirty="0"/>
              <a:t>Array </a:t>
            </a:r>
            <a:r>
              <a:rPr lang="en-US" b="1" dirty="0" err="1"/>
              <a:t>Destructuring</a:t>
            </a:r>
            <a:r>
              <a:rPr lang="en-US" b="1" dirty="0"/>
              <a:t>:</a:t>
            </a:r>
            <a:endParaRPr lang="en-US" dirty="0"/>
          </a:p>
          <a:p>
            <a:r>
              <a:rPr lang="en-US" dirty="0"/>
              <a:t>You can use the rest operator to collect the remaining elements of an array into a new array.</a:t>
            </a:r>
          </a:p>
        </p:txBody>
      </p:sp>
      <p:sp>
        <p:nvSpPr>
          <p:cNvPr id="6" name="TextBox 5">
            <a:extLst>
              <a:ext uri="{FF2B5EF4-FFF2-40B4-BE49-F238E27FC236}">
                <a16:creationId xmlns:a16="http://schemas.microsoft.com/office/drawing/2014/main" id="{1126CB91-B342-4D86-B3F8-FFE793025FF2}"/>
              </a:ext>
            </a:extLst>
          </p:cNvPr>
          <p:cNvSpPr txBox="1"/>
          <p:nvPr/>
        </p:nvSpPr>
        <p:spPr>
          <a:xfrm>
            <a:off x="2971800" y="1943170"/>
            <a:ext cx="6096000" cy="646331"/>
          </a:xfrm>
          <a:prstGeom prst="rect">
            <a:avLst/>
          </a:prstGeom>
          <a:noFill/>
        </p:spPr>
        <p:txBody>
          <a:bodyPr wrap="square">
            <a:spAutoFit/>
          </a:bodyPr>
          <a:lstStyle/>
          <a:p>
            <a:r>
              <a:rPr lang="en-IN" dirty="0" err="1"/>
              <a:t>const</a:t>
            </a:r>
            <a:r>
              <a:rPr lang="en-IN" dirty="0"/>
              <a:t> [first, second, ...rest] = [1, 2, 3, 4, 5];</a:t>
            </a:r>
          </a:p>
          <a:p>
            <a:r>
              <a:rPr lang="en-IN" dirty="0"/>
              <a:t>console.log(rest); // Output: [3, 4, 5]</a:t>
            </a:r>
          </a:p>
        </p:txBody>
      </p:sp>
      <p:sp>
        <p:nvSpPr>
          <p:cNvPr id="9" name="TextBox 8">
            <a:extLst>
              <a:ext uri="{FF2B5EF4-FFF2-40B4-BE49-F238E27FC236}">
                <a16:creationId xmlns:a16="http://schemas.microsoft.com/office/drawing/2014/main" id="{C970BB4F-3295-3BCA-53E4-590F9F4150D5}"/>
              </a:ext>
            </a:extLst>
          </p:cNvPr>
          <p:cNvSpPr txBox="1"/>
          <p:nvPr/>
        </p:nvSpPr>
        <p:spPr>
          <a:xfrm>
            <a:off x="1612490" y="2809258"/>
            <a:ext cx="8898194" cy="646331"/>
          </a:xfrm>
          <a:prstGeom prst="rect">
            <a:avLst/>
          </a:prstGeom>
          <a:noFill/>
        </p:spPr>
        <p:txBody>
          <a:bodyPr wrap="square">
            <a:spAutoFit/>
          </a:bodyPr>
          <a:lstStyle/>
          <a:p>
            <a:r>
              <a:rPr lang="en-US" b="1" dirty="0"/>
              <a:t>Object </a:t>
            </a:r>
            <a:r>
              <a:rPr lang="en-US" b="1" dirty="0" err="1"/>
              <a:t>Destructuring</a:t>
            </a:r>
            <a:r>
              <a:rPr lang="en-US" b="1" dirty="0"/>
              <a:t>:</a:t>
            </a:r>
            <a:endParaRPr lang="en-US" dirty="0"/>
          </a:p>
          <a:p>
            <a:r>
              <a:rPr lang="en-US" dirty="0"/>
              <a:t>Similarly, it can be used to extract the remaining properties of an object.</a:t>
            </a:r>
          </a:p>
        </p:txBody>
      </p:sp>
      <p:sp>
        <p:nvSpPr>
          <p:cNvPr id="11" name="TextBox 10">
            <a:extLst>
              <a:ext uri="{FF2B5EF4-FFF2-40B4-BE49-F238E27FC236}">
                <a16:creationId xmlns:a16="http://schemas.microsoft.com/office/drawing/2014/main" id="{FAFAA4FF-5B0F-89B2-D304-75D38C0BDAFE}"/>
              </a:ext>
            </a:extLst>
          </p:cNvPr>
          <p:cNvSpPr txBox="1"/>
          <p:nvPr/>
        </p:nvSpPr>
        <p:spPr>
          <a:xfrm>
            <a:off x="3013587" y="3632400"/>
            <a:ext cx="6096000" cy="646331"/>
          </a:xfrm>
          <a:prstGeom prst="rect">
            <a:avLst/>
          </a:prstGeom>
          <a:noFill/>
        </p:spPr>
        <p:txBody>
          <a:bodyPr wrap="square">
            <a:spAutoFit/>
          </a:bodyPr>
          <a:lstStyle/>
          <a:p>
            <a:r>
              <a:rPr lang="en-IN" dirty="0" err="1"/>
              <a:t>const</a:t>
            </a:r>
            <a:r>
              <a:rPr lang="en-IN" dirty="0"/>
              <a:t> { a, b, ...rest } = { a: 1, b: 2, c: 3, d: 4 };</a:t>
            </a:r>
          </a:p>
          <a:p>
            <a:r>
              <a:rPr lang="en-IN" dirty="0"/>
              <a:t>console.log(rest); // Output: { c: 3, d: 4 }</a:t>
            </a:r>
          </a:p>
        </p:txBody>
      </p:sp>
    </p:spTree>
    <p:extLst>
      <p:ext uri="{BB962C8B-B14F-4D97-AF65-F5344CB8AC3E}">
        <p14:creationId xmlns:p14="http://schemas.microsoft.com/office/powerpoint/2010/main" val="23334218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a:extLst>
              <a:ext uri="{FF2B5EF4-FFF2-40B4-BE49-F238E27FC236}">
                <a16:creationId xmlns:a16="http://schemas.microsoft.com/office/drawing/2014/main" id="{11BE000F-4F47-452A-9F3D-19CB796E47EC}"/>
              </a:ext>
            </a:extLst>
          </p:cNvPr>
          <p:cNvSpPr>
            <a:spLocks noGrp="1"/>
          </p:cNvSpPr>
          <p:nvPr>
            <p:ph type="ftr" sz="quarter" idx="12"/>
          </p:nvPr>
        </p:nvSpPr>
        <p:spPr>
          <a:xfrm>
            <a:off x="4038600" y="6356351"/>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WT                      unit- 4                </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a:extLst>
              <a:ext uri="{FF2B5EF4-FFF2-40B4-BE49-F238E27FC236}">
                <a16:creationId xmlns:a16="http://schemas.microsoft.com/office/drawing/2014/main" id="{CA1C0BC4-84D4-49D9-941E-49C0109050A7}"/>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53</a:t>
            </a:fld>
            <a:endParaRPr lang="en-US" altLang="en-US"/>
          </a:p>
        </p:txBody>
      </p:sp>
      <p:sp>
        <p:nvSpPr>
          <p:cNvPr id="7" name="Title 1">
            <a:extLst>
              <a:ext uri="{FF2B5EF4-FFF2-40B4-BE49-F238E27FC236}">
                <a16:creationId xmlns:a16="http://schemas.microsoft.com/office/drawing/2014/main" id="{6928BDB2-89DC-4844-B9D1-791701628401}"/>
              </a:ext>
            </a:extLst>
          </p:cNvPr>
          <p:cNvSpPr txBox="1">
            <a:spLocks/>
          </p:cNvSpPr>
          <p:nvPr/>
        </p:nvSpPr>
        <p:spPr>
          <a:xfrm>
            <a:off x="2667000" y="0"/>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sz="3200" dirty="0">
              <a:latin typeface="Times New Roman" pitchFamily="18" charset="0"/>
              <a:cs typeface="Times New Roman" pitchFamily="18" charset="0"/>
            </a:endParaRPr>
          </a:p>
        </p:txBody>
      </p:sp>
      <p:sp>
        <p:nvSpPr>
          <p:cNvPr id="2" name="Date Placeholder 1"/>
          <p:cNvSpPr>
            <a:spLocks noGrp="1"/>
          </p:cNvSpPr>
          <p:nvPr>
            <p:ph type="dt" sz="half" idx="10"/>
          </p:nvPr>
        </p:nvSpPr>
        <p:spPr/>
        <p:txBody>
          <a:bodyPr/>
          <a:lstStyle/>
          <a:p>
            <a:r>
              <a:rPr lang="en-US"/>
              <a:t>6/7/2023</a:t>
            </a:r>
          </a:p>
        </p:txBody>
      </p:sp>
    </p:spTree>
    <p:extLst>
      <p:ext uri="{BB962C8B-B14F-4D97-AF65-F5344CB8AC3E}">
        <p14:creationId xmlns:p14="http://schemas.microsoft.com/office/powerpoint/2010/main" val="3078229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Content Placeholder 2">
            <a:extLst>
              <a:ext uri="{FF2B5EF4-FFF2-40B4-BE49-F238E27FC236}">
                <a16:creationId xmlns:a16="http://schemas.microsoft.com/office/drawing/2014/main" id="{60103438-D629-448A-B000-71F4E66B6EE8}"/>
              </a:ext>
            </a:extLst>
          </p:cNvPr>
          <p:cNvSpPr txBox="1">
            <a:spLocks noGrp="1"/>
          </p:cNvSpPr>
          <p:nvPr>
            <p:ph idx="1"/>
          </p:nvPr>
        </p:nvSpPr>
        <p:spPr>
          <a:xfrm>
            <a:off x="1828800" y="1905001"/>
            <a:ext cx="8661400" cy="4371975"/>
          </a:xfrm>
        </p:spPr>
        <p:txBody>
          <a:bodyPr/>
          <a:lstStyle/>
          <a:p>
            <a:pPr marL="114300" indent="0" algn="just">
              <a:spcBef>
                <a:spcPts val="363"/>
              </a:spcBef>
              <a:spcAft>
                <a:spcPct val="0"/>
              </a:spcAft>
              <a:buClr>
                <a:srgbClr val="000000"/>
              </a:buClr>
              <a:buNone/>
            </a:pPr>
            <a:r>
              <a:rPr lang="en-US" altLang="en-US" sz="24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Objective of the above topics:</a:t>
            </a:r>
          </a:p>
          <a:p>
            <a:pPr marL="114300" indent="0" algn="just">
              <a:spcBef>
                <a:spcPts val="363"/>
              </a:spcBef>
              <a:spcAft>
                <a:spcPct val="0"/>
              </a:spcAft>
              <a:buClr>
                <a:srgbClr val="000000"/>
              </a:buClr>
              <a:buNone/>
            </a:pPr>
            <a:endParaRPr lang="en-US" altLang="en-US" sz="24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571500" lvl="1" indent="0" algn="just">
              <a:spcBef>
                <a:spcPts val="363"/>
              </a:spcBef>
              <a:spcAft>
                <a:spcPct val="0"/>
              </a:spcAft>
              <a:buClr>
                <a:srgbClr val="000000"/>
              </a:buClr>
            </a:pPr>
            <a:r>
              <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To learn the fundamentals of typescript</a:t>
            </a:r>
          </a:p>
          <a:p>
            <a:pPr marL="571500" lvl="1" indent="0" algn="just">
              <a:spcBef>
                <a:spcPts val="363"/>
              </a:spcBef>
              <a:spcAft>
                <a:spcPct val="0"/>
              </a:spcAft>
              <a:buClr>
                <a:srgbClr val="000000"/>
              </a:buClr>
            </a:pPr>
            <a:r>
              <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To learn the creation of object in ES6.</a:t>
            </a:r>
          </a:p>
          <a:p>
            <a:pPr marL="571500" lvl="1" indent="0" algn="just">
              <a:spcBef>
                <a:spcPts val="363"/>
              </a:spcBef>
              <a:spcAft>
                <a:spcPct val="0"/>
              </a:spcAft>
              <a:buClr>
                <a:srgbClr val="000000"/>
              </a:buClr>
              <a:buNone/>
            </a:pP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571500" lvl="1" indent="0" algn="just">
              <a:spcBef>
                <a:spcPts val="363"/>
              </a:spcBef>
              <a:spcAft>
                <a:spcPct val="0"/>
              </a:spcAft>
              <a:buClr>
                <a:srgbClr val="000000"/>
              </a:buClr>
            </a:pPr>
            <a:r>
              <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To get the knowledge about Programming in ES6.</a:t>
            </a:r>
          </a:p>
          <a:p>
            <a:pPr marL="571500" lvl="1" indent="0" algn="just">
              <a:spcBef>
                <a:spcPts val="363"/>
              </a:spcBef>
              <a:spcAft>
                <a:spcPct val="0"/>
              </a:spcAft>
              <a:buClr>
                <a:srgbClr val="000000"/>
              </a:buClr>
              <a:buNone/>
            </a:pP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571500" lvl="1" indent="0" algn="just">
              <a:spcBef>
                <a:spcPts val="363"/>
              </a:spcBef>
              <a:spcAft>
                <a:spcPct val="0"/>
              </a:spcAft>
              <a:buClr>
                <a:srgbClr val="000000"/>
              </a:buClr>
            </a:pPr>
            <a:r>
              <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To learn the OOPS concepts by using ES6 Programming.</a:t>
            </a:r>
          </a:p>
          <a:p>
            <a:pPr marL="571500" lvl="1" indent="0" algn="just">
              <a:spcBef>
                <a:spcPts val="363"/>
              </a:spcBef>
              <a:spcAft>
                <a:spcPct val="0"/>
              </a:spcAft>
              <a:buClr>
                <a:srgbClr val="000000"/>
              </a:buClr>
              <a:buNone/>
            </a:pP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571500" lvl="1" indent="0" algn="just">
              <a:spcBef>
                <a:spcPts val="363"/>
              </a:spcBef>
              <a:spcAft>
                <a:spcPct val="0"/>
              </a:spcAft>
              <a:buClr>
                <a:srgbClr val="000000"/>
              </a:buClr>
            </a:pPr>
            <a:r>
              <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To learn the concept of ES6 constructor </a:t>
            </a:r>
            <a:r>
              <a:rPr lang="en-US" altLang="en-US" sz="2200" dirty="0" err="1">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chaning</a:t>
            </a: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114300" indent="0" algn="just">
              <a:spcBef>
                <a:spcPts val="363"/>
              </a:spcBef>
              <a:spcAft>
                <a:spcPct val="0"/>
              </a:spcAft>
              <a:buClr>
                <a:srgbClr val="000000"/>
              </a:buClr>
            </a:pPr>
            <a:endParaRPr lang="en-US" altLang="en-US" sz="22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571500" lvl="1" indent="0" algn="just">
              <a:spcBef>
                <a:spcPts val="363"/>
              </a:spcBef>
              <a:spcAft>
                <a:spcPct val="0"/>
              </a:spcAft>
              <a:buClr>
                <a:srgbClr val="000000"/>
              </a:buClr>
              <a:buNone/>
            </a:pP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571500" lvl="1" indent="0" algn="just">
              <a:spcBef>
                <a:spcPts val="363"/>
              </a:spcBef>
              <a:spcAft>
                <a:spcPct val="0"/>
              </a:spcAft>
              <a:buClr>
                <a:srgbClr val="000000"/>
              </a:buClr>
            </a:pP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571500" lvl="1" indent="0" algn="just">
              <a:spcBef>
                <a:spcPts val="363"/>
              </a:spcBef>
              <a:spcAft>
                <a:spcPct val="0"/>
              </a:spcAft>
              <a:buClr>
                <a:srgbClr val="000000"/>
              </a:buClr>
            </a:pP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114300" indent="0" algn="just">
              <a:spcBef>
                <a:spcPts val="363"/>
              </a:spcBef>
              <a:spcAft>
                <a:spcPct val="0"/>
              </a:spcAft>
              <a:buClr>
                <a:srgbClr val="000000"/>
              </a:buClr>
              <a:buNone/>
            </a:pPr>
            <a:endParaRPr lang="en-US" altLang="en-US" sz="24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p:txBody>
      </p:sp>
      <p:sp>
        <p:nvSpPr>
          <p:cNvPr id="7" name="Title 1">
            <a:extLst>
              <a:ext uri="{FF2B5EF4-FFF2-40B4-BE49-F238E27FC236}">
                <a16:creationId xmlns:a16="http://schemas.microsoft.com/office/drawing/2014/main" id="{FCE495C9-3F3C-4133-9AFD-987370CD2E0C}"/>
              </a:ext>
            </a:extLst>
          </p:cNvPr>
          <p:cNvSpPr txBox="1">
            <a:spLocks/>
          </p:cNvSpPr>
          <p:nvPr/>
        </p:nvSpPr>
        <p:spPr>
          <a:xfrm>
            <a:off x="2895600" y="1"/>
            <a:ext cx="7772400" cy="172402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sz="3200" dirty="0">
              <a:solidFill>
                <a:srgbClr val="000000"/>
              </a:solidFill>
              <a:latin typeface="Times New Roman" pitchFamily="18" charset="0"/>
              <a:cs typeface="Times New Roman" pitchFamily="18" charset="0"/>
              <a:sym typeface="Arial"/>
            </a:endParaRPr>
          </a:p>
          <a:p>
            <a:pPr algn="ctr">
              <a:defRPr/>
            </a:pPr>
            <a:r>
              <a:rPr lang="en-US" sz="3200" dirty="0">
                <a:solidFill>
                  <a:srgbClr val="000000"/>
                </a:solidFill>
                <a:latin typeface="Times New Roman" pitchFamily="18" charset="0"/>
                <a:cs typeface="Times New Roman" pitchFamily="18" charset="0"/>
                <a:sym typeface="Arial"/>
              </a:rPr>
              <a:t>Topic Objective/Outcome</a:t>
            </a:r>
          </a:p>
          <a:p>
            <a:pPr marR="62230" algn="just">
              <a:lnSpc>
                <a:spcPct val="115000"/>
              </a:lnSpc>
            </a:pPr>
            <a:r>
              <a:rPr lang="en-US" sz="2200" b="1" dirty="0">
                <a:solidFill>
                  <a:srgbClr val="000000"/>
                </a:solidFill>
                <a:latin typeface="Times New Roman" pitchFamily="18" charset="0"/>
                <a:cs typeface="Times New Roman" pitchFamily="18" charset="0"/>
                <a:sym typeface="Arial"/>
              </a:rPr>
              <a:t> Topics:</a:t>
            </a:r>
            <a:r>
              <a:rPr lang="en-IN" dirty="0">
                <a:latin typeface="Calibri" panose="020F0502020204030204" pitchFamily="34" charset="0"/>
                <a:ea typeface="Calibri" panose="020F0502020204030204" pitchFamily="34" charset="0"/>
                <a:cs typeface="Times New Roman" panose="02020603050405020304" pitchFamily="18" charset="0"/>
              </a:rPr>
              <a:t> </a:t>
            </a:r>
            <a:r>
              <a:rPr lang="en-US" sz="1600" dirty="0">
                <a:latin typeface="Times New Roman" panose="02020603050405020304" pitchFamily="18" charset="0"/>
                <a:ea typeface="Times New Roman" panose="02020603050405020304" pitchFamily="18" charset="0"/>
              </a:rPr>
              <a:t>Object de-structuring, Spread and Rest Operator, Typescript fundamentals, Typescript OOPs- Classes, Interfaces, Constructor etc. Decorator and Spread Operator, </a:t>
            </a:r>
            <a:endParaRPr lang="en-IN" sz="1600" dirty="0">
              <a:latin typeface="Times New Roman" panose="02020603050405020304" pitchFamily="18" charset="0"/>
              <a:ea typeface="Times New Roman" panose="02020603050405020304" pitchFamily="18" charset="0"/>
            </a:endParaRPr>
          </a:p>
          <a:p>
            <a:r>
              <a:rPr lang="en-IN" sz="1600" dirty="0">
                <a:latin typeface="Calibri" panose="020F0502020204030204" pitchFamily="34" charset="0"/>
                <a:ea typeface="Calibri" panose="020F0502020204030204" pitchFamily="34" charset="0"/>
                <a:cs typeface="Times New Roman" panose="02020603050405020304" pitchFamily="18" charset="0"/>
              </a:rPr>
              <a:t>Difference == &amp; ===, Asynchronous Programming in ES6, Promise Constructor, Promise with Chain</a:t>
            </a:r>
            <a:r>
              <a:rPr lang="en-IN" dirty="0">
                <a:latin typeface="Calibri" panose="020F0502020204030204" pitchFamily="34" charset="0"/>
                <a:ea typeface="Calibri" panose="020F0502020204030204" pitchFamily="34" charset="0"/>
                <a:cs typeface="Times New Roman" panose="02020603050405020304" pitchFamily="18" charset="0"/>
              </a:rPr>
              <a:t>, .</a:t>
            </a:r>
            <a:r>
              <a:rPr lang="en-US" sz="2200" b="1">
                <a:latin typeface="Times New Roman" pitchFamily="18" charset="0"/>
                <a:cs typeface="Times New Roman" pitchFamily="18" charset="0"/>
              </a:rPr>
              <a:t>(CO4 </a:t>
            </a:r>
            <a:r>
              <a:rPr lang="en-US" sz="2200" b="1" dirty="0">
                <a:latin typeface="Times New Roman" pitchFamily="18" charset="0"/>
                <a:cs typeface="Times New Roman" pitchFamily="18" charset="0"/>
              </a:rPr>
              <a:t>)</a:t>
            </a:r>
          </a:p>
          <a:p>
            <a:pPr algn="ctr">
              <a:defRPr/>
            </a:pPr>
            <a:endParaRPr lang="en-US" sz="3000" dirty="0">
              <a:solidFill>
                <a:srgbClr val="000000"/>
              </a:solidFill>
              <a:latin typeface="Times New Roman" pitchFamily="18" charset="0"/>
              <a:cs typeface="Times New Roman" pitchFamily="18" charset="0"/>
              <a:sym typeface="Arial"/>
            </a:endParaRPr>
          </a:p>
        </p:txBody>
      </p:sp>
      <p:sp>
        <p:nvSpPr>
          <p:cNvPr id="109572" name="Google Shape;151;p18">
            <a:extLst>
              <a:ext uri="{FF2B5EF4-FFF2-40B4-BE49-F238E27FC236}">
                <a16:creationId xmlns:a16="http://schemas.microsoft.com/office/drawing/2014/main" id="{2EA3E0FE-D36A-42AE-AAA6-3690E76A96D1}"/>
              </a:ext>
            </a:extLst>
          </p:cNvPr>
          <p:cNvSpPr>
            <a:spLocks noGrp="1"/>
          </p:cNvSpPr>
          <p:nvPr>
            <p:ph type="sldNum" sz="quarter" idx="13"/>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CC59DFA1-4AA9-418B-8ACE-2B82EC64A1CE}" type="slidenum">
              <a:rPr lang="en-US" altLang="en-US" smtClean="0"/>
              <a:pPr algn="ctr">
                <a:buSzPts val="1400"/>
                <a:buFont typeface="Arial" panose="020B0604020202020204" pitchFamily="34" charset="0"/>
                <a:buNone/>
              </a:pPr>
              <a:t>54</a:t>
            </a:fld>
            <a:endParaRPr lang="en-US" altLang="en-US"/>
          </a:p>
        </p:txBody>
      </p:sp>
      <p:sp>
        <p:nvSpPr>
          <p:cNvPr id="109573" name="Google Shape;131;p16">
            <a:extLst>
              <a:ext uri="{FF2B5EF4-FFF2-40B4-BE49-F238E27FC236}">
                <a16:creationId xmlns:a16="http://schemas.microsoft.com/office/drawing/2014/main" id="{05FCD337-57AF-4A3D-9678-FA49413A06F9}"/>
              </a:ext>
            </a:extLst>
          </p:cNvPr>
          <p:cNvSpPr>
            <a:spLocks noGrp="1"/>
          </p:cNvSpPr>
          <p:nvPr>
            <p:ph type="ftr" sz="quarter" idx="12"/>
          </p:nvPr>
        </p:nvSpPr>
        <p:spPr>
          <a:xfrm>
            <a:off x="3867150" y="6416676"/>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a:buSzTx/>
              <a:buFont typeface="Arial" panose="020B0604020202020204" pitchFamily="34" charset="0"/>
              <a:buNone/>
            </a:pPr>
            <a:r>
              <a:rPr lang="fi-FI"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Rajat Kumar              WT                      unit- 4                </a:t>
            </a:r>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109574" name="Date Placeholder 1">
            <a:extLst>
              <a:ext uri="{FF2B5EF4-FFF2-40B4-BE49-F238E27FC236}">
                <a16:creationId xmlns:a16="http://schemas.microsoft.com/office/drawing/2014/main" id="{977034EA-9C70-4933-9EBF-2AFD6A7C3B65}"/>
              </a:ext>
            </a:extLst>
          </p:cNvPr>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6/7/2023</a:t>
            </a:r>
          </a:p>
        </p:txBody>
      </p:sp>
    </p:spTree>
    <p:extLst>
      <p:ext uri="{BB962C8B-B14F-4D97-AF65-F5344CB8AC3E}">
        <p14:creationId xmlns:p14="http://schemas.microsoft.com/office/powerpoint/2010/main" val="4020074413"/>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id="{A430124F-9EE2-4759-A4C7-7BC6FBF7A596}"/>
              </a:ext>
            </a:extLst>
          </p:cNvPr>
          <p:cNvSpPr>
            <a:spLocks noGrp="1"/>
          </p:cNvSpPr>
          <p:nvPr>
            <p:ph type="ftr" sz="quarter" idx="12"/>
          </p:nvPr>
        </p:nvSpPr>
        <p:spPr>
          <a:xfrm>
            <a:off x="4038600" y="6356351"/>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13"/>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55</a:t>
            </a:fld>
            <a:endParaRPr lang="en-US" altLang="en-US"/>
          </a:p>
        </p:txBody>
      </p:sp>
      <p:sp>
        <p:nvSpPr>
          <p:cNvPr id="7" name="Title 1">
            <a:extLst>
              <a:ext uri="{FF2B5EF4-FFF2-40B4-BE49-F238E27FC236}">
                <a16:creationId xmlns:a16="http://schemas.microsoft.com/office/drawing/2014/main" id="{B7E0015B-E3F6-43A8-8C77-07731E4B167E}"/>
              </a:ext>
            </a:extLst>
          </p:cNvPr>
          <p:cNvSpPr txBox="1">
            <a:spLocks/>
          </p:cNvSpPr>
          <p:nvPr/>
        </p:nvSpPr>
        <p:spPr>
          <a:xfrm>
            <a:off x="2895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IN" sz="2800" dirty="0"/>
              <a:t>TypeScript Fundamentals</a:t>
            </a:r>
          </a:p>
        </p:txBody>
      </p:sp>
      <p:sp>
        <p:nvSpPr>
          <p:cNvPr id="392199" name="Text Placeholder 8">
            <a:extLst>
              <a:ext uri="{FF2B5EF4-FFF2-40B4-BE49-F238E27FC236}">
                <a16:creationId xmlns:a16="http://schemas.microsoft.com/office/drawing/2014/main" id="{10A8BFAB-22EA-40E5-8F90-8B02A2064F6C}"/>
              </a:ext>
            </a:extLst>
          </p:cNvPr>
          <p:cNvSpPr txBox="1">
            <a:spLocks noGrp="1"/>
          </p:cNvSpPr>
          <p:nvPr>
            <p:ph type="body" idx="1"/>
          </p:nvPr>
        </p:nvSpPr>
        <p:spPr>
          <a:xfrm>
            <a:off x="2098676" y="838201"/>
            <a:ext cx="8112125" cy="4913313"/>
          </a:xfrm>
        </p:spPr>
        <p:txBody>
          <a:bodyPr>
            <a:normAutofit/>
          </a:bodyPr>
          <a:lstStyle/>
          <a:p>
            <a:pPr algn="just">
              <a:buFont typeface="Wingdings" panose="05000000000000000000" pitchFamily="2" charset="2"/>
              <a:buChar char="q"/>
            </a:pPr>
            <a:r>
              <a:rPr lang="en-IN" sz="1800" dirty="0">
                <a:latin typeface="+mj-lt"/>
              </a:rPr>
              <a:t> </a:t>
            </a:r>
            <a:r>
              <a:rPr lang="en-US" sz="1800" dirty="0">
                <a:latin typeface="+mj-lt"/>
              </a:rPr>
              <a:t>TypeScript is an </a:t>
            </a:r>
            <a:r>
              <a:rPr lang="en-US" sz="1800" dirty="0">
                <a:solidFill>
                  <a:srgbClr val="00B050"/>
                </a:solidFill>
                <a:latin typeface="+mj-lt"/>
              </a:rPr>
              <a:t>open-source language </a:t>
            </a:r>
            <a:r>
              <a:rPr lang="en-US" sz="1800" dirty="0">
                <a:latin typeface="+mj-lt"/>
              </a:rPr>
              <a:t>that provides support for building enterprise scale JavaScript applications. Although several patterns exist that can be used to structure JavaScript, </a:t>
            </a:r>
          </a:p>
          <a:p>
            <a:pPr algn="just">
              <a:buFont typeface="Wingdings" panose="05000000000000000000" pitchFamily="2" charset="2"/>
              <a:buChar char="q"/>
            </a:pPr>
            <a:r>
              <a:rPr lang="en-US" sz="1800" dirty="0">
                <a:latin typeface="+mj-lt"/>
              </a:rPr>
              <a:t>TypeScript is a programming language developed by Microsoft that is a superset of JavaScript. It is designed for developing enterprise scale JavaScript applications</a:t>
            </a:r>
          </a:p>
          <a:p>
            <a:pPr algn="just">
              <a:buFont typeface="Wingdings" panose="05000000000000000000" pitchFamily="2" charset="2"/>
              <a:buChar char="q"/>
            </a:pPr>
            <a:r>
              <a:rPr lang="en-US" sz="1800" dirty="0">
                <a:latin typeface="+mj-lt"/>
              </a:rPr>
              <a:t>TypeScript provides </a:t>
            </a:r>
            <a:r>
              <a:rPr lang="en-US" sz="1800" dirty="0">
                <a:solidFill>
                  <a:srgbClr val="00B050"/>
                </a:solidFill>
                <a:latin typeface="+mj-lt"/>
              </a:rPr>
              <a:t>container functionality </a:t>
            </a:r>
            <a:r>
              <a:rPr lang="en-US" sz="1800" dirty="0">
                <a:latin typeface="+mj-lt"/>
              </a:rPr>
              <a:t>that object-oriented developers are familiar with, such as classes and modules.</a:t>
            </a:r>
          </a:p>
          <a:p>
            <a:pPr algn="just">
              <a:buFont typeface="Wingdings" panose="05000000000000000000" pitchFamily="2" charset="2"/>
              <a:buChar char="q"/>
            </a:pPr>
            <a:r>
              <a:rPr lang="en-US" sz="1800" dirty="0">
                <a:latin typeface="+mj-lt"/>
              </a:rPr>
              <a:t>It also supports strongly-typed code to ensure inappropriate values aren't assigned to variables in an application.</a:t>
            </a:r>
            <a:endParaRPr lang="en-US" altLang="en-US" sz="1800" dirty="0">
              <a:latin typeface="+mj-lt"/>
            </a:endParaRPr>
          </a:p>
        </p:txBody>
      </p:sp>
      <p:sp>
        <p:nvSpPr>
          <p:cNvPr id="2" name="Date Placeholder 1"/>
          <p:cNvSpPr>
            <a:spLocks noGrp="1"/>
          </p:cNvSpPr>
          <p:nvPr>
            <p:ph type="dt" sz="half" idx="10"/>
          </p:nvPr>
        </p:nvSpPr>
        <p:spPr/>
        <p:txBody>
          <a:bodyPr/>
          <a:lstStyle/>
          <a:p>
            <a:r>
              <a:rPr lang="en-US"/>
              <a:t>6/7/2023</a:t>
            </a:r>
          </a:p>
        </p:txBody>
      </p:sp>
    </p:spTree>
    <p:extLst>
      <p:ext uri="{BB962C8B-B14F-4D97-AF65-F5344CB8AC3E}">
        <p14:creationId xmlns:p14="http://schemas.microsoft.com/office/powerpoint/2010/main" val="11897200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id="{A430124F-9EE2-4759-A4C7-7BC6FBF7A596}"/>
              </a:ext>
            </a:extLst>
          </p:cNvPr>
          <p:cNvSpPr>
            <a:spLocks noGrp="1"/>
          </p:cNvSpPr>
          <p:nvPr>
            <p:ph type="ftr" sz="quarter" idx="12"/>
          </p:nvPr>
        </p:nvSpPr>
        <p:spPr>
          <a:xfrm>
            <a:off x="4038600" y="6356351"/>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13"/>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56</a:t>
            </a:fld>
            <a:endParaRPr lang="en-US" altLang="en-US"/>
          </a:p>
        </p:txBody>
      </p:sp>
      <p:sp>
        <p:nvSpPr>
          <p:cNvPr id="7" name="Title 1">
            <a:extLst>
              <a:ext uri="{FF2B5EF4-FFF2-40B4-BE49-F238E27FC236}">
                <a16:creationId xmlns:a16="http://schemas.microsoft.com/office/drawing/2014/main" id="{B7E0015B-E3F6-43A8-8C77-07731E4B167E}"/>
              </a:ext>
            </a:extLst>
          </p:cNvPr>
          <p:cNvSpPr txBox="1">
            <a:spLocks/>
          </p:cNvSpPr>
          <p:nvPr/>
        </p:nvSpPr>
        <p:spPr>
          <a:xfrm>
            <a:off x="2895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IN" sz="2800" b="1" dirty="0"/>
              <a:t>Difference between JavaScript &amp; TypeScript</a:t>
            </a:r>
          </a:p>
        </p:txBody>
      </p:sp>
      <p:sp>
        <p:nvSpPr>
          <p:cNvPr id="392199" name="Text Placeholder 8">
            <a:extLst>
              <a:ext uri="{FF2B5EF4-FFF2-40B4-BE49-F238E27FC236}">
                <a16:creationId xmlns:a16="http://schemas.microsoft.com/office/drawing/2014/main" id="{10A8BFAB-22EA-40E5-8F90-8B02A2064F6C}"/>
              </a:ext>
            </a:extLst>
          </p:cNvPr>
          <p:cNvSpPr txBox="1">
            <a:spLocks noGrp="1"/>
          </p:cNvSpPr>
          <p:nvPr>
            <p:ph type="body" idx="1"/>
          </p:nvPr>
        </p:nvSpPr>
        <p:spPr>
          <a:xfrm>
            <a:off x="2098676" y="838201"/>
            <a:ext cx="8112125" cy="4913313"/>
          </a:xfrm>
        </p:spPr>
        <p:txBody>
          <a:bodyPr>
            <a:normAutofit/>
          </a:bodyPr>
          <a:lstStyle/>
          <a:p>
            <a:pPr marL="0" indent="0">
              <a:buNone/>
            </a:pPr>
            <a:r>
              <a:rPr lang="en-US" sz="1800" dirty="0">
                <a:latin typeface="+mj-lt"/>
              </a:rPr>
              <a:t>The main difference is that JavaScript is a scripting language used to make interactive web pages and applications, while </a:t>
            </a:r>
            <a:r>
              <a:rPr lang="en-US" sz="1800" dirty="0">
                <a:solidFill>
                  <a:srgbClr val="00B050"/>
                </a:solidFill>
                <a:latin typeface="+mj-lt"/>
              </a:rPr>
              <a:t>TypeScript is a </a:t>
            </a:r>
            <a:r>
              <a:rPr lang="en-US" sz="1800" i="1" dirty="0">
                <a:solidFill>
                  <a:srgbClr val="00B050"/>
                </a:solidFill>
                <a:latin typeface="+mj-lt"/>
              </a:rPr>
              <a:t>superset </a:t>
            </a:r>
            <a:r>
              <a:rPr lang="en-US" sz="1800" dirty="0">
                <a:solidFill>
                  <a:srgbClr val="00B050"/>
                </a:solidFill>
                <a:latin typeface="+mj-lt"/>
              </a:rPr>
              <a:t>of JavaScript</a:t>
            </a:r>
            <a:r>
              <a:rPr lang="en-US" sz="1800" dirty="0">
                <a:latin typeface="+mj-lt"/>
              </a:rPr>
              <a:t>. Other differences include:</a:t>
            </a:r>
          </a:p>
          <a:p>
            <a:pPr marL="0" indent="0">
              <a:buNone/>
            </a:pPr>
            <a:endParaRPr lang="en-US" sz="1800" dirty="0">
              <a:latin typeface="+mj-lt"/>
            </a:endParaRPr>
          </a:p>
          <a:p>
            <a:pPr algn="l">
              <a:buFont typeface="Wingdings" panose="05000000000000000000" pitchFamily="2" charset="2"/>
              <a:buChar char="q"/>
            </a:pPr>
            <a:r>
              <a:rPr lang="en-US" sz="1800" dirty="0">
                <a:latin typeface="+mj-lt"/>
              </a:rPr>
              <a:t>TypeScript code needs to be compiled, but JavaScript does not</a:t>
            </a:r>
          </a:p>
          <a:p>
            <a:pPr algn="l">
              <a:buFont typeface="Wingdings" panose="05000000000000000000" pitchFamily="2" charset="2"/>
              <a:buChar char="q"/>
            </a:pPr>
            <a:r>
              <a:rPr lang="en-US" sz="1800" dirty="0">
                <a:latin typeface="+mj-lt"/>
              </a:rPr>
              <a:t>TypeScript uses </a:t>
            </a:r>
            <a:r>
              <a:rPr lang="en-US" sz="1800" i="1" dirty="0">
                <a:latin typeface="+mj-lt"/>
              </a:rPr>
              <a:t>types </a:t>
            </a:r>
            <a:r>
              <a:rPr lang="en-US" sz="1800" dirty="0">
                <a:latin typeface="+mj-lt"/>
              </a:rPr>
              <a:t>and </a:t>
            </a:r>
            <a:r>
              <a:rPr lang="en-US" sz="1800" i="1" dirty="0">
                <a:latin typeface="+mj-lt"/>
              </a:rPr>
              <a:t>interfaces </a:t>
            </a:r>
            <a:r>
              <a:rPr lang="en-US" sz="1800" dirty="0">
                <a:latin typeface="+mj-lt"/>
              </a:rPr>
              <a:t>while JavaScript does not</a:t>
            </a:r>
          </a:p>
          <a:p>
            <a:pPr algn="l">
              <a:buFont typeface="Wingdings" panose="05000000000000000000" pitchFamily="2" charset="2"/>
              <a:buChar char="q"/>
            </a:pPr>
            <a:r>
              <a:rPr lang="en-US" sz="1800" dirty="0">
                <a:latin typeface="+mj-lt"/>
              </a:rPr>
              <a:t>TypeScript has some additional features for functions</a:t>
            </a:r>
          </a:p>
          <a:p>
            <a:pPr algn="l">
              <a:buFont typeface="Wingdings" panose="05000000000000000000" pitchFamily="2" charset="2"/>
              <a:buChar char="q"/>
            </a:pPr>
            <a:r>
              <a:rPr lang="en-US" sz="1800" dirty="0">
                <a:latin typeface="+mj-lt"/>
              </a:rPr>
              <a:t>TypeScript has a certain feature of prototyping that JS does not</a:t>
            </a:r>
          </a:p>
          <a:p>
            <a:pPr algn="l">
              <a:buFont typeface="Wingdings" panose="05000000000000000000" pitchFamily="2" charset="2"/>
              <a:buChar char="q"/>
            </a:pPr>
            <a:r>
              <a:rPr lang="en-US" sz="1800" dirty="0">
                <a:latin typeface="+mj-lt"/>
              </a:rPr>
              <a:t>Maintaining a huge code in JavaScript is extremely difficult.</a:t>
            </a:r>
          </a:p>
          <a:p>
            <a:pPr marL="0" indent="0" algn="just">
              <a:buNone/>
            </a:pPr>
            <a:endParaRPr lang="en-US" altLang="en-US" sz="1800" dirty="0">
              <a:latin typeface="+mj-lt"/>
            </a:endParaRPr>
          </a:p>
        </p:txBody>
      </p:sp>
      <p:sp>
        <p:nvSpPr>
          <p:cNvPr id="2" name="Date Placeholder 1"/>
          <p:cNvSpPr>
            <a:spLocks noGrp="1"/>
          </p:cNvSpPr>
          <p:nvPr>
            <p:ph type="dt" sz="half" idx="10"/>
          </p:nvPr>
        </p:nvSpPr>
        <p:spPr/>
        <p:txBody>
          <a:bodyPr/>
          <a:lstStyle/>
          <a:p>
            <a:r>
              <a:rPr lang="en-US"/>
              <a:t>6/7/2023</a:t>
            </a:r>
          </a:p>
        </p:txBody>
      </p:sp>
    </p:spTree>
    <p:extLst>
      <p:ext uri="{BB962C8B-B14F-4D97-AF65-F5344CB8AC3E}">
        <p14:creationId xmlns:p14="http://schemas.microsoft.com/office/powerpoint/2010/main" val="13319106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id="{A430124F-9EE2-4759-A4C7-7BC6FBF7A596}"/>
              </a:ext>
            </a:extLst>
          </p:cNvPr>
          <p:cNvSpPr>
            <a:spLocks noGrp="1"/>
          </p:cNvSpPr>
          <p:nvPr>
            <p:ph type="ftr" sz="quarter" idx="12"/>
          </p:nvPr>
        </p:nvSpPr>
        <p:spPr>
          <a:xfrm>
            <a:off x="4038600" y="6356351"/>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13"/>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57</a:t>
            </a:fld>
            <a:endParaRPr lang="en-US" altLang="en-US"/>
          </a:p>
        </p:txBody>
      </p:sp>
      <p:sp>
        <p:nvSpPr>
          <p:cNvPr id="7" name="Title 1">
            <a:extLst>
              <a:ext uri="{FF2B5EF4-FFF2-40B4-BE49-F238E27FC236}">
                <a16:creationId xmlns:a16="http://schemas.microsoft.com/office/drawing/2014/main" id="{B7E0015B-E3F6-43A8-8C77-07731E4B167E}"/>
              </a:ext>
            </a:extLst>
          </p:cNvPr>
          <p:cNvSpPr txBox="1">
            <a:spLocks/>
          </p:cNvSpPr>
          <p:nvPr/>
        </p:nvSpPr>
        <p:spPr>
          <a:xfrm>
            <a:off x="2895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IN" sz="2800" b="1" dirty="0"/>
              <a:t>Key features of Typescript</a:t>
            </a:r>
          </a:p>
        </p:txBody>
      </p:sp>
      <p:sp>
        <p:nvSpPr>
          <p:cNvPr id="392199" name="Text Placeholder 8">
            <a:extLst>
              <a:ext uri="{FF2B5EF4-FFF2-40B4-BE49-F238E27FC236}">
                <a16:creationId xmlns:a16="http://schemas.microsoft.com/office/drawing/2014/main" id="{10A8BFAB-22EA-40E5-8F90-8B02A2064F6C}"/>
              </a:ext>
            </a:extLst>
          </p:cNvPr>
          <p:cNvSpPr txBox="1">
            <a:spLocks noGrp="1"/>
          </p:cNvSpPr>
          <p:nvPr>
            <p:ph type="body" idx="1"/>
          </p:nvPr>
        </p:nvSpPr>
        <p:spPr>
          <a:xfrm>
            <a:off x="2098676" y="838200"/>
            <a:ext cx="8112125" cy="5334000"/>
          </a:xfrm>
        </p:spPr>
        <p:txBody>
          <a:bodyPr>
            <a:normAutofit/>
          </a:bodyPr>
          <a:lstStyle/>
          <a:p>
            <a:pPr algn="l">
              <a:buFont typeface="Wingdings" panose="05000000000000000000" pitchFamily="2" charset="2"/>
              <a:buChar char="Ø"/>
            </a:pPr>
            <a:r>
              <a:rPr lang="en-IN" sz="1800" dirty="0">
                <a:solidFill>
                  <a:srgbClr val="212121"/>
                </a:solidFill>
                <a:latin typeface="+mj-lt"/>
              </a:rPr>
              <a:t> </a:t>
            </a:r>
            <a:r>
              <a:rPr lang="en-US" sz="1800" dirty="0">
                <a:solidFill>
                  <a:srgbClr val="212121"/>
                </a:solidFill>
                <a:latin typeface="+mj-lt"/>
              </a:rPr>
              <a:t>TypeScript is a</a:t>
            </a:r>
            <a:r>
              <a:rPr lang="en-US" sz="1800" dirty="0">
                <a:solidFill>
                  <a:srgbClr val="212121"/>
                </a:solidFill>
                <a:latin typeface="+mj-lt"/>
                <a:hlinkClick r:id="rId2">
                  <a:extLst>
                    <a:ext uri="{A12FA001-AC4F-418D-AE19-62706E023703}">
                      <ahyp:hlinkClr xmlns:ahyp="http://schemas.microsoft.com/office/drawing/2018/hyperlinkcolor" val="tx"/>
                    </a:ext>
                  </a:extLst>
                </a:hlinkClick>
              </a:rPr>
              <a:t> </a:t>
            </a:r>
            <a:r>
              <a:rPr lang="en-US" sz="1800" dirty="0">
                <a:solidFill>
                  <a:srgbClr val="00B050"/>
                </a:solidFill>
                <a:latin typeface="+mj-lt"/>
                <a:hlinkClick r:id="rId2">
                  <a:extLst>
                    <a:ext uri="{A12FA001-AC4F-418D-AE19-62706E023703}">
                      <ahyp:hlinkClr xmlns:ahyp="http://schemas.microsoft.com/office/drawing/2018/hyperlinkcolor" val="tx"/>
                    </a:ext>
                  </a:extLst>
                </a:hlinkClick>
              </a:rPr>
              <a:t>free and open-source</a:t>
            </a:r>
            <a:r>
              <a:rPr lang="en-US" sz="1800" dirty="0">
                <a:solidFill>
                  <a:srgbClr val="00B050"/>
                </a:solidFill>
                <a:latin typeface="+mj-lt"/>
              </a:rPr>
              <a:t> </a:t>
            </a:r>
            <a:r>
              <a:rPr lang="en-US" sz="1800" dirty="0">
                <a:solidFill>
                  <a:srgbClr val="212121"/>
                </a:solidFill>
                <a:latin typeface="+mj-lt"/>
              </a:rPr>
              <a:t>programming language developed and maintained by </a:t>
            </a:r>
            <a:r>
              <a:rPr lang="en-US" sz="1800" dirty="0">
                <a:solidFill>
                  <a:srgbClr val="212121"/>
                </a:solidFill>
                <a:latin typeface="+mj-lt"/>
                <a:hlinkClick r:id="rId3">
                  <a:extLst>
                    <a:ext uri="{A12FA001-AC4F-418D-AE19-62706E023703}">
                      <ahyp:hlinkClr xmlns:ahyp="http://schemas.microsoft.com/office/drawing/2018/hyperlinkcolor" val="tx"/>
                    </a:ext>
                  </a:extLst>
                </a:hlinkClick>
              </a:rPr>
              <a:t>Microsoft</a:t>
            </a:r>
            <a:r>
              <a:rPr lang="en-US" sz="1800" dirty="0">
                <a:solidFill>
                  <a:srgbClr val="212121"/>
                </a:solidFill>
                <a:latin typeface="+mj-lt"/>
              </a:rPr>
              <a:t>. </a:t>
            </a:r>
          </a:p>
          <a:p>
            <a:pPr algn="l">
              <a:buFont typeface="Wingdings" panose="05000000000000000000" pitchFamily="2" charset="2"/>
              <a:buChar char="Ø"/>
            </a:pPr>
            <a:r>
              <a:rPr lang="en-US" sz="1800" dirty="0">
                <a:solidFill>
                  <a:srgbClr val="212121"/>
                </a:solidFill>
                <a:latin typeface="+mj-lt"/>
              </a:rPr>
              <a:t>It is a </a:t>
            </a:r>
            <a:r>
              <a:rPr lang="en-US" sz="1800" dirty="0">
                <a:solidFill>
                  <a:srgbClr val="00B050"/>
                </a:solidFill>
                <a:latin typeface="+mj-lt"/>
                <a:hlinkClick r:id="rId4">
                  <a:extLst>
                    <a:ext uri="{A12FA001-AC4F-418D-AE19-62706E023703}">
                      <ahyp:hlinkClr xmlns:ahyp="http://schemas.microsoft.com/office/drawing/2018/hyperlinkcolor" val="tx"/>
                    </a:ext>
                  </a:extLst>
                </a:hlinkClick>
              </a:rPr>
              <a:t>superset </a:t>
            </a:r>
            <a:r>
              <a:rPr lang="en-US" sz="1800" dirty="0">
                <a:solidFill>
                  <a:srgbClr val="00B050"/>
                </a:solidFill>
                <a:latin typeface="+mj-lt"/>
              </a:rPr>
              <a:t>of </a:t>
            </a:r>
            <a:r>
              <a:rPr lang="en-US" sz="1800" dirty="0">
                <a:solidFill>
                  <a:srgbClr val="00B050"/>
                </a:solidFill>
                <a:latin typeface="+mj-lt"/>
                <a:hlinkClick r:id="rId5">
                  <a:extLst>
                    <a:ext uri="{A12FA001-AC4F-418D-AE19-62706E023703}">
                      <ahyp:hlinkClr xmlns:ahyp="http://schemas.microsoft.com/office/drawing/2018/hyperlinkcolor" val="tx"/>
                    </a:ext>
                  </a:extLst>
                </a:hlinkClick>
              </a:rPr>
              <a:t>JavaScript</a:t>
            </a:r>
            <a:r>
              <a:rPr lang="en-US" sz="1800" dirty="0">
                <a:solidFill>
                  <a:srgbClr val="212121"/>
                </a:solidFill>
                <a:latin typeface="+mj-lt"/>
              </a:rPr>
              <a:t>, So you can write JavaScript code in typescript.</a:t>
            </a:r>
          </a:p>
          <a:p>
            <a:pPr algn="l">
              <a:buFont typeface="Wingdings" panose="05000000000000000000" pitchFamily="2" charset="2"/>
              <a:buChar char="Ø"/>
            </a:pPr>
            <a:r>
              <a:rPr lang="en-US" sz="1800" dirty="0">
                <a:solidFill>
                  <a:srgbClr val="212121"/>
                </a:solidFill>
                <a:latin typeface="+mj-lt"/>
              </a:rPr>
              <a:t>Enables static typing and class-based </a:t>
            </a:r>
            <a:r>
              <a:rPr lang="en-US" sz="1800" dirty="0">
                <a:solidFill>
                  <a:srgbClr val="00B050"/>
                </a:solidFill>
                <a:latin typeface="+mj-lt"/>
                <a:hlinkClick r:id="rId6">
                  <a:extLst>
                    <a:ext uri="{A12FA001-AC4F-418D-AE19-62706E023703}">
                      <ahyp:hlinkClr xmlns:ahyp="http://schemas.microsoft.com/office/drawing/2018/hyperlinkcolor" val="tx"/>
                    </a:ext>
                  </a:extLst>
                </a:hlinkClick>
              </a:rPr>
              <a:t>object-oriented programming</a:t>
            </a:r>
            <a:r>
              <a:rPr lang="en-US" sz="1800" dirty="0">
                <a:solidFill>
                  <a:srgbClr val="00B050"/>
                </a:solidFill>
                <a:latin typeface="+mj-lt"/>
              </a:rPr>
              <a:t> </a:t>
            </a:r>
            <a:r>
              <a:rPr lang="en-US" sz="1800" dirty="0">
                <a:solidFill>
                  <a:srgbClr val="212121"/>
                </a:solidFill>
                <a:latin typeface="+mj-lt"/>
              </a:rPr>
              <a:t>to JavaScript.</a:t>
            </a:r>
          </a:p>
          <a:p>
            <a:pPr algn="l">
              <a:buFont typeface="Wingdings" panose="05000000000000000000" pitchFamily="2" charset="2"/>
              <a:buChar char="Ø"/>
            </a:pPr>
            <a:r>
              <a:rPr lang="en-US" sz="1800" dirty="0">
                <a:solidFill>
                  <a:srgbClr val="212121"/>
                </a:solidFill>
                <a:latin typeface="+mj-lt"/>
              </a:rPr>
              <a:t>Another key feature is that Angular 2 is written in typescript</a:t>
            </a:r>
          </a:p>
          <a:p>
            <a:pPr marL="0" indent="0" algn="just">
              <a:buNone/>
            </a:pPr>
            <a:endParaRPr lang="en-US" altLang="en-US" sz="1800" dirty="0">
              <a:latin typeface="+mj-lt"/>
            </a:endParaRPr>
          </a:p>
        </p:txBody>
      </p:sp>
      <p:pic>
        <p:nvPicPr>
          <p:cNvPr id="3" name="Picture 2" descr="Diagram&#10;&#10;Description automatically generated">
            <a:extLst>
              <a:ext uri="{FF2B5EF4-FFF2-40B4-BE49-F238E27FC236}">
                <a16:creationId xmlns:a16="http://schemas.microsoft.com/office/drawing/2014/main" id="{7360A161-EA52-4C1F-8A80-2B4C90ACBFC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86201" y="2590800"/>
            <a:ext cx="4311493" cy="3581400"/>
          </a:xfrm>
          <a:prstGeom prst="rect">
            <a:avLst/>
          </a:prstGeom>
        </p:spPr>
      </p:pic>
      <p:sp>
        <p:nvSpPr>
          <p:cNvPr id="2" name="Date Placeholder 1"/>
          <p:cNvSpPr>
            <a:spLocks noGrp="1"/>
          </p:cNvSpPr>
          <p:nvPr>
            <p:ph type="dt" sz="half" idx="10"/>
          </p:nvPr>
        </p:nvSpPr>
        <p:spPr/>
        <p:txBody>
          <a:bodyPr/>
          <a:lstStyle/>
          <a:p>
            <a:r>
              <a:rPr lang="en-US"/>
              <a:t>6/7/2023</a:t>
            </a:r>
          </a:p>
        </p:txBody>
      </p:sp>
    </p:spTree>
    <p:extLst>
      <p:ext uri="{BB962C8B-B14F-4D97-AF65-F5344CB8AC3E}">
        <p14:creationId xmlns:p14="http://schemas.microsoft.com/office/powerpoint/2010/main" val="11445498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id="{A430124F-9EE2-4759-A4C7-7BC6FBF7A596}"/>
              </a:ext>
            </a:extLst>
          </p:cNvPr>
          <p:cNvSpPr>
            <a:spLocks noGrp="1"/>
          </p:cNvSpPr>
          <p:nvPr>
            <p:ph type="ftr" sz="quarter" idx="12"/>
          </p:nvPr>
        </p:nvSpPr>
        <p:spPr>
          <a:xfrm>
            <a:off x="4038600" y="6356351"/>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13"/>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58</a:t>
            </a:fld>
            <a:endParaRPr lang="en-US" altLang="en-US"/>
          </a:p>
        </p:txBody>
      </p:sp>
      <p:sp>
        <p:nvSpPr>
          <p:cNvPr id="7" name="Title 1">
            <a:extLst>
              <a:ext uri="{FF2B5EF4-FFF2-40B4-BE49-F238E27FC236}">
                <a16:creationId xmlns:a16="http://schemas.microsoft.com/office/drawing/2014/main" id="{B7E0015B-E3F6-43A8-8C77-07731E4B167E}"/>
              </a:ext>
            </a:extLst>
          </p:cNvPr>
          <p:cNvSpPr txBox="1">
            <a:spLocks/>
          </p:cNvSpPr>
          <p:nvPr/>
        </p:nvSpPr>
        <p:spPr>
          <a:xfrm>
            <a:off x="2895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IN" sz="2800" b="1" dirty="0">
                <a:latin typeface="+mj-lt"/>
              </a:rPr>
              <a:t>How typescript works</a:t>
            </a:r>
          </a:p>
        </p:txBody>
      </p:sp>
      <p:sp>
        <p:nvSpPr>
          <p:cNvPr id="392199" name="Text Placeholder 8">
            <a:extLst>
              <a:ext uri="{FF2B5EF4-FFF2-40B4-BE49-F238E27FC236}">
                <a16:creationId xmlns:a16="http://schemas.microsoft.com/office/drawing/2014/main" id="{10A8BFAB-22EA-40E5-8F90-8B02A2064F6C}"/>
              </a:ext>
            </a:extLst>
          </p:cNvPr>
          <p:cNvSpPr txBox="1">
            <a:spLocks noGrp="1"/>
          </p:cNvSpPr>
          <p:nvPr>
            <p:ph type="body" idx="1"/>
          </p:nvPr>
        </p:nvSpPr>
        <p:spPr>
          <a:xfrm>
            <a:off x="2098676" y="838200"/>
            <a:ext cx="8112125" cy="5334000"/>
          </a:xfrm>
        </p:spPr>
        <p:txBody>
          <a:bodyPr>
            <a:normAutofit/>
          </a:bodyPr>
          <a:lstStyle/>
          <a:p>
            <a:pPr algn="l">
              <a:buFont typeface="Wingdings" panose="05000000000000000000" pitchFamily="2" charset="2"/>
              <a:buChar char="Ø"/>
            </a:pPr>
            <a:r>
              <a:rPr lang="en-IN" sz="1800" dirty="0">
                <a:solidFill>
                  <a:srgbClr val="212121"/>
                </a:solidFill>
                <a:latin typeface="+mj-lt"/>
              </a:rPr>
              <a:t> </a:t>
            </a:r>
            <a:r>
              <a:rPr lang="en-US" sz="1800" dirty="0">
                <a:solidFill>
                  <a:srgbClr val="212121"/>
                </a:solidFill>
                <a:latin typeface="+mj-lt"/>
              </a:rPr>
              <a:t>Typescript compiler converts code written in typescript to JavaScript,</a:t>
            </a:r>
          </a:p>
          <a:p>
            <a:pPr marL="0" indent="0">
              <a:buNone/>
            </a:pPr>
            <a:endParaRPr lang="en-US" altLang="en-US" sz="1800" dirty="0">
              <a:latin typeface="+mj-lt"/>
            </a:endParaRPr>
          </a:p>
          <a:p>
            <a:pPr marL="0" indent="0">
              <a:buNone/>
            </a:pPr>
            <a:endParaRPr lang="en-US" altLang="en-US" sz="1800" dirty="0">
              <a:latin typeface="+mj-lt"/>
            </a:endParaRPr>
          </a:p>
          <a:p>
            <a:pPr marL="0" indent="0">
              <a:buNone/>
            </a:pPr>
            <a:endParaRPr lang="en-US" altLang="en-US" sz="1800" dirty="0">
              <a:latin typeface="+mj-lt"/>
            </a:endParaRPr>
          </a:p>
          <a:p>
            <a:pPr marL="0" indent="0">
              <a:buNone/>
            </a:pPr>
            <a:endParaRPr lang="en-US" altLang="en-US" sz="1800" dirty="0">
              <a:latin typeface="+mj-lt"/>
            </a:endParaRPr>
          </a:p>
          <a:p>
            <a:pPr marL="0" indent="0">
              <a:buNone/>
            </a:pPr>
            <a:endParaRPr lang="en-US" altLang="en-US" sz="1800" dirty="0">
              <a:latin typeface="+mj-lt"/>
            </a:endParaRPr>
          </a:p>
          <a:p>
            <a:pPr marL="0" indent="0">
              <a:buNone/>
            </a:pPr>
            <a:endParaRPr lang="en-US" altLang="en-US" sz="1800" dirty="0">
              <a:latin typeface="+mj-lt"/>
            </a:endParaRPr>
          </a:p>
          <a:p>
            <a:pPr marL="0" indent="0">
              <a:buNone/>
            </a:pPr>
            <a:r>
              <a:rPr lang="en-US" sz="1800" dirty="0">
                <a:solidFill>
                  <a:srgbClr val="212121"/>
                </a:solidFill>
                <a:latin typeface="+mj-lt"/>
              </a:rPr>
              <a:t>Supported Editors We can write typescript using any one of the below editors.</a:t>
            </a:r>
          </a:p>
          <a:p>
            <a:pPr algn="l">
              <a:buFont typeface="Wingdings" panose="05000000000000000000" pitchFamily="2" charset="2"/>
              <a:buChar char="ü"/>
            </a:pPr>
            <a:r>
              <a:rPr lang="en-US" sz="1800" dirty="0">
                <a:solidFill>
                  <a:srgbClr val="212121"/>
                </a:solidFill>
                <a:latin typeface="+mj-lt"/>
              </a:rPr>
              <a:t>Visual Studio.</a:t>
            </a:r>
          </a:p>
          <a:p>
            <a:pPr algn="l">
              <a:buFont typeface="Wingdings" panose="05000000000000000000" pitchFamily="2" charset="2"/>
              <a:buChar char="ü"/>
            </a:pPr>
            <a:r>
              <a:rPr lang="en-US" sz="1800" dirty="0">
                <a:solidFill>
                  <a:srgbClr val="212121"/>
                </a:solidFill>
                <a:latin typeface="+mj-lt"/>
              </a:rPr>
              <a:t>Node.js</a:t>
            </a:r>
          </a:p>
          <a:p>
            <a:pPr algn="l">
              <a:buFont typeface="Wingdings" panose="05000000000000000000" pitchFamily="2" charset="2"/>
              <a:buChar char="ü"/>
            </a:pPr>
            <a:r>
              <a:rPr lang="en-US" sz="1800" dirty="0">
                <a:solidFill>
                  <a:srgbClr val="212121"/>
                </a:solidFill>
                <a:latin typeface="+mj-lt"/>
              </a:rPr>
              <a:t>Sublime Editor</a:t>
            </a:r>
          </a:p>
          <a:p>
            <a:pPr algn="l">
              <a:buFont typeface="Wingdings" panose="05000000000000000000" pitchFamily="2" charset="2"/>
              <a:buChar char="ü"/>
            </a:pPr>
            <a:r>
              <a:rPr lang="en-US" sz="1800" u="sng" dirty="0">
                <a:solidFill>
                  <a:srgbClr val="212121"/>
                </a:solidFill>
                <a:latin typeface="+mj-lt"/>
                <a:hlinkClick r:id="rId2">
                  <a:extLst>
                    <a:ext uri="{A12FA001-AC4F-418D-AE19-62706E023703}">
                      <ahyp:hlinkClr xmlns:ahyp="http://schemas.microsoft.com/office/drawing/2018/hyperlinkcolor" val="tx"/>
                    </a:ext>
                  </a:extLst>
                </a:hlinkClick>
              </a:rPr>
              <a:t>TypeScript</a:t>
            </a:r>
            <a:r>
              <a:rPr lang="en-US" sz="1800" dirty="0">
                <a:solidFill>
                  <a:srgbClr val="212121"/>
                </a:solidFill>
                <a:latin typeface="+mj-lt"/>
                <a:hlinkClick r:id="rId2">
                  <a:extLst>
                    <a:ext uri="{A12FA001-AC4F-418D-AE19-62706E023703}">
                      <ahyp:hlinkClr xmlns:ahyp="http://schemas.microsoft.com/office/drawing/2018/hyperlinkcolor" val="tx"/>
                    </a:ext>
                  </a:extLst>
                </a:hlinkClick>
              </a:rPr>
              <a:t> </a:t>
            </a:r>
            <a:r>
              <a:rPr lang="en-US" sz="1800" dirty="0">
                <a:solidFill>
                  <a:srgbClr val="212121"/>
                </a:solidFill>
                <a:latin typeface="+mj-lt"/>
              </a:rPr>
              <a:t>play ground</a:t>
            </a:r>
          </a:p>
          <a:p>
            <a:pPr marL="0" indent="0">
              <a:buNone/>
            </a:pPr>
            <a:endParaRPr lang="en-US" altLang="en-US" sz="1800" dirty="0">
              <a:latin typeface="+mj-lt"/>
            </a:endParaRPr>
          </a:p>
        </p:txBody>
      </p:sp>
      <p:pic>
        <p:nvPicPr>
          <p:cNvPr id="4" name="Picture 3">
            <a:extLst>
              <a:ext uri="{FF2B5EF4-FFF2-40B4-BE49-F238E27FC236}">
                <a16:creationId xmlns:a16="http://schemas.microsoft.com/office/drawing/2014/main" id="{D6408FE1-2D2D-47C4-815B-467CCC1400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0800" y="1524000"/>
            <a:ext cx="6901731" cy="1219200"/>
          </a:xfrm>
          <a:prstGeom prst="rect">
            <a:avLst/>
          </a:prstGeom>
        </p:spPr>
      </p:pic>
      <p:sp>
        <p:nvSpPr>
          <p:cNvPr id="2" name="Date Placeholder 1"/>
          <p:cNvSpPr>
            <a:spLocks noGrp="1"/>
          </p:cNvSpPr>
          <p:nvPr>
            <p:ph type="dt" sz="half" idx="10"/>
          </p:nvPr>
        </p:nvSpPr>
        <p:spPr/>
        <p:txBody>
          <a:bodyPr/>
          <a:lstStyle/>
          <a:p>
            <a:r>
              <a:rPr lang="en-US"/>
              <a:t>6/7/2023</a:t>
            </a:r>
          </a:p>
        </p:txBody>
      </p:sp>
    </p:spTree>
    <p:extLst>
      <p:ext uri="{BB962C8B-B14F-4D97-AF65-F5344CB8AC3E}">
        <p14:creationId xmlns:p14="http://schemas.microsoft.com/office/powerpoint/2010/main" val="13821595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a:extLst>
              <a:ext uri="{FF2B5EF4-FFF2-40B4-BE49-F238E27FC236}">
                <a16:creationId xmlns:a16="http://schemas.microsoft.com/office/drawing/2014/main" id="{11BE000F-4F47-452A-9F3D-19CB796E47EC}"/>
              </a:ext>
            </a:extLst>
          </p:cNvPr>
          <p:cNvSpPr>
            <a:spLocks noGrp="1"/>
          </p:cNvSpPr>
          <p:nvPr>
            <p:ph type="ftr" sz="quarter" idx="12"/>
          </p:nvPr>
        </p:nvSpPr>
        <p:spPr>
          <a:xfrm>
            <a:off x="4038600" y="6356351"/>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WT                      unit- 4                </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a:extLst>
              <a:ext uri="{FF2B5EF4-FFF2-40B4-BE49-F238E27FC236}">
                <a16:creationId xmlns:a16="http://schemas.microsoft.com/office/drawing/2014/main" id="{CA1C0BC4-84D4-49D9-941E-49C0109050A7}"/>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59</a:t>
            </a:fld>
            <a:endParaRPr lang="en-US" altLang="en-US"/>
          </a:p>
        </p:txBody>
      </p:sp>
      <p:sp>
        <p:nvSpPr>
          <p:cNvPr id="7" name="Title 1">
            <a:extLst>
              <a:ext uri="{FF2B5EF4-FFF2-40B4-BE49-F238E27FC236}">
                <a16:creationId xmlns:a16="http://schemas.microsoft.com/office/drawing/2014/main" id="{6928BDB2-89DC-4844-B9D1-791701628401}"/>
              </a:ext>
            </a:extLst>
          </p:cNvPr>
          <p:cNvSpPr txBox="1">
            <a:spLocks/>
          </p:cNvSpPr>
          <p:nvPr/>
        </p:nvSpPr>
        <p:spPr>
          <a:xfrm>
            <a:off x="2895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itchFamily="18" charset="0"/>
                <a:cs typeface="Times New Roman" pitchFamily="18" charset="0"/>
              </a:rPr>
              <a:t>Daily Quiz</a:t>
            </a:r>
          </a:p>
        </p:txBody>
      </p:sp>
      <p:sp>
        <p:nvSpPr>
          <p:cNvPr id="2" name="Date Placeholder 1"/>
          <p:cNvSpPr>
            <a:spLocks noGrp="1"/>
          </p:cNvSpPr>
          <p:nvPr>
            <p:ph type="dt" sz="half" idx="10"/>
          </p:nvPr>
        </p:nvSpPr>
        <p:spPr/>
        <p:txBody>
          <a:bodyPr/>
          <a:lstStyle/>
          <a:p>
            <a:r>
              <a:rPr lang="en-US"/>
              <a:t>6/7/2023</a:t>
            </a:r>
          </a:p>
        </p:txBody>
      </p:sp>
      <p:sp>
        <p:nvSpPr>
          <p:cNvPr id="3" name="Content Placeholder 2"/>
          <p:cNvSpPr>
            <a:spLocks noGrp="1"/>
          </p:cNvSpPr>
          <p:nvPr>
            <p:ph idx="1"/>
          </p:nvPr>
        </p:nvSpPr>
        <p:spPr>
          <a:xfrm>
            <a:off x="2133600" y="838200"/>
            <a:ext cx="8229600" cy="5518150"/>
          </a:xfrm>
        </p:spPr>
        <p:txBody>
          <a:bodyPr>
            <a:normAutofit fontScale="62500" lnSpcReduction="20000"/>
          </a:bodyPr>
          <a:lstStyle/>
          <a:p>
            <a:pPr marL="0" indent="0">
              <a:buNone/>
            </a:pPr>
            <a:r>
              <a:rPr lang="en-US" sz="1600" b="1" dirty="0"/>
              <a:t>Q 1 Which of the following best describes </a:t>
            </a:r>
            <a:r>
              <a:rPr lang="en-US" sz="1600" b="1" dirty="0" err="1"/>
              <a:t>TypeScript</a:t>
            </a:r>
            <a:r>
              <a:rPr lang="en-US" sz="1600" b="1" dirty="0"/>
              <a:t>?</a:t>
            </a:r>
          </a:p>
          <a:p>
            <a:pPr marL="0" indent="0">
              <a:buNone/>
            </a:pPr>
            <a:r>
              <a:rPr lang="en-US" sz="1600" dirty="0"/>
              <a:t>a. A programming language</a:t>
            </a:r>
          </a:p>
          <a:p>
            <a:pPr marL="0" indent="0">
              <a:buNone/>
            </a:pPr>
            <a:r>
              <a:rPr lang="en-US" sz="1600" dirty="0"/>
              <a:t>b. A markup language</a:t>
            </a:r>
          </a:p>
          <a:p>
            <a:pPr marL="0" indent="0">
              <a:buNone/>
            </a:pPr>
            <a:r>
              <a:rPr lang="en-US" sz="1600" dirty="0"/>
              <a:t>c. A scripting language</a:t>
            </a:r>
          </a:p>
          <a:p>
            <a:pPr marL="0" indent="0">
              <a:buNone/>
            </a:pPr>
            <a:r>
              <a:rPr lang="en-US" sz="1600" dirty="0"/>
              <a:t>d. A styling language</a:t>
            </a:r>
          </a:p>
          <a:p>
            <a:pPr marL="0" indent="0">
              <a:buNone/>
            </a:pPr>
            <a:r>
              <a:rPr lang="en-US" sz="1600" b="1" dirty="0"/>
              <a:t>Q 2 What is the inherited type for the variable example in '</a:t>
            </a:r>
            <a:r>
              <a:rPr lang="en-US" sz="1600" b="1" dirty="0" err="1"/>
              <a:t>const</a:t>
            </a:r>
            <a:r>
              <a:rPr lang="en-US" sz="1600" b="1" dirty="0"/>
              <a:t> example = ['Dylan']'?</a:t>
            </a:r>
          </a:p>
          <a:p>
            <a:pPr marL="0" indent="0">
              <a:buNone/>
            </a:pPr>
            <a:r>
              <a:rPr lang="en-US" sz="1600" dirty="0"/>
              <a:t>A) any[]</a:t>
            </a:r>
          </a:p>
          <a:p>
            <a:pPr marL="0" indent="0">
              <a:buNone/>
            </a:pPr>
            <a:r>
              <a:rPr lang="en-US" sz="1600" dirty="0"/>
              <a:t>B) string[]</a:t>
            </a:r>
          </a:p>
          <a:p>
            <a:pPr marL="0" indent="0">
              <a:buNone/>
            </a:pPr>
            <a:r>
              <a:rPr lang="en-US" sz="1600" dirty="0"/>
              <a:t>C) string</a:t>
            </a:r>
          </a:p>
          <a:p>
            <a:pPr marL="0" indent="0">
              <a:buNone/>
            </a:pPr>
            <a:r>
              <a:rPr lang="en-US" sz="1600" dirty="0"/>
              <a:t>D) unknown[]</a:t>
            </a:r>
          </a:p>
          <a:p>
            <a:pPr marL="0" indent="0">
              <a:buNone/>
            </a:pPr>
            <a:r>
              <a:rPr lang="en-US" sz="1600" b="1" dirty="0"/>
              <a:t>Q 3 </a:t>
            </a:r>
            <a:r>
              <a:rPr lang="en-US" sz="1600" b="1" dirty="0" err="1"/>
              <a:t>TypeScript</a:t>
            </a:r>
            <a:r>
              <a:rPr lang="en-US" sz="1600" b="1" dirty="0"/>
              <a:t> will always correctly infer the type of an array.(True/False)</a:t>
            </a:r>
          </a:p>
          <a:p>
            <a:pPr marL="0" indent="0">
              <a:buNone/>
            </a:pPr>
            <a:r>
              <a:rPr lang="en-US" sz="1600" dirty="0"/>
              <a:t>A)True</a:t>
            </a:r>
          </a:p>
          <a:p>
            <a:pPr marL="0" indent="0">
              <a:buNone/>
            </a:pPr>
            <a:r>
              <a:rPr lang="en-US" sz="1600" dirty="0"/>
              <a:t>B)False</a:t>
            </a:r>
          </a:p>
          <a:p>
            <a:pPr marL="0" indent="0">
              <a:buNone/>
            </a:pPr>
            <a:r>
              <a:rPr lang="en-US" sz="1600" b="1" dirty="0"/>
              <a:t>Q 4 .How many components typescript has?</a:t>
            </a:r>
          </a:p>
          <a:p>
            <a:pPr marL="0" indent="0">
              <a:buNone/>
            </a:pPr>
            <a:r>
              <a:rPr lang="en-US" sz="1600" dirty="0"/>
              <a:t>A)3</a:t>
            </a:r>
          </a:p>
          <a:p>
            <a:pPr marL="0" indent="0">
              <a:buNone/>
            </a:pPr>
            <a:r>
              <a:rPr lang="en-US" sz="1600" dirty="0"/>
              <a:t>B)4</a:t>
            </a:r>
          </a:p>
          <a:p>
            <a:pPr marL="0" indent="0">
              <a:buNone/>
            </a:pPr>
            <a:r>
              <a:rPr lang="en-US" sz="1600" dirty="0"/>
              <a:t>C)5</a:t>
            </a:r>
          </a:p>
          <a:p>
            <a:pPr marL="0" indent="0">
              <a:buNone/>
            </a:pPr>
            <a:r>
              <a:rPr lang="en-US" sz="1600" dirty="0"/>
              <a:t>D)6</a:t>
            </a:r>
          </a:p>
          <a:p>
            <a:pPr marL="0" indent="0">
              <a:buNone/>
            </a:pPr>
            <a:r>
              <a:rPr lang="en-US" sz="1600" b="1" dirty="0"/>
              <a:t>Q 5 </a:t>
            </a:r>
            <a:r>
              <a:rPr lang="en-US" sz="1600" b="1" dirty="0" err="1"/>
              <a:t>TypeScript</a:t>
            </a:r>
            <a:r>
              <a:rPr lang="en-US" sz="1600" b="1" dirty="0"/>
              <a:t> supports how many types of comments</a:t>
            </a:r>
          </a:p>
          <a:p>
            <a:pPr marL="0" indent="0">
              <a:buNone/>
            </a:pPr>
            <a:r>
              <a:rPr lang="en-US" sz="1600" dirty="0"/>
              <a:t>A)1</a:t>
            </a:r>
          </a:p>
          <a:p>
            <a:pPr marL="0" indent="0">
              <a:buNone/>
            </a:pPr>
            <a:r>
              <a:rPr lang="en-US" sz="1600" dirty="0"/>
              <a:t>B)2</a:t>
            </a:r>
          </a:p>
          <a:p>
            <a:pPr marL="0" indent="0">
              <a:buNone/>
            </a:pPr>
            <a:r>
              <a:rPr lang="en-US" sz="1600" dirty="0"/>
              <a:t>C)3</a:t>
            </a:r>
          </a:p>
          <a:p>
            <a:pPr marL="0" indent="0">
              <a:buNone/>
            </a:pPr>
            <a:r>
              <a:rPr lang="en-US" sz="1600" dirty="0"/>
              <a:t>D)4</a:t>
            </a:r>
          </a:p>
        </p:txBody>
      </p:sp>
    </p:spTree>
    <p:extLst>
      <p:ext uri="{BB962C8B-B14F-4D97-AF65-F5344CB8AC3E}">
        <p14:creationId xmlns:p14="http://schemas.microsoft.com/office/powerpoint/2010/main" val="16085019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fontScale="92500" lnSpcReduction="20000"/>
          </a:bodyPr>
          <a:lstStyle/>
          <a:p>
            <a:pPr algn="l">
              <a:buFont typeface="Wingdings" panose="05000000000000000000" pitchFamily="2" charset="2"/>
              <a:buChar char="§"/>
            </a:pPr>
            <a:r>
              <a:rPr lang="en-US" sz="2400" dirty="0" err="1">
                <a:solidFill>
                  <a:srgbClr val="515151"/>
                </a:solidFill>
                <a:latin typeface="Times New Roman" panose="02020603050405020304" pitchFamily="18" charset="0"/>
                <a:cs typeface="Times New Roman" panose="02020603050405020304" pitchFamily="18" charset="0"/>
              </a:rPr>
              <a:t>Javascript</a:t>
            </a:r>
            <a:r>
              <a:rPr lang="en-US" sz="2400" dirty="0">
                <a:solidFill>
                  <a:srgbClr val="515151"/>
                </a:solidFill>
                <a:latin typeface="Times New Roman" panose="02020603050405020304" pitchFamily="18" charset="0"/>
                <a:cs typeface="Times New Roman" panose="02020603050405020304" pitchFamily="18" charset="0"/>
              </a:rPr>
              <a:t> is a lightweight, cross-platform, and interpreted language.</a:t>
            </a:r>
          </a:p>
          <a:p>
            <a:pPr marL="0" indent="0">
              <a:buNone/>
            </a:pPr>
            <a:endParaRPr lang="en-US" sz="2400" dirty="0">
              <a:solidFill>
                <a:srgbClr val="51515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400" dirty="0">
                <a:solidFill>
                  <a:srgbClr val="515151"/>
                </a:solidFill>
                <a:latin typeface="Times New Roman" panose="02020603050405020304" pitchFamily="18" charset="0"/>
                <a:cs typeface="Times New Roman" panose="02020603050405020304" pitchFamily="18" charset="0"/>
              </a:rPr>
              <a:t>It was developed with the main intention of DOM manipulation, bringing forth the era of dynamic websites.</a:t>
            </a:r>
          </a:p>
          <a:p>
            <a:pPr marL="0" indent="0">
              <a:buNone/>
            </a:pPr>
            <a:endParaRPr lang="en-US" sz="2400" dirty="0">
              <a:solidFill>
                <a:srgbClr val="51515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400" dirty="0" err="1">
                <a:solidFill>
                  <a:srgbClr val="515151"/>
                </a:solidFill>
                <a:latin typeface="Times New Roman" panose="02020603050405020304" pitchFamily="18" charset="0"/>
                <a:cs typeface="Times New Roman" panose="02020603050405020304" pitchFamily="18" charset="0"/>
              </a:rPr>
              <a:t>Javascript</a:t>
            </a:r>
            <a:r>
              <a:rPr lang="en-US" sz="2400" dirty="0">
                <a:solidFill>
                  <a:srgbClr val="515151"/>
                </a:solidFill>
                <a:latin typeface="Times New Roman" panose="02020603050405020304" pitchFamily="18" charset="0"/>
                <a:cs typeface="Times New Roman" panose="02020603050405020304" pitchFamily="18" charset="0"/>
              </a:rPr>
              <a:t> functions are objects and can be passed in other functions as parameters.</a:t>
            </a:r>
          </a:p>
          <a:p>
            <a:pPr marL="0" indent="0">
              <a:buNone/>
            </a:pPr>
            <a:endParaRPr lang="en-US" sz="2400" dirty="0">
              <a:solidFill>
                <a:srgbClr val="51515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400" dirty="0">
                <a:solidFill>
                  <a:srgbClr val="515151"/>
                </a:solidFill>
                <a:latin typeface="Times New Roman" panose="02020603050405020304" pitchFamily="18" charset="0"/>
                <a:cs typeface="Times New Roman" panose="02020603050405020304" pitchFamily="18" charset="0"/>
              </a:rPr>
              <a:t>Can handle date and time manipulation.</a:t>
            </a:r>
          </a:p>
          <a:p>
            <a:pPr marL="0" indent="0">
              <a:buNone/>
            </a:pPr>
            <a:endParaRPr lang="en-US" sz="2400" dirty="0">
              <a:solidFill>
                <a:srgbClr val="51515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400" dirty="0">
                <a:solidFill>
                  <a:srgbClr val="515151"/>
                </a:solidFill>
                <a:latin typeface="Times New Roman" panose="02020603050405020304" pitchFamily="18" charset="0"/>
                <a:cs typeface="Times New Roman" panose="02020603050405020304" pitchFamily="18" charset="0"/>
              </a:rPr>
              <a:t>Can perform Form Validation.</a:t>
            </a:r>
          </a:p>
          <a:p>
            <a:pPr marL="0" indent="0">
              <a:buNone/>
            </a:pPr>
            <a:endParaRPr lang="en-US" sz="2400" dirty="0">
              <a:solidFill>
                <a:srgbClr val="51515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400" dirty="0">
                <a:solidFill>
                  <a:srgbClr val="515151"/>
                </a:solidFill>
                <a:latin typeface="Times New Roman" panose="02020603050405020304" pitchFamily="18" charset="0"/>
                <a:cs typeface="Times New Roman" panose="02020603050405020304" pitchFamily="18" charset="0"/>
              </a:rPr>
              <a:t>A compiler is not needed.</a:t>
            </a:r>
          </a:p>
          <a:p>
            <a:pPr marL="0" indent="0">
              <a:buNone/>
            </a:pPr>
            <a:endParaRPr lang="en-US" sz="2200" b="1" dirty="0">
              <a:latin typeface="+mj-lt"/>
            </a:endParaRPr>
          </a:p>
        </p:txBody>
      </p:sp>
      <p:sp>
        <p:nvSpPr>
          <p:cNvPr id="4" name="Date Placeholder 3"/>
          <p:cNvSpPr>
            <a:spLocks noGrp="1"/>
          </p:cNvSpPr>
          <p:nvPr>
            <p:ph type="dt" sz="half" idx="10"/>
          </p:nvPr>
        </p:nvSpPr>
        <p:spPr/>
        <p:txBody>
          <a:bodyPr/>
          <a:lstStyle/>
          <a:p>
            <a:r>
              <a:rPr lang="en-US"/>
              <a:t>6/7/2023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b="1" dirty="0"/>
              <a:t>Features of Java script </a:t>
            </a:r>
          </a:p>
        </p:txBody>
      </p:sp>
      <p:sp>
        <p:nvSpPr>
          <p:cNvPr id="10" name="Footer Placeholder 12">
            <a:extLst>
              <a:ext uri="{FF2B5EF4-FFF2-40B4-BE49-F238E27FC236}">
                <a16:creationId xmlns:a16="http://schemas.microsoft.com/office/drawing/2014/main" id="{8031709B-C021-4621-AEAD-A15C79343F56}"/>
              </a:ext>
            </a:extLst>
          </p:cNvPr>
          <p:cNvSpPr txBox="1">
            <a:spLocks/>
          </p:cNvSpPr>
          <p:nvPr/>
        </p:nvSpPr>
        <p:spPr>
          <a:xfrm>
            <a:off x="3810000" y="6356350"/>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Abdul Khalid                            WT                   Unit-    4                </a:t>
            </a:r>
          </a:p>
        </p:txBody>
      </p:sp>
      <p:sp>
        <p:nvSpPr>
          <p:cNvPr id="2" name="Footer Placeholder 1">
            <a:extLst>
              <a:ext uri="{FF2B5EF4-FFF2-40B4-BE49-F238E27FC236}">
                <a16:creationId xmlns:a16="http://schemas.microsoft.com/office/drawing/2014/main" id="{FA10EAA4-7DA3-9CD0-4BB4-1E78CDF4BB5B}"/>
              </a:ext>
            </a:extLst>
          </p:cNvPr>
          <p:cNvSpPr>
            <a:spLocks noGrp="1"/>
          </p:cNvSpPr>
          <p:nvPr>
            <p:ph type="ftr" sz="quarter" idx="11"/>
          </p:nvPr>
        </p:nvSpPr>
        <p:spPr/>
        <p:txBody>
          <a:bodyPr/>
          <a:lstStyle/>
          <a:p>
            <a:r>
              <a:rPr lang="fi-FI"/>
              <a:t>Rajat Kumar              WT                      unit- 4                </a:t>
            </a:r>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a:extLst>
              <a:ext uri="{FF2B5EF4-FFF2-40B4-BE49-F238E27FC236}">
                <a16:creationId xmlns:a16="http://schemas.microsoft.com/office/drawing/2014/main" id="{11BE000F-4F47-452A-9F3D-19CB796E47EC}"/>
              </a:ext>
            </a:extLst>
          </p:cNvPr>
          <p:cNvSpPr>
            <a:spLocks noGrp="1"/>
          </p:cNvSpPr>
          <p:nvPr>
            <p:ph type="ftr" sz="quarter" idx="12"/>
          </p:nvPr>
        </p:nvSpPr>
        <p:spPr>
          <a:xfrm>
            <a:off x="4038600" y="6356351"/>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WT                      unit- 4                </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a:extLst>
              <a:ext uri="{FF2B5EF4-FFF2-40B4-BE49-F238E27FC236}">
                <a16:creationId xmlns:a16="http://schemas.microsoft.com/office/drawing/2014/main" id="{CA1C0BC4-84D4-49D9-941E-49C0109050A7}"/>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60</a:t>
            </a:fld>
            <a:endParaRPr lang="en-US" altLang="en-US"/>
          </a:p>
        </p:txBody>
      </p:sp>
      <p:sp>
        <p:nvSpPr>
          <p:cNvPr id="7" name="Title 1">
            <a:extLst>
              <a:ext uri="{FF2B5EF4-FFF2-40B4-BE49-F238E27FC236}">
                <a16:creationId xmlns:a16="http://schemas.microsoft.com/office/drawing/2014/main" id="{6928BDB2-89DC-4844-B9D1-791701628401}"/>
              </a:ext>
            </a:extLst>
          </p:cNvPr>
          <p:cNvSpPr txBox="1">
            <a:spLocks/>
          </p:cNvSpPr>
          <p:nvPr/>
        </p:nvSpPr>
        <p:spPr>
          <a:xfrm>
            <a:off x="2895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itchFamily="18" charset="0"/>
                <a:cs typeface="Times New Roman" pitchFamily="18" charset="0"/>
              </a:rPr>
              <a:t>Daily Quiz(Cont..)</a:t>
            </a:r>
          </a:p>
        </p:txBody>
      </p:sp>
      <p:sp>
        <p:nvSpPr>
          <p:cNvPr id="2" name="Date Placeholder 1"/>
          <p:cNvSpPr>
            <a:spLocks noGrp="1"/>
          </p:cNvSpPr>
          <p:nvPr>
            <p:ph type="dt" sz="half" idx="10"/>
          </p:nvPr>
        </p:nvSpPr>
        <p:spPr/>
        <p:txBody>
          <a:bodyPr/>
          <a:lstStyle/>
          <a:p>
            <a:r>
              <a:rPr lang="en-US"/>
              <a:t>6/7/2023</a:t>
            </a:r>
          </a:p>
        </p:txBody>
      </p:sp>
      <p:sp>
        <p:nvSpPr>
          <p:cNvPr id="4" name="Content Placeholder 3"/>
          <p:cNvSpPr>
            <a:spLocks noGrp="1"/>
          </p:cNvSpPr>
          <p:nvPr>
            <p:ph idx="1"/>
          </p:nvPr>
        </p:nvSpPr>
        <p:spPr>
          <a:xfrm>
            <a:off x="2209800" y="762000"/>
            <a:ext cx="8229600" cy="5410200"/>
          </a:xfrm>
        </p:spPr>
        <p:txBody>
          <a:bodyPr>
            <a:normAutofit fontScale="77500" lnSpcReduction="20000"/>
          </a:bodyPr>
          <a:lstStyle/>
          <a:p>
            <a:pPr marL="0" indent="0">
              <a:buNone/>
            </a:pPr>
            <a:r>
              <a:rPr lang="en-US" sz="1600" b="1" dirty="0"/>
              <a:t>Q 6 </a:t>
            </a:r>
            <a:r>
              <a:rPr lang="en-US" sz="1600" b="1" dirty="0" err="1"/>
              <a:t>TypeScript</a:t>
            </a:r>
            <a:r>
              <a:rPr lang="en-US" sz="1600" b="1" dirty="0"/>
              <a:t> is a: </a:t>
            </a:r>
          </a:p>
          <a:p>
            <a:pPr marL="0" indent="0">
              <a:buNone/>
            </a:pPr>
            <a:r>
              <a:rPr lang="en-US" sz="1600" dirty="0"/>
              <a:t>A. strongly typed</a:t>
            </a:r>
          </a:p>
          <a:p>
            <a:pPr marL="0" indent="0">
              <a:buNone/>
            </a:pPr>
            <a:r>
              <a:rPr lang="en-US" sz="1600" dirty="0"/>
              <a:t>B. object oriented</a:t>
            </a:r>
          </a:p>
          <a:p>
            <a:pPr marL="0" indent="0">
              <a:buNone/>
            </a:pPr>
            <a:r>
              <a:rPr lang="en-US" sz="1600" dirty="0"/>
              <a:t>C. compiled language</a:t>
            </a:r>
          </a:p>
          <a:p>
            <a:pPr marL="0" indent="0">
              <a:buNone/>
            </a:pPr>
            <a:r>
              <a:rPr lang="en-US" sz="1600" dirty="0"/>
              <a:t>D. All of the above</a:t>
            </a:r>
          </a:p>
          <a:p>
            <a:pPr marL="0" indent="0">
              <a:buNone/>
            </a:pPr>
            <a:r>
              <a:rPr lang="en-US" sz="1600" b="1" dirty="0"/>
              <a:t>Q 7 Which of the following are features of </a:t>
            </a:r>
            <a:r>
              <a:rPr lang="en-US" sz="1600" b="1" dirty="0" err="1"/>
              <a:t>typeScript</a:t>
            </a:r>
            <a:r>
              <a:rPr lang="en-US" sz="1600" b="1" dirty="0"/>
              <a:t>?</a:t>
            </a:r>
          </a:p>
          <a:p>
            <a:pPr marL="0" indent="0">
              <a:buNone/>
            </a:pPr>
            <a:r>
              <a:rPr lang="en-US" sz="1600" dirty="0"/>
              <a:t>A. </a:t>
            </a:r>
            <a:r>
              <a:rPr lang="en-US" sz="1600" dirty="0" err="1"/>
              <a:t>TypeScript</a:t>
            </a:r>
            <a:r>
              <a:rPr lang="en-US" sz="1600" dirty="0"/>
              <a:t> is just JavaScript</a:t>
            </a:r>
          </a:p>
          <a:p>
            <a:pPr marL="0" indent="0">
              <a:buNone/>
            </a:pPr>
            <a:r>
              <a:rPr lang="en-US" sz="1600" dirty="0"/>
              <a:t>B. </a:t>
            </a:r>
            <a:r>
              <a:rPr lang="en-US" sz="1600" dirty="0" err="1"/>
              <a:t>TypeScript</a:t>
            </a:r>
            <a:r>
              <a:rPr lang="en-US" sz="1600" dirty="0"/>
              <a:t> supports other JS libraries</a:t>
            </a:r>
          </a:p>
          <a:p>
            <a:pPr marL="0" indent="0">
              <a:buNone/>
            </a:pPr>
            <a:r>
              <a:rPr lang="en-US" sz="1600" dirty="0"/>
              <a:t>C. </a:t>
            </a:r>
            <a:r>
              <a:rPr lang="en-US" sz="1600" dirty="0" err="1"/>
              <a:t>TypeScript</a:t>
            </a:r>
            <a:r>
              <a:rPr lang="en-US" sz="1600" dirty="0"/>
              <a:t> is portable</a:t>
            </a:r>
          </a:p>
          <a:p>
            <a:pPr marL="0" indent="0">
              <a:buNone/>
            </a:pPr>
            <a:r>
              <a:rPr lang="en-US" sz="1600" dirty="0"/>
              <a:t>D. All of the above</a:t>
            </a:r>
          </a:p>
          <a:p>
            <a:pPr marL="0" indent="0">
              <a:buNone/>
            </a:pPr>
            <a:r>
              <a:rPr lang="en-US" sz="1600" b="1" dirty="0"/>
              <a:t>Q 8 Extension of typescript is:</a:t>
            </a:r>
          </a:p>
          <a:p>
            <a:pPr marL="0" indent="0">
              <a:buNone/>
            </a:pPr>
            <a:r>
              <a:rPr lang="en-US" sz="1600" dirty="0"/>
              <a:t>A. .</a:t>
            </a:r>
            <a:r>
              <a:rPr lang="en-US" sz="1600" dirty="0" err="1"/>
              <a:t>d.ty</a:t>
            </a:r>
            <a:endParaRPr lang="en-US" sz="1600" dirty="0"/>
          </a:p>
          <a:p>
            <a:pPr marL="0" indent="0">
              <a:buNone/>
            </a:pPr>
            <a:r>
              <a:rPr lang="en-US" sz="1600" dirty="0"/>
              <a:t>B. .d.tp</a:t>
            </a:r>
          </a:p>
          <a:p>
            <a:pPr marL="0" indent="0">
              <a:buNone/>
            </a:pPr>
            <a:r>
              <a:rPr lang="en-US" sz="1600" dirty="0"/>
              <a:t>C. .</a:t>
            </a:r>
            <a:r>
              <a:rPr lang="en-US" sz="1600" dirty="0" err="1"/>
              <a:t>d.ts</a:t>
            </a:r>
            <a:endParaRPr lang="en-US" sz="1600" dirty="0"/>
          </a:p>
          <a:p>
            <a:pPr marL="0" indent="0">
              <a:buNone/>
            </a:pPr>
            <a:r>
              <a:rPr lang="en-US" sz="1600" dirty="0"/>
              <a:t>D. .d.td</a:t>
            </a:r>
          </a:p>
          <a:p>
            <a:pPr marL="0" indent="0">
              <a:buNone/>
            </a:pPr>
            <a:r>
              <a:rPr lang="en-US" sz="1600" b="1" dirty="0"/>
              <a:t>Q 9 </a:t>
            </a:r>
            <a:r>
              <a:rPr lang="en-US" sz="1600" b="1" dirty="0" err="1"/>
              <a:t>TypeScript</a:t>
            </a:r>
            <a:r>
              <a:rPr lang="en-US" sz="1600" b="1" dirty="0"/>
              <a:t> supports Object Oriented Programming concepts like classes, interfaces, inheritance.</a:t>
            </a:r>
          </a:p>
          <a:p>
            <a:pPr marL="0" indent="0">
              <a:buNone/>
            </a:pPr>
            <a:r>
              <a:rPr lang="en-US" sz="1600" dirty="0"/>
              <a:t>A. TRUE</a:t>
            </a:r>
          </a:p>
          <a:p>
            <a:pPr marL="0" indent="0">
              <a:buNone/>
            </a:pPr>
            <a:r>
              <a:rPr lang="en-US" sz="1600" dirty="0"/>
              <a:t>B. FALSE</a:t>
            </a:r>
          </a:p>
          <a:p>
            <a:pPr marL="0" indent="0">
              <a:buNone/>
            </a:pPr>
            <a:r>
              <a:rPr lang="en-US" sz="1600" dirty="0"/>
              <a:t> </a:t>
            </a:r>
            <a:r>
              <a:rPr lang="en-US" sz="1600" b="1" dirty="0"/>
              <a:t>Q 10 Semicolons are optional in </a:t>
            </a:r>
            <a:r>
              <a:rPr lang="en-US" sz="1600" b="1" dirty="0" err="1"/>
              <a:t>TypeScript</a:t>
            </a:r>
            <a:r>
              <a:rPr lang="en-US" sz="1600" b="1" dirty="0"/>
              <a:t>.</a:t>
            </a:r>
          </a:p>
          <a:p>
            <a:pPr marL="0" indent="0">
              <a:buNone/>
            </a:pPr>
            <a:r>
              <a:rPr lang="en-US" sz="1600" dirty="0"/>
              <a:t>A. Yes</a:t>
            </a:r>
          </a:p>
          <a:p>
            <a:pPr marL="0" indent="0">
              <a:buNone/>
            </a:pPr>
            <a:r>
              <a:rPr lang="en-US" sz="1600" dirty="0"/>
              <a:t>B. No</a:t>
            </a:r>
          </a:p>
        </p:txBody>
      </p:sp>
    </p:spTree>
    <p:extLst>
      <p:ext uri="{BB962C8B-B14F-4D97-AF65-F5344CB8AC3E}">
        <p14:creationId xmlns:p14="http://schemas.microsoft.com/office/powerpoint/2010/main" val="5041014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a:extLst>
              <a:ext uri="{FF2B5EF4-FFF2-40B4-BE49-F238E27FC236}">
                <a16:creationId xmlns:a16="http://schemas.microsoft.com/office/drawing/2014/main" id="{11BE000F-4F47-452A-9F3D-19CB796E47EC}"/>
              </a:ext>
            </a:extLst>
          </p:cNvPr>
          <p:cNvSpPr>
            <a:spLocks noGrp="1"/>
          </p:cNvSpPr>
          <p:nvPr>
            <p:ph type="ftr" sz="quarter" idx="12"/>
          </p:nvPr>
        </p:nvSpPr>
        <p:spPr>
          <a:xfrm>
            <a:off x="4038600" y="6356351"/>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WT                      unit- 4                </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a:extLst>
              <a:ext uri="{FF2B5EF4-FFF2-40B4-BE49-F238E27FC236}">
                <a16:creationId xmlns:a16="http://schemas.microsoft.com/office/drawing/2014/main" id="{CA1C0BC4-84D4-49D9-941E-49C0109050A7}"/>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61</a:t>
            </a:fld>
            <a:endParaRPr lang="en-US" altLang="en-US"/>
          </a:p>
        </p:txBody>
      </p:sp>
      <p:sp>
        <p:nvSpPr>
          <p:cNvPr id="7" name="Title 1">
            <a:extLst>
              <a:ext uri="{FF2B5EF4-FFF2-40B4-BE49-F238E27FC236}">
                <a16:creationId xmlns:a16="http://schemas.microsoft.com/office/drawing/2014/main" id="{6928BDB2-89DC-4844-B9D1-791701628401}"/>
              </a:ext>
            </a:extLst>
          </p:cNvPr>
          <p:cNvSpPr txBox="1">
            <a:spLocks/>
          </p:cNvSpPr>
          <p:nvPr/>
        </p:nvSpPr>
        <p:spPr>
          <a:xfrm>
            <a:off x="2895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itchFamily="18" charset="0"/>
                <a:cs typeface="Times New Roman" pitchFamily="18" charset="0"/>
              </a:rPr>
              <a:t>Daily Quiz(Cont..)</a:t>
            </a:r>
          </a:p>
        </p:txBody>
      </p:sp>
      <p:sp>
        <p:nvSpPr>
          <p:cNvPr id="2" name="Date Placeholder 1"/>
          <p:cNvSpPr>
            <a:spLocks noGrp="1"/>
          </p:cNvSpPr>
          <p:nvPr>
            <p:ph type="dt" sz="half" idx="10"/>
          </p:nvPr>
        </p:nvSpPr>
        <p:spPr/>
        <p:txBody>
          <a:bodyPr/>
          <a:lstStyle/>
          <a:p>
            <a:r>
              <a:rPr lang="en-US"/>
              <a:t>6/7/2023</a:t>
            </a:r>
          </a:p>
        </p:txBody>
      </p:sp>
      <p:sp>
        <p:nvSpPr>
          <p:cNvPr id="3" name="Content Placeholder 2"/>
          <p:cNvSpPr>
            <a:spLocks noGrp="1"/>
          </p:cNvSpPr>
          <p:nvPr>
            <p:ph idx="1"/>
          </p:nvPr>
        </p:nvSpPr>
        <p:spPr>
          <a:xfrm>
            <a:off x="2057400" y="914400"/>
            <a:ext cx="8229600" cy="5715000"/>
          </a:xfrm>
        </p:spPr>
        <p:txBody>
          <a:bodyPr>
            <a:normAutofit fontScale="55000" lnSpcReduction="20000"/>
          </a:bodyPr>
          <a:lstStyle/>
          <a:p>
            <a:pPr marL="0" indent="0">
              <a:buNone/>
            </a:pPr>
            <a:r>
              <a:rPr lang="en-US" sz="1600" b="1" dirty="0"/>
              <a:t>Q 11 Which of the following companies has developed and designed </a:t>
            </a:r>
            <a:r>
              <a:rPr lang="en-US" sz="1600" b="1" dirty="0" err="1"/>
              <a:t>TypeScript</a:t>
            </a:r>
            <a:r>
              <a:rPr lang="en-US" sz="1600" b="1" dirty="0"/>
              <a:t>?</a:t>
            </a:r>
          </a:p>
          <a:p>
            <a:pPr marL="0" indent="0">
              <a:buNone/>
            </a:pPr>
            <a:r>
              <a:rPr lang="en-US" sz="1600" dirty="0"/>
              <a:t>a. Amazon</a:t>
            </a:r>
          </a:p>
          <a:p>
            <a:pPr marL="0" indent="0">
              <a:buNone/>
            </a:pPr>
            <a:r>
              <a:rPr lang="en-US" sz="1600" dirty="0"/>
              <a:t>b. </a:t>
            </a:r>
            <a:r>
              <a:rPr lang="en-US" sz="1600" dirty="0" err="1"/>
              <a:t>TypeScript</a:t>
            </a:r>
            <a:endParaRPr lang="en-US" sz="1600" dirty="0"/>
          </a:p>
          <a:p>
            <a:pPr marL="0" indent="0">
              <a:buNone/>
            </a:pPr>
            <a:r>
              <a:rPr lang="en-US" sz="1600" dirty="0"/>
              <a:t>c. Microsoft</a:t>
            </a:r>
          </a:p>
          <a:p>
            <a:pPr marL="0" indent="0">
              <a:buNone/>
            </a:pPr>
            <a:r>
              <a:rPr lang="en-US" sz="1600" dirty="0"/>
              <a:t>d. Oracle</a:t>
            </a:r>
          </a:p>
          <a:p>
            <a:pPr marL="0" indent="0">
              <a:buNone/>
            </a:pPr>
            <a:r>
              <a:rPr lang="en-US" sz="1600" b="1" dirty="0"/>
              <a:t>Q 12 What is the typing principle of typescript?</a:t>
            </a:r>
          </a:p>
          <a:p>
            <a:pPr marL="0" indent="0">
              <a:buNone/>
            </a:pPr>
            <a:r>
              <a:rPr lang="en-US" sz="1600" dirty="0"/>
              <a:t>a. Gradual</a:t>
            </a:r>
          </a:p>
          <a:p>
            <a:pPr marL="0" indent="0">
              <a:buNone/>
            </a:pPr>
            <a:r>
              <a:rPr lang="en-US" sz="1600" dirty="0"/>
              <a:t>b. Duck</a:t>
            </a:r>
          </a:p>
          <a:p>
            <a:pPr marL="0" indent="0">
              <a:buNone/>
            </a:pPr>
            <a:r>
              <a:rPr lang="en-US" sz="1600" dirty="0"/>
              <a:t>c. Dynamic</a:t>
            </a:r>
          </a:p>
          <a:p>
            <a:pPr marL="0" indent="0">
              <a:buNone/>
            </a:pPr>
            <a:r>
              <a:rPr lang="en-US" sz="1600" dirty="0"/>
              <a:t>d. All of the above</a:t>
            </a:r>
          </a:p>
          <a:p>
            <a:pPr marL="0" indent="0">
              <a:buNone/>
            </a:pPr>
            <a:r>
              <a:rPr lang="en-US" sz="1600" b="1" dirty="0"/>
              <a:t>Q 13 Which of the computer programming languages below has influenced the creation of typescript?</a:t>
            </a:r>
          </a:p>
          <a:p>
            <a:pPr marL="0" indent="0">
              <a:buNone/>
            </a:pPr>
            <a:r>
              <a:rPr lang="en-US" sz="1600" dirty="0"/>
              <a:t>a. JavaScript</a:t>
            </a:r>
          </a:p>
          <a:p>
            <a:pPr marL="0" indent="0">
              <a:buNone/>
            </a:pPr>
            <a:r>
              <a:rPr lang="en-US" sz="1600" dirty="0"/>
              <a:t>b. Java</a:t>
            </a:r>
          </a:p>
          <a:p>
            <a:pPr marL="0" indent="0">
              <a:buNone/>
            </a:pPr>
            <a:r>
              <a:rPr lang="en-US" sz="1600" dirty="0"/>
              <a:t>c. C#</a:t>
            </a:r>
          </a:p>
          <a:p>
            <a:pPr marL="0" indent="0">
              <a:buNone/>
            </a:pPr>
            <a:r>
              <a:rPr lang="en-US" sz="1600" dirty="0"/>
              <a:t>d. All of the above</a:t>
            </a:r>
          </a:p>
          <a:p>
            <a:pPr marL="0" indent="0">
              <a:buNone/>
            </a:pPr>
            <a:r>
              <a:rPr lang="en-US" sz="1600" b="1" dirty="0"/>
              <a:t>Q 14 What variable scopes are available in </a:t>
            </a:r>
            <a:r>
              <a:rPr lang="en-US" sz="1600" b="1" dirty="0" err="1"/>
              <a:t>TypeScript</a:t>
            </a:r>
            <a:r>
              <a:rPr lang="en-US" sz="1600" b="1" dirty="0"/>
              <a:t>?</a:t>
            </a:r>
          </a:p>
          <a:p>
            <a:pPr marL="0" indent="0">
              <a:buNone/>
            </a:pPr>
            <a:r>
              <a:rPr lang="en-US" sz="1600" dirty="0"/>
              <a:t>a. Global Scope</a:t>
            </a:r>
          </a:p>
          <a:p>
            <a:pPr marL="0" indent="0">
              <a:buNone/>
            </a:pPr>
            <a:r>
              <a:rPr lang="en-US" sz="1600" dirty="0"/>
              <a:t>b. Local Scope</a:t>
            </a:r>
          </a:p>
          <a:p>
            <a:pPr marL="0" indent="0">
              <a:buNone/>
            </a:pPr>
            <a:r>
              <a:rPr lang="en-US" sz="1600" dirty="0"/>
              <a:t>c. Class Scope</a:t>
            </a:r>
          </a:p>
          <a:p>
            <a:pPr marL="0" indent="0">
              <a:buNone/>
            </a:pPr>
            <a:r>
              <a:rPr lang="en-US" sz="1600" dirty="0"/>
              <a:t>d. All of the above</a:t>
            </a:r>
          </a:p>
          <a:p>
            <a:pPr marL="0" indent="0">
              <a:buNone/>
            </a:pPr>
            <a:r>
              <a:rPr lang="en-US" sz="1600" b="1" dirty="0"/>
              <a:t>Q 15 What object oriented terms does Typescript support?</a:t>
            </a:r>
          </a:p>
          <a:p>
            <a:pPr marL="0" indent="0">
              <a:buNone/>
            </a:pPr>
            <a:r>
              <a:rPr lang="en-US" sz="1600" dirty="0"/>
              <a:t>a. Interfaces</a:t>
            </a:r>
          </a:p>
          <a:p>
            <a:pPr marL="0" indent="0">
              <a:buNone/>
            </a:pPr>
            <a:r>
              <a:rPr lang="en-US" sz="1600" dirty="0"/>
              <a:t>b. Classes</a:t>
            </a:r>
          </a:p>
          <a:p>
            <a:pPr marL="0" indent="0">
              <a:buNone/>
            </a:pPr>
            <a:r>
              <a:rPr lang="en-US" sz="1600" dirty="0"/>
              <a:t>c. Modules</a:t>
            </a:r>
          </a:p>
          <a:p>
            <a:pPr marL="0" indent="0">
              <a:buNone/>
            </a:pPr>
            <a:r>
              <a:rPr lang="en-US" sz="1600" dirty="0"/>
              <a:t>d. All of the above</a:t>
            </a:r>
          </a:p>
          <a:p>
            <a:pPr marL="0" indent="0">
              <a:buNone/>
            </a:pPr>
            <a:endParaRPr lang="en-US" sz="1600" dirty="0"/>
          </a:p>
        </p:txBody>
      </p:sp>
    </p:spTree>
    <p:extLst>
      <p:ext uri="{BB962C8B-B14F-4D97-AF65-F5344CB8AC3E}">
        <p14:creationId xmlns:p14="http://schemas.microsoft.com/office/powerpoint/2010/main" val="23069791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a:extLst>
              <a:ext uri="{FF2B5EF4-FFF2-40B4-BE49-F238E27FC236}">
                <a16:creationId xmlns:a16="http://schemas.microsoft.com/office/drawing/2014/main" id="{11BE000F-4F47-452A-9F3D-19CB796E47EC}"/>
              </a:ext>
            </a:extLst>
          </p:cNvPr>
          <p:cNvSpPr>
            <a:spLocks noGrp="1"/>
          </p:cNvSpPr>
          <p:nvPr>
            <p:ph type="ftr" sz="quarter" idx="12"/>
          </p:nvPr>
        </p:nvSpPr>
        <p:spPr>
          <a:xfrm>
            <a:off x="4038600" y="6356351"/>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WT                      unit- 4                </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a:extLst>
              <a:ext uri="{FF2B5EF4-FFF2-40B4-BE49-F238E27FC236}">
                <a16:creationId xmlns:a16="http://schemas.microsoft.com/office/drawing/2014/main" id="{CA1C0BC4-84D4-49D9-941E-49C0109050A7}"/>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62</a:t>
            </a:fld>
            <a:endParaRPr lang="en-US" altLang="en-US"/>
          </a:p>
        </p:txBody>
      </p:sp>
      <p:sp>
        <p:nvSpPr>
          <p:cNvPr id="7" name="Title 1">
            <a:extLst>
              <a:ext uri="{FF2B5EF4-FFF2-40B4-BE49-F238E27FC236}">
                <a16:creationId xmlns:a16="http://schemas.microsoft.com/office/drawing/2014/main" id="{6928BDB2-89DC-4844-B9D1-791701628401}"/>
              </a:ext>
            </a:extLst>
          </p:cNvPr>
          <p:cNvSpPr txBox="1">
            <a:spLocks/>
          </p:cNvSpPr>
          <p:nvPr/>
        </p:nvSpPr>
        <p:spPr>
          <a:xfrm>
            <a:off x="2895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itchFamily="18" charset="0"/>
                <a:cs typeface="Times New Roman" pitchFamily="18" charset="0"/>
              </a:rPr>
              <a:t>Daily Quiz(Cont..)</a:t>
            </a:r>
          </a:p>
        </p:txBody>
      </p:sp>
      <p:sp>
        <p:nvSpPr>
          <p:cNvPr id="2" name="Date Placeholder 1"/>
          <p:cNvSpPr>
            <a:spLocks noGrp="1"/>
          </p:cNvSpPr>
          <p:nvPr>
            <p:ph type="dt" sz="half" idx="10"/>
          </p:nvPr>
        </p:nvSpPr>
        <p:spPr/>
        <p:txBody>
          <a:bodyPr/>
          <a:lstStyle/>
          <a:p>
            <a:r>
              <a:rPr lang="en-US"/>
              <a:t>6/7/2023</a:t>
            </a:r>
          </a:p>
        </p:txBody>
      </p:sp>
      <p:sp>
        <p:nvSpPr>
          <p:cNvPr id="4" name="Content Placeholder 3"/>
          <p:cNvSpPr>
            <a:spLocks noGrp="1"/>
          </p:cNvSpPr>
          <p:nvPr>
            <p:ph idx="1"/>
          </p:nvPr>
        </p:nvSpPr>
        <p:spPr>
          <a:xfrm>
            <a:off x="2057400" y="838201"/>
            <a:ext cx="8229600" cy="5714999"/>
          </a:xfrm>
        </p:spPr>
        <p:txBody>
          <a:bodyPr>
            <a:normAutofit fontScale="77500" lnSpcReduction="20000"/>
          </a:bodyPr>
          <a:lstStyle/>
          <a:p>
            <a:pPr marL="0" indent="0">
              <a:buNone/>
            </a:pPr>
            <a:r>
              <a:rPr lang="en-US" sz="1600" b="1" dirty="0"/>
              <a:t>Q 16. What are considered the types of access modifiers supported by </a:t>
            </a:r>
            <a:r>
              <a:rPr lang="en-US" sz="1600" b="1" dirty="0" err="1"/>
              <a:t>TypeScript</a:t>
            </a:r>
            <a:r>
              <a:rPr lang="en-US" sz="1600" b="1" dirty="0"/>
              <a:t>?</a:t>
            </a:r>
          </a:p>
          <a:p>
            <a:pPr>
              <a:buFont typeface="+mj-lt"/>
              <a:buAutoNum type="alphaLcPeriod"/>
            </a:pPr>
            <a:r>
              <a:rPr lang="en-US" sz="1600" dirty="0"/>
              <a:t>Public</a:t>
            </a:r>
          </a:p>
          <a:p>
            <a:pPr>
              <a:buFont typeface="+mj-lt"/>
              <a:buAutoNum type="alphaLcPeriod"/>
            </a:pPr>
            <a:r>
              <a:rPr lang="en-US" sz="1600" dirty="0"/>
              <a:t>Private</a:t>
            </a:r>
          </a:p>
          <a:p>
            <a:pPr>
              <a:buFont typeface="+mj-lt"/>
              <a:buAutoNum type="alphaLcPeriod"/>
            </a:pPr>
            <a:r>
              <a:rPr lang="en-US" sz="1600" dirty="0"/>
              <a:t>Protected</a:t>
            </a:r>
          </a:p>
          <a:p>
            <a:pPr>
              <a:buFont typeface="+mj-lt"/>
              <a:buAutoNum type="alphaLcPeriod"/>
            </a:pPr>
            <a:r>
              <a:rPr lang="en-US" sz="1600" dirty="0"/>
              <a:t>All of the above</a:t>
            </a:r>
          </a:p>
          <a:p>
            <a:pPr marL="0" indent="0">
              <a:buNone/>
            </a:pPr>
            <a:r>
              <a:rPr lang="en-US" sz="1600" b="1" dirty="0"/>
              <a:t>Q 17 What does Typescript use for anonymous functions?</a:t>
            </a:r>
          </a:p>
          <a:p>
            <a:pPr>
              <a:buFont typeface="+mj-lt"/>
              <a:buAutoNum type="alphaLcPeriod"/>
            </a:pPr>
            <a:r>
              <a:rPr lang="en-US" sz="1600" dirty="0"/>
              <a:t>"dot" syntax</a:t>
            </a:r>
          </a:p>
          <a:p>
            <a:pPr>
              <a:buFont typeface="+mj-lt"/>
              <a:buAutoNum type="alphaLcPeriod"/>
            </a:pPr>
            <a:r>
              <a:rPr lang="en-US" sz="1600" dirty="0"/>
              <a:t>"arrow" syntax</a:t>
            </a:r>
          </a:p>
          <a:p>
            <a:pPr>
              <a:buFont typeface="+mj-lt"/>
              <a:buAutoNum type="alphaLcPeriod"/>
            </a:pPr>
            <a:r>
              <a:rPr lang="en-US" sz="1600" dirty="0"/>
              <a:t>none of the above</a:t>
            </a:r>
          </a:p>
          <a:p>
            <a:pPr marL="0" indent="0">
              <a:buNone/>
            </a:pPr>
            <a:r>
              <a:rPr lang="en-US" sz="1600" b="1" dirty="0"/>
              <a:t>Q 18 A typescript may be installed or managed through…</a:t>
            </a:r>
          </a:p>
          <a:p>
            <a:pPr>
              <a:buFont typeface="+mj-lt"/>
              <a:buAutoNum type="alphaLcPeriod"/>
            </a:pPr>
            <a:r>
              <a:rPr lang="en-US" sz="1600" dirty="0"/>
              <a:t>Tag</a:t>
            </a:r>
          </a:p>
          <a:p>
            <a:pPr>
              <a:buFont typeface="+mj-lt"/>
              <a:buAutoNum type="alphaLcPeriod"/>
            </a:pPr>
            <a:r>
              <a:rPr lang="en-US" sz="1600" dirty="0" err="1"/>
              <a:t>Nmp</a:t>
            </a:r>
            <a:endParaRPr lang="en-US" sz="1600" dirty="0"/>
          </a:p>
          <a:p>
            <a:pPr>
              <a:buFont typeface="+mj-lt"/>
              <a:buAutoNum type="alphaLcPeriod"/>
            </a:pPr>
            <a:r>
              <a:rPr lang="en-US" sz="1600" dirty="0"/>
              <a:t>Space</a:t>
            </a:r>
          </a:p>
          <a:p>
            <a:pPr>
              <a:buFont typeface="+mj-lt"/>
              <a:buAutoNum type="alphaLcPeriod"/>
            </a:pPr>
            <a:r>
              <a:rPr lang="en-US" sz="1600" dirty="0"/>
              <a:t>Void</a:t>
            </a:r>
          </a:p>
          <a:p>
            <a:pPr marL="0" indent="0">
              <a:buNone/>
            </a:pPr>
            <a:r>
              <a:rPr lang="en-US" sz="1600" b="1" dirty="0"/>
              <a:t>Q 19 What are the benefits of Typescript?</a:t>
            </a:r>
          </a:p>
          <a:p>
            <a:pPr>
              <a:buAutoNum type="alphaUcPeriod"/>
            </a:pPr>
            <a:r>
              <a:rPr lang="en-US" sz="1600" dirty="0"/>
              <a:t>It helps in code structuring B. Use class based object oriented programming C. Impose coding guidelines D. All of the above</a:t>
            </a:r>
          </a:p>
          <a:p>
            <a:pPr marL="0" indent="0">
              <a:buNone/>
            </a:pPr>
            <a:r>
              <a:rPr lang="en-US" sz="1600" b="1" dirty="0"/>
              <a:t>Q 20 </a:t>
            </a:r>
            <a:r>
              <a:rPr lang="en-US" sz="1600" b="1" dirty="0" err="1"/>
              <a:t>TypeScript</a:t>
            </a:r>
            <a:r>
              <a:rPr lang="en-US" sz="1600" b="1" dirty="0"/>
              <a:t> is :</a:t>
            </a:r>
          </a:p>
          <a:p>
            <a:pPr marL="0" indent="0">
              <a:buNone/>
            </a:pPr>
            <a:r>
              <a:rPr lang="en-US" sz="1600" dirty="0"/>
              <a:t>A. case-sensitive</a:t>
            </a:r>
          </a:p>
          <a:p>
            <a:pPr marL="0" indent="0">
              <a:buNone/>
            </a:pPr>
            <a:r>
              <a:rPr lang="en-US" sz="1600" dirty="0"/>
              <a:t>B. Case-insensitive</a:t>
            </a:r>
          </a:p>
          <a:p>
            <a:pPr marL="0" indent="0">
              <a:buNone/>
            </a:pPr>
            <a:r>
              <a:rPr lang="en-US" sz="1600" dirty="0"/>
              <a:t>C. depends on typescript version</a:t>
            </a:r>
          </a:p>
          <a:p>
            <a:pPr marL="0" indent="0">
              <a:buNone/>
            </a:pPr>
            <a:r>
              <a:rPr lang="en-US" sz="1600" dirty="0"/>
              <a:t>D. Can not say</a:t>
            </a:r>
          </a:p>
        </p:txBody>
      </p:sp>
    </p:spTree>
    <p:extLst>
      <p:ext uri="{BB962C8B-B14F-4D97-AF65-F5344CB8AC3E}">
        <p14:creationId xmlns:p14="http://schemas.microsoft.com/office/powerpoint/2010/main" val="17833125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id="{A430124F-9EE2-4759-A4C7-7BC6FBF7A596}"/>
              </a:ext>
            </a:extLst>
          </p:cNvPr>
          <p:cNvSpPr>
            <a:spLocks noGrp="1"/>
          </p:cNvSpPr>
          <p:nvPr>
            <p:ph type="ftr" sz="quarter" idx="12"/>
          </p:nvPr>
        </p:nvSpPr>
        <p:spPr>
          <a:xfrm>
            <a:off x="4038600" y="6356351"/>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63</a:t>
            </a:fld>
            <a:endParaRPr lang="en-US" altLang="en-US"/>
          </a:p>
        </p:txBody>
      </p:sp>
      <p:sp>
        <p:nvSpPr>
          <p:cNvPr id="7" name="Title 1">
            <a:extLst>
              <a:ext uri="{FF2B5EF4-FFF2-40B4-BE49-F238E27FC236}">
                <a16:creationId xmlns:a16="http://schemas.microsoft.com/office/drawing/2014/main" id="{B7E0015B-E3F6-43A8-8C77-07731E4B167E}"/>
              </a:ext>
            </a:extLst>
          </p:cNvPr>
          <p:cNvSpPr txBox="1">
            <a:spLocks/>
          </p:cNvSpPr>
          <p:nvPr/>
        </p:nvSpPr>
        <p:spPr>
          <a:xfrm>
            <a:off x="2895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IN" sz="2800" b="1" dirty="0">
                <a:latin typeface="+mj-lt"/>
              </a:rPr>
              <a:t>Type Script Interfaces</a:t>
            </a:r>
          </a:p>
        </p:txBody>
      </p:sp>
      <p:sp>
        <p:nvSpPr>
          <p:cNvPr id="392199" name="Text Placeholder 8">
            <a:extLst>
              <a:ext uri="{FF2B5EF4-FFF2-40B4-BE49-F238E27FC236}">
                <a16:creationId xmlns:a16="http://schemas.microsoft.com/office/drawing/2014/main" id="{10A8BFAB-22EA-40E5-8F90-8B02A2064F6C}"/>
              </a:ext>
            </a:extLst>
          </p:cNvPr>
          <p:cNvSpPr txBox="1">
            <a:spLocks noGrp="1"/>
          </p:cNvSpPr>
          <p:nvPr>
            <p:ph type="body" idx="1"/>
          </p:nvPr>
        </p:nvSpPr>
        <p:spPr>
          <a:xfrm>
            <a:off x="2098676" y="838200"/>
            <a:ext cx="8416925" cy="5334000"/>
          </a:xfrm>
        </p:spPr>
        <p:txBody>
          <a:bodyPr>
            <a:normAutofit lnSpcReduction="10000"/>
          </a:bodyPr>
          <a:lstStyle/>
          <a:p>
            <a:r>
              <a:rPr lang="en-US" dirty="0">
                <a:latin typeface="Times New Roman" panose="02020603050405020304" pitchFamily="18" charset="0"/>
                <a:cs typeface="Times New Roman" panose="02020603050405020304" pitchFamily="18" charset="0"/>
              </a:rPr>
              <a:t>Interface is a structure that defines the contract in your application.</a:t>
            </a:r>
          </a:p>
          <a:p>
            <a:r>
              <a:rPr lang="en-US" dirty="0">
                <a:latin typeface="Times New Roman" panose="02020603050405020304" pitchFamily="18" charset="0"/>
                <a:cs typeface="Times New Roman" panose="02020603050405020304" pitchFamily="18" charset="0"/>
              </a:rPr>
              <a:t> It defines the syntax for classes to follow.</a:t>
            </a:r>
          </a:p>
          <a:p>
            <a:r>
              <a:rPr lang="en-US" dirty="0">
                <a:latin typeface="Times New Roman" panose="02020603050405020304" pitchFamily="18" charset="0"/>
                <a:cs typeface="Times New Roman" panose="02020603050405020304" pitchFamily="18" charset="0"/>
              </a:rPr>
              <a:t> Classes that are derived from an interface must follow the structure provided by their interface.</a:t>
            </a:r>
          </a:p>
          <a:p>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TypeScript</a:t>
            </a:r>
            <a:r>
              <a:rPr lang="en-US" dirty="0">
                <a:latin typeface="Times New Roman" panose="02020603050405020304" pitchFamily="18" charset="0"/>
                <a:cs typeface="Times New Roman" panose="02020603050405020304" pitchFamily="18" charset="0"/>
              </a:rPr>
              <a:t> compiler does not convert interface to JavaScript. </a:t>
            </a:r>
          </a:p>
          <a:p>
            <a:r>
              <a:rPr lang="en-US" dirty="0">
                <a:latin typeface="Times New Roman" panose="02020603050405020304" pitchFamily="18" charset="0"/>
                <a:cs typeface="Times New Roman" panose="02020603050405020304" pitchFamily="18" charset="0"/>
              </a:rPr>
              <a:t>It uses interface for type checking. This is also known as "duck typing" or "structural subtyping“</a:t>
            </a:r>
          </a:p>
          <a:p>
            <a:r>
              <a:rPr lang="en-US" dirty="0">
                <a:latin typeface="Times New Roman" panose="02020603050405020304" pitchFamily="18" charset="0"/>
                <a:cs typeface="Times New Roman" panose="02020603050405020304" pitchFamily="18" charset="0"/>
              </a:rPr>
              <a:t>An interface is defined with the keyword interface and it can include properties and method declarations using a function or an arrow function.</a:t>
            </a:r>
          </a:p>
          <a:p>
            <a:endParaRPr lang="en-US" dirty="0">
              <a:latin typeface="+mj-lt"/>
            </a:endParaRPr>
          </a:p>
          <a:p>
            <a:endParaRPr lang="en-US" dirty="0">
              <a:latin typeface="+mj-lt"/>
            </a:endParaRPr>
          </a:p>
          <a:p>
            <a:pPr marL="0" indent="0">
              <a:buNone/>
            </a:pPr>
            <a:endParaRPr lang="en-US" altLang="en-US" dirty="0">
              <a:latin typeface="+mj-lt"/>
            </a:endParaRPr>
          </a:p>
        </p:txBody>
      </p:sp>
      <p:sp>
        <p:nvSpPr>
          <p:cNvPr id="2" name="Date Placeholder 1"/>
          <p:cNvSpPr>
            <a:spLocks noGrp="1"/>
          </p:cNvSpPr>
          <p:nvPr>
            <p:ph type="dt" sz="half" idx="10"/>
          </p:nvPr>
        </p:nvSpPr>
        <p:spPr/>
        <p:txBody>
          <a:bodyPr/>
          <a:lstStyle/>
          <a:p>
            <a:r>
              <a:rPr lang="en-US"/>
              <a:t>6/7/2023</a:t>
            </a:r>
          </a:p>
        </p:txBody>
      </p:sp>
    </p:spTree>
    <p:extLst>
      <p:ext uri="{BB962C8B-B14F-4D97-AF65-F5344CB8AC3E}">
        <p14:creationId xmlns:p14="http://schemas.microsoft.com/office/powerpoint/2010/main" val="8229478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id="{A430124F-9EE2-4759-A4C7-7BC6FBF7A596}"/>
              </a:ext>
            </a:extLst>
          </p:cNvPr>
          <p:cNvSpPr>
            <a:spLocks noGrp="1"/>
          </p:cNvSpPr>
          <p:nvPr>
            <p:ph type="ftr" sz="quarter" idx="12"/>
          </p:nvPr>
        </p:nvSpPr>
        <p:spPr>
          <a:xfrm>
            <a:off x="4038600" y="6356351"/>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64</a:t>
            </a:fld>
            <a:endParaRPr lang="en-US" altLang="en-US"/>
          </a:p>
        </p:txBody>
      </p:sp>
      <p:sp>
        <p:nvSpPr>
          <p:cNvPr id="7" name="Title 1">
            <a:extLst>
              <a:ext uri="{FF2B5EF4-FFF2-40B4-BE49-F238E27FC236}">
                <a16:creationId xmlns:a16="http://schemas.microsoft.com/office/drawing/2014/main" id="{B7E0015B-E3F6-43A8-8C77-07731E4B167E}"/>
              </a:ext>
            </a:extLst>
          </p:cNvPr>
          <p:cNvSpPr txBox="1">
            <a:spLocks/>
          </p:cNvSpPr>
          <p:nvPr/>
        </p:nvSpPr>
        <p:spPr>
          <a:xfrm>
            <a:off x="2895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IN" sz="2800" b="1" dirty="0">
                <a:latin typeface="+mj-lt"/>
              </a:rPr>
              <a:t>Type Script Interfaces(cont..)</a:t>
            </a:r>
          </a:p>
        </p:txBody>
      </p:sp>
      <p:sp>
        <p:nvSpPr>
          <p:cNvPr id="2" name="Date Placeholder 1"/>
          <p:cNvSpPr>
            <a:spLocks noGrp="1"/>
          </p:cNvSpPr>
          <p:nvPr>
            <p:ph type="dt" sz="half" idx="10"/>
          </p:nvPr>
        </p:nvSpPr>
        <p:spPr/>
        <p:txBody>
          <a:bodyPr/>
          <a:lstStyle/>
          <a:p>
            <a:r>
              <a:rPr lang="en-US"/>
              <a:t>6/7/2023</a:t>
            </a:r>
          </a:p>
        </p:txBody>
      </p:sp>
      <p:sp>
        <p:nvSpPr>
          <p:cNvPr id="392199" name="Text Placeholder 8">
            <a:extLst>
              <a:ext uri="{FF2B5EF4-FFF2-40B4-BE49-F238E27FC236}">
                <a16:creationId xmlns:a16="http://schemas.microsoft.com/office/drawing/2014/main" id="{10A8BFAB-22EA-40E5-8F90-8B02A2064F6C}"/>
              </a:ext>
            </a:extLst>
          </p:cNvPr>
          <p:cNvSpPr txBox="1">
            <a:spLocks noGrp="1"/>
          </p:cNvSpPr>
          <p:nvPr>
            <p:ph type="body" idx="1"/>
          </p:nvPr>
        </p:nvSpPr>
        <p:spPr>
          <a:xfrm>
            <a:off x="2098676" y="838200"/>
            <a:ext cx="8416925" cy="5334000"/>
          </a:xfrm>
        </p:spPr>
        <p:txBody>
          <a:bodyPr>
            <a:normAutofit/>
          </a:bodyPr>
          <a:lstStyle/>
          <a:p>
            <a:pPr marL="0" indent="0">
              <a:buNone/>
            </a:pPr>
            <a:r>
              <a:rPr lang="en-US" b="1" dirty="0">
                <a:latin typeface="+mj-lt"/>
              </a:rPr>
              <a:t>Example: Interface </a:t>
            </a:r>
          </a:p>
          <a:p>
            <a:endParaRPr lang="en-US" dirty="0">
              <a:latin typeface="+mj-lt"/>
            </a:endParaRPr>
          </a:p>
          <a:p>
            <a:pPr marL="0" indent="0">
              <a:buNone/>
            </a:pPr>
            <a:r>
              <a:rPr lang="en-US">
                <a:latin typeface="+mj-lt"/>
              </a:rPr>
              <a:t>interface Employee </a:t>
            </a:r>
            <a:r>
              <a:rPr lang="en-US" dirty="0">
                <a:latin typeface="+mj-lt"/>
              </a:rPr>
              <a:t>{</a:t>
            </a:r>
          </a:p>
          <a:p>
            <a:pPr marL="0" indent="0">
              <a:buNone/>
            </a:pPr>
            <a:r>
              <a:rPr lang="en-US" dirty="0">
                <a:latin typeface="+mj-lt"/>
              </a:rPr>
              <a:t>   </a:t>
            </a:r>
            <a:r>
              <a:rPr lang="en-US" dirty="0" err="1">
                <a:latin typeface="+mj-lt"/>
              </a:rPr>
              <a:t>empCode</a:t>
            </a:r>
            <a:r>
              <a:rPr lang="en-US" dirty="0">
                <a:latin typeface="+mj-lt"/>
              </a:rPr>
              <a:t>: number;</a:t>
            </a:r>
          </a:p>
          <a:p>
            <a:pPr marL="0" indent="0">
              <a:buNone/>
            </a:pPr>
            <a:r>
              <a:rPr lang="en-US" dirty="0">
                <a:latin typeface="+mj-lt"/>
              </a:rPr>
              <a:t>    </a:t>
            </a:r>
            <a:r>
              <a:rPr lang="en-US" dirty="0" err="1">
                <a:latin typeface="+mj-lt"/>
              </a:rPr>
              <a:t>empName</a:t>
            </a:r>
            <a:r>
              <a:rPr lang="en-US" dirty="0">
                <a:latin typeface="+mj-lt"/>
              </a:rPr>
              <a:t>: string;</a:t>
            </a:r>
          </a:p>
          <a:p>
            <a:pPr marL="0" indent="0">
              <a:buNone/>
            </a:pPr>
            <a:r>
              <a:rPr lang="en-US" dirty="0">
                <a:latin typeface="+mj-lt"/>
              </a:rPr>
              <a:t>    </a:t>
            </a:r>
            <a:r>
              <a:rPr lang="en-US" dirty="0" err="1">
                <a:latin typeface="+mj-lt"/>
              </a:rPr>
              <a:t>getSalary</a:t>
            </a:r>
            <a:r>
              <a:rPr lang="en-US" dirty="0">
                <a:latin typeface="+mj-lt"/>
              </a:rPr>
              <a:t>: (number) =&gt; number; // arrow function</a:t>
            </a:r>
          </a:p>
          <a:p>
            <a:pPr marL="0" indent="0">
              <a:buNone/>
            </a:pPr>
            <a:r>
              <a:rPr lang="en-US" dirty="0">
                <a:latin typeface="+mj-lt"/>
              </a:rPr>
              <a:t>   </a:t>
            </a:r>
            <a:r>
              <a:rPr lang="en-US" dirty="0" err="1">
                <a:latin typeface="+mj-lt"/>
              </a:rPr>
              <a:t>getManagerName</a:t>
            </a:r>
            <a:r>
              <a:rPr lang="en-US" dirty="0">
                <a:latin typeface="+mj-lt"/>
              </a:rPr>
              <a:t>(number): string; </a:t>
            </a:r>
          </a:p>
          <a:p>
            <a:pPr marL="0" indent="0">
              <a:buNone/>
            </a:pPr>
            <a:r>
              <a:rPr lang="en-US" dirty="0">
                <a:latin typeface="+mj-lt"/>
              </a:rPr>
              <a:t>                                      }</a:t>
            </a:r>
          </a:p>
          <a:p>
            <a:endParaRPr lang="en-US" dirty="0">
              <a:latin typeface="+mj-lt"/>
            </a:endParaRPr>
          </a:p>
          <a:p>
            <a:pPr marL="0" indent="0">
              <a:buNone/>
            </a:pPr>
            <a:endParaRPr lang="en-US" altLang="en-US" dirty="0">
              <a:latin typeface="+mj-lt"/>
            </a:endParaRPr>
          </a:p>
        </p:txBody>
      </p:sp>
    </p:spTree>
    <p:extLst>
      <p:ext uri="{BB962C8B-B14F-4D97-AF65-F5344CB8AC3E}">
        <p14:creationId xmlns:p14="http://schemas.microsoft.com/office/powerpoint/2010/main" val="978323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id="{A430124F-9EE2-4759-A4C7-7BC6FBF7A596}"/>
              </a:ext>
            </a:extLst>
          </p:cNvPr>
          <p:cNvSpPr>
            <a:spLocks noGrp="1"/>
          </p:cNvSpPr>
          <p:nvPr>
            <p:ph type="ftr" sz="quarter" idx="12"/>
          </p:nvPr>
        </p:nvSpPr>
        <p:spPr>
          <a:xfrm>
            <a:off x="4038600" y="6356351"/>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65</a:t>
            </a:fld>
            <a:endParaRPr lang="en-US" altLang="en-US"/>
          </a:p>
        </p:txBody>
      </p:sp>
      <p:sp>
        <p:nvSpPr>
          <p:cNvPr id="7" name="Title 1">
            <a:extLst>
              <a:ext uri="{FF2B5EF4-FFF2-40B4-BE49-F238E27FC236}">
                <a16:creationId xmlns:a16="http://schemas.microsoft.com/office/drawing/2014/main" id="{B7E0015B-E3F6-43A8-8C77-07731E4B167E}"/>
              </a:ext>
            </a:extLst>
          </p:cNvPr>
          <p:cNvSpPr txBox="1">
            <a:spLocks/>
          </p:cNvSpPr>
          <p:nvPr/>
        </p:nvSpPr>
        <p:spPr>
          <a:xfrm>
            <a:off x="2895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IN" sz="3200" b="1" dirty="0">
                <a:latin typeface="+mj-lt"/>
              </a:rPr>
              <a:t>Interface as Type</a:t>
            </a:r>
          </a:p>
        </p:txBody>
      </p:sp>
      <p:sp>
        <p:nvSpPr>
          <p:cNvPr id="2" name="Date Placeholder 1"/>
          <p:cNvSpPr>
            <a:spLocks noGrp="1"/>
          </p:cNvSpPr>
          <p:nvPr>
            <p:ph type="dt" sz="half" idx="10"/>
          </p:nvPr>
        </p:nvSpPr>
        <p:spPr/>
        <p:txBody>
          <a:bodyPr/>
          <a:lstStyle/>
          <a:p>
            <a:r>
              <a:rPr lang="en-US"/>
              <a:t>6/7/2023</a:t>
            </a:r>
          </a:p>
        </p:txBody>
      </p:sp>
      <p:sp>
        <p:nvSpPr>
          <p:cNvPr id="392199" name="Text Placeholder 8">
            <a:extLst>
              <a:ext uri="{FF2B5EF4-FFF2-40B4-BE49-F238E27FC236}">
                <a16:creationId xmlns:a16="http://schemas.microsoft.com/office/drawing/2014/main" id="{10A8BFAB-22EA-40E5-8F90-8B02A2064F6C}"/>
              </a:ext>
            </a:extLst>
          </p:cNvPr>
          <p:cNvSpPr txBox="1">
            <a:spLocks noGrp="1"/>
          </p:cNvSpPr>
          <p:nvPr>
            <p:ph type="body" idx="1"/>
          </p:nvPr>
        </p:nvSpPr>
        <p:spPr>
          <a:xfrm>
            <a:off x="2098676" y="838200"/>
            <a:ext cx="8416925" cy="5334000"/>
          </a:xfrm>
        </p:spPr>
        <p:txBody>
          <a:bodyPr>
            <a:normAutofit fontScale="70000" lnSpcReduction="20000"/>
          </a:bodyPr>
          <a:lstStyle/>
          <a:p>
            <a:pPr>
              <a:buFont typeface="Wingdings" panose="05000000000000000000" pitchFamily="2" charset="2"/>
              <a:buChar char="§"/>
            </a:pPr>
            <a:r>
              <a:rPr lang="en-US" dirty="0">
                <a:latin typeface="+mj-lt"/>
              </a:rPr>
              <a:t>Interface in </a:t>
            </a:r>
            <a:r>
              <a:rPr lang="en-US" dirty="0" err="1">
                <a:latin typeface="+mj-lt"/>
              </a:rPr>
              <a:t>TypeScript</a:t>
            </a:r>
            <a:r>
              <a:rPr lang="en-US" dirty="0">
                <a:latin typeface="+mj-lt"/>
              </a:rPr>
              <a:t> can be used to define a type and also to implement it in the class.</a:t>
            </a:r>
          </a:p>
          <a:p>
            <a:pPr>
              <a:buFont typeface="Wingdings" panose="05000000000000000000" pitchFamily="2" charset="2"/>
              <a:buChar char="§"/>
            </a:pPr>
            <a:r>
              <a:rPr lang="en-US" dirty="0">
                <a:latin typeface="+mj-lt"/>
              </a:rPr>
              <a:t>The following interface </a:t>
            </a:r>
            <a:r>
              <a:rPr lang="en-US" dirty="0" err="1">
                <a:latin typeface="+mj-lt"/>
              </a:rPr>
              <a:t>IEmployee</a:t>
            </a:r>
            <a:r>
              <a:rPr lang="en-US" dirty="0">
                <a:latin typeface="+mj-lt"/>
              </a:rPr>
              <a:t> defines a type of a variable.</a:t>
            </a:r>
          </a:p>
          <a:p>
            <a:pPr marL="0" indent="0">
              <a:buNone/>
            </a:pPr>
            <a:endParaRPr lang="en-US" altLang="en-US" b="1" dirty="0">
              <a:latin typeface="+mj-lt"/>
            </a:endParaRPr>
          </a:p>
          <a:p>
            <a:pPr marL="0" indent="0">
              <a:buNone/>
            </a:pPr>
            <a:r>
              <a:rPr lang="en-US" altLang="en-US" b="1" dirty="0">
                <a:latin typeface="+mj-lt"/>
              </a:rPr>
              <a:t>Example: Interface as Type Copy</a:t>
            </a:r>
          </a:p>
          <a:p>
            <a:pPr marL="0" indent="0">
              <a:buNone/>
            </a:pPr>
            <a:r>
              <a:rPr lang="en-US" altLang="en-US" dirty="0">
                <a:latin typeface="+mj-lt"/>
              </a:rPr>
              <a:t>interface </a:t>
            </a:r>
            <a:r>
              <a:rPr lang="en-US" altLang="en-US" dirty="0" err="1">
                <a:latin typeface="+mj-lt"/>
              </a:rPr>
              <a:t>KeyPair</a:t>
            </a:r>
            <a:r>
              <a:rPr lang="en-US" altLang="en-US" dirty="0">
                <a:latin typeface="+mj-lt"/>
              </a:rPr>
              <a:t> {</a:t>
            </a:r>
          </a:p>
          <a:p>
            <a:pPr marL="0" indent="0">
              <a:buNone/>
            </a:pPr>
            <a:r>
              <a:rPr lang="en-US" altLang="en-US" dirty="0">
                <a:latin typeface="+mj-lt"/>
              </a:rPr>
              <a:t>    key: number;</a:t>
            </a:r>
          </a:p>
          <a:p>
            <a:pPr marL="0" indent="0">
              <a:buNone/>
            </a:pPr>
            <a:r>
              <a:rPr lang="en-US" altLang="en-US" dirty="0">
                <a:latin typeface="+mj-lt"/>
              </a:rPr>
              <a:t>    value: string;</a:t>
            </a:r>
          </a:p>
          <a:p>
            <a:pPr marL="0" indent="0">
              <a:buNone/>
            </a:pPr>
            <a:r>
              <a:rPr lang="en-US" altLang="en-US" dirty="0">
                <a:latin typeface="+mj-lt"/>
              </a:rPr>
              <a:t>}</a:t>
            </a:r>
          </a:p>
          <a:p>
            <a:pPr marL="0" indent="0">
              <a:buNone/>
            </a:pPr>
            <a:endParaRPr lang="en-US" altLang="en-US" dirty="0">
              <a:latin typeface="+mj-lt"/>
            </a:endParaRPr>
          </a:p>
          <a:p>
            <a:pPr marL="0" indent="0">
              <a:buNone/>
            </a:pPr>
            <a:r>
              <a:rPr lang="en-US" altLang="en-US" dirty="0">
                <a:latin typeface="+mj-lt"/>
              </a:rPr>
              <a:t>let kv1: </a:t>
            </a:r>
            <a:r>
              <a:rPr lang="en-US" altLang="en-US" dirty="0" err="1">
                <a:latin typeface="+mj-lt"/>
              </a:rPr>
              <a:t>KeyPair</a:t>
            </a:r>
            <a:r>
              <a:rPr lang="en-US" altLang="en-US" dirty="0">
                <a:latin typeface="+mj-lt"/>
              </a:rPr>
              <a:t> = { key:1, </a:t>
            </a:r>
            <a:r>
              <a:rPr lang="en-US" altLang="en-US" dirty="0" err="1">
                <a:latin typeface="+mj-lt"/>
              </a:rPr>
              <a:t>value:"Steve</a:t>
            </a:r>
            <a:r>
              <a:rPr lang="en-US" altLang="en-US" dirty="0">
                <a:latin typeface="+mj-lt"/>
              </a:rPr>
              <a:t>" }; // OK</a:t>
            </a:r>
          </a:p>
          <a:p>
            <a:pPr marL="0" indent="0">
              <a:buNone/>
            </a:pPr>
            <a:endParaRPr lang="en-US" altLang="en-US" dirty="0">
              <a:latin typeface="+mj-lt"/>
            </a:endParaRPr>
          </a:p>
          <a:p>
            <a:pPr marL="0" indent="0">
              <a:buNone/>
            </a:pPr>
            <a:r>
              <a:rPr lang="en-US" altLang="en-US" dirty="0">
                <a:latin typeface="+mj-lt"/>
              </a:rPr>
              <a:t>let kv2: </a:t>
            </a:r>
            <a:r>
              <a:rPr lang="en-US" altLang="en-US" dirty="0" err="1">
                <a:latin typeface="+mj-lt"/>
              </a:rPr>
              <a:t>KeyPair</a:t>
            </a:r>
            <a:r>
              <a:rPr lang="en-US" altLang="en-US" dirty="0">
                <a:latin typeface="+mj-lt"/>
              </a:rPr>
              <a:t> = { key:1, </a:t>
            </a:r>
            <a:r>
              <a:rPr lang="en-US" altLang="en-US" dirty="0" err="1">
                <a:latin typeface="+mj-lt"/>
              </a:rPr>
              <a:t>val</a:t>
            </a:r>
            <a:r>
              <a:rPr lang="en-US" altLang="en-US" dirty="0">
                <a:latin typeface="+mj-lt"/>
              </a:rPr>
              <a:t>:"Steve" }; // Compiler Error: '</a:t>
            </a:r>
            <a:r>
              <a:rPr lang="en-US" altLang="en-US" dirty="0" err="1">
                <a:latin typeface="+mj-lt"/>
              </a:rPr>
              <a:t>val</a:t>
            </a:r>
            <a:r>
              <a:rPr lang="en-US" altLang="en-US" dirty="0">
                <a:latin typeface="+mj-lt"/>
              </a:rPr>
              <a:t>' doesn't exist in type '</a:t>
            </a:r>
            <a:r>
              <a:rPr lang="en-US" altLang="en-US" dirty="0" err="1">
                <a:latin typeface="+mj-lt"/>
              </a:rPr>
              <a:t>KeyPair</a:t>
            </a:r>
            <a:r>
              <a:rPr lang="en-US" altLang="en-US" dirty="0">
                <a:latin typeface="+mj-lt"/>
              </a:rPr>
              <a:t>'</a:t>
            </a:r>
          </a:p>
          <a:p>
            <a:pPr marL="0" indent="0">
              <a:buNone/>
            </a:pPr>
            <a:endParaRPr lang="en-US" altLang="en-US" dirty="0">
              <a:latin typeface="+mj-lt"/>
            </a:endParaRPr>
          </a:p>
          <a:p>
            <a:pPr marL="0" indent="0">
              <a:buNone/>
            </a:pPr>
            <a:r>
              <a:rPr lang="en-US" altLang="en-US" dirty="0">
                <a:latin typeface="+mj-lt"/>
              </a:rPr>
              <a:t>let kv3: </a:t>
            </a:r>
            <a:r>
              <a:rPr lang="en-US" altLang="en-US" dirty="0" err="1">
                <a:latin typeface="+mj-lt"/>
              </a:rPr>
              <a:t>KeyPair</a:t>
            </a:r>
            <a:r>
              <a:rPr lang="en-US" altLang="en-US" dirty="0">
                <a:latin typeface="+mj-lt"/>
              </a:rPr>
              <a:t> = { key:1, value:100 }; // Compiler Error: </a:t>
            </a:r>
          </a:p>
          <a:p>
            <a:pPr marL="0" indent="0">
              <a:buNone/>
            </a:pPr>
            <a:endParaRPr lang="en-US" altLang="en-US" dirty="0">
              <a:latin typeface="+mj-lt"/>
            </a:endParaRPr>
          </a:p>
        </p:txBody>
      </p:sp>
    </p:spTree>
    <p:extLst>
      <p:ext uri="{BB962C8B-B14F-4D97-AF65-F5344CB8AC3E}">
        <p14:creationId xmlns:p14="http://schemas.microsoft.com/office/powerpoint/2010/main" val="26257452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id="{A430124F-9EE2-4759-A4C7-7BC6FBF7A596}"/>
              </a:ext>
            </a:extLst>
          </p:cNvPr>
          <p:cNvSpPr>
            <a:spLocks noGrp="1"/>
          </p:cNvSpPr>
          <p:nvPr>
            <p:ph type="ftr" sz="quarter" idx="12"/>
          </p:nvPr>
        </p:nvSpPr>
        <p:spPr>
          <a:xfrm>
            <a:off x="4038600" y="6356351"/>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66</a:t>
            </a:fld>
            <a:endParaRPr lang="en-US" altLang="en-US"/>
          </a:p>
        </p:txBody>
      </p:sp>
      <p:sp>
        <p:nvSpPr>
          <p:cNvPr id="7" name="Title 1">
            <a:extLst>
              <a:ext uri="{FF2B5EF4-FFF2-40B4-BE49-F238E27FC236}">
                <a16:creationId xmlns:a16="http://schemas.microsoft.com/office/drawing/2014/main" id="{B7E0015B-E3F6-43A8-8C77-07731E4B167E}"/>
              </a:ext>
            </a:extLst>
          </p:cNvPr>
          <p:cNvSpPr txBox="1">
            <a:spLocks/>
          </p:cNvSpPr>
          <p:nvPr/>
        </p:nvSpPr>
        <p:spPr>
          <a:xfrm>
            <a:off x="2895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IN" sz="3200" b="1" dirty="0">
                <a:latin typeface="+mj-lt"/>
              </a:rPr>
              <a:t>Interface as Type(cont..)</a:t>
            </a:r>
          </a:p>
        </p:txBody>
      </p:sp>
      <p:sp>
        <p:nvSpPr>
          <p:cNvPr id="2" name="Date Placeholder 1"/>
          <p:cNvSpPr>
            <a:spLocks noGrp="1"/>
          </p:cNvSpPr>
          <p:nvPr>
            <p:ph type="dt" sz="half" idx="10"/>
          </p:nvPr>
        </p:nvSpPr>
        <p:spPr/>
        <p:txBody>
          <a:bodyPr/>
          <a:lstStyle/>
          <a:p>
            <a:r>
              <a:rPr lang="en-US"/>
              <a:t>6/7/2023</a:t>
            </a:r>
          </a:p>
        </p:txBody>
      </p:sp>
      <p:sp>
        <p:nvSpPr>
          <p:cNvPr id="392199" name="Text Placeholder 8">
            <a:extLst>
              <a:ext uri="{FF2B5EF4-FFF2-40B4-BE49-F238E27FC236}">
                <a16:creationId xmlns:a16="http://schemas.microsoft.com/office/drawing/2014/main" id="{10A8BFAB-22EA-40E5-8F90-8B02A2064F6C}"/>
              </a:ext>
            </a:extLst>
          </p:cNvPr>
          <p:cNvSpPr txBox="1">
            <a:spLocks noGrp="1"/>
          </p:cNvSpPr>
          <p:nvPr>
            <p:ph type="body" idx="1"/>
          </p:nvPr>
        </p:nvSpPr>
        <p:spPr>
          <a:xfrm>
            <a:off x="2098676" y="838200"/>
            <a:ext cx="8416925" cy="5334000"/>
          </a:xfrm>
        </p:spPr>
        <p:txBody>
          <a:bodyPr>
            <a:noAutofit/>
          </a:bodyPr>
          <a:lstStyle/>
          <a:p>
            <a:pPr marL="0" indent="0">
              <a:buNone/>
            </a:pPr>
            <a:r>
              <a:rPr lang="en-US" altLang="en-US" sz="2200" b="1" dirty="0">
                <a:latin typeface="+mj-lt"/>
              </a:rPr>
              <a:t>Interface as Function Type</a:t>
            </a:r>
          </a:p>
          <a:p>
            <a:pPr>
              <a:buFont typeface="Wingdings" panose="05000000000000000000" pitchFamily="2" charset="2"/>
              <a:buChar char="§"/>
            </a:pPr>
            <a:r>
              <a:rPr lang="en-US" altLang="en-US" sz="1800" dirty="0" err="1"/>
              <a:t>TypeScript</a:t>
            </a:r>
            <a:r>
              <a:rPr lang="en-US" altLang="en-US" sz="1800" dirty="0"/>
              <a:t> interface is also used to define a type of a function.</a:t>
            </a:r>
          </a:p>
          <a:p>
            <a:pPr>
              <a:buFont typeface="Wingdings" panose="05000000000000000000" pitchFamily="2" charset="2"/>
              <a:buChar char="§"/>
            </a:pPr>
            <a:r>
              <a:rPr lang="en-US" altLang="en-US" sz="1800" dirty="0"/>
              <a:t> This ensures the function signature.</a:t>
            </a:r>
          </a:p>
          <a:p>
            <a:pPr marL="0" indent="0">
              <a:buNone/>
            </a:pPr>
            <a:endParaRPr lang="en-US" altLang="en-US" sz="1800" dirty="0"/>
          </a:p>
          <a:p>
            <a:pPr marL="0" indent="0">
              <a:buNone/>
            </a:pPr>
            <a:r>
              <a:rPr lang="en-US" altLang="en-US" sz="2200" b="1" dirty="0"/>
              <a:t>Example: Function Type Copy</a:t>
            </a:r>
          </a:p>
          <a:p>
            <a:pPr marL="0" indent="0">
              <a:buNone/>
            </a:pPr>
            <a:r>
              <a:rPr lang="en-US" altLang="en-US" sz="1800" dirty="0"/>
              <a:t>interface </a:t>
            </a:r>
            <a:r>
              <a:rPr lang="en-US" altLang="en-US" sz="1800" dirty="0" err="1"/>
              <a:t>KeyValueProcessor</a:t>
            </a:r>
            <a:endParaRPr lang="en-US" altLang="en-US" sz="1800" dirty="0"/>
          </a:p>
          <a:p>
            <a:pPr marL="0" indent="0">
              <a:buNone/>
            </a:pPr>
            <a:r>
              <a:rPr lang="en-US" altLang="en-US" sz="1800" dirty="0"/>
              <a:t>{</a:t>
            </a:r>
          </a:p>
          <a:p>
            <a:pPr marL="0" indent="0">
              <a:buNone/>
            </a:pPr>
            <a:r>
              <a:rPr lang="en-US" altLang="en-US" sz="1800" dirty="0"/>
              <a:t>    (key: number, value: string): void;</a:t>
            </a:r>
          </a:p>
          <a:p>
            <a:pPr marL="0" indent="0">
              <a:buNone/>
            </a:pPr>
            <a:r>
              <a:rPr lang="en-US" altLang="en-US" sz="1800" dirty="0"/>
              <a:t>};</a:t>
            </a:r>
          </a:p>
          <a:p>
            <a:pPr marL="0" indent="0">
              <a:buNone/>
            </a:pPr>
            <a:endParaRPr lang="en-US" altLang="en-US" sz="1800" dirty="0"/>
          </a:p>
          <a:p>
            <a:pPr marL="0" indent="0">
              <a:buNone/>
            </a:pPr>
            <a:r>
              <a:rPr lang="en-US" altLang="en-US" sz="1800" dirty="0"/>
              <a:t>function </a:t>
            </a:r>
            <a:r>
              <a:rPr lang="en-US" altLang="en-US" sz="1800" dirty="0" err="1"/>
              <a:t>addKeyValue</a:t>
            </a:r>
            <a:r>
              <a:rPr lang="en-US" altLang="en-US" sz="1800" dirty="0"/>
              <a:t>(</a:t>
            </a:r>
            <a:r>
              <a:rPr lang="en-US" altLang="en-US" sz="1800" dirty="0" err="1"/>
              <a:t>key:number</a:t>
            </a:r>
            <a:r>
              <a:rPr lang="en-US" altLang="en-US" sz="1800" dirty="0"/>
              <a:t>, </a:t>
            </a:r>
            <a:r>
              <a:rPr lang="en-US" altLang="en-US" sz="1800" dirty="0" err="1"/>
              <a:t>value:string</a:t>
            </a:r>
            <a:r>
              <a:rPr lang="en-US" altLang="en-US" sz="1800" dirty="0"/>
              <a:t>):void { </a:t>
            </a:r>
          </a:p>
          <a:p>
            <a:pPr marL="0" indent="0">
              <a:buNone/>
            </a:pPr>
            <a:r>
              <a:rPr lang="en-US" altLang="en-US" sz="1800" dirty="0"/>
              <a:t>    console.log('</a:t>
            </a:r>
            <a:r>
              <a:rPr lang="en-US" altLang="en-US" sz="1800" dirty="0" err="1"/>
              <a:t>addKeyValue</a:t>
            </a:r>
            <a:r>
              <a:rPr lang="en-US" altLang="en-US" sz="1800" dirty="0"/>
              <a:t>: key = ' + key + ', value = ' + value)</a:t>
            </a:r>
          </a:p>
          <a:p>
            <a:pPr marL="0" indent="0">
              <a:buNone/>
            </a:pPr>
            <a:r>
              <a:rPr lang="en-US" altLang="en-US" sz="1800" dirty="0"/>
              <a:t>}</a:t>
            </a:r>
          </a:p>
          <a:p>
            <a:pPr marL="0" indent="0">
              <a:buNone/>
            </a:pPr>
            <a:r>
              <a:rPr lang="en-US" altLang="en-US" sz="1800" dirty="0"/>
              <a:t>function </a:t>
            </a:r>
            <a:r>
              <a:rPr lang="en-US" altLang="en-US" sz="1800" dirty="0" err="1"/>
              <a:t>updateKeyValue</a:t>
            </a:r>
            <a:r>
              <a:rPr lang="en-US" altLang="en-US" sz="1800" dirty="0"/>
              <a:t>(key: number, </a:t>
            </a:r>
            <a:r>
              <a:rPr lang="en-US" altLang="en-US" sz="1800" dirty="0" err="1"/>
              <a:t>value:string</a:t>
            </a:r>
            <a:r>
              <a:rPr lang="en-US" altLang="en-US" sz="1800" dirty="0"/>
              <a:t>):void { </a:t>
            </a:r>
          </a:p>
          <a:p>
            <a:pPr marL="0" indent="0">
              <a:buNone/>
            </a:pPr>
            <a:r>
              <a:rPr lang="en-US" altLang="en-US" sz="1800" dirty="0"/>
              <a:t>    console.log('</a:t>
            </a:r>
            <a:r>
              <a:rPr lang="en-US" altLang="en-US" sz="1800" dirty="0" err="1"/>
              <a:t>updateKeyValue</a:t>
            </a:r>
            <a:r>
              <a:rPr lang="en-US" altLang="en-US" sz="1800" dirty="0"/>
              <a:t>: key = '+ key + ', value = ' + value)</a:t>
            </a:r>
          </a:p>
          <a:p>
            <a:pPr marL="0" indent="0">
              <a:buNone/>
            </a:pPr>
            <a:r>
              <a:rPr lang="en-US" altLang="en-US" sz="1800" dirty="0"/>
              <a:t>}</a:t>
            </a:r>
          </a:p>
          <a:p>
            <a:pPr marL="0" indent="0">
              <a:buNone/>
            </a:pPr>
            <a:r>
              <a:rPr lang="en-US" altLang="en-US" sz="1800" dirty="0"/>
              <a:t> </a:t>
            </a:r>
          </a:p>
        </p:txBody>
      </p:sp>
    </p:spTree>
    <p:extLst>
      <p:ext uri="{BB962C8B-B14F-4D97-AF65-F5344CB8AC3E}">
        <p14:creationId xmlns:p14="http://schemas.microsoft.com/office/powerpoint/2010/main" val="37068188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id="{A430124F-9EE2-4759-A4C7-7BC6FBF7A596}"/>
              </a:ext>
            </a:extLst>
          </p:cNvPr>
          <p:cNvSpPr>
            <a:spLocks noGrp="1"/>
          </p:cNvSpPr>
          <p:nvPr>
            <p:ph type="ftr" sz="quarter" idx="12"/>
          </p:nvPr>
        </p:nvSpPr>
        <p:spPr>
          <a:xfrm>
            <a:off x="4038600" y="6356351"/>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67</a:t>
            </a:fld>
            <a:endParaRPr lang="en-US" altLang="en-US"/>
          </a:p>
        </p:txBody>
      </p:sp>
      <p:sp>
        <p:nvSpPr>
          <p:cNvPr id="7" name="Title 1">
            <a:extLst>
              <a:ext uri="{FF2B5EF4-FFF2-40B4-BE49-F238E27FC236}">
                <a16:creationId xmlns:a16="http://schemas.microsoft.com/office/drawing/2014/main" id="{B7E0015B-E3F6-43A8-8C77-07731E4B167E}"/>
              </a:ext>
            </a:extLst>
          </p:cNvPr>
          <p:cNvSpPr txBox="1">
            <a:spLocks/>
          </p:cNvSpPr>
          <p:nvPr/>
        </p:nvSpPr>
        <p:spPr>
          <a:xfrm>
            <a:off x="2895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IN" sz="3200" b="1" dirty="0">
                <a:latin typeface="+mj-lt"/>
              </a:rPr>
              <a:t>Interface as Type(cont..)</a:t>
            </a:r>
          </a:p>
        </p:txBody>
      </p:sp>
      <p:sp>
        <p:nvSpPr>
          <p:cNvPr id="2" name="Date Placeholder 1"/>
          <p:cNvSpPr>
            <a:spLocks noGrp="1"/>
          </p:cNvSpPr>
          <p:nvPr>
            <p:ph type="dt" sz="half" idx="10"/>
          </p:nvPr>
        </p:nvSpPr>
        <p:spPr/>
        <p:txBody>
          <a:bodyPr/>
          <a:lstStyle/>
          <a:p>
            <a:r>
              <a:rPr lang="en-US"/>
              <a:t>6/7/2023</a:t>
            </a:r>
          </a:p>
        </p:txBody>
      </p:sp>
      <p:sp>
        <p:nvSpPr>
          <p:cNvPr id="392199" name="Text Placeholder 8">
            <a:extLst>
              <a:ext uri="{FF2B5EF4-FFF2-40B4-BE49-F238E27FC236}">
                <a16:creationId xmlns:a16="http://schemas.microsoft.com/office/drawing/2014/main" id="{10A8BFAB-22EA-40E5-8F90-8B02A2064F6C}"/>
              </a:ext>
            </a:extLst>
          </p:cNvPr>
          <p:cNvSpPr txBox="1">
            <a:spLocks noGrp="1"/>
          </p:cNvSpPr>
          <p:nvPr>
            <p:ph type="body" idx="1"/>
          </p:nvPr>
        </p:nvSpPr>
        <p:spPr>
          <a:xfrm>
            <a:off x="2098676" y="838200"/>
            <a:ext cx="8416925" cy="5334000"/>
          </a:xfrm>
        </p:spPr>
        <p:txBody>
          <a:bodyPr>
            <a:noAutofit/>
          </a:bodyPr>
          <a:lstStyle/>
          <a:p>
            <a:pPr marL="0" indent="0">
              <a:buNone/>
            </a:pPr>
            <a:r>
              <a:rPr lang="en-US" altLang="en-US" sz="2200" b="1" dirty="0">
                <a:latin typeface="+mj-lt"/>
              </a:rPr>
              <a:t>Interface as Function Type</a:t>
            </a:r>
          </a:p>
          <a:p>
            <a:pPr>
              <a:buFont typeface="Wingdings" panose="05000000000000000000" pitchFamily="2" charset="2"/>
              <a:buChar char="§"/>
            </a:pPr>
            <a:r>
              <a:rPr lang="en-US" altLang="en-US" sz="1800" dirty="0" err="1"/>
              <a:t>TypeScript</a:t>
            </a:r>
            <a:r>
              <a:rPr lang="en-US" altLang="en-US" sz="1800" dirty="0"/>
              <a:t> interface is also used to define a type of a function.</a:t>
            </a:r>
          </a:p>
          <a:p>
            <a:pPr>
              <a:buFont typeface="Wingdings" panose="05000000000000000000" pitchFamily="2" charset="2"/>
              <a:buChar char="§"/>
            </a:pPr>
            <a:r>
              <a:rPr lang="en-US" altLang="en-US" sz="1800" dirty="0"/>
              <a:t> This ensures the function signature.</a:t>
            </a:r>
          </a:p>
          <a:p>
            <a:pPr marL="0" indent="0">
              <a:buNone/>
            </a:pPr>
            <a:endParaRPr lang="en-US" altLang="en-US" sz="1800" dirty="0"/>
          </a:p>
          <a:p>
            <a:pPr marL="0" indent="0">
              <a:buNone/>
            </a:pPr>
            <a:r>
              <a:rPr lang="en-US" altLang="en-US" sz="2200" b="1" dirty="0"/>
              <a:t>Example: Function Type Copy</a:t>
            </a:r>
          </a:p>
          <a:p>
            <a:pPr marL="0" indent="0">
              <a:buNone/>
            </a:pPr>
            <a:r>
              <a:rPr lang="en-US" altLang="en-US" sz="1800" dirty="0"/>
              <a:t>interface </a:t>
            </a:r>
            <a:r>
              <a:rPr lang="en-US" altLang="en-US" sz="1800" dirty="0" err="1"/>
              <a:t>KeyValueProcessor</a:t>
            </a:r>
            <a:endParaRPr lang="en-US" altLang="en-US" sz="1800" dirty="0"/>
          </a:p>
          <a:p>
            <a:pPr marL="0" indent="0">
              <a:buNone/>
            </a:pPr>
            <a:r>
              <a:rPr lang="en-US" altLang="en-US" sz="1800" dirty="0"/>
              <a:t>{</a:t>
            </a:r>
          </a:p>
          <a:p>
            <a:pPr marL="0" indent="0">
              <a:buNone/>
            </a:pPr>
            <a:r>
              <a:rPr lang="en-US" altLang="en-US" sz="1800" dirty="0"/>
              <a:t>    (key: number, value: string): void;</a:t>
            </a:r>
          </a:p>
          <a:p>
            <a:pPr marL="0" indent="0">
              <a:buNone/>
            </a:pPr>
            <a:r>
              <a:rPr lang="en-US" altLang="en-US" sz="1800" dirty="0"/>
              <a:t>};</a:t>
            </a:r>
          </a:p>
          <a:p>
            <a:pPr marL="0" indent="0">
              <a:buNone/>
            </a:pPr>
            <a:endParaRPr lang="en-US" altLang="en-US" sz="1800" dirty="0"/>
          </a:p>
          <a:p>
            <a:pPr marL="0" indent="0">
              <a:buNone/>
            </a:pPr>
            <a:r>
              <a:rPr lang="en-US" altLang="en-US" sz="1800" dirty="0"/>
              <a:t>function </a:t>
            </a:r>
            <a:r>
              <a:rPr lang="en-US" altLang="en-US" sz="1800" dirty="0" err="1"/>
              <a:t>addKeyValue</a:t>
            </a:r>
            <a:r>
              <a:rPr lang="en-US" altLang="en-US" sz="1800" dirty="0"/>
              <a:t>(</a:t>
            </a:r>
            <a:r>
              <a:rPr lang="en-US" altLang="en-US" sz="1800" dirty="0" err="1"/>
              <a:t>key:number</a:t>
            </a:r>
            <a:r>
              <a:rPr lang="en-US" altLang="en-US" sz="1800" dirty="0"/>
              <a:t>, </a:t>
            </a:r>
            <a:r>
              <a:rPr lang="en-US" altLang="en-US" sz="1800" dirty="0" err="1"/>
              <a:t>value:string</a:t>
            </a:r>
            <a:r>
              <a:rPr lang="en-US" altLang="en-US" sz="1800" dirty="0"/>
              <a:t>):void { </a:t>
            </a:r>
          </a:p>
          <a:p>
            <a:pPr marL="0" indent="0">
              <a:buNone/>
            </a:pPr>
            <a:r>
              <a:rPr lang="en-US" altLang="en-US" sz="1800" dirty="0"/>
              <a:t>    console.log('</a:t>
            </a:r>
            <a:r>
              <a:rPr lang="en-US" altLang="en-US" sz="1800" dirty="0" err="1"/>
              <a:t>addKeyValue</a:t>
            </a:r>
            <a:r>
              <a:rPr lang="en-US" altLang="en-US" sz="1800" dirty="0"/>
              <a:t>: key = ' + key + ', value = ' + value)</a:t>
            </a:r>
          </a:p>
          <a:p>
            <a:pPr marL="0" indent="0">
              <a:buNone/>
            </a:pPr>
            <a:r>
              <a:rPr lang="en-US" altLang="en-US" sz="1800" dirty="0"/>
              <a:t>}</a:t>
            </a:r>
          </a:p>
          <a:p>
            <a:pPr marL="0" indent="0">
              <a:buNone/>
            </a:pPr>
            <a:r>
              <a:rPr lang="en-US" altLang="en-US" sz="1800" dirty="0"/>
              <a:t>function </a:t>
            </a:r>
            <a:r>
              <a:rPr lang="en-US" altLang="en-US" sz="1800" dirty="0" err="1"/>
              <a:t>updateKeyValue</a:t>
            </a:r>
            <a:r>
              <a:rPr lang="en-US" altLang="en-US" sz="1800" dirty="0"/>
              <a:t>(key: number, </a:t>
            </a:r>
            <a:r>
              <a:rPr lang="en-US" altLang="en-US" sz="1800" dirty="0" err="1"/>
              <a:t>value:string</a:t>
            </a:r>
            <a:r>
              <a:rPr lang="en-US" altLang="en-US" sz="1800" dirty="0"/>
              <a:t>):void { </a:t>
            </a:r>
          </a:p>
          <a:p>
            <a:pPr marL="0" indent="0">
              <a:buNone/>
            </a:pPr>
            <a:r>
              <a:rPr lang="en-US" altLang="en-US" sz="1800" dirty="0"/>
              <a:t>    console.log('</a:t>
            </a:r>
            <a:r>
              <a:rPr lang="en-US" altLang="en-US" sz="1800" dirty="0" err="1"/>
              <a:t>updateKeyValue</a:t>
            </a:r>
            <a:r>
              <a:rPr lang="en-US" altLang="en-US" sz="1800" dirty="0"/>
              <a:t>: key = '+ key + ', value = ' + value)</a:t>
            </a:r>
          </a:p>
          <a:p>
            <a:pPr marL="0" indent="0">
              <a:buNone/>
            </a:pPr>
            <a:r>
              <a:rPr lang="en-US" altLang="en-US" sz="1800" dirty="0"/>
              <a:t>}</a:t>
            </a:r>
          </a:p>
          <a:p>
            <a:pPr marL="0" indent="0">
              <a:buNone/>
            </a:pPr>
            <a:r>
              <a:rPr lang="en-US" altLang="en-US" sz="1800" dirty="0"/>
              <a:t> </a:t>
            </a:r>
          </a:p>
        </p:txBody>
      </p:sp>
    </p:spTree>
    <p:extLst>
      <p:ext uri="{BB962C8B-B14F-4D97-AF65-F5344CB8AC3E}">
        <p14:creationId xmlns:p14="http://schemas.microsoft.com/office/powerpoint/2010/main" val="38405771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id="{A430124F-9EE2-4759-A4C7-7BC6FBF7A596}"/>
              </a:ext>
            </a:extLst>
          </p:cNvPr>
          <p:cNvSpPr>
            <a:spLocks noGrp="1"/>
          </p:cNvSpPr>
          <p:nvPr>
            <p:ph type="ftr" sz="quarter" idx="12"/>
          </p:nvPr>
        </p:nvSpPr>
        <p:spPr>
          <a:xfrm>
            <a:off x="4038600" y="6356351"/>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68</a:t>
            </a:fld>
            <a:endParaRPr lang="en-US" altLang="en-US"/>
          </a:p>
        </p:txBody>
      </p:sp>
      <p:sp>
        <p:nvSpPr>
          <p:cNvPr id="7" name="Title 1">
            <a:extLst>
              <a:ext uri="{FF2B5EF4-FFF2-40B4-BE49-F238E27FC236}">
                <a16:creationId xmlns:a16="http://schemas.microsoft.com/office/drawing/2014/main" id="{B7E0015B-E3F6-43A8-8C77-07731E4B167E}"/>
              </a:ext>
            </a:extLst>
          </p:cNvPr>
          <p:cNvSpPr txBox="1">
            <a:spLocks/>
          </p:cNvSpPr>
          <p:nvPr/>
        </p:nvSpPr>
        <p:spPr>
          <a:xfrm>
            <a:off x="2895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IN" sz="3200" b="1" dirty="0">
                <a:latin typeface="+mj-lt"/>
              </a:rPr>
              <a:t>Constructor in </a:t>
            </a:r>
            <a:r>
              <a:rPr lang="en-IN" sz="3200" b="1" dirty="0" err="1">
                <a:latin typeface="+mj-lt"/>
              </a:rPr>
              <a:t>TypeScript</a:t>
            </a:r>
            <a:endParaRPr lang="en-IN" sz="3200" b="1" dirty="0">
              <a:latin typeface="+mj-lt"/>
            </a:endParaRPr>
          </a:p>
        </p:txBody>
      </p:sp>
      <p:sp>
        <p:nvSpPr>
          <p:cNvPr id="2" name="Date Placeholder 1"/>
          <p:cNvSpPr>
            <a:spLocks noGrp="1"/>
          </p:cNvSpPr>
          <p:nvPr>
            <p:ph type="dt" sz="half" idx="10"/>
          </p:nvPr>
        </p:nvSpPr>
        <p:spPr/>
        <p:txBody>
          <a:bodyPr/>
          <a:lstStyle/>
          <a:p>
            <a:r>
              <a:rPr lang="en-US"/>
              <a:t>6/7/2023</a:t>
            </a:r>
          </a:p>
        </p:txBody>
      </p:sp>
      <p:sp>
        <p:nvSpPr>
          <p:cNvPr id="392199" name="Text Placeholder 8">
            <a:extLst>
              <a:ext uri="{FF2B5EF4-FFF2-40B4-BE49-F238E27FC236}">
                <a16:creationId xmlns:a16="http://schemas.microsoft.com/office/drawing/2014/main" id="{10A8BFAB-22EA-40E5-8F90-8B02A2064F6C}"/>
              </a:ext>
            </a:extLst>
          </p:cNvPr>
          <p:cNvSpPr txBox="1">
            <a:spLocks noGrp="1"/>
          </p:cNvSpPr>
          <p:nvPr>
            <p:ph type="body" idx="1"/>
          </p:nvPr>
        </p:nvSpPr>
        <p:spPr>
          <a:xfrm>
            <a:off x="2098676" y="838200"/>
            <a:ext cx="8569325" cy="5334000"/>
          </a:xfrm>
        </p:spPr>
        <p:txBody>
          <a:bodyPr>
            <a:noAutofit/>
          </a:bodyPr>
          <a:lstStyle/>
          <a:p>
            <a:pPr marL="0" indent="0">
              <a:buNone/>
            </a:pPr>
            <a:r>
              <a:rPr lang="en-US" altLang="en-US" sz="2400" dirty="0"/>
              <a:t> A constructor is a special function of the class that is automatically invoked when we create an instance of the class in Typescript.</a:t>
            </a:r>
          </a:p>
          <a:p>
            <a:pPr marL="0" indent="0">
              <a:buNone/>
            </a:pPr>
            <a:r>
              <a:rPr lang="en-US" altLang="en-US" sz="2400" dirty="0"/>
              <a:t> We use it to initialize the properties of the current instance of the class. </a:t>
            </a:r>
          </a:p>
          <a:p>
            <a:pPr marL="0" indent="0">
              <a:buNone/>
            </a:pPr>
            <a:r>
              <a:rPr lang="en-US" altLang="en-US" sz="2400" dirty="0"/>
              <a:t>Using the constructor parameter properties or Parameter shorthand syntax, we can add new properties to the class.</a:t>
            </a:r>
          </a:p>
          <a:p>
            <a:pPr marL="0" indent="0">
              <a:buNone/>
            </a:pPr>
            <a:endParaRPr lang="en-US" altLang="en-US" sz="2400" dirty="0"/>
          </a:p>
          <a:p>
            <a:pPr marL="0" indent="0">
              <a:buNone/>
            </a:pPr>
            <a:r>
              <a:rPr lang="en-US" altLang="en-US" sz="2400" dirty="0"/>
              <a:t> We can also create multiple constructors using the technique of constructor method overload.</a:t>
            </a:r>
          </a:p>
        </p:txBody>
      </p:sp>
    </p:spTree>
    <p:extLst>
      <p:ext uri="{BB962C8B-B14F-4D97-AF65-F5344CB8AC3E}">
        <p14:creationId xmlns:p14="http://schemas.microsoft.com/office/powerpoint/2010/main" val="30230536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id="{A430124F-9EE2-4759-A4C7-7BC6FBF7A596}"/>
              </a:ext>
            </a:extLst>
          </p:cNvPr>
          <p:cNvSpPr>
            <a:spLocks noGrp="1"/>
          </p:cNvSpPr>
          <p:nvPr>
            <p:ph type="ftr" sz="quarter" idx="12"/>
          </p:nvPr>
        </p:nvSpPr>
        <p:spPr>
          <a:xfrm>
            <a:off x="4038600" y="6356351"/>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69</a:t>
            </a:fld>
            <a:endParaRPr lang="en-US" altLang="en-US"/>
          </a:p>
        </p:txBody>
      </p:sp>
      <p:sp>
        <p:nvSpPr>
          <p:cNvPr id="7" name="Title 1">
            <a:extLst>
              <a:ext uri="{FF2B5EF4-FFF2-40B4-BE49-F238E27FC236}">
                <a16:creationId xmlns:a16="http://schemas.microsoft.com/office/drawing/2014/main" id="{B7E0015B-E3F6-43A8-8C77-07731E4B167E}"/>
              </a:ext>
            </a:extLst>
          </p:cNvPr>
          <p:cNvSpPr txBox="1">
            <a:spLocks/>
          </p:cNvSpPr>
          <p:nvPr/>
        </p:nvSpPr>
        <p:spPr>
          <a:xfrm>
            <a:off x="2895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IN" sz="3200" b="1" dirty="0">
                <a:latin typeface="+mj-lt"/>
              </a:rPr>
              <a:t>Creating a Class Constructor</a:t>
            </a:r>
          </a:p>
        </p:txBody>
      </p:sp>
      <p:sp>
        <p:nvSpPr>
          <p:cNvPr id="2" name="Date Placeholder 1"/>
          <p:cNvSpPr>
            <a:spLocks noGrp="1"/>
          </p:cNvSpPr>
          <p:nvPr>
            <p:ph type="dt" sz="half" idx="10"/>
          </p:nvPr>
        </p:nvSpPr>
        <p:spPr/>
        <p:txBody>
          <a:bodyPr/>
          <a:lstStyle/>
          <a:p>
            <a:r>
              <a:rPr lang="en-US"/>
              <a:t>6/7/2023</a:t>
            </a:r>
          </a:p>
        </p:txBody>
      </p:sp>
      <p:sp>
        <p:nvSpPr>
          <p:cNvPr id="392199" name="Text Placeholder 8">
            <a:extLst>
              <a:ext uri="{FF2B5EF4-FFF2-40B4-BE49-F238E27FC236}">
                <a16:creationId xmlns:a16="http://schemas.microsoft.com/office/drawing/2014/main" id="{10A8BFAB-22EA-40E5-8F90-8B02A2064F6C}"/>
              </a:ext>
            </a:extLst>
          </p:cNvPr>
          <p:cNvSpPr txBox="1">
            <a:spLocks noGrp="1"/>
          </p:cNvSpPr>
          <p:nvPr>
            <p:ph type="body" idx="1"/>
          </p:nvPr>
        </p:nvSpPr>
        <p:spPr>
          <a:xfrm>
            <a:off x="2098676" y="838200"/>
            <a:ext cx="8569325" cy="5334000"/>
          </a:xfrm>
        </p:spPr>
        <p:txBody>
          <a:bodyPr>
            <a:noAutofit/>
          </a:bodyPr>
          <a:lstStyle/>
          <a:p>
            <a:pPr marL="0" indent="0">
              <a:buNone/>
            </a:pPr>
            <a:r>
              <a:rPr lang="en-US" altLang="en-US" sz="2400" dirty="0"/>
              <a:t> </a:t>
            </a:r>
          </a:p>
        </p:txBody>
      </p:sp>
      <p:sp>
        <p:nvSpPr>
          <p:cNvPr id="3" name="Rectangle 2"/>
          <p:cNvSpPr/>
          <p:nvPr/>
        </p:nvSpPr>
        <p:spPr>
          <a:xfrm>
            <a:off x="2098676" y="838200"/>
            <a:ext cx="8340725" cy="4832092"/>
          </a:xfrm>
          <a:prstGeom prst="rect">
            <a:avLst/>
          </a:prstGeom>
        </p:spPr>
        <p:txBody>
          <a:bodyPr wrap="square">
            <a:spAutoFit/>
          </a:bodyPr>
          <a:lstStyle/>
          <a:p>
            <a:pPr marL="342900" indent="-342900">
              <a:buFont typeface="Wingdings" panose="05000000000000000000" pitchFamily="2" charset="2"/>
              <a:buChar char="§"/>
            </a:pPr>
            <a:r>
              <a:rPr lang="en-US" sz="2800" dirty="0"/>
              <a:t>The constructor method in a class must have the name constructor. </a:t>
            </a:r>
          </a:p>
          <a:p>
            <a:pPr marL="342900" indent="-342900">
              <a:buFont typeface="Wingdings" panose="05000000000000000000" pitchFamily="2" charset="2"/>
              <a:buChar char="§"/>
            </a:pPr>
            <a:endParaRPr lang="en-US" sz="2800" dirty="0"/>
          </a:p>
          <a:p>
            <a:pPr marL="342900" indent="-342900">
              <a:buFont typeface="Wingdings" panose="05000000000000000000" pitchFamily="2" charset="2"/>
              <a:buChar char="§"/>
            </a:pPr>
            <a:r>
              <a:rPr lang="en-US" sz="2800" dirty="0"/>
              <a:t>A class can have only one implementation of the constructor method. </a:t>
            </a:r>
          </a:p>
          <a:p>
            <a:pPr marL="342900" indent="-342900">
              <a:buFont typeface="Wingdings" panose="05000000000000000000" pitchFamily="2" charset="2"/>
              <a:buChar char="§"/>
            </a:pPr>
            <a:endParaRPr lang="en-US" sz="2800" dirty="0"/>
          </a:p>
          <a:p>
            <a:pPr marL="342900" indent="-342900">
              <a:buFont typeface="Wingdings" panose="05000000000000000000" pitchFamily="2" charset="2"/>
              <a:buChar char="§"/>
            </a:pPr>
            <a:r>
              <a:rPr lang="en-US" sz="2800" dirty="0"/>
              <a:t>The constructor method is invoked every time we create an instance from the class using the new operator. </a:t>
            </a:r>
          </a:p>
          <a:p>
            <a:pPr marL="342900" indent="-342900">
              <a:buFont typeface="Wingdings" panose="05000000000000000000" pitchFamily="2" charset="2"/>
              <a:buChar char="§"/>
            </a:pPr>
            <a:endParaRPr lang="en-US" sz="2800" dirty="0"/>
          </a:p>
          <a:p>
            <a:pPr marL="342900" indent="-342900">
              <a:buFont typeface="Wingdings" panose="05000000000000000000" pitchFamily="2" charset="2"/>
              <a:buChar char="§"/>
            </a:pPr>
            <a:r>
              <a:rPr lang="en-US" sz="2800" dirty="0"/>
              <a:t>It always returns the newly created object.</a:t>
            </a:r>
          </a:p>
        </p:txBody>
      </p:sp>
    </p:spTree>
    <p:extLst>
      <p:ext uri="{BB962C8B-B14F-4D97-AF65-F5344CB8AC3E}">
        <p14:creationId xmlns:p14="http://schemas.microsoft.com/office/powerpoint/2010/main" val="20044129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09800" y="1112838"/>
            <a:ext cx="8229600" cy="6126163"/>
          </a:xfrm>
        </p:spPr>
        <p:txBody>
          <a:bodyPr>
            <a:noAutofit/>
          </a:bodyPr>
          <a:lstStyle/>
          <a:p>
            <a:pPr algn="l"/>
            <a:r>
              <a:rPr lang="en-US" sz="2400" dirty="0">
                <a:solidFill>
                  <a:srgbClr val="000000"/>
                </a:solidFill>
                <a:latin typeface="Times New Roman" panose="02020603050405020304" pitchFamily="18" charset="0"/>
                <a:cs typeface="Times New Roman" panose="02020603050405020304" pitchFamily="18" charset="0"/>
              </a:rPr>
              <a:t>Function expressions can be made "self-invoking".</a:t>
            </a:r>
          </a:p>
          <a:p>
            <a:pPr algn="l"/>
            <a:r>
              <a:rPr lang="en-US" sz="2400" dirty="0">
                <a:solidFill>
                  <a:srgbClr val="000000"/>
                </a:solidFill>
                <a:latin typeface="Times New Roman" panose="02020603050405020304" pitchFamily="18" charset="0"/>
                <a:cs typeface="Times New Roman" panose="02020603050405020304" pitchFamily="18" charset="0"/>
              </a:rPr>
              <a:t>A self-invoking expression is invoked (started) automatically, without being called.</a:t>
            </a:r>
          </a:p>
          <a:p>
            <a:pPr algn="l"/>
            <a:r>
              <a:rPr lang="en-US" sz="2400" dirty="0">
                <a:solidFill>
                  <a:srgbClr val="000000"/>
                </a:solidFill>
                <a:latin typeface="Times New Roman" panose="02020603050405020304" pitchFamily="18" charset="0"/>
                <a:cs typeface="Times New Roman" panose="02020603050405020304" pitchFamily="18" charset="0"/>
              </a:rPr>
              <a:t>Function expressions will execute automatically if the expression is followed by ().</a:t>
            </a:r>
          </a:p>
          <a:p>
            <a:pPr algn="l"/>
            <a:r>
              <a:rPr lang="en-US" sz="2400" dirty="0">
                <a:solidFill>
                  <a:srgbClr val="000000"/>
                </a:solidFill>
                <a:latin typeface="Times New Roman" panose="02020603050405020304" pitchFamily="18" charset="0"/>
                <a:cs typeface="Times New Roman" panose="02020603050405020304" pitchFamily="18" charset="0"/>
              </a:rPr>
              <a:t>You cannot self-invoke a function declaration.</a:t>
            </a:r>
          </a:p>
          <a:p>
            <a:pPr algn="l"/>
            <a:r>
              <a:rPr lang="en-US" sz="2400" dirty="0">
                <a:solidFill>
                  <a:srgbClr val="000000"/>
                </a:solidFill>
                <a:latin typeface="Times New Roman" panose="02020603050405020304" pitchFamily="18" charset="0"/>
                <a:cs typeface="Times New Roman" panose="02020603050405020304" pitchFamily="18" charset="0"/>
              </a:rPr>
              <a:t>we have to add parentheses around the function to indicate that it is a function expression:</a:t>
            </a:r>
          </a:p>
          <a:p>
            <a:pPr marL="0" indent="0">
              <a:buNone/>
            </a:pPr>
            <a:r>
              <a:rPr lang="en-US" sz="2400" dirty="0">
                <a:solidFill>
                  <a:srgbClr val="000000"/>
                </a:solidFill>
                <a:latin typeface="Times New Roman" panose="02020603050405020304" pitchFamily="18" charset="0"/>
                <a:cs typeface="Times New Roman" panose="02020603050405020304" pitchFamily="18" charset="0"/>
              </a:rPr>
              <a:t>Example</a:t>
            </a:r>
          </a:p>
          <a:p>
            <a:pPr marL="0" indent="0">
              <a:buNone/>
            </a:pPr>
            <a:r>
              <a:rPr lang="en-US" sz="2400" dirty="0">
                <a:solidFill>
                  <a:srgbClr val="000000"/>
                </a:solidFill>
                <a:latin typeface="Times New Roman" panose="02020603050405020304" pitchFamily="18" charset="0"/>
                <a:cs typeface="Times New Roman" panose="02020603050405020304" pitchFamily="18" charset="0"/>
              </a:rPr>
              <a:t>                    (</a:t>
            </a:r>
            <a:r>
              <a:rPr lang="en-US" sz="2400" dirty="0">
                <a:solidFill>
                  <a:srgbClr val="0000CD"/>
                </a:solidFill>
                <a:latin typeface="Times New Roman" panose="02020603050405020304" pitchFamily="18" charset="0"/>
                <a:cs typeface="Times New Roman" panose="02020603050405020304" pitchFamily="18" charset="0"/>
              </a:rPr>
              <a:t>function</a:t>
            </a:r>
            <a:r>
              <a:rPr lang="en-US" sz="2400" dirty="0">
                <a:solidFill>
                  <a:srgbClr val="000000"/>
                </a:solidFill>
                <a:latin typeface="Times New Roman" panose="02020603050405020304" pitchFamily="18" charset="0"/>
                <a:cs typeface="Times New Roman" panose="02020603050405020304" pitchFamily="18" charset="0"/>
              </a:rPr>
              <a:t> () {</a:t>
            </a:r>
            <a:br>
              <a:rPr lang="en-US" sz="2400" dirty="0">
                <a:solidFill>
                  <a:srgbClr val="000000"/>
                </a:solidFill>
                <a:latin typeface="Times New Roman" panose="02020603050405020304" pitchFamily="18" charset="0"/>
                <a:cs typeface="Times New Roman" panose="02020603050405020304" pitchFamily="18" charset="0"/>
              </a:rPr>
            </a:br>
            <a:r>
              <a:rPr lang="en-US" sz="2400" dirty="0">
                <a:solidFill>
                  <a:srgbClr val="000000"/>
                </a:solidFill>
                <a:latin typeface="Times New Roman" panose="02020603050405020304" pitchFamily="18" charset="0"/>
                <a:cs typeface="Times New Roman" panose="02020603050405020304" pitchFamily="18" charset="0"/>
              </a:rPr>
              <a:t>                    </a:t>
            </a:r>
            <a:r>
              <a:rPr lang="en-US" sz="2400" dirty="0">
                <a:solidFill>
                  <a:srgbClr val="0000CD"/>
                </a:solidFill>
                <a:latin typeface="Times New Roman" panose="02020603050405020304" pitchFamily="18" charset="0"/>
                <a:cs typeface="Times New Roman" panose="02020603050405020304" pitchFamily="18" charset="0"/>
              </a:rPr>
              <a:t>let</a:t>
            </a:r>
            <a:r>
              <a:rPr lang="en-US" sz="2400" dirty="0">
                <a:solidFill>
                  <a:srgbClr val="000000"/>
                </a:solidFill>
                <a:latin typeface="Times New Roman" panose="02020603050405020304" pitchFamily="18" charset="0"/>
                <a:cs typeface="Times New Roman" panose="02020603050405020304" pitchFamily="18" charset="0"/>
              </a:rPr>
              <a:t> x = </a:t>
            </a:r>
            <a:r>
              <a:rPr lang="en-US" sz="2400" dirty="0">
                <a:solidFill>
                  <a:srgbClr val="A52A2A"/>
                </a:solidFill>
                <a:latin typeface="Times New Roman" panose="02020603050405020304" pitchFamily="18" charset="0"/>
                <a:cs typeface="Times New Roman" panose="02020603050405020304" pitchFamily="18" charset="0"/>
              </a:rPr>
              <a:t>"Hello!!"</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a:solidFill>
                  <a:srgbClr val="008000"/>
                </a:solidFill>
                <a:latin typeface="Times New Roman" panose="02020603050405020304" pitchFamily="18" charset="0"/>
                <a:cs typeface="Times New Roman" panose="02020603050405020304" pitchFamily="18" charset="0"/>
              </a:rPr>
              <a:t>// I will invoke myself</a:t>
            </a:r>
            <a:br>
              <a:rPr lang="en-US" sz="2400" dirty="0">
                <a:solidFill>
                  <a:srgbClr val="008000"/>
                </a:solidFill>
                <a:latin typeface="Times New Roman" panose="02020603050405020304" pitchFamily="18" charset="0"/>
                <a:cs typeface="Times New Roman" panose="02020603050405020304" pitchFamily="18" charset="0"/>
              </a:rPr>
            </a:br>
            <a:r>
              <a:rPr lang="en-US" sz="2400" dirty="0">
                <a:solidFill>
                  <a:srgbClr val="008000"/>
                </a:solidFill>
                <a:latin typeface="Times New Roman" panose="02020603050405020304" pitchFamily="18" charset="0"/>
                <a:cs typeface="Times New Roman" panose="02020603050405020304" pitchFamily="18" charset="0"/>
              </a:rPr>
              <a:t>                        	</a:t>
            </a:r>
            <a:r>
              <a:rPr lang="en-US" sz="2400" dirty="0">
                <a:solidFill>
                  <a:srgbClr val="000000"/>
                </a:solidFill>
                <a:latin typeface="Times New Roman" panose="02020603050405020304" pitchFamily="18" charset="0"/>
                <a:cs typeface="Times New Roman" panose="02020603050405020304" pitchFamily="18" charset="0"/>
              </a:rPr>
              <a:t>})();</a:t>
            </a:r>
          </a:p>
          <a:p>
            <a:pPr marL="0" indent="0">
              <a:buNone/>
            </a:pPr>
            <a:endParaRPr lang="en-US" sz="2400" dirty="0">
              <a:solidFill>
                <a:srgbClr val="000000"/>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a:t>6/7/2023</a:t>
            </a:r>
            <a:endParaRPr lang="en-US" dirty="0"/>
          </a:p>
        </p:txBody>
      </p:sp>
      <p:sp>
        <p:nvSpPr>
          <p:cNvPr id="5" name="Footer Placeholder 4"/>
          <p:cNvSpPr>
            <a:spLocks noGrp="1"/>
          </p:cNvSpPr>
          <p:nvPr>
            <p:ph type="ftr" sz="quarter" idx="11"/>
          </p:nvPr>
        </p:nvSpPr>
        <p:spPr>
          <a:xfrm>
            <a:off x="4038600" y="6356351"/>
            <a:ext cx="5029200" cy="365125"/>
          </a:xfrm>
        </p:spPr>
        <p:txBody>
          <a:bodyPr/>
          <a:lstStyle/>
          <a:p>
            <a:r>
              <a:rPr lang="fi-FI"/>
              <a:t>Rajat Kumar              WT                      unit- 4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800" b="1" dirty="0">
                <a:solidFill>
                  <a:srgbClr val="000000"/>
                </a:solidFill>
                <a:latin typeface="+mj-lt"/>
              </a:rPr>
              <a:t>Self-Invoking Functions</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id="{A430124F-9EE2-4759-A4C7-7BC6FBF7A596}"/>
              </a:ext>
            </a:extLst>
          </p:cNvPr>
          <p:cNvSpPr>
            <a:spLocks noGrp="1"/>
          </p:cNvSpPr>
          <p:nvPr>
            <p:ph type="ftr" sz="quarter" idx="12"/>
          </p:nvPr>
        </p:nvSpPr>
        <p:spPr>
          <a:xfrm>
            <a:off x="4038600" y="6356351"/>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70</a:t>
            </a:fld>
            <a:endParaRPr lang="en-US" altLang="en-US"/>
          </a:p>
        </p:txBody>
      </p:sp>
      <p:sp>
        <p:nvSpPr>
          <p:cNvPr id="7" name="Title 1">
            <a:extLst>
              <a:ext uri="{FF2B5EF4-FFF2-40B4-BE49-F238E27FC236}">
                <a16:creationId xmlns:a16="http://schemas.microsoft.com/office/drawing/2014/main" id="{B7E0015B-E3F6-43A8-8C77-07731E4B167E}"/>
              </a:ext>
            </a:extLst>
          </p:cNvPr>
          <p:cNvSpPr txBox="1">
            <a:spLocks/>
          </p:cNvSpPr>
          <p:nvPr/>
        </p:nvSpPr>
        <p:spPr>
          <a:xfrm>
            <a:off x="2895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IN" sz="3200" b="1" dirty="0">
                <a:latin typeface="+mj-lt"/>
              </a:rPr>
              <a:t>Example of Constructor</a:t>
            </a:r>
          </a:p>
        </p:txBody>
      </p:sp>
      <p:sp>
        <p:nvSpPr>
          <p:cNvPr id="2" name="Date Placeholder 1"/>
          <p:cNvSpPr>
            <a:spLocks noGrp="1"/>
          </p:cNvSpPr>
          <p:nvPr>
            <p:ph type="dt" sz="half" idx="10"/>
          </p:nvPr>
        </p:nvSpPr>
        <p:spPr/>
        <p:txBody>
          <a:bodyPr/>
          <a:lstStyle/>
          <a:p>
            <a:r>
              <a:rPr lang="en-US"/>
              <a:t>6/7/2023</a:t>
            </a:r>
          </a:p>
        </p:txBody>
      </p:sp>
      <p:sp>
        <p:nvSpPr>
          <p:cNvPr id="392199" name="Text Placeholder 8">
            <a:extLst>
              <a:ext uri="{FF2B5EF4-FFF2-40B4-BE49-F238E27FC236}">
                <a16:creationId xmlns:a16="http://schemas.microsoft.com/office/drawing/2014/main" id="{10A8BFAB-22EA-40E5-8F90-8B02A2064F6C}"/>
              </a:ext>
            </a:extLst>
          </p:cNvPr>
          <p:cNvSpPr txBox="1">
            <a:spLocks noGrp="1"/>
          </p:cNvSpPr>
          <p:nvPr>
            <p:ph type="body" idx="1"/>
          </p:nvPr>
        </p:nvSpPr>
        <p:spPr>
          <a:xfrm>
            <a:off x="2098676" y="838200"/>
            <a:ext cx="8569325" cy="5334000"/>
          </a:xfrm>
        </p:spPr>
        <p:txBody>
          <a:bodyPr>
            <a:noAutofit/>
          </a:bodyPr>
          <a:lstStyle/>
          <a:p>
            <a:pPr marL="0" indent="0">
              <a:buNone/>
            </a:pPr>
            <a:r>
              <a:rPr lang="en-US" altLang="en-US" sz="2400" dirty="0"/>
              <a:t> </a:t>
            </a:r>
          </a:p>
        </p:txBody>
      </p:sp>
      <p:sp>
        <p:nvSpPr>
          <p:cNvPr id="3" name="Rectangle 2"/>
          <p:cNvSpPr/>
          <p:nvPr/>
        </p:nvSpPr>
        <p:spPr>
          <a:xfrm>
            <a:off x="2098676" y="838201"/>
            <a:ext cx="8340725" cy="4401205"/>
          </a:xfrm>
          <a:prstGeom prst="rect">
            <a:avLst/>
          </a:prstGeom>
        </p:spPr>
        <p:txBody>
          <a:bodyPr wrap="square">
            <a:spAutoFit/>
          </a:bodyPr>
          <a:lstStyle/>
          <a:p>
            <a:r>
              <a:rPr lang="en-US" sz="2800" dirty="0"/>
              <a:t>class Person {</a:t>
            </a:r>
          </a:p>
          <a:p>
            <a:r>
              <a:rPr lang="en-US" sz="2800" dirty="0"/>
              <a:t> </a:t>
            </a:r>
          </a:p>
          <a:p>
            <a:r>
              <a:rPr lang="en-US" sz="2800" dirty="0"/>
              <a:t>  constructor() {</a:t>
            </a:r>
          </a:p>
          <a:p>
            <a:r>
              <a:rPr lang="en-US" sz="2800" dirty="0"/>
              <a:t>   console.log("Constructor is called")</a:t>
            </a:r>
          </a:p>
          <a:p>
            <a:r>
              <a:rPr lang="en-US" sz="2800" dirty="0"/>
              <a:t>  }</a:t>
            </a:r>
          </a:p>
          <a:p>
            <a:r>
              <a:rPr lang="en-US" sz="2800" dirty="0"/>
              <a:t>} </a:t>
            </a:r>
          </a:p>
          <a:p>
            <a:r>
              <a:rPr lang="en-US" sz="2800" dirty="0"/>
              <a:t> </a:t>
            </a:r>
          </a:p>
          <a:p>
            <a:r>
              <a:rPr lang="en-US" sz="2800" dirty="0"/>
              <a:t>let p1= new Person()    //</a:t>
            </a:r>
            <a:r>
              <a:rPr lang="en-US" sz="2800" dirty="0" err="1"/>
              <a:t>contructor</a:t>
            </a:r>
            <a:r>
              <a:rPr lang="en-US" sz="2800" dirty="0"/>
              <a:t> is called</a:t>
            </a:r>
          </a:p>
          <a:p>
            <a:r>
              <a:rPr lang="en-US" sz="2800" dirty="0"/>
              <a:t> </a:t>
            </a:r>
          </a:p>
          <a:p>
            <a:r>
              <a:rPr lang="en-US" sz="2800" dirty="0"/>
              <a:t>let p2= new Person()    //</a:t>
            </a:r>
            <a:r>
              <a:rPr lang="en-US" sz="2800" dirty="0" err="1"/>
              <a:t>contructor</a:t>
            </a:r>
            <a:r>
              <a:rPr lang="en-US" sz="2800" dirty="0"/>
              <a:t> is called</a:t>
            </a:r>
          </a:p>
        </p:txBody>
      </p:sp>
    </p:spTree>
    <p:extLst>
      <p:ext uri="{BB962C8B-B14F-4D97-AF65-F5344CB8AC3E}">
        <p14:creationId xmlns:p14="http://schemas.microsoft.com/office/powerpoint/2010/main" val="19692848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id="{A430124F-9EE2-4759-A4C7-7BC6FBF7A596}"/>
              </a:ext>
            </a:extLst>
          </p:cNvPr>
          <p:cNvSpPr>
            <a:spLocks noGrp="1"/>
          </p:cNvSpPr>
          <p:nvPr>
            <p:ph type="ftr" sz="quarter" idx="12"/>
          </p:nvPr>
        </p:nvSpPr>
        <p:spPr>
          <a:xfrm>
            <a:off x="4038600" y="6356351"/>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71</a:t>
            </a:fld>
            <a:endParaRPr lang="en-US" altLang="en-US"/>
          </a:p>
        </p:txBody>
      </p:sp>
      <p:sp>
        <p:nvSpPr>
          <p:cNvPr id="7" name="Title 1">
            <a:extLst>
              <a:ext uri="{FF2B5EF4-FFF2-40B4-BE49-F238E27FC236}">
                <a16:creationId xmlns:a16="http://schemas.microsoft.com/office/drawing/2014/main" id="{B7E0015B-E3F6-43A8-8C77-07731E4B167E}"/>
              </a:ext>
            </a:extLst>
          </p:cNvPr>
          <p:cNvSpPr txBox="1">
            <a:spLocks/>
          </p:cNvSpPr>
          <p:nvPr/>
        </p:nvSpPr>
        <p:spPr>
          <a:xfrm>
            <a:off x="2895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US" sz="3200" b="1" dirty="0">
                <a:latin typeface="+mj-lt"/>
              </a:rPr>
              <a:t>Parameters to the Constructor method</a:t>
            </a:r>
            <a:endParaRPr lang="en-IN" sz="3200" b="1" dirty="0">
              <a:latin typeface="+mj-lt"/>
            </a:endParaRPr>
          </a:p>
        </p:txBody>
      </p:sp>
      <p:sp>
        <p:nvSpPr>
          <p:cNvPr id="2" name="Date Placeholder 1"/>
          <p:cNvSpPr>
            <a:spLocks noGrp="1"/>
          </p:cNvSpPr>
          <p:nvPr>
            <p:ph type="dt" sz="half" idx="10"/>
          </p:nvPr>
        </p:nvSpPr>
        <p:spPr/>
        <p:txBody>
          <a:bodyPr/>
          <a:lstStyle/>
          <a:p>
            <a:r>
              <a:rPr lang="en-US"/>
              <a:t>6/7/2023</a:t>
            </a:r>
          </a:p>
        </p:txBody>
      </p:sp>
      <p:sp>
        <p:nvSpPr>
          <p:cNvPr id="392199" name="Text Placeholder 8">
            <a:extLst>
              <a:ext uri="{FF2B5EF4-FFF2-40B4-BE49-F238E27FC236}">
                <a16:creationId xmlns:a16="http://schemas.microsoft.com/office/drawing/2014/main" id="{10A8BFAB-22EA-40E5-8F90-8B02A2064F6C}"/>
              </a:ext>
            </a:extLst>
          </p:cNvPr>
          <p:cNvSpPr txBox="1">
            <a:spLocks noGrp="1"/>
          </p:cNvSpPr>
          <p:nvPr>
            <p:ph type="body" idx="1"/>
          </p:nvPr>
        </p:nvSpPr>
        <p:spPr>
          <a:xfrm>
            <a:off x="2362201" y="838200"/>
            <a:ext cx="8569325" cy="5334000"/>
          </a:xfrm>
        </p:spPr>
        <p:txBody>
          <a:bodyPr>
            <a:noAutofit/>
          </a:bodyPr>
          <a:lstStyle/>
          <a:p>
            <a:pPr marL="0" indent="0">
              <a:buNone/>
            </a:pPr>
            <a:r>
              <a:rPr lang="en-US" altLang="en-US" sz="2400" dirty="0"/>
              <a:t> </a:t>
            </a:r>
          </a:p>
        </p:txBody>
      </p:sp>
      <p:sp>
        <p:nvSpPr>
          <p:cNvPr id="3" name="Rectangle 2"/>
          <p:cNvSpPr/>
          <p:nvPr/>
        </p:nvSpPr>
        <p:spPr>
          <a:xfrm>
            <a:off x="2098676" y="838201"/>
            <a:ext cx="8340725" cy="5816977"/>
          </a:xfrm>
          <a:prstGeom prst="rect">
            <a:avLst/>
          </a:prstGeom>
        </p:spPr>
        <p:txBody>
          <a:bodyPr wrap="square">
            <a:spAutoFit/>
          </a:bodyPr>
          <a:lstStyle/>
          <a:p>
            <a:r>
              <a:rPr lang="en-US" sz="2400" dirty="0"/>
              <a:t>Constructors are just like normal functions in the way that they also accept parameters. </a:t>
            </a:r>
          </a:p>
          <a:p>
            <a:endParaRPr lang="en-US" sz="2400" dirty="0"/>
          </a:p>
          <a:p>
            <a:r>
              <a:rPr lang="en-US" sz="2400" dirty="0"/>
              <a:t>We need to pass parameter values when we create a new class instance.</a:t>
            </a:r>
          </a:p>
          <a:p>
            <a:endParaRPr lang="en-US" sz="2400" dirty="0"/>
          </a:p>
          <a:p>
            <a:r>
              <a:rPr lang="en-US" sz="2400" b="1" dirty="0"/>
              <a:t>Example:</a:t>
            </a:r>
          </a:p>
          <a:p>
            <a:endParaRPr lang="en-US" sz="2400" b="1" dirty="0"/>
          </a:p>
          <a:p>
            <a:r>
              <a:rPr lang="en-US" dirty="0"/>
              <a:t>class Person {</a:t>
            </a:r>
          </a:p>
          <a:p>
            <a:r>
              <a:rPr lang="en-US" dirty="0"/>
              <a:t>  </a:t>
            </a:r>
            <a:r>
              <a:rPr lang="en-US" dirty="0" err="1"/>
              <a:t>firstName:string</a:t>
            </a:r>
            <a:r>
              <a:rPr lang="en-US" dirty="0"/>
              <a:t>;</a:t>
            </a:r>
          </a:p>
          <a:p>
            <a:r>
              <a:rPr lang="en-US" dirty="0"/>
              <a:t>  </a:t>
            </a:r>
            <a:r>
              <a:rPr lang="en-US" dirty="0" err="1"/>
              <a:t>lastName:string</a:t>
            </a:r>
            <a:r>
              <a:rPr lang="en-US" dirty="0"/>
              <a:t>;</a:t>
            </a:r>
          </a:p>
          <a:p>
            <a:r>
              <a:rPr lang="en-US" dirty="0"/>
              <a:t> </a:t>
            </a:r>
          </a:p>
          <a:p>
            <a:r>
              <a:rPr lang="en-US" dirty="0"/>
              <a:t>  constructor(</a:t>
            </a:r>
            <a:r>
              <a:rPr lang="en-US" dirty="0" err="1"/>
              <a:t>fName:string</a:t>
            </a:r>
            <a:r>
              <a:rPr lang="en-US" dirty="0"/>
              <a:t>, </a:t>
            </a:r>
            <a:r>
              <a:rPr lang="en-US" dirty="0" err="1"/>
              <a:t>lName:string</a:t>
            </a:r>
            <a:r>
              <a:rPr lang="en-US" dirty="0"/>
              <a:t>) {</a:t>
            </a:r>
          </a:p>
          <a:p>
            <a:r>
              <a:rPr lang="en-US" dirty="0"/>
              <a:t>    </a:t>
            </a:r>
            <a:r>
              <a:rPr lang="en-US" dirty="0" err="1"/>
              <a:t>this.firstName</a:t>
            </a:r>
            <a:r>
              <a:rPr lang="en-US" dirty="0"/>
              <a:t>=</a:t>
            </a:r>
            <a:r>
              <a:rPr lang="en-US" dirty="0" err="1"/>
              <a:t>fName</a:t>
            </a:r>
            <a:r>
              <a:rPr lang="en-US" dirty="0"/>
              <a:t>;</a:t>
            </a:r>
          </a:p>
          <a:p>
            <a:r>
              <a:rPr lang="en-US" dirty="0"/>
              <a:t>    </a:t>
            </a:r>
            <a:r>
              <a:rPr lang="en-US" dirty="0" err="1"/>
              <a:t>this.lastName</a:t>
            </a:r>
            <a:r>
              <a:rPr lang="en-US" dirty="0"/>
              <a:t>=</a:t>
            </a:r>
            <a:r>
              <a:rPr lang="en-US" dirty="0" err="1"/>
              <a:t>lName</a:t>
            </a:r>
            <a:r>
              <a:rPr lang="en-US" dirty="0"/>
              <a:t>;</a:t>
            </a:r>
          </a:p>
          <a:p>
            <a:r>
              <a:rPr lang="en-US" dirty="0"/>
              <a:t>  }</a:t>
            </a:r>
          </a:p>
          <a:p>
            <a:r>
              <a:rPr lang="en-US" dirty="0"/>
              <a:t>} </a:t>
            </a:r>
          </a:p>
          <a:p>
            <a:r>
              <a:rPr lang="en-US" dirty="0"/>
              <a:t> </a:t>
            </a:r>
          </a:p>
        </p:txBody>
      </p:sp>
    </p:spTree>
    <p:extLst>
      <p:ext uri="{BB962C8B-B14F-4D97-AF65-F5344CB8AC3E}">
        <p14:creationId xmlns:p14="http://schemas.microsoft.com/office/powerpoint/2010/main" val="737042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a:extLst>
              <a:ext uri="{FF2B5EF4-FFF2-40B4-BE49-F238E27FC236}">
                <a16:creationId xmlns:a16="http://schemas.microsoft.com/office/drawing/2014/main" id="{11BE000F-4F47-452A-9F3D-19CB796E47EC}"/>
              </a:ext>
            </a:extLst>
          </p:cNvPr>
          <p:cNvSpPr>
            <a:spLocks noGrp="1"/>
          </p:cNvSpPr>
          <p:nvPr>
            <p:ph type="ftr" sz="quarter" idx="12"/>
          </p:nvPr>
        </p:nvSpPr>
        <p:spPr>
          <a:xfrm>
            <a:off x="4038600" y="6356351"/>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WT                      unit- 4                </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a:extLst>
              <a:ext uri="{FF2B5EF4-FFF2-40B4-BE49-F238E27FC236}">
                <a16:creationId xmlns:a16="http://schemas.microsoft.com/office/drawing/2014/main" id="{CA1C0BC4-84D4-49D9-941E-49C0109050A7}"/>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72</a:t>
            </a:fld>
            <a:endParaRPr lang="en-US" altLang="en-US"/>
          </a:p>
        </p:txBody>
      </p:sp>
      <p:sp>
        <p:nvSpPr>
          <p:cNvPr id="7" name="Title 1">
            <a:extLst>
              <a:ext uri="{FF2B5EF4-FFF2-40B4-BE49-F238E27FC236}">
                <a16:creationId xmlns:a16="http://schemas.microsoft.com/office/drawing/2014/main" id="{6928BDB2-89DC-4844-B9D1-791701628401}"/>
              </a:ext>
            </a:extLst>
          </p:cNvPr>
          <p:cNvSpPr txBox="1">
            <a:spLocks/>
          </p:cNvSpPr>
          <p:nvPr/>
        </p:nvSpPr>
        <p:spPr>
          <a:xfrm>
            <a:off x="2895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itchFamily="18" charset="0"/>
                <a:cs typeface="Times New Roman" pitchFamily="18" charset="0"/>
              </a:rPr>
              <a:t>Daily Quiz</a:t>
            </a:r>
          </a:p>
        </p:txBody>
      </p:sp>
      <p:sp>
        <p:nvSpPr>
          <p:cNvPr id="2" name="Date Placeholder 1"/>
          <p:cNvSpPr>
            <a:spLocks noGrp="1"/>
          </p:cNvSpPr>
          <p:nvPr>
            <p:ph type="dt" sz="half" idx="10"/>
          </p:nvPr>
        </p:nvSpPr>
        <p:spPr/>
        <p:txBody>
          <a:bodyPr/>
          <a:lstStyle/>
          <a:p>
            <a:r>
              <a:rPr lang="en-US"/>
              <a:t>6/7/2023</a:t>
            </a:r>
          </a:p>
        </p:txBody>
      </p:sp>
      <p:sp>
        <p:nvSpPr>
          <p:cNvPr id="3" name="Content Placeholder 2"/>
          <p:cNvSpPr>
            <a:spLocks noGrp="1"/>
          </p:cNvSpPr>
          <p:nvPr>
            <p:ph idx="1"/>
          </p:nvPr>
        </p:nvSpPr>
        <p:spPr>
          <a:xfrm>
            <a:off x="1981200" y="762000"/>
            <a:ext cx="8229600" cy="5546724"/>
          </a:xfrm>
        </p:spPr>
        <p:txBody>
          <a:bodyPr>
            <a:normAutofit fontScale="77500" lnSpcReduction="20000"/>
          </a:bodyPr>
          <a:lstStyle/>
          <a:p>
            <a:pPr marL="0" indent="0">
              <a:buNone/>
            </a:pPr>
            <a:r>
              <a:rPr lang="en-US" sz="1600" b="1" dirty="0"/>
              <a:t>Q 1 An Interface is a structure which acts as a contract in our application(True/False</a:t>
            </a:r>
            <a:r>
              <a:rPr lang="en-US" sz="1600" dirty="0"/>
              <a:t>)</a:t>
            </a:r>
          </a:p>
          <a:p>
            <a:pPr>
              <a:buAutoNum type="alphaUcPeriod"/>
            </a:pPr>
            <a:r>
              <a:rPr lang="en-US" sz="1600" dirty="0"/>
              <a:t>True</a:t>
            </a:r>
          </a:p>
          <a:p>
            <a:pPr>
              <a:buAutoNum type="alphaUcPeriod"/>
            </a:pPr>
            <a:r>
              <a:rPr lang="en-US" sz="1600" dirty="0"/>
              <a:t>False</a:t>
            </a:r>
          </a:p>
          <a:p>
            <a:pPr marL="0" indent="0">
              <a:buNone/>
            </a:pPr>
            <a:r>
              <a:rPr lang="en-US" sz="1600" b="1" dirty="0"/>
              <a:t>Q 2 The </a:t>
            </a:r>
            <a:r>
              <a:rPr lang="en-US" sz="1600" b="1" dirty="0" err="1"/>
              <a:t>TypeScript</a:t>
            </a:r>
            <a:r>
              <a:rPr lang="en-US" sz="1600" b="1" dirty="0"/>
              <a:t> compiler uses interface for type-checking (also known as "duck typing" or "structural subtyping")(True/False)</a:t>
            </a:r>
          </a:p>
          <a:p>
            <a:pPr>
              <a:buAutoNum type="alphaUcPeriod"/>
            </a:pPr>
            <a:r>
              <a:rPr lang="en-US" sz="1600" dirty="0"/>
              <a:t>True</a:t>
            </a:r>
          </a:p>
          <a:p>
            <a:pPr>
              <a:buAutoNum type="alphaUcPeriod"/>
            </a:pPr>
            <a:r>
              <a:rPr lang="en-US" sz="1600" dirty="0"/>
              <a:t>False</a:t>
            </a:r>
          </a:p>
          <a:p>
            <a:pPr marL="0" indent="0">
              <a:buNone/>
            </a:pPr>
            <a:r>
              <a:rPr lang="en-US" sz="1600" b="1" dirty="0"/>
              <a:t>Q 3 The interface contains only the declaration of the methods and fields, but also the implementation(True/False)</a:t>
            </a:r>
          </a:p>
          <a:p>
            <a:pPr>
              <a:buAutoNum type="alphaUcPeriod"/>
            </a:pPr>
            <a:r>
              <a:rPr lang="en-US" sz="1600" dirty="0"/>
              <a:t>True</a:t>
            </a:r>
          </a:p>
          <a:p>
            <a:pPr>
              <a:buAutoNum type="alphaUcPeriod"/>
            </a:pPr>
            <a:r>
              <a:rPr lang="en-US" sz="1600" dirty="0"/>
              <a:t>False</a:t>
            </a:r>
          </a:p>
          <a:p>
            <a:pPr marL="0" indent="0">
              <a:buNone/>
            </a:pPr>
            <a:r>
              <a:rPr lang="en-US" sz="1600" b="1" dirty="0"/>
              <a:t>Q 4 An interface is a keyword which is used to declare a </a:t>
            </a:r>
            <a:r>
              <a:rPr lang="en-US" sz="1600" b="1" dirty="0" err="1"/>
              <a:t>TypeScript</a:t>
            </a:r>
            <a:r>
              <a:rPr lang="en-US" sz="1600" b="1" dirty="0"/>
              <a:t> Interface.(True/False)</a:t>
            </a:r>
          </a:p>
          <a:p>
            <a:pPr>
              <a:buAutoNum type="alphaUcPeriod"/>
            </a:pPr>
            <a:r>
              <a:rPr lang="en-US" sz="1600" dirty="0"/>
              <a:t>True</a:t>
            </a:r>
          </a:p>
          <a:p>
            <a:pPr>
              <a:buAutoNum type="alphaUcPeriod"/>
            </a:pPr>
            <a:r>
              <a:rPr lang="en-US" sz="1600" dirty="0"/>
              <a:t>B. False</a:t>
            </a:r>
          </a:p>
          <a:p>
            <a:pPr marL="0" indent="0">
              <a:buNone/>
            </a:pPr>
            <a:r>
              <a:rPr lang="en-US" sz="1600" b="1" dirty="0"/>
              <a:t>Q 5 We can inherit the interface from the other interfaces by using ‘</a:t>
            </a:r>
            <a:r>
              <a:rPr lang="en-US" sz="1600" b="1" dirty="0" err="1"/>
              <a:t>entends</a:t>
            </a:r>
            <a:r>
              <a:rPr lang="en-US" sz="1600" b="1" dirty="0"/>
              <a:t>’  keyword(True/False)</a:t>
            </a:r>
          </a:p>
          <a:p>
            <a:pPr>
              <a:buAutoNum type="alphaUcPeriod"/>
            </a:pPr>
            <a:r>
              <a:rPr lang="en-US" sz="1600" dirty="0"/>
              <a:t>True</a:t>
            </a:r>
          </a:p>
          <a:p>
            <a:pPr>
              <a:buAutoNum type="alphaUcPeriod"/>
            </a:pPr>
            <a:r>
              <a:rPr lang="en-US" sz="1600" dirty="0"/>
              <a:t>B. False</a:t>
            </a:r>
          </a:p>
          <a:p>
            <a:pPr marL="0" indent="0">
              <a:buNone/>
            </a:pPr>
            <a:r>
              <a:rPr lang="en-US" sz="1600" b="1" dirty="0"/>
              <a:t>Q 6 We can  use interfaces to describe the array type(Right/Wrong)</a:t>
            </a:r>
          </a:p>
          <a:p>
            <a:pPr>
              <a:buAutoNum type="alphaUcPeriod"/>
            </a:pPr>
            <a:r>
              <a:rPr lang="en-US" sz="1600" dirty="0"/>
              <a:t>Right</a:t>
            </a:r>
          </a:p>
          <a:p>
            <a:pPr>
              <a:buAutoNum type="alphaUcPeriod"/>
            </a:pPr>
            <a:r>
              <a:rPr lang="en-US" sz="1600" dirty="0"/>
              <a:t>Wrong</a:t>
            </a:r>
          </a:p>
          <a:p>
            <a:pPr marL="0" indent="0">
              <a:buNone/>
            </a:pPr>
            <a:r>
              <a:rPr lang="en-US" sz="1600" b="1" dirty="0"/>
              <a:t>Q 7 Interface defines the required functions, and the class is responsible for implementing it to meet that contract(True/False)</a:t>
            </a:r>
          </a:p>
          <a:p>
            <a:pPr>
              <a:buAutoNum type="alphaUcPeriod"/>
            </a:pPr>
            <a:r>
              <a:rPr lang="en-US" sz="1600" dirty="0"/>
              <a:t>True</a:t>
            </a:r>
          </a:p>
          <a:p>
            <a:pPr>
              <a:buAutoNum type="alphaUcPeriod"/>
            </a:pPr>
            <a:r>
              <a:rPr lang="en-US" sz="1600" dirty="0"/>
              <a:t>False</a:t>
            </a:r>
          </a:p>
        </p:txBody>
      </p:sp>
    </p:spTree>
    <p:extLst>
      <p:ext uri="{BB962C8B-B14F-4D97-AF65-F5344CB8AC3E}">
        <p14:creationId xmlns:p14="http://schemas.microsoft.com/office/powerpoint/2010/main" val="19507236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a:extLst>
              <a:ext uri="{FF2B5EF4-FFF2-40B4-BE49-F238E27FC236}">
                <a16:creationId xmlns:a16="http://schemas.microsoft.com/office/drawing/2014/main" id="{11BE000F-4F47-452A-9F3D-19CB796E47EC}"/>
              </a:ext>
            </a:extLst>
          </p:cNvPr>
          <p:cNvSpPr>
            <a:spLocks noGrp="1"/>
          </p:cNvSpPr>
          <p:nvPr>
            <p:ph type="ftr" sz="quarter" idx="12"/>
          </p:nvPr>
        </p:nvSpPr>
        <p:spPr>
          <a:xfrm>
            <a:off x="4038600" y="6356351"/>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WT                      unit- 4                </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a:extLst>
              <a:ext uri="{FF2B5EF4-FFF2-40B4-BE49-F238E27FC236}">
                <a16:creationId xmlns:a16="http://schemas.microsoft.com/office/drawing/2014/main" id="{CA1C0BC4-84D4-49D9-941E-49C0109050A7}"/>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73</a:t>
            </a:fld>
            <a:endParaRPr lang="en-US" altLang="en-US"/>
          </a:p>
        </p:txBody>
      </p:sp>
      <p:sp>
        <p:nvSpPr>
          <p:cNvPr id="7" name="Title 1">
            <a:extLst>
              <a:ext uri="{FF2B5EF4-FFF2-40B4-BE49-F238E27FC236}">
                <a16:creationId xmlns:a16="http://schemas.microsoft.com/office/drawing/2014/main" id="{6928BDB2-89DC-4844-B9D1-791701628401}"/>
              </a:ext>
            </a:extLst>
          </p:cNvPr>
          <p:cNvSpPr txBox="1">
            <a:spLocks/>
          </p:cNvSpPr>
          <p:nvPr/>
        </p:nvSpPr>
        <p:spPr>
          <a:xfrm>
            <a:off x="2895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itchFamily="18" charset="0"/>
                <a:cs typeface="Times New Roman" pitchFamily="18" charset="0"/>
              </a:rPr>
              <a:t>Daily Quiz(Cont..)</a:t>
            </a:r>
          </a:p>
        </p:txBody>
      </p:sp>
      <p:sp>
        <p:nvSpPr>
          <p:cNvPr id="2" name="Date Placeholder 1"/>
          <p:cNvSpPr>
            <a:spLocks noGrp="1"/>
          </p:cNvSpPr>
          <p:nvPr>
            <p:ph type="dt" sz="half" idx="10"/>
          </p:nvPr>
        </p:nvSpPr>
        <p:spPr/>
        <p:txBody>
          <a:bodyPr/>
          <a:lstStyle/>
          <a:p>
            <a:r>
              <a:rPr lang="en-US"/>
              <a:t>6/7/2023</a:t>
            </a:r>
          </a:p>
        </p:txBody>
      </p:sp>
      <p:sp>
        <p:nvSpPr>
          <p:cNvPr id="4" name="Content Placeholder 3"/>
          <p:cNvSpPr>
            <a:spLocks noGrp="1"/>
          </p:cNvSpPr>
          <p:nvPr>
            <p:ph idx="1"/>
          </p:nvPr>
        </p:nvSpPr>
        <p:spPr>
          <a:xfrm>
            <a:off x="1981200" y="914400"/>
            <a:ext cx="8229600" cy="5394324"/>
          </a:xfrm>
        </p:spPr>
        <p:txBody>
          <a:bodyPr>
            <a:normAutofit lnSpcReduction="10000"/>
          </a:bodyPr>
          <a:lstStyle/>
          <a:p>
            <a:pPr marL="0" indent="0">
              <a:buNone/>
            </a:pPr>
            <a:r>
              <a:rPr lang="en-US" sz="1600" b="1" dirty="0"/>
              <a:t>Q 8 An interface type objects cannot declare any new methods or variables.(T/F)</a:t>
            </a:r>
          </a:p>
          <a:p>
            <a:pPr>
              <a:buAutoNum type="alphaUcPeriod"/>
            </a:pPr>
            <a:r>
              <a:rPr lang="en-US" sz="1600" dirty="0"/>
              <a:t>True.</a:t>
            </a:r>
          </a:p>
          <a:p>
            <a:pPr>
              <a:buAutoNum type="alphaUcPeriod"/>
            </a:pPr>
            <a:r>
              <a:rPr lang="en-US" sz="1600" dirty="0"/>
              <a:t> False</a:t>
            </a:r>
          </a:p>
          <a:p>
            <a:pPr marL="0" indent="0">
              <a:buNone/>
            </a:pPr>
            <a:r>
              <a:rPr lang="en-US" sz="1600" b="1" dirty="0"/>
              <a:t>Q 9 In Typescript Interface are classes that contain body-less structure (abstract or virtual functions) (True/False)</a:t>
            </a:r>
          </a:p>
          <a:p>
            <a:pPr>
              <a:buAutoNum type="alphaUcPeriod"/>
            </a:pPr>
            <a:r>
              <a:rPr lang="en-US" sz="1600" dirty="0"/>
              <a:t>True</a:t>
            </a:r>
          </a:p>
          <a:p>
            <a:pPr>
              <a:buAutoNum type="alphaUcPeriod"/>
            </a:pPr>
            <a:r>
              <a:rPr lang="en-US" sz="1600" dirty="0"/>
              <a:t>False</a:t>
            </a:r>
          </a:p>
          <a:p>
            <a:pPr marL="0" indent="0">
              <a:buNone/>
            </a:pPr>
            <a:r>
              <a:rPr lang="en-US" sz="1600" b="1" dirty="0"/>
              <a:t>Q 10 Interface enforces the variables and methods which have not to be present in an object.(True/False)</a:t>
            </a:r>
          </a:p>
          <a:p>
            <a:pPr>
              <a:buAutoNum type="alphaUcPeriod"/>
            </a:pPr>
            <a:r>
              <a:rPr lang="en-US" sz="1600" dirty="0"/>
              <a:t>True</a:t>
            </a:r>
          </a:p>
          <a:p>
            <a:pPr>
              <a:buAutoNum type="alphaUcPeriod"/>
            </a:pPr>
            <a:r>
              <a:rPr lang="en-US" sz="1600" dirty="0"/>
              <a:t>False</a:t>
            </a:r>
          </a:p>
          <a:p>
            <a:pPr marL="0" indent="0">
              <a:buNone/>
            </a:pPr>
            <a:r>
              <a:rPr lang="en-US" sz="1600" b="1" dirty="0"/>
              <a:t>Q 11 </a:t>
            </a:r>
            <a:r>
              <a:rPr lang="en-US" sz="1600" b="1" dirty="0" err="1"/>
              <a:t>TypeScript</a:t>
            </a:r>
            <a:r>
              <a:rPr lang="en-US" sz="1600" b="1" dirty="0"/>
              <a:t> also allows us to use the interface in a class(True/False)</a:t>
            </a:r>
          </a:p>
          <a:p>
            <a:pPr>
              <a:buAutoNum type="alphaUcPeriod"/>
            </a:pPr>
            <a:r>
              <a:rPr lang="en-US" sz="1600" dirty="0"/>
              <a:t>True</a:t>
            </a:r>
          </a:p>
          <a:p>
            <a:pPr>
              <a:buAutoNum type="alphaUcPeriod"/>
            </a:pPr>
            <a:r>
              <a:rPr lang="en-US" sz="1600" dirty="0"/>
              <a:t>B. False</a:t>
            </a:r>
          </a:p>
          <a:p>
            <a:pPr marL="0" indent="0">
              <a:buNone/>
            </a:pPr>
            <a:r>
              <a:rPr lang="en-US" sz="1600" b="1" dirty="0"/>
              <a:t>Q 12 When the Typescript compiler compiles it into JavaScript, then the interface will be disappeared from the JavaScript file(True/False)</a:t>
            </a:r>
          </a:p>
          <a:p>
            <a:pPr>
              <a:buAutoNum type="alphaUcPeriod"/>
            </a:pPr>
            <a:r>
              <a:rPr lang="en-US" sz="1600" dirty="0"/>
              <a:t>True</a:t>
            </a:r>
          </a:p>
          <a:p>
            <a:pPr>
              <a:buAutoNum type="alphaUcPeriod"/>
            </a:pPr>
            <a:r>
              <a:rPr lang="en-US" sz="1600" dirty="0"/>
              <a:t>False</a:t>
            </a:r>
          </a:p>
        </p:txBody>
      </p:sp>
    </p:spTree>
    <p:extLst>
      <p:ext uri="{BB962C8B-B14F-4D97-AF65-F5344CB8AC3E}">
        <p14:creationId xmlns:p14="http://schemas.microsoft.com/office/powerpoint/2010/main" val="22939210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a:extLst>
              <a:ext uri="{FF2B5EF4-FFF2-40B4-BE49-F238E27FC236}">
                <a16:creationId xmlns:a16="http://schemas.microsoft.com/office/drawing/2014/main" id="{11BE000F-4F47-452A-9F3D-19CB796E47EC}"/>
              </a:ext>
            </a:extLst>
          </p:cNvPr>
          <p:cNvSpPr>
            <a:spLocks noGrp="1"/>
          </p:cNvSpPr>
          <p:nvPr>
            <p:ph type="ftr" sz="quarter" idx="12"/>
          </p:nvPr>
        </p:nvSpPr>
        <p:spPr>
          <a:xfrm>
            <a:off x="4038600" y="6356351"/>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WT                      unit- 4                </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a:extLst>
              <a:ext uri="{FF2B5EF4-FFF2-40B4-BE49-F238E27FC236}">
                <a16:creationId xmlns:a16="http://schemas.microsoft.com/office/drawing/2014/main" id="{CA1C0BC4-84D4-49D9-941E-49C0109050A7}"/>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74</a:t>
            </a:fld>
            <a:endParaRPr lang="en-US" altLang="en-US"/>
          </a:p>
        </p:txBody>
      </p:sp>
      <p:sp>
        <p:nvSpPr>
          <p:cNvPr id="7" name="Title 1">
            <a:extLst>
              <a:ext uri="{FF2B5EF4-FFF2-40B4-BE49-F238E27FC236}">
                <a16:creationId xmlns:a16="http://schemas.microsoft.com/office/drawing/2014/main" id="{6928BDB2-89DC-4844-B9D1-791701628401}"/>
              </a:ext>
            </a:extLst>
          </p:cNvPr>
          <p:cNvSpPr txBox="1">
            <a:spLocks/>
          </p:cNvSpPr>
          <p:nvPr/>
        </p:nvSpPr>
        <p:spPr>
          <a:xfrm>
            <a:off x="2895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itchFamily="18" charset="0"/>
                <a:cs typeface="Times New Roman" pitchFamily="18" charset="0"/>
              </a:rPr>
              <a:t>Daily Quiz(Cont..)</a:t>
            </a:r>
          </a:p>
        </p:txBody>
      </p:sp>
      <p:sp>
        <p:nvSpPr>
          <p:cNvPr id="2" name="Date Placeholder 1"/>
          <p:cNvSpPr>
            <a:spLocks noGrp="1"/>
          </p:cNvSpPr>
          <p:nvPr>
            <p:ph type="dt" sz="half" idx="10"/>
          </p:nvPr>
        </p:nvSpPr>
        <p:spPr/>
        <p:txBody>
          <a:bodyPr/>
          <a:lstStyle/>
          <a:p>
            <a:r>
              <a:rPr lang="en-US"/>
              <a:t>6/7/2023</a:t>
            </a:r>
          </a:p>
        </p:txBody>
      </p:sp>
      <p:sp>
        <p:nvSpPr>
          <p:cNvPr id="3" name="Content Placeholder 2"/>
          <p:cNvSpPr>
            <a:spLocks noGrp="1"/>
          </p:cNvSpPr>
          <p:nvPr>
            <p:ph idx="1"/>
          </p:nvPr>
        </p:nvSpPr>
        <p:spPr>
          <a:xfrm>
            <a:off x="1981200" y="823916"/>
            <a:ext cx="8686800" cy="5580060"/>
          </a:xfrm>
        </p:spPr>
        <p:txBody>
          <a:bodyPr>
            <a:normAutofit fontScale="77500" lnSpcReduction="20000"/>
          </a:bodyPr>
          <a:lstStyle/>
          <a:p>
            <a:pPr marL="0" indent="0">
              <a:buNone/>
            </a:pPr>
            <a:r>
              <a:rPr lang="en-US" sz="1600" b="1" dirty="0"/>
              <a:t>Q 13  class Bird {</a:t>
            </a:r>
          </a:p>
          <a:p>
            <a:pPr marL="0" indent="0">
              <a:buNone/>
            </a:pPr>
            <a:r>
              <a:rPr lang="en-US" sz="1600" b="1" dirty="0"/>
              <a:t>Bird () {console.log(“I am Bird”);}}</a:t>
            </a:r>
          </a:p>
          <a:p>
            <a:pPr marL="0" indent="0">
              <a:buNone/>
            </a:pPr>
            <a:r>
              <a:rPr lang="en-US" sz="1600" b="1" dirty="0"/>
              <a:t>What will be output of : </a:t>
            </a:r>
            <a:r>
              <a:rPr lang="en-US" sz="1600" b="1" dirty="0" err="1"/>
              <a:t>var</a:t>
            </a:r>
            <a:r>
              <a:rPr lang="en-US" sz="1600" b="1" dirty="0"/>
              <a:t> </a:t>
            </a:r>
            <a:r>
              <a:rPr lang="en-US" sz="1600" b="1" dirty="0" err="1"/>
              <a:t>obj</a:t>
            </a:r>
            <a:r>
              <a:rPr lang="en-US" sz="1600" b="1" dirty="0"/>
              <a:t>=new Bird();?</a:t>
            </a:r>
          </a:p>
          <a:p>
            <a:pPr marL="0" indent="0">
              <a:buNone/>
            </a:pPr>
            <a:r>
              <a:rPr lang="en-US" sz="1600" dirty="0" err="1"/>
              <a:t>a.Error</a:t>
            </a:r>
            <a:endParaRPr lang="en-US" sz="1600" dirty="0"/>
          </a:p>
          <a:p>
            <a:pPr marL="0" indent="0">
              <a:buNone/>
            </a:pPr>
            <a:r>
              <a:rPr lang="en-US" sz="1600" dirty="0" err="1"/>
              <a:t>b.I</a:t>
            </a:r>
            <a:r>
              <a:rPr lang="en-US" sz="1600" dirty="0"/>
              <a:t> am </a:t>
            </a:r>
            <a:r>
              <a:rPr lang="en-US" sz="1600" dirty="0" err="1"/>
              <a:t>Birdc</a:t>
            </a:r>
            <a:r>
              <a:rPr lang="en-US" sz="1600" dirty="0"/>
              <a:t>.</a:t>
            </a:r>
          </a:p>
          <a:p>
            <a:pPr marL="0" indent="0">
              <a:buNone/>
            </a:pPr>
            <a:r>
              <a:rPr lang="en-US" sz="1600" dirty="0"/>
              <a:t>c. Bird am I</a:t>
            </a:r>
          </a:p>
          <a:p>
            <a:pPr marL="0" indent="0">
              <a:buNone/>
            </a:pPr>
            <a:r>
              <a:rPr lang="en-US" sz="1600" dirty="0"/>
              <a:t>d. None of these</a:t>
            </a:r>
          </a:p>
          <a:p>
            <a:pPr marL="0" indent="0">
              <a:buNone/>
            </a:pPr>
            <a:r>
              <a:rPr lang="en-US" sz="1600" b="1" dirty="0"/>
              <a:t>Q 14 ________ an interface will have the same properties as that interface.</a:t>
            </a:r>
          </a:p>
          <a:p>
            <a:pPr marL="0" indent="0">
              <a:buNone/>
            </a:pPr>
            <a:r>
              <a:rPr lang="en-US" sz="1600" dirty="0"/>
              <a:t>A)Idolizing</a:t>
            </a:r>
          </a:p>
          <a:p>
            <a:pPr marL="0" indent="0">
              <a:buNone/>
            </a:pPr>
            <a:r>
              <a:rPr lang="en-US" sz="1600" dirty="0"/>
              <a:t>B)Improving</a:t>
            </a:r>
          </a:p>
          <a:p>
            <a:pPr marL="0" indent="0">
              <a:buNone/>
            </a:pPr>
            <a:r>
              <a:rPr lang="en-US" sz="1600" dirty="0"/>
              <a:t>C)Extending</a:t>
            </a:r>
          </a:p>
          <a:p>
            <a:pPr marL="0" indent="0">
              <a:buNone/>
            </a:pPr>
            <a:r>
              <a:rPr lang="en-US" sz="1600" dirty="0"/>
              <a:t>D)Duplicating</a:t>
            </a:r>
          </a:p>
          <a:p>
            <a:pPr marL="0" indent="0">
              <a:buNone/>
            </a:pPr>
            <a:r>
              <a:rPr lang="en-US" sz="1600" b="1" dirty="0"/>
              <a:t>Q 15 The constructor method is invoked every time we create an instance from the class using the new operator. (True/False)</a:t>
            </a:r>
          </a:p>
          <a:p>
            <a:pPr>
              <a:buAutoNum type="alphaUcPeriod"/>
            </a:pPr>
            <a:r>
              <a:rPr lang="en-US" sz="1600" dirty="0"/>
              <a:t>True</a:t>
            </a:r>
          </a:p>
          <a:p>
            <a:pPr>
              <a:buAutoNum type="alphaUcPeriod"/>
            </a:pPr>
            <a:r>
              <a:rPr lang="en-US" sz="1600" dirty="0"/>
              <a:t>False</a:t>
            </a:r>
          </a:p>
          <a:p>
            <a:pPr marL="0" indent="0">
              <a:buNone/>
            </a:pPr>
            <a:r>
              <a:rPr lang="en-US" sz="1600" b="1" dirty="0"/>
              <a:t>Q 16 Constructor need to pass parameter values when we create a new class instance.(True/False)</a:t>
            </a:r>
            <a:endParaRPr lang="en-US" sz="1600" dirty="0"/>
          </a:p>
          <a:p>
            <a:pPr marL="0" indent="0">
              <a:buNone/>
            </a:pPr>
            <a:r>
              <a:rPr lang="en-US" sz="1600" dirty="0"/>
              <a:t>A. True</a:t>
            </a:r>
          </a:p>
          <a:p>
            <a:pPr marL="0" indent="0">
              <a:buNone/>
            </a:pPr>
            <a:r>
              <a:rPr lang="en-US" sz="1600" dirty="0"/>
              <a:t>B. False</a:t>
            </a:r>
          </a:p>
          <a:p>
            <a:pPr marL="0" indent="0">
              <a:buNone/>
            </a:pPr>
            <a:r>
              <a:rPr lang="en-US" sz="1600" b="1" dirty="0"/>
              <a:t>Q 18 The constructor method in a class must have the name constructor and not always returns the newly created object(True/False)</a:t>
            </a:r>
          </a:p>
          <a:p>
            <a:pPr>
              <a:buAutoNum type="alphaUcPeriod"/>
            </a:pPr>
            <a:r>
              <a:rPr lang="en-US" sz="1600" dirty="0"/>
              <a:t>True</a:t>
            </a:r>
          </a:p>
          <a:p>
            <a:pPr>
              <a:buAutoNum type="alphaUcPeriod"/>
            </a:pPr>
            <a:r>
              <a:rPr lang="en-US" sz="1600" dirty="0"/>
              <a:t>False</a:t>
            </a:r>
          </a:p>
          <a:p>
            <a:pPr marL="0" indent="0">
              <a:buNone/>
            </a:pPr>
            <a:endParaRPr lang="en-US" sz="1600" b="1" dirty="0"/>
          </a:p>
          <a:p>
            <a:pPr>
              <a:buAutoNum type="alphaUcPeriod"/>
            </a:pPr>
            <a:endParaRPr lang="en-US" sz="1600" dirty="0"/>
          </a:p>
          <a:p>
            <a:pPr marL="0" indent="0">
              <a:buNone/>
            </a:pPr>
            <a:endParaRPr lang="en-US" sz="1600" dirty="0"/>
          </a:p>
          <a:p>
            <a:pPr marL="0" indent="0">
              <a:buNone/>
            </a:pPr>
            <a:endParaRPr lang="en-US" sz="1600" dirty="0"/>
          </a:p>
        </p:txBody>
      </p:sp>
    </p:spTree>
    <p:extLst>
      <p:ext uri="{BB962C8B-B14F-4D97-AF65-F5344CB8AC3E}">
        <p14:creationId xmlns:p14="http://schemas.microsoft.com/office/powerpoint/2010/main" val="21982205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a:extLst>
              <a:ext uri="{FF2B5EF4-FFF2-40B4-BE49-F238E27FC236}">
                <a16:creationId xmlns:a16="http://schemas.microsoft.com/office/drawing/2014/main" id="{11BE000F-4F47-452A-9F3D-19CB796E47EC}"/>
              </a:ext>
            </a:extLst>
          </p:cNvPr>
          <p:cNvSpPr>
            <a:spLocks noGrp="1"/>
          </p:cNvSpPr>
          <p:nvPr>
            <p:ph type="ftr" sz="quarter" idx="12"/>
          </p:nvPr>
        </p:nvSpPr>
        <p:spPr>
          <a:xfrm>
            <a:off x="4038600" y="6356351"/>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WT                      unit- 4                </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a:extLst>
              <a:ext uri="{FF2B5EF4-FFF2-40B4-BE49-F238E27FC236}">
                <a16:creationId xmlns:a16="http://schemas.microsoft.com/office/drawing/2014/main" id="{CA1C0BC4-84D4-49D9-941E-49C0109050A7}"/>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75</a:t>
            </a:fld>
            <a:endParaRPr lang="en-US" altLang="en-US"/>
          </a:p>
        </p:txBody>
      </p:sp>
      <p:sp>
        <p:nvSpPr>
          <p:cNvPr id="7" name="Title 1">
            <a:extLst>
              <a:ext uri="{FF2B5EF4-FFF2-40B4-BE49-F238E27FC236}">
                <a16:creationId xmlns:a16="http://schemas.microsoft.com/office/drawing/2014/main" id="{6928BDB2-89DC-4844-B9D1-791701628401}"/>
              </a:ext>
            </a:extLst>
          </p:cNvPr>
          <p:cNvSpPr txBox="1">
            <a:spLocks/>
          </p:cNvSpPr>
          <p:nvPr/>
        </p:nvSpPr>
        <p:spPr>
          <a:xfrm>
            <a:off x="2895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itchFamily="18" charset="0"/>
                <a:cs typeface="Times New Roman" pitchFamily="18" charset="0"/>
              </a:rPr>
              <a:t>Daily Quiz(Cont..)</a:t>
            </a:r>
          </a:p>
        </p:txBody>
      </p:sp>
      <p:sp>
        <p:nvSpPr>
          <p:cNvPr id="2" name="Date Placeholder 1"/>
          <p:cNvSpPr>
            <a:spLocks noGrp="1"/>
          </p:cNvSpPr>
          <p:nvPr>
            <p:ph type="dt" sz="half" idx="10"/>
          </p:nvPr>
        </p:nvSpPr>
        <p:spPr/>
        <p:txBody>
          <a:bodyPr/>
          <a:lstStyle/>
          <a:p>
            <a:r>
              <a:rPr lang="en-US"/>
              <a:t>6/7/2023</a:t>
            </a:r>
          </a:p>
        </p:txBody>
      </p:sp>
      <p:sp>
        <p:nvSpPr>
          <p:cNvPr id="4" name="Content Placeholder 3"/>
          <p:cNvSpPr>
            <a:spLocks noGrp="1"/>
          </p:cNvSpPr>
          <p:nvPr>
            <p:ph idx="1"/>
          </p:nvPr>
        </p:nvSpPr>
        <p:spPr>
          <a:xfrm>
            <a:off x="2133600" y="882650"/>
            <a:ext cx="8686800" cy="5594350"/>
          </a:xfrm>
        </p:spPr>
        <p:txBody>
          <a:bodyPr>
            <a:normAutofit fontScale="77500" lnSpcReduction="20000"/>
          </a:bodyPr>
          <a:lstStyle/>
          <a:p>
            <a:pPr marL="0" indent="0">
              <a:buNone/>
            </a:pPr>
            <a:r>
              <a:rPr lang="en-US" sz="1600" b="1" dirty="0"/>
              <a:t>Q 19 How can you call base class constructor in Typescript?</a:t>
            </a:r>
          </a:p>
          <a:p>
            <a:pPr marL="514350" indent="-514350">
              <a:buAutoNum type="alphaUcPeriod"/>
            </a:pPr>
            <a:r>
              <a:rPr lang="en-US" sz="1600" dirty="0"/>
              <a:t>By using base()</a:t>
            </a:r>
          </a:p>
          <a:p>
            <a:pPr marL="514350" indent="-514350">
              <a:buAutoNum type="alphaUcPeriod"/>
            </a:pPr>
            <a:r>
              <a:rPr lang="en-US" sz="1600" dirty="0"/>
              <a:t>By using super()</a:t>
            </a:r>
          </a:p>
          <a:p>
            <a:pPr marL="0" indent="0">
              <a:buNone/>
            </a:pPr>
            <a:r>
              <a:rPr lang="en-US" sz="1600" b="1" dirty="0"/>
              <a:t>Q 20 With a constructor on the interface, you can specify that all of your types must have certain methods/properties(True/False)</a:t>
            </a:r>
          </a:p>
          <a:p>
            <a:pPr>
              <a:buAutoNum type="alphaUcPeriod"/>
            </a:pPr>
            <a:r>
              <a:rPr lang="en-US" sz="1600" dirty="0"/>
              <a:t>True</a:t>
            </a:r>
          </a:p>
          <a:p>
            <a:pPr>
              <a:buAutoNum type="alphaUcPeriod"/>
            </a:pPr>
            <a:r>
              <a:rPr lang="en-US" sz="1600" dirty="0"/>
              <a:t>False</a:t>
            </a:r>
          </a:p>
          <a:p>
            <a:pPr marL="0" indent="0">
              <a:buNone/>
            </a:pPr>
            <a:r>
              <a:rPr lang="en-US" sz="1600" b="1" dirty="0"/>
              <a:t>Q 21 </a:t>
            </a:r>
            <a:r>
              <a:rPr lang="en-US" sz="1600" b="1" dirty="0" err="1"/>
              <a:t>TypeScript</a:t>
            </a:r>
            <a:r>
              <a:rPr lang="en-US" sz="1600" b="1" dirty="0"/>
              <a:t> interface is not  used to define a type of a function(True/False)</a:t>
            </a:r>
          </a:p>
          <a:p>
            <a:pPr>
              <a:buAutoNum type="alphaUcPeriod"/>
            </a:pPr>
            <a:r>
              <a:rPr lang="en-US" sz="1600" dirty="0"/>
              <a:t>True</a:t>
            </a:r>
          </a:p>
          <a:p>
            <a:pPr>
              <a:buAutoNum type="alphaUcPeriod"/>
            </a:pPr>
            <a:r>
              <a:rPr lang="en-US" sz="1600" dirty="0"/>
              <a:t>B. False</a:t>
            </a:r>
          </a:p>
          <a:p>
            <a:pPr marL="0" indent="0">
              <a:buNone/>
            </a:pPr>
            <a:r>
              <a:rPr lang="en-US" sz="1600" b="1" dirty="0"/>
              <a:t>Q 22 Can you have multiple constructor implementation in Typescript?(Yes/No)</a:t>
            </a:r>
          </a:p>
          <a:p>
            <a:pPr>
              <a:buAutoNum type="alphaUcPeriod"/>
            </a:pPr>
            <a:r>
              <a:rPr lang="en-US" sz="1600" dirty="0"/>
              <a:t>Yes.</a:t>
            </a:r>
          </a:p>
          <a:p>
            <a:pPr>
              <a:buAutoNum type="alphaUcPeriod"/>
            </a:pPr>
            <a:r>
              <a:rPr lang="en-US" sz="1600" dirty="0"/>
              <a:t>No.</a:t>
            </a:r>
          </a:p>
          <a:p>
            <a:pPr marL="0" indent="0">
              <a:buNone/>
            </a:pPr>
            <a:r>
              <a:rPr lang="en-US" sz="1600" b="1" dirty="0"/>
              <a:t>Q 23 Constructors are identified with the keyword "constructor" in Typescript(Right/Wrong)</a:t>
            </a:r>
          </a:p>
          <a:p>
            <a:pPr>
              <a:buAutoNum type="alphaUcPeriod"/>
            </a:pPr>
            <a:r>
              <a:rPr lang="en-US" sz="1600" dirty="0"/>
              <a:t>Right</a:t>
            </a:r>
          </a:p>
          <a:p>
            <a:pPr>
              <a:buAutoNum type="alphaUcPeriod"/>
            </a:pPr>
            <a:r>
              <a:rPr lang="en-US" sz="1600" dirty="0"/>
              <a:t>Wrong</a:t>
            </a:r>
          </a:p>
          <a:p>
            <a:pPr marL="0" indent="0">
              <a:buNone/>
            </a:pPr>
            <a:r>
              <a:rPr lang="en-US" sz="1600" b="1" dirty="0"/>
              <a:t>Q 24 A constructor is a special function of the class that is responsible for initializing the variables of the class(True/False)</a:t>
            </a:r>
          </a:p>
          <a:p>
            <a:pPr>
              <a:buAutoNum type="alphaUcPeriod"/>
            </a:pPr>
            <a:r>
              <a:rPr lang="en-US" sz="1600" dirty="0"/>
              <a:t>True</a:t>
            </a:r>
          </a:p>
          <a:p>
            <a:pPr>
              <a:buAutoNum type="alphaUcPeriod"/>
            </a:pPr>
            <a:r>
              <a:rPr lang="en-US" sz="1600" dirty="0"/>
              <a:t>B. False</a:t>
            </a:r>
          </a:p>
          <a:p>
            <a:pPr marL="0" indent="0">
              <a:buNone/>
            </a:pPr>
            <a:r>
              <a:rPr lang="en-US" sz="1600" b="1" dirty="0"/>
              <a:t>Q 25 Constructor is special type of function that always has a return type(Right/Wrong)</a:t>
            </a:r>
          </a:p>
          <a:p>
            <a:pPr>
              <a:buAutoNum type="alphaUcPeriod"/>
            </a:pPr>
            <a:r>
              <a:rPr lang="en-US" sz="1600" dirty="0"/>
              <a:t>Right</a:t>
            </a:r>
          </a:p>
          <a:p>
            <a:pPr>
              <a:buAutoNum type="alphaUcPeriod"/>
            </a:pPr>
            <a:r>
              <a:rPr lang="en-US" sz="1600" dirty="0"/>
              <a:t>B. Wrong</a:t>
            </a:r>
          </a:p>
          <a:p>
            <a:pPr marL="0" indent="0">
              <a:buNone/>
            </a:pPr>
            <a:endParaRPr lang="en-US" sz="1600" dirty="0"/>
          </a:p>
        </p:txBody>
      </p:sp>
    </p:spTree>
    <p:extLst>
      <p:ext uri="{BB962C8B-B14F-4D97-AF65-F5344CB8AC3E}">
        <p14:creationId xmlns:p14="http://schemas.microsoft.com/office/powerpoint/2010/main" val="25358666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id="{A430124F-9EE2-4759-A4C7-7BC6FBF7A596}"/>
              </a:ext>
            </a:extLst>
          </p:cNvPr>
          <p:cNvSpPr>
            <a:spLocks noGrp="1"/>
          </p:cNvSpPr>
          <p:nvPr>
            <p:ph type="ftr" sz="quarter" idx="12"/>
          </p:nvPr>
        </p:nvSpPr>
        <p:spPr>
          <a:xfrm>
            <a:off x="4038600" y="6356351"/>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76</a:t>
            </a:fld>
            <a:endParaRPr lang="en-US" altLang="en-US"/>
          </a:p>
        </p:txBody>
      </p:sp>
      <p:sp>
        <p:nvSpPr>
          <p:cNvPr id="7" name="Title 1">
            <a:extLst>
              <a:ext uri="{FF2B5EF4-FFF2-40B4-BE49-F238E27FC236}">
                <a16:creationId xmlns:a16="http://schemas.microsoft.com/office/drawing/2014/main" id="{B7E0015B-E3F6-43A8-8C77-07731E4B167E}"/>
              </a:ext>
            </a:extLst>
          </p:cNvPr>
          <p:cNvSpPr txBox="1">
            <a:spLocks/>
          </p:cNvSpPr>
          <p:nvPr/>
        </p:nvSpPr>
        <p:spPr>
          <a:xfrm>
            <a:off x="2895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US" sz="3200" b="1" dirty="0" err="1">
                <a:latin typeface="+mj-lt"/>
              </a:rPr>
              <a:t>TypeScript</a:t>
            </a:r>
            <a:r>
              <a:rPr lang="en-US" sz="3200" b="1" dirty="0">
                <a:latin typeface="+mj-lt"/>
              </a:rPr>
              <a:t> Decorators</a:t>
            </a:r>
            <a:endParaRPr lang="en-IN" sz="3200" b="1" dirty="0">
              <a:latin typeface="+mj-lt"/>
            </a:endParaRPr>
          </a:p>
        </p:txBody>
      </p:sp>
      <p:sp>
        <p:nvSpPr>
          <p:cNvPr id="2" name="Date Placeholder 1"/>
          <p:cNvSpPr>
            <a:spLocks noGrp="1"/>
          </p:cNvSpPr>
          <p:nvPr>
            <p:ph type="dt" sz="half" idx="10"/>
          </p:nvPr>
        </p:nvSpPr>
        <p:spPr/>
        <p:txBody>
          <a:bodyPr/>
          <a:lstStyle/>
          <a:p>
            <a:r>
              <a:rPr lang="en-US"/>
              <a:t>6/7/2023</a:t>
            </a:r>
          </a:p>
        </p:txBody>
      </p:sp>
      <p:sp>
        <p:nvSpPr>
          <p:cNvPr id="392199" name="Text Placeholder 8">
            <a:extLst>
              <a:ext uri="{FF2B5EF4-FFF2-40B4-BE49-F238E27FC236}">
                <a16:creationId xmlns:a16="http://schemas.microsoft.com/office/drawing/2014/main" id="{10A8BFAB-22EA-40E5-8F90-8B02A2064F6C}"/>
              </a:ext>
            </a:extLst>
          </p:cNvPr>
          <p:cNvSpPr txBox="1">
            <a:spLocks noGrp="1"/>
          </p:cNvSpPr>
          <p:nvPr>
            <p:ph type="body" idx="1"/>
          </p:nvPr>
        </p:nvSpPr>
        <p:spPr>
          <a:xfrm>
            <a:off x="2098676" y="838200"/>
            <a:ext cx="8569325" cy="5334000"/>
          </a:xfrm>
        </p:spPr>
        <p:txBody>
          <a:bodyPr>
            <a:noAutofit/>
          </a:bodyPr>
          <a:lstStyle/>
          <a:p>
            <a:pPr marL="0" indent="0">
              <a:buNone/>
            </a:pPr>
            <a:r>
              <a:rPr lang="en-US" altLang="en-US" sz="2400" dirty="0"/>
              <a:t> </a:t>
            </a:r>
          </a:p>
        </p:txBody>
      </p:sp>
      <p:sp>
        <p:nvSpPr>
          <p:cNvPr id="3" name="Rectangle 2"/>
          <p:cNvSpPr/>
          <p:nvPr/>
        </p:nvSpPr>
        <p:spPr>
          <a:xfrm>
            <a:off x="1981202" y="838201"/>
            <a:ext cx="8686799" cy="5632311"/>
          </a:xfrm>
          <a:prstGeom prst="rect">
            <a:avLst/>
          </a:prstGeom>
        </p:spPr>
        <p:txBody>
          <a:bodyPr wrap="square">
            <a:spAutoFit/>
          </a:bodyPr>
          <a:lstStyle/>
          <a:p>
            <a:pPr marL="342900" indent="-342900">
              <a:buFont typeface="Wingdings" panose="05000000000000000000" pitchFamily="2" charset="2"/>
              <a:buChar char="§"/>
            </a:pPr>
            <a:r>
              <a:rPr lang="en-US" sz="2400" dirty="0"/>
              <a:t>A Decorator is a special kind of declaration that can be applied to classes, methods, </a:t>
            </a:r>
            <a:r>
              <a:rPr lang="en-US" sz="2400" dirty="0" err="1"/>
              <a:t>accessor</a:t>
            </a:r>
            <a:r>
              <a:rPr lang="en-US" sz="2400" dirty="0"/>
              <a:t>, property, or parameter.</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 Decorators are simply functions that are prefixed </a:t>
            </a:r>
            <a:r>
              <a:rPr lang="en-US" sz="2400" b="1" dirty="0"/>
              <a:t>@expression</a:t>
            </a:r>
            <a:r>
              <a:rPr lang="en-US" sz="2400" dirty="0"/>
              <a:t> </a:t>
            </a:r>
          </a:p>
          <a:p>
            <a:r>
              <a:rPr lang="en-US" sz="2400" dirty="0"/>
              <a:t>symbol, where expression must evaluate to a function that will be called at runtime with information about the decorated declaration.</a:t>
            </a:r>
          </a:p>
          <a:p>
            <a:endParaRPr lang="en-US" sz="2400" dirty="0"/>
          </a:p>
          <a:p>
            <a:pPr marL="342900" indent="-342900">
              <a:buFont typeface="Wingdings" panose="05000000000000000000" pitchFamily="2" charset="2"/>
              <a:buChar char="§"/>
            </a:pPr>
            <a:r>
              <a:rPr lang="en-US" sz="2400" dirty="0"/>
              <a:t>Decorators are an experimental feature proposed for ES7.</a:t>
            </a:r>
          </a:p>
          <a:p>
            <a:endParaRPr lang="en-US" sz="2400" dirty="0"/>
          </a:p>
          <a:p>
            <a:pPr marL="342900" indent="-342900">
              <a:buFont typeface="Wingdings" panose="05000000000000000000" pitchFamily="2" charset="2"/>
              <a:buChar char="§"/>
            </a:pPr>
            <a:r>
              <a:rPr lang="en-US" sz="2400" dirty="0"/>
              <a:t> It is already in use by some of the JavaScript frameworks including Angular 2.</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err="1"/>
              <a:t>TypeScript</a:t>
            </a:r>
            <a:r>
              <a:rPr lang="en-US" sz="2400" dirty="0"/>
              <a:t> Decorators serves the purpose of adding both annotations and metadata to the existing code in a declarative way.</a:t>
            </a:r>
          </a:p>
        </p:txBody>
      </p:sp>
    </p:spTree>
    <p:extLst>
      <p:ext uri="{BB962C8B-B14F-4D97-AF65-F5344CB8AC3E}">
        <p14:creationId xmlns:p14="http://schemas.microsoft.com/office/powerpoint/2010/main" val="27287127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id="{A430124F-9EE2-4759-A4C7-7BC6FBF7A596}"/>
              </a:ext>
            </a:extLst>
          </p:cNvPr>
          <p:cNvSpPr>
            <a:spLocks noGrp="1"/>
          </p:cNvSpPr>
          <p:nvPr>
            <p:ph type="ftr" sz="quarter" idx="12"/>
          </p:nvPr>
        </p:nvSpPr>
        <p:spPr>
          <a:xfrm>
            <a:off x="4038600" y="6356351"/>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77</a:t>
            </a:fld>
            <a:endParaRPr lang="en-US" altLang="en-US"/>
          </a:p>
        </p:txBody>
      </p:sp>
      <p:sp>
        <p:nvSpPr>
          <p:cNvPr id="7" name="Title 1">
            <a:extLst>
              <a:ext uri="{FF2B5EF4-FFF2-40B4-BE49-F238E27FC236}">
                <a16:creationId xmlns:a16="http://schemas.microsoft.com/office/drawing/2014/main" id="{B7E0015B-E3F6-43A8-8C77-07731E4B167E}"/>
              </a:ext>
            </a:extLst>
          </p:cNvPr>
          <p:cNvSpPr txBox="1">
            <a:spLocks/>
          </p:cNvSpPr>
          <p:nvPr/>
        </p:nvSpPr>
        <p:spPr>
          <a:xfrm>
            <a:off x="2895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US" sz="3200" b="1" dirty="0">
                <a:latin typeface="+mj-lt"/>
              </a:rPr>
              <a:t>Types of Decorators</a:t>
            </a:r>
            <a:endParaRPr lang="en-IN" sz="3200" b="1" dirty="0">
              <a:latin typeface="+mj-lt"/>
            </a:endParaRPr>
          </a:p>
        </p:txBody>
      </p:sp>
      <p:sp>
        <p:nvSpPr>
          <p:cNvPr id="2" name="Date Placeholder 1"/>
          <p:cNvSpPr>
            <a:spLocks noGrp="1"/>
          </p:cNvSpPr>
          <p:nvPr>
            <p:ph type="dt" sz="half" idx="10"/>
          </p:nvPr>
        </p:nvSpPr>
        <p:spPr/>
        <p:txBody>
          <a:bodyPr/>
          <a:lstStyle/>
          <a:p>
            <a:r>
              <a:rPr lang="en-US"/>
              <a:t>6/7/2023</a:t>
            </a:r>
          </a:p>
        </p:txBody>
      </p:sp>
      <p:sp>
        <p:nvSpPr>
          <p:cNvPr id="392199" name="Text Placeholder 8">
            <a:extLst>
              <a:ext uri="{FF2B5EF4-FFF2-40B4-BE49-F238E27FC236}">
                <a16:creationId xmlns:a16="http://schemas.microsoft.com/office/drawing/2014/main" id="{10A8BFAB-22EA-40E5-8F90-8B02A2064F6C}"/>
              </a:ext>
            </a:extLst>
          </p:cNvPr>
          <p:cNvSpPr txBox="1">
            <a:spLocks noGrp="1"/>
          </p:cNvSpPr>
          <p:nvPr>
            <p:ph type="body" idx="1"/>
          </p:nvPr>
        </p:nvSpPr>
        <p:spPr>
          <a:xfrm>
            <a:off x="2098676" y="838200"/>
            <a:ext cx="8569325" cy="5334000"/>
          </a:xfrm>
        </p:spPr>
        <p:txBody>
          <a:bodyPr>
            <a:noAutofit/>
          </a:bodyPr>
          <a:lstStyle/>
          <a:p>
            <a:pPr marL="0" indent="0">
              <a:buNone/>
            </a:pPr>
            <a:r>
              <a:rPr lang="en-US" altLang="en-US" sz="2400" dirty="0"/>
              <a:t> </a:t>
            </a:r>
          </a:p>
        </p:txBody>
      </p:sp>
      <p:pic>
        <p:nvPicPr>
          <p:cNvPr id="1026" name="Picture 2" descr="TypeScript Decorato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066800"/>
            <a:ext cx="6705600"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92357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id="{A430124F-9EE2-4759-A4C7-7BC6FBF7A596}"/>
              </a:ext>
            </a:extLst>
          </p:cNvPr>
          <p:cNvSpPr>
            <a:spLocks noGrp="1"/>
          </p:cNvSpPr>
          <p:nvPr>
            <p:ph type="ftr" sz="quarter" idx="12"/>
          </p:nvPr>
        </p:nvSpPr>
        <p:spPr>
          <a:xfrm>
            <a:off x="4038600" y="6356351"/>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78</a:t>
            </a:fld>
            <a:endParaRPr lang="en-US" altLang="en-US"/>
          </a:p>
        </p:txBody>
      </p:sp>
      <p:sp>
        <p:nvSpPr>
          <p:cNvPr id="7" name="Title 1">
            <a:extLst>
              <a:ext uri="{FF2B5EF4-FFF2-40B4-BE49-F238E27FC236}">
                <a16:creationId xmlns:a16="http://schemas.microsoft.com/office/drawing/2014/main" id="{B7E0015B-E3F6-43A8-8C77-07731E4B167E}"/>
              </a:ext>
            </a:extLst>
          </p:cNvPr>
          <p:cNvSpPr txBox="1">
            <a:spLocks/>
          </p:cNvSpPr>
          <p:nvPr/>
        </p:nvSpPr>
        <p:spPr>
          <a:xfrm>
            <a:off x="2895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US" sz="3200" b="1" dirty="0">
                <a:latin typeface="+mj-lt"/>
              </a:rPr>
              <a:t>Types of Decorators(cont..)</a:t>
            </a:r>
            <a:endParaRPr lang="en-IN" sz="3200" b="1" dirty="0">
              <a:latin typeface="+mj-lt"/>
            </a:endParaRPr>
          </a:p>
        </p:txBody>
      </p:sp>
      <p:sp>
        <p:nvSpPr>
          <p:cNvPr id="2" name="Date Placeholder 1"/>
          <p:cNvSpPr>
            <a:spLocks noGrp="1"/>
          </p:cNvSpPr>
          <p:nvPr>
            <p:ph type="dt" sz="half" idx="10"/>
          </p:nvPr>
        </p:nvSpPr>
        <p:spPr/>
        <p:txBody>
          <a:bodyPr/>
          <a:lstStyle/>
          <a:p>
            <a:r>
              <a:rPr lang="en-US"/>
              <a:t>6/7/2023</a:t>
            </a:r>
          </a:p>
        </p:txBody>
      </p:sp>
      <p:sp>
        <p:nvSpPr>
          <p:cNvPr id="392199" name="Text Placeholder 8">
            <a:extLst>
              <a:ext uri="{FF2B5EF4-FFF2-40B4-BE49-F238E27FC236}">
                <a16:creationId xmlns:a16="http://schemas.microsoft.com/office/drawing/2014/main" id="{10A8BFAB-22EA-40E5-8F90-8B02A2064F6C}"/>
              </a:ext>
            </a:extLst>
          </p:cNvPr>
          <p:cNvSpPr txBox="1">
            <a:spLocks noGrp="1"/>
          </p:cNvSpPr>
          <p:nvPr>
            <p:ph type="body" idx="1"/>
          </p:nvPr>
        </p:nvSpPr>
        <p:spPr>
          <a:xfrm>
            <a:off x="2098676" y="838200"/>
            <a:ext cx="8569325" cy="5334000"/>
          </a:xfrm>
        </p:spPr>
        <p:txBody>
          <a:bodyPr>
            <a:noAutofit/>
          </a:bodyPr>
          <a:lstStyle/>
          <a:p>
            <a:pPr marL="0" indent="0">
              <a:buNone/>
            </a:pPr>
            <a:r>
              <a:rPr lang="en-US" altLang="en-US" sz="2400" dirty="0"/>
              <a:t>     </a:t>
            </a:r>
            <a:r>
              <a:rPr lang="en-US" b="1" dirty="0"/>
              <a:t>Class Decorators</a:t>
            </a:r>
          </a:p>
          <a:p>
            <a:r>
              <a:rPr lang="en-US" dirty="0"/>
              <a:t>A class decorator is defined just before the class declaration, and it tells about the class behaviors. </a:t>
            </a:r>
          </a:p>
          <a:p>
            <a:pPr marL="0" indent="0">
              <a:buNone/>
            </a:pPr>
            <a:endParaRPr lang="en-US" dirty="0"/>
          </a:p>
          <a:p>
            <a:r>
              <a:rPr lang="en-US" dirty="0"/>
              <a:t>A class decorator is applied to the constructor of the class. </a:t>
            </a:r>
          </a:p>
          <a:p>
            <a:pPr marL="0" indent="0">
              <a:buNone/>
            </a:pPr>
            <a:endParaRPr lang="en-US" dirty="0"/>
          </a:p>
          <a:p>
            <a:r>
              <a:rPr lang="en-US" dirty="0"/>
              <a:t>A class decorator can be used to observe, modify, or replace a class definition.</a:t>
            </a:r>
            <a:endParaRPr lang="en-US" altLang="en-US" dirty="0"/>
          </a:p>
        </p:txBody>
      </p:sp>
    </p:spTree>
    <p:extLst>
      <p:ext uri="{BB962C8B-B14F-4D97-AF65-F5344CB8AC3E}">
        <p14:creationId xmlns:p14="http://schemas.microsoft.com/office/powerpoint/2010/main" val="4367812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id="{A430124F-9EE2-4759-A4C7-7BC6FBF7A596}"/>
              </a:ext>
            </a:extLst>
          </p:cNvPr>
          <p:cNvSpPr>
            <a:spLocks noGrp="1"/>
          </p:cNvSpPr>
          <p:nvPr>
            <p:ph type="ftr" sz="quarter" idx="12"/>
          </p:nvPr>
        </p:nvSpPr>
        <p:spPr>
          <a:xfrm>
            <a:off x="4038600" y="6356351"/>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79</a:t>
            </a:fld>
            <a:endParaRPr lang="en-US" altLang="en-US"/>
          </a:p>
        </p:txBody>
      </p:sp>
      <p:sp>
        <p:nvSpPr>
          <p:cNvPr id="7" name="Title 1">
            <a:extLst>
              <a:ext uri="{FF2B5EF4-FFF2-40B4-BE49-F238E27FC236}">
                <a16:creationId xmlns:a16="http://schemas.microsoft.com/office/drawing/2014/main" id="{B7E0015B-E3F6-43A8-8C77-07731E4B167E}"/>
              </a:ext>
            </a:extLst>
          </p:cNvPr>
          <p:cNvSpPr txBox="1">
            <a:spLocks/>
          </p:cNvSpPr>
          <p:nvPr/>
        </p:nvSpPr>
        <p:spPr>
          <a:xfrm>
            <a:off x="2895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US" sz="3200" b="1" dirty="0">
                <a:latin typeface="+mj-lt"/>
              </a:rPr>
              <a:t>Types of Decorators(cont..)</a:t>
            </a:r>
            <a:endParaRPr lang="en-IN" sz="3200" b="1" dirty="0">
              <a:latin typeface="+mj-lt"/>
            </a:endParaRPr>
          </a:p>
        </p:txBody>
      </p:sp>
      <p:sp>
        <p:nvSpPr>
          <p:cNvPr id="2" name="Date Placeholder 1"/>
          <p:cNvSpPr>
            <a:spLocks noGrp="1"/>
          </p:cNvSpPr>
          <p:nvPr>
            <p:ph type="dt" sz="half" idx="10"/>
          </p:nvPr>
        </p:nvSpPr>
        <p:spPr/>
        <p:txBody>
          <a:bodyPr/>
          <a:lstStyle/>
          <a:p>
            <a:r>
              <a:rPr lang="en-US"/>
              <a:t>6/7/2023</a:t>
            </a:r>
          </a:p>
        </p:txBody>
      </p:sp>
      <p:sp>
        <p:nvSpPr>
          <p:cNvPr id="3" name="Content Placeholder 2"/>
          <p:cNvSpPr>
            <a:spLocks noGrp="1"/>
          </p:cNvSpPr>
          <p:nvPr>
            <p:ph idx="1"/>
          </p:nvPr>
        </p:nvSpPr>
        <p:spPr>
          <a:xfrm>
            <a:off x="2154382" y="1019321"/>
            <a:ext cx="8229600" cy="5059363"/>
          </a:xfrm>
        </p:spPr>
        <p:txBody>
          <a:bodyPr>
            <a:noAutofit/>
          </a:bodyPr>
          <a:lstStyle/>
          <a:p>
            <a:pPr marL="0" indent="0">
              <a:buNone/>
            </a:pPr>
            <a:r>
              <a:rPr lang="en-US" b="1" dirty="0"/>
              <a:t>Example of Class Decorators:</a:t>
            </a:r>
          </a:p>
          <a:p>
            <a:pPr marL="0" indent="0">
              <a:buNone/>
            </a:pPr>
            <a:r>
              <a:rPr lang="en-US" sz="2400" dirty="0"/>
              <a:t>@sealed  </a:t>
            </a:r>
          </a:p>
          <a:p>
            <a:pPr marL="0" indent="0">
              <a:buNone/>
            </a:pPr>
            <a:r>
              <a:rPr lang="en-US" sz="2400" dirty="0"/>
              <a:t>class Person {  </a:t>
            </a:r>
          </a:p>
          <a:p>
            <a:pPr marL="0" indent="0">
              <a:buNone/>
            </a:pPr>
            <a:r>
              <a:rPr lang="en-US" sz="2400" dirty="0"/>
              <a:t>    </a:t>
            </a:r>
            <a:r>
              <a:rPr lang="en-US" sz="2400" dirty="0" err="1"/>
              <a:t>msg</a:t>
            </a:r>
            <a:r>
              <a:rPr lang="en-US" sz="2400" dirty="0"/>
              <a:t>: string;  </a:t>
            </a:r>
          </a:p>
          <a:p>
            <a:pPr marL="0" indent="0">
              <a:buNone/>
            </a:pPr>
            <a:r>
              <a:rPr lang="en-US" sz="2400" dirty="0"/>
              <a:t>    constructor(message: string) {  </a:t>
            </a:r>
          </a:p>
          <a:p>
            <a:pPr marL="0" indent="0">
              <a:buNone/>
            </a:pPr>
            <a:r>
              <a:rPr lang="en-US" sz="2400" dirty="0"/>
              <a:t>        this.msg = message;  </a:t>
            </a:r>
          </a:p>
          <a:p>
            <a:pPr marL="0" indent="0">
              <a:buNone/>
            </a:pPr>
            <a:r>
              <a:rPr lang="en-US" sz="2400" dirty="0"/>
              <a:t>    }  </a:t>
            </a:r>
          </a:p>
          <a:p>
            <a:pPr marL="0" indent="0">
              <a:buNone/>
            </a:pPr>
            <a:r>
              <a:rPr lang="en-US" sz="2400" dirty="0"/>
              <a:t>    show() </a:t>
            </a:r>
          </a:p>
          <a:p>
            <a:pPr marL="0" indent="0">
              <a:buNone/>
            </a:pPr>
            <a:r>
              <a:rPr lang="en-US" sz="2400" dirty="0"/>
              <a:t>   {  </a:t>
            </a:r>
          </a:p>
          <a:p>
            <a:pPr marL="0" indent="0">
              <a:buNone/>
            </a:pPr>
            <a:r>
              <a:rPr lang="en-US" sz="2400" dirty="0"/>
              <a:t>        return "Hello, " + this.msg;  </a:t>
            </a:r>
          </a:p>
          <a:p>
            <a:pPr marL="0" indent="0">
              <a:buNone/>
            </a:pPr>
            <a:r>
              <a:rPr lang="en-US" sz="2400" dirty="0"/>
              <a:t>    }  </a:t>
            </a:r>
          </a:p>
          <a:p>
            <a:pPr marL="0" indent="0">
              <a:buNone/>
            </a:pPr>
            <a:r>
              <a:rPr lang="en-US" sz="2400" dirty="0"/>
              <a:t>} </a:t>
            </a:r>
          </a:p>
        </p:txBody>
      </p:sp>
    </p:spTree>
    <p:extLst>
      <p:ext uri="{BB962C8B-B14F-4D97-AF65-F5344CB8AC3E}">
        <p14:creationId xmlns:p14="http://schemas.microsoft.com/office/powerpoint/2010/main" val="35806483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756149"/>
          </a:xfrm>
        </p:spPr>
        <p:txBody>
          <a:bodyPr>
            <a:normAutofit/>
          </a:bodyPr>
          <a:lstStyle/>
          <a:p>
            <a:pPr marL="0" indent="0">
              <a:buNone/>
            </a:pPr>
            <a:r>
              <a:rPr lang="en-US" sz="2000" b="1" dirty="0"/>
              <a:t>Variables:-</a:t>
            </a:r>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a:buFont typeface="Wingdings" panose="05000000000000000000" pitchFamily="2" charset="2"/>
              <a:buChar char="v"/>
            </a:pPr>
            <a:endParaRPr lang="en-US" sz="1900" dirty="0">
              <a:latin typeface="+mj-lt"/>
            </a:endParaRP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variables are declared with the var keyword (case sensitive)</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types are not specified, but JS does have types ("loosely typed")</a:t>
            </a:r>
          </a:p>
          <a:p>
            <a:pPr marL="0" indent="0">
              <a:buNone/>
            </a:pPr>
            <a:endParaRPr lang="en-US" sz="20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Number, Boolean, String, Array, Object, Function, Null, Undefined</a:t>
            </a:r>
          </a:p>
          <a:p>
            <a:pPr lvl="1">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can find out a variable's type by calling </a:t>
            </a:r>
            <a:r>
              <a:rPr lang="en-US" sz="2000" dirty="0" err="1">
                <a:latin typeface="Times New Roman" panose="02020603050405020304" pitchFamily="18" charset="0"/>
                <a:cs typeface="Times New Roman" panose="02020603050405020304" pitchFamily="18" charset="0"/>
              </a:rPr>
              <a:t>typeof</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2000"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a:t>6/7/2023</a:t>
            </a:r>
          </a:p>
        </p:txBody>
      </p:sp>
      <p:sp>
        <p:nvSpPr>
          <p:cNvPr id="6" name="Slide Number Placeholder 5"/>
          <p:cNvSpPr>
            <a:spLocks noGrp="1"/>
          </p:cNvSpPr>
          <p:nvPr>
            <p:ph type="sldNum" sz="quarter" idx="12"/>
          </p:nvPr>
        </p:nvSpPr>
        <p:spPr>
          <a:xfrm>
            <a:off x="7620000" y="6356351"/>
            <a:ext cx="2133600" cy="365125"/>
          </a:xfrm>
        </p:spPr>
        <p:txBody>
          <a:bodyPr/>
          <a:lstStyle/>
          <a:p>
            <a:fld id="{B6F15528-21DE-4FAA-801E-634DDDAF4B2B}" type="slidenum">
              <a:rPr lang="en-US" smtClean="0"/>
              <a:pPr/>
              <a:t>8</a:t>
            </a:fld>
            <a:endParaRPr lang="en-US" dirty="0"/>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800" b="1" dirty="0" err="1"/>
              <a:t>Javascript</a:t>
            </a:r>
            <a:r>
              <a:rPr lang="en-US" sz="2800" b="1" dirty="0"/>
              <a:t> Syntax</a:t>
            </a:r>
          </a:p>
        </p:txBody>
      </p:sp>
      <p:sp>
        <p:nvSpPr>
          <p:cNvPr id="8" name="TextBox 7">
            <a:extLst>
              <a:ext uri="{FF2B5EF4-FFF2-40B4-BE49-F238E27FC236}">
                <a16:creationId xmlns:a16="http://schemas.microsoft.com/office/drawing/2014/main" id="{1B3764FA-CD50-4966-AE98-83190AEA3240}"/>
              </a:ext>
            </a:extLst>
          </p:cNvPr>
          <p:cNvSpPr txBox="1"/>
          <p:nvPr/>
        </p:nvSpPr>
        <p:spPr>
          <a:xfrm>
            <a:off x="2133600" y="1752600"/>
            <a:ext cx="8153400" cy="369332"/>
          </a:xfrm>
          <a:prstGeom prst="rect">
            <a:avLst/>
          </a:prstGeom>
          <a:solidFill>
            <a:srgbClr val="F4F6A8"/>
          </a:solidFill>
          <a:ln w="19050">
            <a:solidFill>
              <a:schemeClr val="tx1"/>
            </a:solidFill>
          </a:ln>
        </p:spPr>
        <p:txBody>
          <a:bodyPr wrap="square" rtlCol="0">
            <a:spAutoFit/>
          </a:bodyPr>
          <a:lstStyle/>
          <a:p>
            <a:r>
              <a:rPr lang="en-US" dirty="0" err="1">
                <a:latin typeface="Courier New" pitchFamily="49" charset="0"/>
                <a:cs typeface="Courier New" pitchFamily="49" charset="0"/>
              </a:rPr>
              <a:t>var</a:t>
            </a:r>
            <a:r>
              <a:rPr lang="en-US" dirty="0">
                <a:latin typeface="Courier New" pitchFamily="49" charset="0"/>
                <a:cs typeface="Courier New" pitchFamily="49" charset="0"/>
              </a:rPr>
              <a:t> name = expression;</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JS</a:t>
            </a:r>
          </a:p>
        </p:txBody>
      </p:sp>
      <p:sp>
        <p:nvSpPr>
          <p:cNvPr id="10" name="TextBox 9">
            <a:extLst>
              <a:ext uri="{FF2B5EF4-FFF2-40B4-BE49-F238E27FC236}">
                <a16:creationId xmlns:a16="http://schemas.microsoft.com/office/drawing/2014/main" id="{9FCC9AB8-6D3C-4159-9BA4-A97CC93B0385}"/>
              </a:ext>
            </a:extLst>
          </p:cNvPr>
          <p:cNvSpPr txBox="1"/>
          <p:nvPr/>
        </p:nvSpPr>
        <p:spPr>
          <a:xfrm>
            <a:off x="2133600" y="2590800"/>
            <a:ext cx="8153400" cy="923330"/>
          </a:xfrm>
          <a:prstGeom prst="rect">
            <a:avLst/>
          </a:prstGeom>
          <a:solidFill>
            <a:srgbClr val="F4F6A8"/>
          </a:solidFill>
          <a:ln w="19050">
            <a:solidFill>
              <a:schemeClr val="tx1"/>
            </a:solidFill>
          </a:ln>
        </p:spPr>
        <p:txBody>
          <a:bodyPr wrap="square" rtlCol="0">
            <a:spAutoFit/>
          </a:bodyPr>
          <a:lstStyle/>
          <a:p>
            <a:r>
              <a:rPr lang="en-US" dirty="0" err="1">
                <a:latin typeface="Courier New" pitchFamily="49" charset="0"/>
                <a:cs typeface="Courier New" pitchFamily="49" charset="0"/>
              </a:rPr>
              <a:t>var</a:t>
            </a:r>
            <a:r>
              <a:rPr lang="en-US" dirty="0">
                <a:latin typeface="Courier New" pitchFamily="49" charset="0"/>
                <a:cs typeface="Courier New" pitchFamily="49" charset="0"/>
              </a:rPr>
              <a:t> </a:t>
            </a:r>
            <a:r>
              <a:rPr lang="en-US" dirty="0" err="1">
                <a:latin typeface="Courier New" pitchFamily="49" charset="0"/>
                <a:cs typeface="Courier New" pitchFamily="49" charset="0"/>
              </a:rPr>
              <a:t>clientName</a:t>
            </a:r>
            <a:r>
              <a:rPr lang="en-US" dirty="0">
                <a:latin typeface="Courier New" pitchFamily="49" charset="0"/>
                <a:cs typeface="Courier New" pitchFamily="49" charset="0"/>
              </a:rPr>
              <a:t> = "Connie Client";</a:t>
            </a:r>
          </a:p>
          <a:p>
            <a:r>
              <a:rPr lang="en-US" dirty="0" err="1">
                <a:latin typeface="Courier New" pitchFamily="49" charset="0"/>
                <a:cs typeface="Courier New" pitchFamily="49" charset="0"/>
              </a:rPr>
              <a:t>var</a:t>
            </a:r>
            <a:r>
              <a:rPr lang="en-US" dirty="0">
                <a:latin typeface="Courier New" pitchFamily="49" charset="0"/>
                <a:cs typeface="Courier New" pitchFamily="49" charset="0"/>
              </a:rPr>
              <a:t> age = 32;</a:t>
            </a:r>
          </a:p>
          <a:p>
            <a:r>
              <a:rPr lang="en-US" dirty="0" err="1">
                <a:latin typeface="Courier New" pitchFamily="49" charset="0"/>
                <a:cs typeface="Courier New" pitchFamily="49" charset="0"/>
              </a:rPr>
              <a:t>var</a:t>
            </a:r>
            <a:r>
              <a:rPr lang="en-US" dirty="0">
                <a:latin typeface="Courier New" pitchFamily="49" charset="0"/>
                <a:cs typeface="Courier New" pitchFamily="49" charset="0"/>
              </a:rPr>
              <a:t> weight = 127.4;</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JS</a:t>
            </a:r>
          </a:p>
        </p:txBody>
      </p:sp>
      <p:sp>
        <p:nvSpPr>
          <p:cNvPr id="11" name="Footer Placeholder 12">
            <a:extLst>
              <a:ext uri="{FF2B5EF4-FFF2-40B4-BE49-F238E27FC236}">
                <a16:creationId xmlns:a16="http://schemas.microsoft.com/office/drawing/2014/main" id="{A1CF0993-5CC6-4926-B962-27A71E218DEA}"/>
              </a:ext>
            </a:extLst>
          </p:cNvPr>
          <p:cNvSpPr txBox="1">
            <a:spLocks/>
          </p:cNvSpPr>
          <p:nvPr/>
        </p:nvSpPr>
        <p:spPr>
          <a:xfrm>
            <a:off x="3546231" y="6355815"/>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Abdul Khalid                  WT                          unit-4                </a:t>
            </a:r>
          </a:p>
        </p:txBody>
      </p:sp>
      <p:sp>
        <p:nvSpPr>
          <p:cNvPr id="2" name="Footer Placeholder 1">
            <a:extLst>
              <a:ext uri="{FF2B5EF4-FFF2-40B4-BE49-F238E27FC236}">
                <a16:creationId xmlns:a16="http://schemas.microsoft.com/office/drawing/2014/main" id="{8AF96A6E-1974-6434-5CC9-B3562516EE63}"/>
              </a:ext>
            </a:extLst>
          </p:cNvPr>
          <p:cNvSpPr>
            <a:spLocks noGrp="1"/>
          </p:cNvSpPr>
          <p:nvPr>
            <p:ph type="ftr" sz="quarter" idx="11"/>
          </p:nvPr>
        </p:nvSpPr>
        <p:spPr/>
        <p:txBody>
          <a:bodyPr/>
          <a:lstStyle/>
          <a:p>
            <a:r>
              <a:rPr lang="fi-FI"/>
              <a:t>Rajat Kumar              WT                      unit- 4                </a:t>
            </a:r>
            <a:endParaRPr 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id="{A430124F-9EE2-4759-A4C7-7BC6FBF7A596}"/>
              </a:ext>
            </a:extLst>
          </p:cNvPr>
          <p:cNvSpPr>
            <a:spLocks noGrp="1"/>
          </p:cNvSpPr>
          <p:nvPr>
            <p:ph type="ftr" sz="quarter" idx="12"/>
          </p:nvPr>
        </p:nvSpPr>
        <p:spPr>
          <a:xfrm>
            <a:off x="4038600" y="6356351"/>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80</a:t>
            </a:fld>
            <a:endParaRPr lang="en-US" altLang="en-US"/>
          </a:p>
        </p:txBody>
      </p:sp>
      <p:sp>
        <p:nvSpPr>
          <p:cNvPr id="7" name="Title 1">
            <a:extLst>
              <a:ext uri="{FF2B5EF4-FFF2-40B4-BE49-F238E27FC236}">
                <a16:creationId xmlns:a16="http://schemas.microsoft.com/office/drawing/2014/main" id="{B7E0015B-E3F6-43A8-8C77-07731E4B167E}"/>
              </a:ext>
            </a:extLst>
          </p:cNvPr>
          <p:cNvSpPr txBox="1">
            <a:spLocks/>
          </p:cNvSpPr>
          <p:nvPr/>
        </p:nvSpPr>
        <p:spPr>
          <a:xfrm>
            <a:off x="2895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US" sz="3200" b="1" dirty="0">
                <a:latin typeface="+mj-lt"/>
              </a:rPr>
              <a:t>Types of Decorators(cont..)</a:t>
            </a:r>
            <a:endParaRPr lang="en-IN" sz="3200" b="1" dirty="0">
              <a:latin typeface="+mj-lt"/>
            </a:endParaRPr>
          </a:p>
        </p:txBody>
      </p:sp>
      <p:sp>
        <p:nvSpPr>
          <p:cNvPr id="2" name="Date Placeholder 1"/>
          <p:cNvSpPr>
            <a:spLocks noGrp="1"/>
          </p:cNvSpPr>
          <p:nvPr>
            <p:ph type="dt" sz="half" idx="10"/>
          </p:nvPr>
        </p:nvSpPr>
        <p:spPr/>
        <p:txBody>
          <a:bodyPr/>
          <a:lstStyle/>
          <a:p>
            <a:r>
              <a:rPr lang="en-US"/>
              <a:t>6/7/2023</a:t>
            </a:r>
          </a:p>
        </p:txBody>
      </p:sp>
      <p:sp>
        <p:nvSpPr>
          <p:cNvPr id="4" name="Content Placeholder 3"/>
          <p:cNvSpPr>
            <a:spLocks noGrp="1"/>
          </p:cNvSpPr>
          <p:nvPr>
            <p:ph idx="1"/>
          </p:nvPr>
        </p:nvSpPr>
        <p:spPr>
          <a:xfrm>
            <a:off x="1981200" y="990601"/>
            <a:ext cx="8229600" cy="4525963"/>
          </a:xfrm>
        </p:spPr>
        <p:txBody>
          <a:bodyPr>
            <a:normAutofit fontScale="85000" lnSpcReduction="20000"/>
          </a:bodyPr>
          <a:lstStyle/>
          <a:p>
            <a:pPr marL="0" indent="0">
              <a:buNone/>
            </a:pPr>
            <a:r>
              <a:rPr lang="en-US" dirty="0"/>
              <a:t>    </a:t>
            </a:r>
            <a:r>
              <a:rPr lang="en-US" sz="3300" b="1" dirty="0"/>
              <a:t>Method Decorators</a:t>
            </a:r>
          </a:p>
          <a:p>
            <a:r>
              <a:rPr lang="en-US" sz="3000" dirty="0"/>
              <a:t>A Method Decorator is defined just before a method declaration.</a:t>
            </a:r>
          </a:p>
          <a:p>
            <a:endParaRPr lang="en-US" sz="3000" dirty="0"/>
          </a:p>
          <a:p>
            <a:r>
              <a:rPr lang="en-US" sz="3000" dirty="0"/>
              <a:t> It is applied to a property descriptor for the method. It can be used to observe, modify, or replace a method definition. </a:t>
            </a:r>
          </a:p>
          <a:p>
            <a:endParaRPr lang="en-US" sz="3000" dirty="0"/>
          </a:p>
          <a:p>
            <a:r>
              <a:rPr lang="en-US" sz="3000" dirty="0"/>
              <a:t>We cannot use method decorator in a declaration file.</a:t>
            </a:r>
          </a:p>
          <a:p>
            <a:pPr marL="0" indent="0">
              <a:buNone/>
            </a:pPr>
            <a:endParaRPr lang="en-US" sz="3000" dirty="0"/>
          </a:p>
          <a:p>
            <a:r>
              <a:rPr lang="en-US" sz="3000" dirty="0"/>
              <a:t>The expression for the method decorator function accepts three arguments.</a:t>
            </a:r>
          </a:p>
        </p:txBody>
      </p:sp>
    </p:spTree>
    <p:extLst>
      <p:ext uri="{BB962C8B-B14F-4D97-AF65-F5344CB8AC3E}">
        <p14:creationId xmlns:p14="http://schemas.microsoft.com/office/powerpoint/2010/main" val="13486828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id="{A430124F-9EE2-4759-A4C7-7BC6FBF7A596}"/>
              </a:ext>
            </a:extLst>
          </p:cNvPr>
          <p:cNvSpPr>
            <a:spLocks noGrp="1"/>
          </p:cNvSpPr>
          <p:nvPr>
            <p:ph type="ftr" sz="quarter" idx="12"/>
          </p:nvPr>
        </p:nvSpPr>
        <p:spPr>
          <a:xfrm>
            <a:off x="4038600" y="6356351"/>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81</a:t>
            </a:fld>
            <a:endParaRPr lang="en-US" altLang="en-US"/>
          </a:p>
        </p:txBody>
      </p:sp>
      <p:sp>
        <p:nvSpPr>
          <p:cNvPr id="7" name="Title 1">
            <a:extLst>
              <a:ext uri="{FF2B5EF4-FFF2-40B4-BE49-F238E27FC236}">
                <a16:creationId xmlns:a16="http://schemas.microsoft.com/office/drawing/2014/main" id="{B7E0015B-E3F6-43A8-8C77-07731E4B167E}"/>
              </a:ext>
            </a:extLst>
          </p:cNvPr>
          <p:cNvSpPr txBox="1">
            <a:spLocks/>
          </p:cNvSpPr>
          <p:nvPr/>
        </p:nvSpPr>
        <p:spPr>
          <a:xfrm>
            <a:off x="2895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US" sz="3200" b="1" dirty="0">
                <a:latin typeface="+mj-lt"/>
              </a:rPr>
              <a:t>Types of Decorators(cont..)</a:t>
            </a:r>
            <a:endParaRPr lang="en-IN" sz="3200" b="1" dirty="0">
              <a:latin typeface="+mj-lt"/>
            </a:endParaRPr>
          </a:p>
        </p:txBody>
      </p:sp>
      <p:sp>
        <p:nvSpPr>
          <p:cNvPr id="2" name="Date Placeholder 1"/>
          <p:cNvSpPr>
            <a:spLocks noGrp="1"/>
          </p:cNvSpPr>
          <p:nvPr>
            <p:ph type="dt" sz="half" idx="10"/>
          </p:nvPr>
        </p:nvSpPr>
        <p:spPr/>
        <p:txBody>
          <a:bodyPr/>
          <a:lstStyle/>
          <a:p>
            <a:r>
              <a:rPr lang="en-US"/>
              <a:t>6/7/2023</a:t>
            </a:r>
          </a:p>
        </p:txBody>
      </p:sp>
      <p:sp>
        <p:nvSpPr>
          <p:cNvPr id="3" name="Content Placeholder 2"/>
          <p:cNvSpPr>
            <a:spLocks noGrp="1"/>
          </p:cNvSpPr>
          <p:nvPr>
            <p:ph idx="1"/>
          </p:nvPr>
        </p:nvSpPr>
        <p:spPr>
          <a:xfrm>
            <a:off x="2209800" y="914401"/>
            <a:ext cx="8229600" cy="4525963"/>
          </a:xfrm>
        </p:spPr>
        <p:txBody>
          <a:bodyPr>
            <a:normAutofit fontScale="25000" lnSpcReduction="20000"/>
          </a:bodyPr>
          <a:lstStyle/>
          <a:p>
            <a:pPr marL="0" indent="0">
              <a:buNone/>
            </a:pPr>
            <a:r>
              <a:rPr lang="en-US" sz="11200" b="1" dirty="0"/>
              <a:t>Example of Method Decorators</a:t>
            </a:r>
          </a:p>
          <a:p>
            <a:pPr marL="0" indent="0">
              <a:buNone/>
            </a:pPr>
            <a:endParaRPr lang="en-US" dirty="0"/>
          </a:p>
          <a:p>
            <a:pPr marL="0" indent="0">
              <a:buNone/>
            </a:pPr>
            <a:r>
              <a:rPr lang="en-US" sz="9600" dirty="0"/>
              <a:t>class Item {  </a:t>
            </a:r>
          </a:p>
          <a:p>
            <a:pPr marL="0" indent="0">
              <a:buNone/>
            </a:pPr>
            <a:r>
              <a:rPr lang="en-US" sz="9600" dirty="0"/>
              <a:t>    </a:t>
            </a:r>
            <a:r>
              <a:rPr lang="en-US" sz="9600" dirty="0" err="1"/>
              <a:t>itemArr</a:t>
            </a:r>
            <a:r>
              <a:rPr lang="en-US" sz="9600" dirty="0"/>
              <a:t>: Array;  </a:t>
            </a:r>
          </a:p>
          <a:p>
            <a:pPr marL="0" indent="0">
              <a:buNone/>
            </a:pPr>
            <a:r>
              <a:rPr lang="en-US" sz="9600" dirty="0"/>
              <a:t>    constructor() {  </a:t>
            </a:r>
          </a:p>
          <a:p>
            <a:pPr marL="0" indent="0">
              <a:buNone/>
            </a:pPr>
            <a:r>
              <a:rPr lang="en-US" sz="9600" dirty="0"/>
              <a:t>        </a:t>
            </a:r>
            <a:r>
              <a:rPr lang="en-US" sz="9600" dirty="0" err="1"/>
              <a:t>this.itemArr</a:t>
            </a:r>
            <a:r>
              <a:rPr lang="en-US" sz="9600" dirty="0"/>
              <a:t> = [];  </a:t>
            </a:r>
          </a:p>
          <a:p>
            <a:pPr marL="0" indent="0">
              <a:buNone/>
            </a:pPr>
            <a:r>
              <a:rPr lang="en-US" sz="9600" dirty="0"/>
              <a:t>        }  </a:t>
            </a:r>
          </a:p>
          <a:p>
            <a:pPr marL="0" indent="0">
              <a:buNone/>
            </a:pPr>
            <a:r>
              <a:rPr lang="en-US" sz="9600" dirty="0"/>
              <a:t>    @log  </a:t>
            </a:r>
          </a:p>
          <a:p>
            <a:pPr marL="0" indent="0">
              <a:buNone/>
            </a:pPr>
            <a:r>
              <a:rPr lang="en-US" sz="9600" dirty="0"/>
              <a:t>    Add(item: string): void {  </a:t>
            </a:r>
          </a:p>
          <a:p>
            <a:pPr marL="0" indent="0">
              <a:buNone/>
            </a:pPr>
            <a:r>
              <a:rPr lang="en-US" sz="9600" dirty="0"/>
              <a:t>       </a:t>
            </a:r>
            <a:r>
              <a:rPr lang="en-US" sz="9600" dirty="0" err="1"/>
              <a:t>this.itemArr.push</a:t>
            </a:r>
            <a:r>
              <a:rPr lang="en-US" sz="9600" dirty="0"/>
              <a:t>(item);  </a:t>
            </a:r>
          </a:p>
          <a:p>
            <a:pPr marL="0" indent="0">
              <a:buNone/>
            </a:pPr>
            <a:r>
              <a:rPr lang="en-US" sz="9600" dirty="0"/>
              <a:t>       }  </a:t>
            </a:r>
          </a:p>
          <a:p>
            <a:pPr marL="0" indent="0">
              <a:buNone/>
            </a:pPr>
            <a:r>
              <a:rPr lang="en-US" sz="9600" dirty="0"/>
              <a:t>    </a:t>
            </a:r>
            <a:r>
              <a:rPr lang="en-US" sz="9600" dirty="0" err="1"/>
              <a:t>GetAll</a:t>
            </a:r>
            <a:r>
              <a:rPr lang="en-US" sz="9600" dirty="0"/>
              <a:t>(): Array {  </a:t>
            </a:r>
          </a:p>
          <a:p>
            <a:pPr marL="0" indent="0">
              <a:buNone/>
            </a:pPr>
            <a:r>
              <a:rPr lang="en-US" sz="9600" dirty="0"/>
              <a:t>       return </a:t>
            </a:r>
            <a:r>
              <a:rPr lang="en-US" sz="9600" dirty="0" err="1"/>
              <a:t>this.itemArr</a:t>
            </a:r>
            <a:r>
              <a:rPr lang="en-US" sz="9600" dirty="0"/>
              <a:t>;  </a:t>
            </a:r>
          </a:p>
          <a:p>
            <a:pPr marL="0" indent="0">
              <a:buNone/>
            </a:pPr>
            <a:r>
              <a:rPr lang="en-US" sz="9600" dirty="0"/>
              <a:t>       }  </a:t>
            </a:r>
          </a:p>
          <a:p>
            <a:pPr marL="0" indent="0">
              <a:buNone/>
            </a:pPr>
            <a:r>
              <a:rPr lang="en-US" sz="9600" dirty="0"/>
              <a:t>} </a:t>
            </a:r>
          </a:p>
        </p:txBody>
      </p:sp>
    </p:spTree>
    <p:extLst>
      <p:ext uri="{BB962C8B-B14F-4D97-AF65-F5344CB8AC3E}">
        <p14:creationId xmlns:p14="http://schemas.microsoft.com/office/powerpoint/2010/main" val="2480782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id="{A430124F-9EE2-4759-A4C7-7BC6FBF7A596}"/>
              </a:ext>
            </a:extLst>
          </p:cNvPr>
          <p:cNvSpPr>
            <a:spLocks noGrp="1"/>
          </p:cNvSpPr>
          <p:nvPr>
            <p:ph type="ftr" sz="quarter" idx="12"/>
          </p:nvPr>
        </p:nvSpPr>
        <p:spPr>
          <a:xfrm>
            <a:off x="4038600" y="6356351"/>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82</a:t>
            </a:fld>
            <a:endParaRPr lang="en-US" altLang="en-US"/>
          </a:p>
        </p:txBody>
      </p:sp>
      <p:sp>
        <p:nvSpPr>
          <p:cNvPr id="7" name="Title 1">
            <a:extLst>
              <a:ext uri="{FF2B5EF4-FFF2-40B4-BE49-F238E27FC236}">
                <a16:creationId xmlns:a16="http://schemas.microsoft.com/office/drawing/2014/main" id="{B7E0015B-E3F6-43A8-8C77-07731E4B167E}"/>
              </a:ext>
            </a:extLst>
          </p:cNvPr>
          <p:cNvSpPr txBox="1">
            <a:spLocks/>
          </p:cNvSpPr>
          <p:nvPr/>
        </p:nvSpPr>
        <p:spPr>
          <a:xfrm>
            <a:off x="2895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US" sz="3200" b="1" dirty="0">
                <a:latin typeface="+mj-lt"/>
              </a:rPr>
              <a:t>Types of Decorators(cont..)</a:t>
            </a:r>
            <a:endParaRPr lang="en-IN" sz="3200" b="1" dirty="0">
              <a:latin typeface="+mj-lt"/>
            </a:endParaRPr>
          </a:p>
        </p:txBody>
      </p:sp>
      <p:sp>
        <p:nvSpPr>
          <p:cNvPr id="2" name="Date Placeholder 1"/>
          <p:cNvSpPr>
            <a:spLocks noGrp="1"/>
          </p:cNvSpPr>
          <p:nvPr>
            <p:ph type="dt" sz="half" idx="10"/>
          </p:nvPr>
        </p:nvSpPr>
        <p:spPr/>
        <p:txBody>
          <a:bodyPr/>
          <a:lstStyle/>
          <a:p>
            <a:r>
              <a:rPr lang="en-US"/>
              <a:t>6/7/2023</a:t>
            </a:r>
          </a:p>
        </p:txBody>
      </p:sp>
      <p:sp>
        <p:nvSpPr>
          <p:cNvPr id="4" name="Content Placeholder 3"/>
          <p:cNvSpPr>
            <a:spLocks noGrp="1"/>
          </p:cNvSpPr>
          <p:nvPr>
            <p:ph idx="1"/>
          </p:nvPr>
        </p:nvSpPr>
        <p:spPr>
          <a:xfrm>
            <a:off x="1981200" y="914401"/>
            <a:ext cx="8610600" cy="4525963"/>
          </a:xfrm>
        </p:spPr>
        <p:txBody>
          <a:bodyPr>
            <a:normAutofit fontScale="92500" lnSpcReduction="20000"/>
          </a:bodyPr>
          <a:lstStyle/>
          <a:p>
            <a:pPr marL="0" indent="0">
              <a:buNone/>
            </a:pPr>
            <a:r>
              <a:rPr lang="en-US" b="1" dirty="0" err="1"/>
              <a:t>Accessor</a:t>
            </a:r>
            <a:r>
              <a:rPr lang="en-US" b="1" dirty="0"/>
              <a:t> Decorators</a:t>
            </a:r>
          </a:p>
          <a:p>
            <a:r>
              <a:rPr lang="en-US" sz="3000" dirty="0"/>
              <a:t>An </a:t>
            </a:r>
            <a:r>
              <a:rPr lang="en-US" sz="3000" dirty="0" err="1"/>
              <a:t>Accessor</a:t>
            </a:r>
            <a:r>
              <a:rPr lang="en-US" sz="3000" dirty="0"/>
              <a:t> Decorator is defined just before an </a:t>
            </a:r>
            <a:r>
              <a:rPr lang="en-US" sz="3000" dirty="0" err="1"/>
              <a:t>accessor</a:t>
            </a:r>
            <a:r>
              <a:rPr lang="en-US" sz="3000" dirty="0"/>
              <a:t> declaration.</a:t>
            </a:r>
          </a:p>
          <a:p>
            <a:pPr marL="0" indent="0">
              <a:buNone/>
            </a:pPr>
            <a:endParaRPr lang="en-US" sz="3000" dirty="0"/>
          </a:p>
          <a:p>
            <a:r>
              <a:rPr lang="en-US" sz="3000" dirty="0"/>
              <a:t> It is applied to the property descriptor for the </a:t>
            </a:r>
            <a:r>
              <a:rPr lang="en-US" sz="3000" dirty="0" err="1"/>
              <a:t>accessor</a:t>
            </a:r>
            <a:r>
              <a:rPr lang="en-US" sz="3000" dirty="0"/>
              <a:t>.</a:t>
            </a:r>
          </a:p>
          <a:p>
            <a:pPr marL="0" indent="0">
              <a:buNone/>
            </a:pPr>
            <a:endParaRPr lang="en-US" sz="3000" dirty="0"/>
          </a:p>
          <a:p>
            <a:r>
              <a:rPr lang="en-US" sz="3000" dirty="0"/>
              <a:t>It can be used to observe, modify, or replace an </a:t>
            </a:r>
            <a:r>
              <a:rPr lang="en-US" sz="3000" dirty="0" err="1"/>
              <a:t>accessor's</a:t>
            </a:r>
            <a:r>
              <a:rPr lang="en-US" sz="3000" dirty="0"/>
              <a:t> definitions.</a:t>
            </a:r>
          </a:p>
          <a:p>
            <a:endParaRPr lang="en-US" sz="3000" dirty="0"/>
          </a:p>
          <a:p>
            <a:r>
              <a:rPr lang="en-US" sz="3000" dirty="0"/>
              <a:t>An </a:t>
            </a:r>
            <a:r>
              <a:rPr lang="en-US" sz="3000" dirty="0" err="1"/>
              <a:t>accessor</a:t>
            </a:r>
            <a:r>
              <a:rPr lang="en-US" sz="3000" dirty="0"/>
              <a:t> is a getter and setter property of the class declaration.</a:t>
            </a:r>
          </a:p>
        </p:txBody>
      </p:sp>
    </p:spTree>
    <p:extLst>
      <p:ext uri="{BB962C8B-B14F-4D97-AF65-F5344CB8AC3E}">
        <p14:creationId xmlns:p14="http://schemas.microsoft.com/office/powerpoint/2010/main" val="31546408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id="{A430124F-9EE2-4759-A4C7-7BC6FBF7A596}"/>
              </a:ext>
            </a:extLst>
          </p:cNvPr>
          <p:cNvSpPr>
            <a:spLocks noGrp="1"/>
          </p:cNvSpPr>
          <p:nvPr>
            <p:ph type="ftr" sz="quarter" idx="12"/>
          </p:nvPr>
        </p:nvSpPr>
        <p:spPr>
          <a:xfrm>
            <a:off x="4038600" y="6356351"/>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83</a:t>
            </a:fld>
            <a:endParaRPr lang="en-US" altLang="en-US"/>
          </a:p>
        </p:txBody>
      </p:sp>
      <p:sp>
        <p:nvSpPr>
          <p:cNvPr id="7" name="Title 1">
            <a:extLst>
              <a:ext uri="{FF2B5EF4-FFF2-40B4-BE49-F238E27FC236}">
                <a16:creationId xmlns:a16="http://schemas.microsoft.com/office/drawing/2014/main" id="{B7E0015B-E3F6-43A8-8C77-07731E4B167E}"/>
              </a:ext>
            </a:extLst>
          </p:cNvPr>
          <p:cNvSpPr txBox="1">
            <a:spLocks/>
          </p:cNvSpPr>
          <p:nvPr/>
        </p:nvSpPr>
        <p:spPr>
          <a:xfrm>
            <a:off x="2895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US" sz="3200" b="1" dirty="0">
                <a:latin typeface="+mj-lt"/>
              </a:rPr>
              <a:t>Types of Decorators(cont..)</a:t>
            </a:r>
            <a:endParaRPr lang="en-IN" sz="3200" b="1" dirty="0">
              <a:latin typeface="+mj-lt"/>
            </a:endParaRPr>
          </a:p>
        </p:txBody>
      </p:sp>
      <p:sp>
        <p:nvSpPr>
          <p:cNvPr id="2" name="Date Placeholder 1"/>
          <p:cNvSpPr>
            <a:spLocks noGrp="1"/>
          </p:cNvSpPr>
          <p:nvPr>
            <p:ph type="dt" sz="half" idx="10"/>
          </p:nvPr>
        </p:nvSpPr>
        <p:spPr/>
        <p:txBody>
          <a:bodyPr/>
          <a:lstStyle/>
          <a:p>
            <a:r>
              <a:rPr lang="en-US"/>
              <a:t>6/7/2023</a:t>
            </a:r>
          </a:p>
        </p:txBody>
      </p:sp>
      <p:sp>
        <p:nvSpPr>
          <p:cNvPr id="3" name="Content Placeholder 2"/>
          <p:cNvSpPr>
            <a:spLocks noGrp="1"/>
          </p:cNvSpPr>
          <p:nvPr>
            <p:ph idx="1"/>
          </p:nvPr>
        </p:nvSpPr>
        <p:spPr>
          <a:xfrm>
            <a:off x="2209800" y="762000"/>
            <a:ext cx="8229600" cy="5410200"/>
          </a:xfrm>
        </p:spPr>
        <p:txBody>
          <a:bodyPr>
            <a:normAutofit fontScale="92500" lnSpcReduction="20000"/>
          </a:bodyPr>
          <a:lstStyle/>
          <a:p>
            <a:pPr marL="0" indent="0">
              <a:buNone/>
            </a:pPr>
            <a:r>
              <a:rPr lang="en-US" sz="3000" b="1" dirty="0"/>
              <a:t>Example of </a:t>
            </a:r>
            <a:r>
              <a:rPr lang="en-US" sz="3000" b="1" dirty="0" err="1"/>
              <a:t>Accessor</a:t>
            </a:r>
            <a:r>
              <a:rPr lang="en-US" sz="3000" b="1" dirty="0"/>
              <a:t> Decorators</a:t>
            </a:r>
          </a:p>
          <a:p>
            <a:pPr marL="0" indent="0">
              <a:buNone/>
            </a:pPr>
            <a:r>
              <a:rPr lang="en-US" sz="2600" dirty="0"/>
              <a:t>class Employee {  </a:t>
            </a:r>
          </a:p>
          <a:p>
            <a:pPr marL="0" indent="0">
              <a:buNone/>
            </a:pPr>
            <a:r>
              <a:rPr lang="en-US" sz="2600" dirty="0"/>
              <a:t>    private _salary: number;  </a:t>
            </a:r>
          </a:p>
          <a:p>
            <a:pPr marL="0" indent="0">
              <a:buNone/>
            </a:pPr>
            <a:r>
              <a:rPr lang="en-US" sz="2600" dirty="0"/>
              <a:t>    private _name: string;  </a:t>
            </a:r>
          </a:p>
          <a:p>
            <a:pPr marL="0" indent="0">
              <a:buNone/>
            </a:pPr>
            <a:r>
              <a:rPr lang="en-US" sz="2600" dirty="0"/>
              <a:t>  </a:t>
            </a:r>
          </a:p>
          <a:p>
            <a:pPr marL="0" indent="0">
              <a:buNone/>
            </a:pPr>
            <a:r>
              <a:rPr lang="en-US" sz="2600" dirty="0"/>
              <a:t>    @configurable(false)  </a:t>
            </a:r>
          </a:p>
          <a:p>
            <a:pPr marL="0" indent="0">
              <a:buNone/>
            </a:pPr>
            <a:r>
              <a:rPr lang="en-US" sz="2600" dirty="0"/>
              <a:t>    get salary() { return '</a:t>
            </a:r>
            <a:r>
              <a:rPr lang="en-US" sz="2600" dirty="0" err="1"/>
              <a:t>Rs</a:t>
            </a:r>
            <a:r>
              <a:rPr lang="en-US" sz="2600" dirty="0"/>
              <a:t>. ${</a:t>
            </a:r>
            <a:r>
              <a:rPr lang="en-US" sz="2600" dirty="0" err="1"/>
              <a:t>this._salary</a:t>
            </a:r>
            <a:r>
              <a:rPr lang="en-US" sz="2600" dirty="0"/>
              <a:t>}'; }  </a:t>
            </a:r>
          </a:p>
          <a:p>
            <a:pPr marL="0" indent="0">
              <a:buNone/>
            </a:pPr>
            <a:r>
              <a:rPr lang="en-US" sz="2600" dirty="0"/>
              <a:t>    set salary(salary: any) { </a:t>
            </a:r>
            <a:r>
              <a:rPr lang="en-US" sz="2600" dirty="0" err="1"/>
              <a:t>this._salary</a:t>
            </a:r>
            <a:r>
              <a:rPr lang="en-US" sz="2600" dirty="0"/>
              <a:t> = +salary; }  </a:t>
            </a:r>
          </a:p>
          <a:p>
            <a:pPr marL="0" indent="0">
              <a:buNone/>
            </a:pPr>
            <a:r>
              <a:rPr lang="en-US" sz="2600" dirty="0"/>
              <a:t>  </a:t>
            </a:r>
          </a:p>
          <a:p>
            <a:pPr marL="0" indent="0">
              <a:buNone/>
            </a:pPr>
            <a:r>
              <a:rPr lang="en-US" sz="2600" dirty="0"/>
              <a:t>    @configurable(true)  </a:t>
            </a:r>
          </a:p>
          <a:p>
            <a:pPr marL="0" indent="0">
              <a:buNone/>
            </a:pPr>
            <a:r>
              <a:rPr lang="en-US" sz="2600" dirty="0"/>
              <a:t>    get name() { return 'Sir/Madam, ${</a:t>
            </a:r>
            <a:r>
              <a:rPr lang="en-US" sz="2600" dirty="0" err="1"/>
              <a:t>this._name</a:t>
            </a:r>
            <a:r>
              <a:rPr lang="en-US" sz="2600" dirty="0"/>
              <a:t>}'; }  </a:t>
            </a:r>
          </a:p>
          <a:p>
            <a:pPr marL="0" indent="0">
              <a:buNone/>
            </a:pPr>
            <a:r>
              <a:rPr lang="en-US" sz="2600" dirty="0"/>
              <a:t>    set name(name: string) { </a:t>
            </a:r>
            <a:r>
              <a:rPr lang="en-US" sz="2600" dirty="0" err="1"/>
              <a:t>this._name</a:t>
            </a:r>
            <a:r>
              <a:rPr lang="en-US" sz="2600" dirty="0"/>
              <a:t> = name; }  </a:t>
            </a:r>
          </a:p>
          <a:p>
            <a:pPr marL="0" indent="0">
              <a:buNone/>
            </a:pPr>
            <a:r>
              <a:rPr lang="en-US" sz="2600" dirty="0"/>
              <a:t>} </a:t>
            </a:r>
          </a:p>
        </p:txBody>
      </p:sp>
    </p:spTree>
    <p:extLst>
      <p:ext uri="{BB962C8B-B14F-4D97-AF65-F5344CB8AC3E}">
        <p14:creationId xmlns:p14="http://schemas.microsoft.com/office/powerpoint/2010/main" val="14853671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id="{A430124F-9EE2-4759-A4C7-7BC6FBF7A596}"/>
              </a:ext>
            </a:extLst>
          </p:cNvPr>
          <p:cNvSpPr>
            <a:spLocks noGrp="1"/>
          </p:cNvSpPr>
          <p:nvPr>
            <p:ph type="ftr" sz="quarter" idx="12"/>
          </p:nvPr>
        </p:nvSpPr>
        <p:spPr>
          <a:xfrm>
            <a:off x="4038600" y="6356351"/>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84</a:t>
            </a:fld>
            <a:endParaRPr lang="en-US" altLang="en-US"/>
          </a:p>
        </p:txBody>
      </p:sp>
      <p:sp>
        <p:nvSpPr>
          <p:cNvPr id="7" name="Title 1">
            <a:extLst>
              <a:ext uri="{FF2B5EF4-FFF2-40B4-BE49-F238E27FC236}">
                <a16:creationId xmlns:a16="http://schemas.microsoft.com/office/drawing/2014/main" id="{B7E0015B-E3F6-43A8-8C77-07731E4B167E}"/>
              </a:ext>
            </a:extLst>
          </p:cNvPr>
          <p:cNvSpPr txBox="1">
            <a:spLocks/>
          </p:cNvSpPr>
          <p:nvPr/>
        </p:nvSpPr>
        <p:spPr>
          <a:xfrm>
            <a:off x="2895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US" sz="3200" b="1" dirty="0">
                <a:latin typeface="+mj-lt"/>
              </a:rPr>
              <a:t>Types of Decorators(cont..)</a:t>
            </a:r>
            <a:endParaRPr lang="en-IN" sz="3200" b="1" dirty="0">
              <a:latin typeface="+mj-lt"/>
            </a:endParaRPr>
          </a:p>
        </p:txBody>
      </p:sp>
      <p:sp>
        <p:nvSpPr>
          <p:cNvPr id="2" name="Date Placeholder 1"/>
          <p:cNvSpPr>
            <a:spLocks noGrp="1"/>
          </p:cNvSpPr>
          <p:nvPr>
            <p:ph type="dt" sz="half" idx="10"/>
          </p:nvPr>
        </p:nvSpPr>
        <p:spPr/>
        <p:txBody>
          <a:bodyPr/>
          <a:lstStyle/>
          <a:p>
            <a:r>
              <a:rPr lang="en-US"/>
              <a:t>6/7/2023</a:t>
            </a:r>
          </a:p>
        </p:txBody>
      </p:sp>
      <p:sp>
        <p:nvSpPr>
          <p:cNvPr id="4" name="Content Placeholder 3"/>
          <p:cNvSpPr>
            <a:spLocks noGrp="1"/>
          </p:cNvSpPr>
          <p:nvPr>
            <p:ph idx="1"/>
          </p:nvPr>
        </p:nvSpPr>
        <p:spPr>
          <a:xfrm>
            <a:off x="1981200" y="914400"/>
            <a:ext cx="8458200" cy="4800600"/>
          </a:xfrm>
        </p:spPr>
        <p:txBody>
          <a:bodyPr>
            <a:normAutofit/>
          </a:bodyPr>
          <a:lstStyle/>
          <a:p>
            <a:pPr marL="0" indent="0">
              <a:buNone/>
            </a:pPr>
            <a:r>
              <a:rPr lang="en-US" b="1" dirty="0"/>
              <a:t> Property Decorators</a:t>
            </a:r>
          </a:p>
          <a:p>
            <a:pPr>
              <a:buFont typeface="Wingdings" panose="05000000000000000000" pitchFamily="2" charset="2"/>
              <a:buChar char="§"/>
            </a:pPr>
            <a:r>
              <a:rPr lang="en-US" dirty="0"/>
              <a:t>A property decorator is defined just before a property declaration. </a:t>
            </a:r>
          </a:p>
          <a:p>
            <a:pPr marL="0" indent="0">
              <a:buNone/>
            </a:pPr>
            <a:endParaRPr lang="en-US" dirty="0"/>
          </a:p>
          <a:p>
            <a:pPr>
              <a:buFont typeface="Wingdings" panose="05000000000000000000" pitchFamily="2" charset="2"/>
              <a:buChar char="§"/>
            </a:pPr>
            <a:r>
              <a:rPr lang="en-US" dirty="0"/>
              <a:t>It is similar to the method decorators. </a:t>
            </a:r>
          </a:p>
          <a:p>
            <a:pPr marL="0" indent="0">
              <a:buNone/>
            </a:pPr>
            <a:endParaRPr lang="en-US" dirty="0"/>
          </a:p>
          <a:p>
            <a:pPr>
              <a:buFont typeface="Wingdings" panose="05000000000000000000" pitchFamily="2" charset="2"/>
              <a:buChar char="§"/>
            </a:pPr>
            <a:r>
              <a:rPr lang="en-US" dirty="0"/>
              <a:t>The only difference between property decorators and method decorators is that they do not accept property descriptor as an argument and do not return anything.</a:t>
            </a:r>
          </a:p>
        </p:txBody>
      </p:sp>
    </p:spTree>
    <p:extLst>
      <p:ext uri="{BB962C8B-B14F-4D97-AF65-F5344CB8AC3E}">
        <p14:creationId xmlns:p14="http://schemas.microsoft.com/office/powerpoint/2010/main" val="996052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id="{A430124F-9EE2-4759-A4C7-7BC6FBF7A596}"/>
              </a:ext>
            </a:extLst>
          </p:cNvPr>
          <p:cNvSpPr>
            <a:spLocks noGrp="1"/>
          </p:cNvSpPr>
          <p:nvPr>
            <p:ph type="ftr" sz="quarter" idx="12"/>
          </p:nvPr>
        </p:nvSpPr>
        <p:spPr>
          <a:xfrm>
            <a:off x="4038600" y="6356351"/>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85</a:t>
            </a:fld>
            <a:endParaRPr lang="en-US" altLang="en-US"/>
          </a:p>
        </p:txBody>
      </p:sp>
      <p:sp>
        <p:nvSpPr>
          <p:cNvPr id="7" name="Title 1">
            <a:extLst>
              <a:ext uri="{FF2B5EF4-FFF2-40B4-BE49-F238E27FC236}">
                <a16:creationId xmlns:a16="http://schemas.microsoft.com/office/drawing/2014/main" id="{B7E0015B-E3F6-43A8-8C77-07731E4B167E}"/>
              </a:ext>
            </a:extLst>
          </p:cNvPr>
          <p:cNvSpPr txBox="1">
            <a:spLocks/>
          </p:cNvSpPr>
          <p:nvPr/>
        </p:nvSpPr>
        <p:spPr>
          <a:xfrm>
            <a:off x="2895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US" sz="3200" b="1" dirty="0">
                <a:latin typeface="+mj-lt"/>
              </a:rPr>
              <a:t>Types of Decorators(cont..)</a:t>
            </a:r>
            <a:endParaRPr lang="en-IN" sz="3200" b="1" dirty="0">
              <a:latin typeface="+mj-lt"/>
            </a:endParaRPr>
          </a:p>
        </p:txBody>
      </p:sp>
      <p:sp>
        <p:nvSpPr>
          <p:cNvPr id="2" name="Date Placeholder 1"/>
          <p:cNvSpPr>
            <a:spLocks noGrp="1"/>
          </p:cNvSpPr>
          <p:nvPr>
            <p:ph type="dt" sz="half" idx="10"/>
          </p:nvPr>
        </p:nvSpPr>
        <p:spPr/>
        <p:txBody>
          <a:bodyPr/>
          <a:lstStyle/>
          <a:p>
            <a:r>
              <a:rPr lang="en-US"/>
              <a:t>6/7/2023</a:t>
            </a:r>
          </a:p>
        </p:txBody>
      </p:sp>
      <p:sp>
        <p:nvSpPr>
          <p:cNvPr id="3" name="Content Placeholder 2"/>
          <p:cNvSpPr>
            <a:spLocks noGrp="1"/>
          </p:cNvSpPr>
          <p:nvPr>
            <p:ph idx="1"/>
          </p:nvPr>
        </p:nvSpPr>
        <p:spPr>
          <a:xfrm>
            <a:off x="2286000" y="990601"/>
            <a:ext cx="8229600" cy="4525963"/>
          </a:xfrm>
        </p:spPr>
        <p:txBody>
          <a:bodyPr>
            <a:normAutofit/>
          </a:bodyPr>
          <a:lstStyle/>
          <a:p>
            <a:pPr marL="0" indent="0">
              <a:buNone/>
            </a:pPr>
            <a:r>
              <a:rPr lang="en-US" b="1" dirty="0"/>
              <a:t>Example of Property Decorators</a:t>
            </a:r>
          </a:p>
          <a:p>
            <a:pPr marL="0" indent="0">
              <a:buNone/>
            </a:pPr>
            <a:r>
              <a:rPr lang="en-US" dirty="0"/>
              <a:t>class Company {  </a:t>
            </a:r>
          </a:p>
          <a:p>
            <a:pPr marL="0" indent="0">
              <a:buNone/>
            </a:pPr>
            <a:r>
              <a:rPr lang="en-US" dirty="0"/>
              <a:t> @</a:t>
            </a:r>
            <a:r>
              <a:rPr lang="en-US" dirty="0" err="1"/>
              <a:t>ReadOnly</a:t>
            </a:r>
            <a:r>
              <a:rPr lang="en-US" dirty="0"/>
              <a:t>   </a:t>
            </a:r>
          </a:p>
          <a:p>
            <a:pPr marL="0" indent="0">
              <a:buNone/>
            </a:pPr>
            <a:r>
              <a:rPr lang="en-US" dirty="0"/>
              <a:t>name: string = “NIET";  </a:t>
            </a:r>
          </a:p>
          <a:p>
            <a:pPr marL="0" indent="0">
              <a:buNone/>
            </a:pPr>
            <a:r>
              <a:rPr lang="en-US" dirty="0"/>
              <a:t>}  </a:t>
            </a:r>
          </a:p>
          <a:p>
            <a:pPr marL="0" indent="0">
              <a:buNone/>
            </a:pPr>
            <a:r>
              <a:rPr lang="en-US" dirty="0"/>
              <a:t>let comp = new Company();  </a:t>
            </a:r>
          </a:p>
          <a:p>
            <a:pPr marL="0" indent="0">
              <a:buNone/>
            </a:pPr>
            <a:r>
              <a:rPr lang="en-US" dirty="0"/>
              <a:t>comp.name = 'SSSIT.com'; console.log(comp.name); </a:t>
            </a:r>
          </a:p>
        </p:txBody>
      </p:sp>
    </p:spTree>
    <p:extLst>
      <p:ext uri="{BB962C8B-B14F-4D97-AF65-F5344CB8AC3E}">
        <p14:creationId xmlns:p14="http://schemas.microsoft.com/office/powerpoint/2010/main" val="15923671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id="{A430124F-9EE2-4759-A4C7-7BC6FBF7A596}"/>
              </a:ext>
            </a:extLst>
          </p:cNvPr>
          <p:cNvSpPr>
            <a:spLocks noGrp="1"/>
          </p:cNvSpPr>
          <p:nvPr>
            <p:ph type="ftr" sz="quarter" idx="12"/>
          </p:nvPr>
        </p:nvSpPr>
        <p:spPr>
          <a:xfrm>
            <a:off x="4038600" y="6356351"/>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86</a:t>
            </a:fld>
            <a:endParaRPr lang="en-US" altLang="en-US"/>
          </a:p>
        </p:txBody>
      </p:sp>
      <p:sp>
        <p:nvSpPr>
          <p:cNvPr id="7" name="Title 1">
            <a:extLst>
              <a:ext uri="{FF2B5EF4-FFF2-40B4-BE49-F238E27FC236}">
                <a16:creationId xmlns:a16="http://schemas.microsoft.com/office/drawing/2014/main" id="{B7E0015B-E3F6-43A8-8C77-07731E4B167E}"/>
              </a:ext>
            </a:extLst>
          </p:cNvPr>
          <p:cNvSpPr txBox="1">
            <a:spLocks/>
          </p:cNvSpPr>
          <p:nvPr/>
        </p:nvSpPr>
        <p:spPr>
          <a:xfrm>
            <a:off x="2895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US" sz="3200" b="1" dirty="0">
                <a:latin typeface="+mj-lt"/>
              </a:rPr>
              <a:t>Types of Decorators(cont..)</a:t>
            </a:r>
            <a:endParaRPr lang="en-IN" sz="3200" b="1" dirty="0">
              <a:latin typeface="+mj-lt"/>
            </a:endParaRPr>
          </a:p>
        </p:txBody>
      </p:sp>
      <p:sp>
        <p:nvSpPr>
          <p:cNvPr id="2" name="Date Placeholder 1"/>
          <p:cNvSpPr>
            <a:spLocks noGrp="1"/>
          </p:cNvSpPr>
          <p:nvPr>
            <p:ph type="dt" sz="half" idx="10"/>
          </p:nvPr>
        </p:nvSpPr>
        <p:spPr/>
        <p:txBody>
          <a:bodyPr/>
          <a:lstStyle/>
          <a:p>
            <a:r>
              <a:rPr lang="en-US"/>
              <a:t>6/7/2023</a:t>
            </a:r>
          </a:p>
        </p:txBody>
      </p:sp>
      <p:sp>
        <p:nvSpPr>
          <p:cNvPr id="4" name="Content Placeholder 3"/>
          <p:cNvSpPr>
            <a:spLocks noGrp="1"/>
          </p:cNvSpPr>
          <p:nvPr>
            <p:ph idx="1"/>
          </p:nvPr>
        </p:nvSpPr>
        <p:spPr>
          <a:xfrm>
            <a:off x="1828800" y="1143001"/>
            <a:ext cx="8839200" cy="4525963"/>
          </a:xfrm>
        </p:spPr>
        <p:txBody>
          <a:bodyPr/>
          <a:lstStyle/>
          <a:p>
            <a:pPr marL="0" indent="0">
              <a:buNone/>
            </a:pPr>
            <a:r>
              <a:rPr lang="en-US" b="1" dirty="0"/>
              <a:t>Parameter Decorators</a:t>
            </a:r>
          </a:p>
          <a:p>
            <a:r>
              <a:rPr lang="en-US" dirty="0"/>
              <a:t>A parameter decorator is defined just before a parameter declaration.</a:t>
            </a:r>
          </a:p>
          <a:p>
            <a:r>
              <a:rPr lang="en-US" dirty="0"/>
              <a:t> It is applied to the function for a class constructor or method declaration. </a:t>
            </a:r>
          </a:p>
          <a:p>
            <a:r>
              <a:rPr lang="en-US" dirty="0"/>
              <a:t>It cannot be used in a declaration file or in any other ambient context (such as in a declared class).</a:t>
            </a:r>
          </a:p>
        </p:txBody>
      </p:sp>
    </p:spTree>
    <p:extLst>
      <p:ext uri="{BB962C8B-B14F-4D97-AF65-F5344CB8AC3E}">
        <p14:creationId xmlns:p14="http://schemas.microsoft.com/office/powerpoint/2010/main" val="990084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id="{A430124F-9EE2-4759-A4C7-7BC6FBF7A596}"/>
              </a:ext>
            </a:extLst>
          </p:cNvPr>
          <p:cNvSpPr>
            <a:spLocks noGrp="1"/>
          </p:cNvSpPr>
          <p:nvPr>
            <p:ph type="ftr" sz="quarter" idx="12"/>
          </p:nvPr>
        </p:nvSpPr>
        <p:spPr>
          <a:xfrm>
            <a:off x="4038600" y="6356351"/>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87</a:t>
            </a:fld>
            <a:endParaRPr lang="en-US" altLang="en-US"/>
          </a:p>
        </p:txBody>
      </p:sp>
      <p:sp>
        <p:nvSpPr>
          <p:cNvPr id="7" name="Title 1">
            <a:extLst>
              <a:ext uri="{FF2B5EF4-FFF2-40B4-BE49-F238E27FC236}">
                <a16:creationId xmlns:a16="http://schemas.microsoft.com/office/drawing/2014/main" id="{B7E0015B-E3F6-43A8-8C77-07731E4B167E}"/>
              </a:ext>
            </a:extLst>
          </p:cNvPr>
          <p:cNvSpPr txBox="1">
            <a:spLocks/>
          </p:cNvSpPr>
          <p:nvPr/>
        </p:nvSpPr>
        <p:spPr>
          <a:xfrm>
            <a:off x="2895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US" sz="3200" b="1" dirty="0">
                <a:latin typeface="+mj-lt"/>
              </a:rPr>
              <a:t>Types of Decorators(cont..)</a:t>
            </a:r>
            <a:endParaRPr lang="en-IN" sz="3200" b="1" dirty="0">
              <a:latin typeface="+mj-lt"/>
            </a:endParaRPr>
          </a:p>
        </p:txBody>
      </p:sp>
      <p:sp>
        <p:nvSpPr>
          <p:cNvPr id="2" name="Date Placeholder 1"/>
          <p:cNvSpPr>
            <a:spLocks noGrp="1"/>
          </p:cNvSpPr>
          <p:nvPr>
            <p:ph type="dt" sz="half" idx="10"/>
          </p:nvPr>
        </p:nvSpPr>
        <p:spPr/>
        <p:txBody>
          <a:bodyPr/>
          <a:lstStyle/>
          <a:p>
            <a:r>
              <a:rPr lang="en-US"/>
              <a:t>6/7/2023</a:t>
            </a:r>
          </a:p>
        </p:txBody>
      </p:sp>
      <p:sp>
        <p:nvSpPr>
          <p:cNvPr id="4" name="Content Placeholder 3"/>
          <p:cNvSpPr>
            <a:spLocks noGrp="1"/>
          </p:cNvSpPr>
          <p:nvPr>
            <p:ph idx="1"/>
          </p:nvPr>
        </p:nvSpPr>
        <p:spPr>
          <a:xfrm>
            <a:off x="2286000" y="1112838"/>
            <a:ext cx="8839200" cy="4525963"/>
          </a:xfrm>
        </p:spPr>
        <p:txBody>
          <a:bodyPr>
            <a:normAutofit fontScale="55000" lnSpcReduction="20000"/>
          </a:bodyPr>
          <a:lstStyle/>
          <a:p>
            <a:pPr marL="0" indent="0">
              <a:buNone/>
            </a:pPr>
            <a:r>
              <a:rPr lang="en-US" sz="5100" b="1" dirty="0"/>
              <a:t>Example of Parameter Decorators</a:t>
            </a:r>
          </a:p>
          <a:p>
            <a:pPr marL="0" indent="0">
              <a:buNone/>
            </a:pPr>
            <a:r>
              <a:rPr lang="en-US" sz="4500" dirty="0"/>
              <a:t>class Person {  </a:t>
            </a:r>
          </a:p>
          <a:p>
            <a:pPr marL="0" indent="0">
              <a:buNone/>
            </a:pPr>
            <a:r>
              <a:rPr lang="en-US" sz="4500" dirty="0"/>
              <a:t>    </a:t>
            </a:r>
            <a:r>
              <a:rPr lang="en-US" sz="4500" dirty="0" err="1"/>
              <a:t>msg</a:t>
            </a:r>
            <a:r>
              <a:rPr lang="en-US" sz="4500" dirty="0"/>
              <a:t>: string;  </a:t>
            </a:r>
          </a:p>
          <a:p>
            <a:pPr marL="0" indent="0">
              <a:buNone/>
            </a:pPr>
            <a:r>
              <a:rPr lang="en-US" sz="4500" dirty="0"/>
              <a:t>    constructor(message: string) {  </a:t>
            </a:r>
          </a:p>
          <a:p>
            <a:pPr marL="0" indent="0">
              <a:buNone/>
            </a:pPr>
            <a:r>
              <a:rPr lang="en-US" sz="4500" dirty="0"/>
              <a:t>        this.msg = message;  </a:t>
            </a:r>
          </a:p>
          <a:p>
            <a:pPr marL="0" indent="0">
              <a:buNone/>
            </a:pPr>
            <a:r>
              <a:rPr lang="en-US" sz="4500" dirty="0"/>
              <a:t>    }  </a:t>
            </a:r>
          </a:p>
          <a:p>
            <a:pPr marL="0" indent="0">
              <a:buNone/>
            </a:pPr>
            <a:r>
              <a:rPr lang="en-US" sz="4500" dirty="0"/>
              <a:t>    @validate  </a:t>
            </a:r>
          </a:p>
          <a:p>
            <a:pPr marL="0" indent="0">
              <a:buNone/>
            </a:pPr>
            <a:r>
              <a:rPr lang="en-US" sz="4500" dirty="0"/>
              <a:t>    show(@required name: string) {  </a:t>
            </a:r>
          </a:p>
          <a:p>
            <a:pPr marL="0" indent="0">
              <a:buNone/>
            </a:pPr>
            <a:r>
              <a:rPr lang="en-US" sz="4500" dirty="0"/>
              <a:t>        return "Hello " + name + ", " + this.msg;  </a:t>
            </a:r>
          </a:p>
          <a:p>
            <a:pPr marL="0" indent="0">
              <a:buNone/>
            </a:pPr>
            <a:r>
              <a:rPr lang="en-US" sz="4500" dirty="0"/>
              <a:t>    }  </a:t>
            </a:r>
          </a:p>
          <a:p>
            <a:pPr marL="0" indent="0">
              <a:buNone/>
            </a:pPr>
            <a:r>
              <a:rPr lang="en-US" sz="4500" dirty="0"/>
              <a:t>} </a:t>
            </a:r>
          </a:p>
        </p:txBody>
      </p:sp>
    </p:spTree>
    <p:extLst>
      <p:ext uri="{BB962C8B-B14F-4D97-AF65-F5344CB8AC3E}">
        <p14:creationId xmlns:p14="http://schemas.microsoft.com/office/powerpoint/2010/main" val="10587697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a:extLst>
              <a:ext uri="{FF2B5EF4-FFF2-40B4-BE49-F238E27FC236}">
                <a16:creationId xmlns:a16="http://schemas.microsoft.com/office/drawing/2014/main" id="{11BE000F-4F47-452A-9F3D-19CB796E47EC}"/>
              </a:ext>
            </a:extLst>
          </p:cNvPr>
          <p:cNvSpPr>
            <a:spLocks noGrp="1"/>
          </p:cNvSpPr>
          <p:nvPr>
            <p:ph type="ftr" sz="quarter" idx="12"/>
          </p:nvPr>
        </p:nvSpPr>
        <p:spPr>
          <a:xfrm>
            <a:off x="4038600" y="6356351"/>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WT                      unit- 4                </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a:extLst>
              <a:ext uri="{FF2B5EF4-FFF2-40B4-BE49-F238E27FC236}">
                <a16:creationId xmlns:a16="http://schemas.microsoft.com/office/drawing/2014/main" id="{CA1C0BC4-84D4-49D9-941E-49C0109050A7}"/>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88</a:t>
            </a:fld>
            <a:endParaRPr lang="en-US" altLang="en-US"/>
          </a:p>
        </p:txBody>
      </p:sp>
      <p:sp>
        <p:nvSpPr>
          <p:cNvPr id="7" name="Title 1">
            <a:extLst>
              <a:ext uri="{FF2B5EF4-FFF2-40B4-BE49-F238E27FC236}">
                <a16:creationId xmlns:a16="http://schemas.microsoft.com/office/drawing/2014/main" id="{6928BDB2-89DC-4844-B9D1-791701628401}"/>
              </a:ext>
            </a:extLst>
          </p:cNvPr>
          <p:cNvSpPr txBox="1">
            <a:spLocks/>
          </p:cNvSpPr>
          <p:nvPr/>
        </p:nvSpPr>
        <p:spPr>
          <a:xfrm>
            <a:off x="2895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itchFamily="18" charset="0"/>
                <a:cs typeface="Times New Roman" pitchFamily="18" charset="0"/>
              </a:rPr>
              <a:t>Daily Quiz</a:t>
            </a:r>
          </a:p>
        </p:txBody>
      </p:sp>
      <p:sp>
        <p:nvSpPr>
          <p:cNvPr id="2" name="Date Placeholder 1"/>
          <p:cNvSpPr>
            <a:spLocks noGrp="1"/>
          </p:cNvSpPr>
          <p:nvPr>
            <p:ph type="dt" sz="half" idx="10"/>
          </p:nvPr>
        </p:nvSpPr>
        <p:spPr/>
        <p:txBody>
          <a:bodyPr/>
          <a:lstStyle/>
          <a:p>
            <a:r>
              <a:rPr lang="en-US"/>
              <a:t>6/7/2023</a:t>
            </a:r>
          </a:p>
        </p:txBody>
      </p:sp>
      <p:sp>
        <p:nvSpPr>
          <p:cNvPr id="3" name="Content Placeholder 2"/>
          <p:cNvSpPr>
            <a:spLocks noGrp="1"/>
          </p:cNvSpPr>
          <p:nvPr>
            <p:ph idx="1"/>
          </p:nvPr>
        </p:nvSpPr>
        <p:spPr>
          <a:xfrm>
            <a:off x="2057400" y="820740"/>
            <a:ext cx="8534400" cy="5656260"/>
          </a:xfrm>
        </p:spPr>
        <p:txBody>
          <a:bodyPr>
            <a:normAutofit fontScale="85000" lnSpcReduction="20000"/>
          </a:bodyPr>
          <a:lstStyle/>
          <a:p>
            <a:pPr marL="0" indent="0">
              <a:buNone/>
            </a:pPr>
            <a:r>
              <a:rPr lang="en-US" sz="1600" b="1" dirty="0"/>
              <a:t>Q 1 Using what can we modify the </a:t>
            </a:r>
            <a:r>
              <a:rPr lang="en-US" sz="1600" b="1" dirty="0" err="1"/>
              <a:t>behaviour</a:t>
            </a:r>
            <a:r>
              <a:rPr lang="en-US" sz="1600" b="1" dirty="0"/>
              <a:t> of a class?</a:t>
            </a:r>
          </a:p>
          <a:p>
            <a:pPr>
              <a:buFont typeface="+mj-lt"/>
              <a:buAutoNum type="alphaLcPeriod"/>
            </a:pPr>
            <a:r>
              <a:rPr lang="en-US" sz="1600" dirty="0"/>
              <a:t>party decorators</a:t>
            </a:r>
          </a:p>
          <a:p>
            <a:pPr>
              <a:buFont typeface="+mj-lt"/>
              <a:buAutoNum type="alphaLcPeriod"/>
            </a:pPr>
            <a:r>
              <a:rPr lang="en-US" sz="1600" dirty="0"/>
              <a:t> property decorators</a:t>
            </a:r>
          </a:p>
          <a:p>
            <a:pPr>
              <a:buFont typeface="+mj-lt"/>
              <a:buAutoNum type="alphaLcPeriod"/>
            </a:pPr>
            <a:r>
              <a:rPr lang="en-US" sz="1600" dirty="0"/>
              <a:t> class </a:t>
            </a:r>
            <a:r>
              <a:rPr lang="en-US" sz="1600" dirty="0" err="1"/>
              <a:t>modifyer</a:t>
            </a:r>
            <a:endParaRPr lang="en-US" sz="1600" dirty="0"/>
          </a:p>
          <a:p>
            <a:pPr>
              <a:buFont typeface="+mj-lt"/>
              <a:buAutoNum type="alphaLcPeriod"/>
            </a:pPr>
            <a:r>
              <a:rPr lang="en-US" sz="1600" dirty="0"/>
              <a:t> class decorators</a:t>
            </a:r>
          </a:p>
          <a:p>
            <a:pPr marL="0" indent="0">
              <a:buNone/>
            </a:pPr>
            <a:r>
              <a:rPr lang="en-US" sz="1600" dirty="0"/>
              <a:t> </a:t>
            </a:r>
            <a:r>
              <a:rPr lang="en-US" sz="1600" b="1" dirty="0"/>
              <a:t>Q 2 Which of these is a backported feature of </a:t>
            </a:r>
            <a:r>
              <a:rPr lang="en-US" sz="1600" b="1" dirty="0" err="1"/>
              <a:t>TypeScript</a:t>
            </a:r>
            <a:r>
              <a:rPr lang="en-US" sz="1600" b="1" dirty="0"/>
              <a:t>?</a:t>
            </a:r>
          </a:p>
          <a:p>
            <a:pPr>
              <a:buFont typeface="+mj-lt"/>
              <a:buAutoNum type="alphaLcPeriod"/>
            </a:pPr>
            <a:r>
              <a:rPr lang="en-US" sz="1600" dirty="0"/>
              <a:t> arrow</a:t>
            </a:r>
          </a:p>
          <a:p>
            <a:pPr>
              <a:buFont typeface="+mj-lt"/>
              <a:buAutoNum type="alphaLcPeriod"/>
            </a:pPr>
            <a:r>
              <a:rPr lang="en-US" sz="1600" dirty="0"/>
              <a:t> methods</a:t>
            </a:r>
          </a:p>
          <a:p>
            <a:pPr>
              <a:buFont typeface="+mj-lt"/>
              <a:buAutoNum type="alphaLcPeriod"/>
            </a:pPr>
            <a:r>
              <a:rPr lang="en-US" sz="1600" dirty="0"/>
              <a:t> modules</a:t>
            </a:r>
          </a:p>
          <a:p>
            <a:pPr>
              <a:buFont typeface="+mj-lt"/>
              <a:buAutoNum type="alphaLcPeriod"/>
            </a:pPr>
            <a:r>
              <a:rPr lang="en-US" sz="1600" dirty="0"/>
              <a:t> classes</a:t>
            </a:r>
          </a:p>
          <a:p>
            <a:pPr marL="0" indent="0">
              <a:buNone/>
            </a:pPr>
            <a:r>
              <a:rPr lang="en-US" sz="1600" b="1" dirty="0"/>
              <a:t>Q 3 A Decorator is a special kind of declaration that can be applied to classes, methods, </a:t>
            </a:r>
            <a:r>
              <a:rPr lang="en-US" sz="1600" b="1" dirty="0" err="1"/>
              <a:t>accessor</a:t>
            </a:r>
            <a:r>
              <a:rPr lang="en-US" sz="1600" b="1" dirty="0"/>
              <a:t>, property, or parameter(True/False)</a:t>
            </a:r>
          </a:p>
          <a:p>
            <a:pPr>
              <a:buAutoNum type="alphaUcPeriod"/>
            </a:pPr>
            <a:r>
              <a:rPr lang="en-US" sz="1600" dirty="0"/>
              <a:t>True</a:t>
            </a:r>
          </a:p>
          <a:p>
            <a:pPr>
              <a:buAutoNum type="alphaUcPeriod"/>
            </a:pPr>
            <a:r>
              <a:rPr lang="en-US" sz="1600" dirty="0"/>
              <a:t>False</a:t>
            </a:r>
          </a:p>
          <a:p>
            <a:pPr marL="0" indent="0">
              <a:buNone/>
            </a:pPr>
            <a:r>
              <a:rPr lang="en-US" sz="1600" b="1" dirty="0"/>
              <a:t>Q 4 Decorators are simply functions that are prefixed expression symbol</a:t>
            </a:r>
          </a:p>
          <a:p>
            <a:pPr>
              <a:buAutoNum type="alphaUcPeriod"/>
            </a:pPr>
            <a:r>
              <a:rPr lang="en-US" sz="1600" dirty="0"/>
              <a:t>#</a:t>
            </a:r>
          </a:p>
          <a:p>
            <a:pPr>
              <a:buAutoNum type="alphaUcPeriod"/>
            </a:pPr>
            <a:r>
              <a:rPr lang="en-US" sz="1600" dirty="0"/>
              <a:t>&amp;</a:t>
            </a:r>
          </a:p>
          <a:p>
            <a:pPr>
              <a:buAutoNum type="alphaUcPeriod"/>
            </a:pPr>
            <a:r>
              <a:rPr lang="en-US" sz="1600" dirty="0"/>
              <a:t>@</a:t>
            </a:r>
          </a:p>
          <a:p>
            <a:pPr marL="0" indent="0">
              <a:buNone/>
            </a:pPr>
            <a:r>
              <a:rPr lang="en-US" sz="1600" b="1" dirty="0"/>
              <a:t>Q 5 Decorators are an experimental feature proposed for ES6(True/False)</a:t>
            </a:r>
          </a:p>
          <a:p>
            <a:pPr>
              <a:buAutoNum type="alphaUcPeriod"/>
            </a:pPr>
            <a:r>
              <a:rPr lang="en-US" sz="1600" dirty="0"/>
              <a:t>True</a:t>
            </a:r>
          </a:p>
          <a:p>
            <a:pPr>
              <a:buAutoNum type="alphaUcPeriod"/>
            </a:pPr>
            <a:r>
              <a:rPr lang="en-US" sz="1600" dirty="0"/>
              <a:t>False</a:t>
            </a:r>
          </a:p>
          <a:p>
            <a:pPr marL="0" indent="0">
              <a:buNone/>
            </a:pPr>
            <a:endParaRPr lang="en-US" sz="1600" dirty="0"/>
          </a:p>
          <a:p>
            <a:pPr>
              <a:buAutoNum type="alphaUcPeriod"/>
            </a:pPr>
            <a:endParaRPr lang="en-US" sz="1600" dirty="0"/>
          </a:p>
          <a:p>
            <a:pPr marL="0" indent="0">
              <a:buNone/>
            </a:pPr>
            <a:endParaRPr lang="en-US" sz="1600" b="1" dirty="0"/>
          </a:p>
          <a:p>
            <a:pPr marL="0" indent="0">
              <a:buNone/>
            </a:pPr>
            <a:endParaRPr lang="en-US" sz="1600" b="1" dirty="0"/>
          </a:p>
        </p:txBody>
      </p:sp>
    </p:spTree>
    <p:extLst>
      <p:ext uri="{BB962C8B-B14F-4D97-AF65-F5344CB8AC3E}">
        <p14:creationId xmlns:p14="http://schemas.microsoft.com/office/powerpoint/2010/main" val="12543198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a:extLst>
              <a:ext uri="{FF2B5EF4-FFF2-40B4-BE49-F238E27FC236}">
                <a16:creationId xmlns:a16="http://schemas.microsoft.com/office/drawing/2014/main" id="{11BE000F-4F47-452A-9F3D-19CB796E47EC}"/>
              </a:ext>
            </a:extLst>
          </p:cNvPr>
          <p:cNvSpPr>
            <a:spLocks noGrp="1"/>
          </p:cNvSpPr>
          <p:nvPr>
            <p:ph type="ftr" sz="quarter" idx="12"/>
          </p:nvPr>
        </p:nvSpPr>
        <p:spPr>
          <a:xfrm>
            <a:off x="4038600" y="6356351"/>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WT                      unit- 4                </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a:extLst>
              <a:ext uri="{FF2B5EF4-FFF2-40B4-BE49-F238E27FC236}">
                <a16:creationId xmlns:a16="http://schemas.microsoft.com/office/drawing/2014/main" id="{CA1C0BC4-84D4-49D9-941E-49C0109050A7}"/>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89</a:t>
            </a:fld>
            <a:endParaRPr lang="en-US" altLang="en-US"/>
          </a:p>
        </p:txBody>
      </p:sp>
      <p:sp>
        <p:nvSpPr>
          <p:cNvPr id="7" name="Title 1">
            <a:extLst>
              <a:ext uri="{FF2B5EF4-FFF2-40B4-BE49-F238E27FC236}">
                <a16:creationId xmlns:a16="http://schemas.microsoft.com/office/drawing/2014/main" id="{6928BDB2-89DC-4844-B9D1-791701628401}"/>
              </a:ext>
            </a:extLst>
          </p:cNvPr>
          <p:cNvSpPr txBox="1">
            <a:spLocks/>
          </p:cNvSpPr>
          <p:nvPr/>
        </p:nvSpPr>
        <p:spPr>
          <a:xfrm>
            <a:off x="2895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itchFamily="18" charset="0"/>
                <a:cs typeface="Times New Roman" pitchFamily="18" charset="0"/>
              </a:rPr>
              <a:t>Daily Quiz(Cont..)</a:t>
            </a:r>
          </a:p>
        </p:txBody>
      </p:sp>
      <p:sp>
        <p:nvSpPr>
          <p:cNvPr id="2" name="Date Placeholder 1"/>
          <p:cNvSpPr>
            <a:spLocks noGrp="1"/>
          </p:cNvSpPr>
          <p:nvPr>
            <p:ph type="dt" sz="half" idx="10"/>
          </p:nvPr>
        </p:nvSpPr>
        <p:spPr/>
        <p:txBody>
          <a:bodyPr/>
          <a:lstStyle/>
          <a:p>
            <a:r>
              <a:rPr lang="en-US"/>
              <a:t>6/7/2023</a:t>
            </a:r>
          </a:p>
        </p:txBody>
      </p:sp>
      <p:sp>
        <p:nvSpPr>
          <p:cNvPr id="4" name="Content Placeholder 3"/>
          <p:cNvSpPr>
            <a:spLocks noGrp="1"/>
          </p:cNvSpPr>
          <p:nvPr>
            <p:ph idx="1"/>
          </p:nvPr>
        </p:nvSpPr>
        <p:spPr>
          <a:xfrm>
            <a:off x="1981200" y="914400"/>
            <a:ext cx="8229600" cy="5562600"/>
          </a:xfrm>
        </p:spPr>
        <p:txBody>
          <a:bodyPr>
            <a:normAutofit fontScale="85000" lnSpcReduction="20000"/>
          </a:bodyPr>
          <a:lstStyle/>
          <a:p>
            <a:pPr marL="0" indent="0">
              <a:buNone/>
            </a:pPr>
            <a:r>
              <a:rPr lang="en-US" sz="1600" b="1" dirty="0"/>
              <a:t>Q 6 A class decorator is defined just before the class declaration, and it tells about the method behaviors(True/False)</a:t>
            </a:r>
          </a:p>
          <a:p>
            <a:pPr>
              <a:buAutoNum type="alphaUcPeriod"/>
            </a:pPr>
            <a:r>
              <a:rPr lang="en-US" sz="1600" dirty="0"/>
              <a:t>True</a:t>
            </a:r>
          </a:p>
          <a:p>
            <a:pPr>
              <a:buAutoNum type="alphaUcPeriod"/>
            </a:pPr>
            <a:r>
              <a:rPr lang="en-US" sz="1600" dirty="0"/>
              <a:t>False</a:t>
            </a:r>
          </a:p>
          <a:p>
            <a:pPr marL="0" indent="0">
              <a:buNone/>
            </a:pPr>
            <a:r>
              <a:rPr lang="en-US" sz="1600" b="1" dirty="0"/>
              <a:t>Q 7 A class decorator is applied to the ---------------- of the class.</a:t>
            </a:r>
          </a:p>
          <a:p>
            <a:pPr>
              <a:buAutoNum type="alphaUcPeriod"/>
            </a:pPr>
            <a:r>
              <a:rPr lang="en-US" sz="1600" dirty="0"/>
              <a:t>Method </a:t>
            </a:r>
          </a:p>
          <a:p>
            <a:pPr>
              <a:buAutoNum type="alphaUcPeriod"/>
            </a:pPr>
            <a:r>
              <a:rPr lang="en-US" sz="1600" dirty="0"/>
              <a:t>Constructor </a:t>
            </a:r>
          </a:p>
          <a:p>
            <a:pPr>
              <a:buAutoNum type="alphaUcPeriod"/>
            </a:pPr>
            <a:r>
              <a:rPr lang="en-US" sz="1600" dirty="0"/>
              <a:t>Variable</a:t>
            </a:r>
          </a:p>
          <a:p>
            <a:pPr marL="0" indent="0">
              <a:buNone/>
            </a:pPr>
            <a:r>
              <a:rPr lang="en-US" sz="1600" b="1" dirty="0"/>
              <a:t>Q 8 Method Decorators  is applied to a ----------------- descriptor for the method</a:t>
            </a:r>
          </a:p>
          <a:p>
            <a:pPr>
              <a:buAutoNum type="alphaUcPeriod"/>
            </a:pPr>
            <a:r>
              <a:rPr lang="en-US" sz="1600" dirty="0"/>
              <a:t>Parameter</a:t>
            </a:r>
          </a:p>
          <a:p>
            <a:pPr>
              <a:buAutoNum type="alphaUcPeriod"/>
            </a:pPr>
            <a:r>
              <a:rPr lang="en-US" sz="1600" dirty="0"/>
              <a:t>Method</a:t>
            </a:r>
          </a:p>
          <a:p>
            <a:pPr>
              <a:buAutoNum type="alphaUcPeriod"/>
            </a:pPr>
            <a:r>
              <a:rPr lang="en-US" sz="1600" dirty="0"/>
              <a:t>Property</a:t>
            </a:r>
          </a:p>
          <a:p>
            <a:pPr marL="0" indent="0">
              <a:buNone/>
            </a:pPr>
            <a:r>
              <a:rPr lang="en-US" sz="1600" b="1" dirty="0"/>
              <a:t>Q 9 The expression for the method decorator function accepts------------ arguments.</a:t>
            </a:r>
          </a:p>
          <a:p>
            <a:pPr>
              <a:buAutoNum type="alphaUcPeriod"/>
            </a:pPr>
            <a:r>
              <a:rPr lang="en-US" sz="1600" dirty="0"/>
              <a:t>One</a:t>
            </a:r>
          </a:p>
          <a:p>
            <a:pPr>
              <a:buAutoNum type="alphaUcPeriod"/>
            </a:pPr>
            <a:r>
              <a:rPr lang="en-US" sz="1600" dirty="0"/>
              <a:t>Two</a:t>
            </a:r>
          </a:p>
          <a:p>
            <a:pPr>
              <a:buAutoNum type="alphaUcPeriod"/>
            </a:pPr>
            <a:r>
              <a:rPr lang="en-US" sz="1600" dirty="0"/>
              <a:t>Three</a:t>
            </a:r>
          </a:p>
          <a:p>
            <a:pPr>
              <a:buAutoNum type="alphaUcPeriod"/>
            </a:pPr>
            <a:r>
              <a:rPr lang="en-US" sz="1600" dirty="0"/>
              <a:t>Four</a:t>
            </a:r>
          </a:p>
          <a:p>
            <a:pPr marL="0" indent="0">
              <a:buNone/>
            </a:pPr>
            <a:r>
              <a:rPr lang="en-US" sz="1600" b="1" dirty="0"/>
              <a:t>Q 10 An </a:t>
            </a:r>
            <a:r>
              <a:rPr lang="en-US" sz="1600" b="1" dirty="0" err="1"/>
              <a:t>Accessor</a:t>
            </a:r>
            <a:r>
              <a:rPr lang="en-US" sz="1600" b="1" dirty="0"/>
              <a:t> Decorator is defined just before a </a:t>
            </a:r>
            <a:r>
              <a:rPr lang="en-US" sz="1600" b="1" dirty="0" err="1"/>
              <a:t>mutator</a:t>
            </a:r>
            <a:r>
              <a:rPr lang="en-US" sz="1600" b="1" dirty="0"/>
              <a:t> declaration (True/False)</a:t>
            </a:r>
          </a:p>
          <a:p>
            <a:pPr>
              <a:buAutoNum type="alphaUcPeriod"/>
            </a:pPr>
            <a:r>
              <a:rPr lang="en-US" sz="1600" dirty="0"/>
              <a:t>True</a:t>
            </a:r>
          </a:p>
          <a:p>
            <a:pPr>
              <a:buAutoNum type="alphaUcPeriod"/>
            </a:pPr>
            <a:r>
              <a:rPr lang="en-US" sz="1600" dirty="0"/>
              <a:t>False</a:t>
            </a:r>
          </a:p>
          <a:p>
            <a:pPr>
              <a:buAutoNum type="alphaUcPeriod"/>
            </a:pPr>
            <a:endParaRPr lang="en-US" sz="1600" dirty="0"/>
          </a:p>
          <a:p>
            <a:pPr marL="0" indent="0">
              <a:buNone/>
            </a:pPr>
            <a:endParaRPr lang="en-US" sz="1600" dirty="0"/>
          </a:p>
          <a:p>
            <a:pPr>
              <a:buAutoNum type="alphaUcPeriod"/>
            </a:pPr>
            <a:endParaRPr lang="en-US" sz="1600" dirty="0"/>
          </a:p>
          <a:p>
            <a:pPr marL="0" indent="0">
              <a:buNone/>
            </a:pPr>
            <a:endParaRPr lang="en-US" sz="1600" dirty="0"/>
          </a:p>
          <a:p>
            <a:pPr marL="0" indent="0">
              <a:buNone/>
            </a:pPr>
            <a:endParaRPr lang="en-US" sz="1600" dirty="0"/>
          </a:p>
          <a:p>
            <a:pPr marL="0" indent="0">
              <a:buNone/>
            </a:pPr>
            <a:endParaRPr lang="en-US" sz="1600" dirty="0"/>
          </a:p>
        </p:txBody>
      </p:sp>
    </p:spTree>
    <p:extLst>
      <p:ext uri="{BB962C8B-B14F-4D97-AF65-F5344CB8AC3E}">
        <p14:creationId xmlns:p14="http://schemas.microsoft.com/office/powerpoint/2010/main" val="10828455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fontScale="92500" lnSpcReduction="10000"/>
          </a:bodyPr>
          <a:lstStyle/>
          <a:p>
            <a:pPr marL="0" indent="0">
              <a:buNone/>
            </a:pPr>
            <a:r>
              <a:rPr lang="en-US" sz="2200" b="1" dirty="0"/>
              <a:t>Number type</a:t>
            </a:r>
          </a:p>
          <a:p>
            <a:pPr marL="0" indent="0">
              <a:buNone/>
            </a:pPr>
            <a:endParaRPr lang="en-US" sz="2200" b="1" dirty="0"/>
          </a:p>
          <a:p>
            <a:pPr marL="0" indent="0" algn="ctr">
              <a:buNone/>
            </a:pPr>
            <a:r>
              <a:rPr lang="en-US" sz="2200" b="1" dirty="0"/>
              <a:t>Vvvvvvvvvvvvvvvvvvvvvvvvvvvvvvvvvvvvvvvvvvvvvvvvvvvvvvvvvvvvvvvvvvvvvvvvvvvvvvvvvvvvvvvvvvvvvvvvvvvvvvvvvvvvvvvvvvvvvv</a:t>
            </a:r>
          </a:p>
          <a:p>
            <a:pPr>
              <a:buFont typeface="Wingdings" panose="05000000000000000000" pitchFamily="2" charset="2"/>
              <a:buChar char="v"/>
            </a:pPr>
            <a:endParaRPr lang="en-US" sz="1800" dirty="0">
              <a:latin typeface="+mj-lt"/>
            </a:endParaRP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integers and real numbers are the same type (no int vs. double)</a:t>
            </a:r>
          </a:p>
          <a:p>
            <a:pPr marL="0" indent="0">
              <a:buNone/>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same operators: + - * / % ++ -- = += -= *= /= %=</a:t>
            </a:r>
          </a:p>
          <a:p>
            <a:pPr marL="0" indent="0">
              <a:buNone/>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similar precedence to Java</a:t>
            </a:r>
          </a:p>
          <a:p>
            <a:pPr marL="0" indent="0">
              <a:buNone/>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many operators auto-convert types: "2" * 3 is 6</a:t>
            </a:r>
          </a:p>
          <a:p>
            <a:pPr marL="0" indent="0" algn="ctr">
              <a:buNone/>
            </a:pPr>
            <a:endParaRPr lang="en-US" sz="2200" b="1" dirty="0"/>
          </a:p>
        </p:txBody>
      </p:sp>
      <p:sp>
        <p:nvSpPr>
          <p:cNvPr id="4" name="Date Placeholder 3"/>
          <p:cNvSpPr>
            <a:spLocks noGrp="1"/>
          </p:cNvSpPr>
          <p:nvPr>
            <p:ph type="dt" sz="half" idx="10"/>
          </p:nvPr>
        </p:nvSpPr>
        <p:spPr/>
        <p:txBody>
          <a:bodyPr/>
          <a:lstStyle/>
          <a:p>
            <a:r>
              <a:rPr lang="en-US"/>
              <a:t>6/7/2023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800" dirty="0"/>
              <a:t>Contd..</a:t>
            </a:r>
          </a:p>
        </p:txBody>
      </p:sp>
      <p:sp>
        <p:nvSpPr>
          <p:cNvPr id="8" name="TextBox 7">
            <a:extLst>
              <a:ext uri="{FF2B5EF4-FFF2-40B4-BE49-F238E27FC236}">
                <a16:creationId xmlns:a16="http://schemas.microsoft.com/office/drawing/2014/main" id="{C98686B4-2959-4460-8EF8-5307D132D1B7}"/>
              </a:ext>
            </a:extLst>
          </p:cNvPr>
          <p:cNvSpPr txBox="1"/>
          <p:nvPr/>
        </p:nvSpPr>
        <p:spPr>
          <a:xfrm>
            <a:off x="2133600" y="1600201"/>
            <a:ext cx="8001000" cy="1200329"/>
          </a:xfrm>
          <a:prstGeom prst="rect">
            <a:avLst/>
          </a:prstGeom>
          <a:solidFill>
            <a:srgbClr val="F4F6A8"/>
          </a:solidFill>
          <a:ln w="19050">
            <a:solidFill>
              <a:schemeClr val="tx1"/>
            </a:solidFill>
          </a:ln>
        </p:spPr>
        <p:txBody>
          <a:bodyPr wrap="square" rtlCol="0">
            <a:spAutoFit/>
          </a:bodyPr>
          <a:lstStyle/>
          <a:p>
            <a:r>
              <a:rPr lang="en-US" dirty="0" err="1">
                <a:latin typeface="Courier New" pitchFamily="49" charset="0"/>
                <a:cs typeface="Courier New" pitchFamily="49" charset="0"/>
              </a:rPr>
              <a:t>var</a:t>
            </a:r>
            <a:r>
              <a:rPr lang="en-US" dirty="0">
                <a:latin typeface="Courier New" pitchFamily="49" charset="0"/>
                <a:cs typeface="Courier New" pitchFamily="49" charset="0"/>
              </a:rPr>
              <a:t> enrollment = 99;</a:t>
            </a:r>
          </a:p>
          <a:p>
            <a:r>
              <a:rPr lang="en-US" dirty="0" err="1">
                <a:latin typeface="Courier New" pitchFamily="49" charset="0"/>
                <a:cs typeface="Courier New" pitchFamily="49" charset="0"/>
              </a:rPr>
              <a:t>var</a:t>
            </a:r>
            <a:r>
              <a:rPr lang="en-US" dirty="0">
                <a:latin typeface="Courier New" pitchFamily="49" charset="0"/>
                <a:cs typeface="Courier New" pitchFamily="49" charset="0"/>
              </a:rPr>
              <a:t> </a:t>
            </a:r>
            <a:r>
              <a:rPr lang="en-US" dirty="0" err="1">
                <a:latin typeface="Courier New" pitchFamily="49" charset="0"/>
                <a:cs typeface="Courier New" pitchFamily="49" charset="0"/>
              </a:rPr>
              <a:t>medianGrade</a:t>
            </a:r>
            <a:r>
              <a:rPr lang="en-US" dirty="0">
                <a:latin typeface="Courier New" pitchFamily="49" charset="0"/>
                <a:cs typeface="Courier New" pitchFamily="49" charset="0"/>
              </a:rPr>
              <a:t> = 2.8;</a:t>
            </a:r>
          </a:p>
          <a:p>
            <a:r>
              <a:rPr lang="en-US" dirty="0" err="1">
                <a:latin typeface="Courier New" pitchFamily="49" charset="0"/>
                <a:cs typeface="Courier New" pitchFamily="49" charset="0"/>
              </a:rPr>
              <a:t>var</a:t>
            </a:r>
            <a:r>
              <a:rPr lang="en-US" dirty="0">
                <a:latin typeface="Courier New" pitchFamily="49" charset="0"/>
                <a:cs typeface="Courier New" pitchFamily="49" charset="0"/>
              </a:rPr>
              <a:t> credits = 5 + 4 + (2 * 3);</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JS</a:t>
            </a:r>
          </a:p>
        </p:txBody>
      </p:sp>
      <p:sp>
        <p:nvSpPr>
          <p:cNvPr id="10" name="Footer Placeholder 12">
            <a:extLst>
              <a:ext uri="{FF2B5EF4-FFF2-40B4-BE49-F238E27FC236}">
                <a16:creationId xmlns:a16="http://schemas.microsoft.com/office/drawing/2014/main" id="{D736E35F-F8B1-4EC2-9C64-74EB5870BC34}"/>
              </a:ext>
            </a:extLst>
          </p:cNvPr>
          <p:cNvSpPr txBox="1">
            <a:spLocks/>
          </p:cNvSpPr>
          <p:nvPr/>
        </p:nvSpPr>
        <p:spPr>
          <a:xfrm>
            <a:off x="3810000" y="6356350"/>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Abdul Khalid                                       WT                       4                </a:t>
            </a:r>
          </a:p>
        </p:txBody>
      </p:sp>
      <p:sp>
        <p:nvSpPr>
          <p:cNvPr id="2" name="Footer Placeholder 1">
            <a:extLst>
              <a:ext uri="{FF2B5EF4-FFF2-40B4-BE49-F238E27FC236}">
                <a16:creationId xmlns:a16="http://schemas.microsoft.com/office/drawing/2014/main" id="{E14C9E7E-7E01-DDD2-BF15-FB42160A2308}"/>
              </a:ext>
            </a:extLst>
          </p:cNvPr>
          <p:cNvSpPr>
            <a:spLocks noGrp="1"/>
          </p:cNvSpPr>
          <p:nvPr>
            <p:ph type="ftr" sz="quarter" idx="11"/>
          </p:nvPr>
        </p:nvSpPr>
        <p:spPr/>
        <p:txBody>
          <a:bodyPr/>
          <a:lstStyle/>
          <a:p>
            <a:r>
              <a:rPr lang="fi-FI"/>
              <a:t>Rajat Kumar              WT                      unit- 4                </a:t>
            </a:r>
            <a:endParaRPr lang="en-US"/>
          </a:p>
        </p:txBody>
      </p:sp>
    </p:spTree>
    <p:extLst>
      <p:ext uri="{BB962C8B-B14F-4D97-AF65-F5344CB8AC3E}">
        <p14:creationId xmlns:p14="http://schemas.microsoft.com/office/powerpoint/2010/main" val="334128449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a:extLst>
              <a:ext uri="{FF2B5EF4-FFF2-40B4-BE49-F238E27FC236}">
                <a16:creationId xmlns:a16="http://schemas.microsoft.com/office/drawing/2014/main" id="{11BE000F-4F47-452A-9F3D-19CB796E47EC}"/>
              </a:ext>
            </a:extLst>
          </p:cNvPr>
          <p:cNvSpPr>
            <a:spLocks noGrp="1"/>
          </p:cNvSpPr>
          <p:nvPr>
            <p:ph type="ftr" sz="quarter" idx="12"/>
          </p:nvPr>
        </p:nvSpPr>
        <p:spPr>
          <a:xfrm>
            <a:off x="4038600" y="6356351"/>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WT                      unit- 4                </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a:extLst>
              <a:ext uri="{FF2B5EF4-FFF2-40B4-BE49-F238E27FC236}">
                <a16:creationId xmlns:a16="http://schemas.microsoft.com/office/drawing/2014/main" id="{CA1C0BC4-84D4-49D9-941E-49C0109050A7}"/>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90</a:t>
            </a:fld>
            <a:endParaRPr lang="en-US" altLang="en-US"/>
          </a:p>
        </p:txBody>
      </p:sp>
      <p:sp>
        <p:nvSpPr>
          <p:cNvPr id="7" name="Title 1">
            <a:extLst>
              <a:ext uri="{FF2B5EF4-FFF2-40B4-BE49-F238E27FC236}">
                <a16:creationId xmlns:a16="http://schemas.microsoft.com/office/drawing/2014/main" id="{6928BDB2-89DC-4844-B9D1-791701628401}"/>
              </a:ext>
            </a:extLst>
          </p:cNvPr>
          <p:cNvSpPr txBox="1">
            <a:spLocks/>
          </p:cNvSpPr>
          <p:nvPr/>
        </p:nvSpPr>
        <p:spPr>
          <a:xfrm>
            <a:off x="2895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itchFamily="18" charset="0"/>
                <a:cs typeface="Times New Roman" pitchFamily="18" charset="0"/>
              </a:rPr>
              <a:t>Daily Quiz(Cont..)</a:t>
            </a:r>
          </a:p>
        </p:txBody>
      </p:sp>
      <p:sp>
        <p:nvSpPr>
          <p:cNvPr id="2" name="Date Placeholder 1"/>
          <p:cNvSpPr>
            <a:spLocks noGrp="1"/>
          </p:cNvSpPr>
          <p:nvPr>
            <p:ph type="dt" sz="half" idx="10"/>
          </p:nvPr>
        </p:nvSpPr>
        <p:spPr/>
        <p:txBody>
          <a:bodyPr/>
          <a:lstStyle/>
          <a:p>
            <a:r>
              <a:rPr lang="en-US"/>
              <a:t>6/7/2023</a:t>
            </a:r>
          </a:p>
        </p:txBody>
      </p:sp>
      <p:sp>
        <p:nvSpPr>
          <p:cNvPr id="3" name="Content Placeholder 2"/>
          <p:cNvSpPr>
            <a:spLocks noGrp="1"/>
          </p:cNvSpPr>
          <p:nvPr>
            <p:ph idx="1"/>
          </p:nvPr>
        </p:nvSpPr>
        <p:spPr>
          <a:xfrm>
            <a:off x="2140527" y="914400"/>
            <a:ext cx="8229600" cy="5394325"/>
          </a:xfrm>
        </p:spPr>
        <p:txBody>
          <a:bodyPr>
            <a:normAutofit fontScale="85000" lnSpcReduction="20000"/>
          </a:bodyPr>
          <a:lstStyle/>
          <a:p>
            <a:pPr marL="0" indent="0">
              <a:buNone/>
            </a:pPr>
            <a:r>
              <a:rPr lang="en-US" sz="1600" b="1" dirty="0"/>
              <a:t>Q 11 An </a:t>
            </a:r>
            <a:r>
              <a:rPr lang="en-US" sz="1600" b="1" dirty="0" err="1"/>
              <a:t>accessor</a:t>
            </a:r>
            <a:r>
              <a:rPr lang="en-US" sz="1600" b="1" dirty="0"/>
              <a:t> is a getter and setter property of the class declaration.(True/False)</a:t>
            </a:r>
          </a:p>
          <a:p>
            <a:pPr>
              <a:buAutoNum type="alphaUcPeriod"/>
            </a:pPr>
            <a:r>
              <a:rPr lang="en-US" sz="1600" dirty="0"/>
              <a:t>True</a:t>
            </a:r>
          </a:p>
          <a:p>
            <a:pPr>
              <a:buAutoNum type="alphaUcPeriod"/>
            </a:pPr>
            <a:r>
              <a:rPr lang="en-US" sz="1600" dirty="0"/>
              <a:t>False</a:t>
            </a:r>
          </a:p>
          <a:p>
            <a:pPr marL="0" indent="0">
              <a:buNone/>
            </a:pPr>
            <a:r>
              <a:rPr lang="en-US" sz="1600" b="1" dirty="0"/>
              <a:t>Q 12 Property Decorator is similar to the--------- decorators</a:t>
            </a:r>
          </a:p>
          <a:p>
            <a:pPr>
              <a:buAutoNum type="alphaUcPeriod"/>
            </a:pPr>
            <a:r>
              <a:rPr lang="en-US" sz="1600" dirty="0"/>
              <a:t>Class</a:t>
            </a:r>
          </a:p>
          <a:p>
            <a:pPr>
              <a:buAutoNum type="alphaUcPeriod"/>
            </a:pPr>
            <a:r>
              <a:rPr lang="en-US" sz="1600" dirty="0"/>
              <a:t>Method</a:t>
            </a:r>
          </a:p>
          <a:p>
            <a:pPr>
              <a:buAutoNum type="alphaUcPeriod"/>
            </a:pPr>
            <a:r>
              <a:rPr lang="en-US" sz="1600" dirty="0" err="1"/>
              <a:t>Accessor</a:t>
            </a:r>
            <a:endParaRPr lang="en-US" sz="1600" dirty="0"/>
          </a:p>
          <a:p>
            <a:pPr marL="0" indent="0">
              <a:buNone/>
            </a:pPr>
            <a:r>
              <a:rPr lang="en-US" sz="1600" b="1" dirty="0"/>
              <a:t>Q 13 The only difference between property decorators and method decorators is that they do not accept property descriptor as an argument and always return anything(True/False)</a:t>
            </a:r>
          </a:p>
          <a:p>
            <a:pPr>
              <a:buAutoNum type="alphaUcPeriod"/>
            </a:pPr>
            <a:r>
              <a:rPr lang="en-US" sz="1600" dirty="0"/>
              <a:t>True</a:t>
            </a:r>
          </a:p>
          <a:p>
            <a:pPr>
              <a:buAutoNum type="alphaUcPeriod"/>
            </a:pPr>
            <a:r>
              <a:rPr lang="en-US" sz="1600" dirty="0"/>
              <a:t>False</a:t>
            </a:r>
          </a:p>
          <a:p>
            <a:pPr marL="0" indent="0">
              <a:buNone/>
            </a:pPr>
            <a:r>
              <a:rPr lang="en-US" sz="1600" b="1" dirty="0"/>
              <a:t>Q 14 Parameter Decorator is applied to the function for a class constructor or method declaration. (True/False)</a:t>
            </a:r>
          </a:p>
          <a:p>
            <a:pPr>
              <a:buAutoNum type="alphaUcPeriod"/>
            </a:pPr>
            <a:r>
              <a:rPr lang="en-US" sz="1600" dirty="0"/>
              <a:t>True</a:t>
            </a:r>
          </a:p>
          <a:p>
            <a:pPr>
              <a:buAutoNum type="alphaUcPeriod"/>
            </a:pPr>
            <a:r>
              <a:rPr lang="en-US" sz="1600" dirty="0"/>
              <a:t>False</a:t>
            </a:r>
          </a:p>
          <a:p>
            <a:pPr marL="0" indent="0">
              <a:buNone/>
            </a:pPr>
            <a:r>
              <a:rPr lang="en-US" sz="1600" b="1" dirty="0"/>
              <a:t>Q 15 A parameter decorator is defined just before a----------- declaration.</a:t>
            </a:r>
          </a:p>
          <a:p>
            <a:pPr>
              <a:buAutoNum type="alphaUcPeriod"/>
            </a:pPr>
            <a:r>
              <a:rPr lang="en-US" sz="1600" dirty="0"/>
              <a:t>Class</a:t>
            </a:r>
          </a:p>
          <a:p>
            <a:pPr>
              <a:buAutoNum type="alphaUcPeriod"/>
            </a:pPr>
            <a:r>
              <a:rPr lang="en-US" sz="1600" dirty="0"/>
              <a:t>Method</a:t>
            </a:r>
          </a:p>
          <a:p>
            <a:pPr>
              <a:buAutoNum type="alphaUcPeriod"/>
            </a:pPr>
            <a:r>
              <a:rPr lang="en-US" sz="1600" dirty="0"/>
              <a:t>Property</a:t>
            </a:r>
          </a:p>
          <a:p>
            <a:pPr>
              <a:buAutoNum type="alphaUcPeriod"/>
            </a:pPr>
            <a:r>
              <a:rPr lang="en-US" sz="1600" dirty="0"/>
              <a:t>Parameter</a:t>
            </a:r>
          </a:p>
          <a:p>
            <a:pPr marL="0" indent="0">
              <a:buNone/>
            </a:pPr>
            <a:endParaRPr lang="en-US" sz="1600" dirty="0"/>
          </a:p>
          <a:p>
            <a:pPr>
              <a:buAutoNum type="alphaUcPeriod"/>
            </a:pPr>
            <a:endParaRPr lang="en-US" sz="1600" dirty="0"/>
          </a:p>
          <a:p>
            <a:pPr marL="0" indent="0">
              <a:buNone/>
            </a:pPr>
            <a:endParaRPr lang="en-US" sz="1600" dirty="0"/>
          </a:p>
          <a:p>
            <a:pPr>
              <a:buAutoNum type="alphaUcPeriod"/>
            </a:pPr>
            <a:endParaRPr lang="en-US" sz="1600" b="1" dirty="0"/>
          </a:p>
          <a:p>
            <a:endParaRPr lang="en-US" sz="1600" b="1" dirty="0"/>
          </a:p>
        </p:txBody>
      </p:sp>
    </p:spTree>
    <p:extLst>
      <p:ext uri="{BB962C8B-B14F-4D97-AF65-F5344CB8AC3E}">
        <p14:creationId xmlns:p14="http://schemas.microsoft.com/office/powerpoint/2010/main" val="41239585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id="{A430124F-9EE2-4759-A4C7-7BC6FBF7A596}"/>
              </a:ext>
            </a:extLst>
          </p:cNvPr>
          <p:cNvSpPr>
            <a:spLocks noGrp="1"/>
          </p:cNvSpPr>
          <p:nvPr>
            <p:ph type="ftr" sz="quarter" idx="12"/>
          </p:nvPr>
        </p:nvSpPr>
        <p:spPr>
          <a:xfrm>
            <a:off x="4038600" y="6356351"/>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91</a:t>
            </a:fld>
            <a:endParaRPr lang="en-US" altLang="en-US"/>
          </a:p>
        </p:txBody>
      </p:sp>
      <p:sp>
        <p:nvSpPr>
          <p:cNvPr id="7" name="Title 1">
            <a:extLst>
              <a:ext uri="{FF2B5EF4-FFF2-40B4-BE49-F238E27FC236}">
                <a16:creationId xmlns:a16="http://schemas.microsoft.com/office/drawing/2014/main" id="{B7E0015B-E3F6-43A8-8C77-07731E4B167E}"/>
              </a:ext>
            </a:extLst>
          </p:cNvPr>
          <p:cNvSpPr txBox="1">
            <a:spLocks/>
          </p:cNvSpPr>
          <p:nvPr/>
        </p:nvSpPr>
        <p:spPr>
          <a:xfrm>
            <a:off x="2895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US" sz="3200" b="1" dirty="0">
                <a:latin typeface="+mj-lt"/>
              </a:rPr>
              <a:t>ES6 Spread Operator</a:t>
            </a:r>
            <a:endParaRPr lang="en-IN" sz="3200" b="1" dirty="0">
              <a:latin typeface="+mj-lt"/>
            </a:endParaRPr>
          </a:p>
        </p:txBody>
      </p:sp>
      <p:sp>
        <p:nvSpPr>
          <p:cNvPr id="2" name="Date Placeholder 1"/>
          <p:cNvSpPr>
            <a:spLocks noGrp="1"/>
          </p:cNvSpPr>
          <p:nvPr>
            <p:ph type="dt" sz="half" idx="10"/>
          </p:nvPr>
        </p:nvSpPr>
        <p:spPr/>
        <p:txBody>
          <a:bodyPr/>
          <a:lstStyle/>
          <a:p>
            <a:r>
              <a:rPr lang="en-US"/>
              <a:t>6/7/2023</a:t>
            </a:r>
          </a:p>
        </p:txBody>
      </p:sp>
      <p:sp>
        <p:nvSpPr>
          <p:cNvPr id="3" name="Content Placeholder 2"/>
          <p:cNvSpPr>
            <a:spLocks noGrp="1"/>
          </p:cNvSpPr>
          <p:nvPr>
            <p:ph idx="1"/>
          </p:nvPr>
        </p:nvSpPr>
        <p:spPr>
          <a:xfrm>
            <a:off x="1981200" y="1066800"/>
            <a:ext cx="8610600" cy="5105400"/>
          </a:xfrm>
        </p:spPr>
        <p:txBody>
          <a:bodyPr>
            <a:normAutofit/>
          </a:bodyPr>
          <a:lstStyle/>
          <a:p>
            <a:r>
              <a:rPr lang="en-US" dirty="0"/>
              <a:t>ES6 introduced a new operator referred to as a spread operator, which consists of three dots (...). </a:t>
            </a:r>
          </a:p>
          <a:p>
            <a:r>
              <a:rPr lang="en-US" dirty="0"/>
              <a:t>It allows an </a:t>
            </a:r>
            <a:r>
              <a:rPr lang="en-US" dirty="0" err="1"/>
              <a:t>iterable</a:t>
            </a:r>
            <a:r>
              <a:rPr lang="en-US" dirty="0"/>
              <a:t> to expand in places where more than zero arguments are expected. </a:t>
            </a:r>
          </a:p>
          <a:p>
            <a:r>
              <a:rPr lang="en-US" dirty="0"/>
              <a:t>It gives us the privilege to obtain the parameters from an array.</a:t>
            </a:r>
          </a:p>
          <a:p>
            <a:pPr marL="0" indent="0">
              <a:buNone/>
            </a:pPr>
            <a:r>
              <a:rPr lang="en-US" dirty="0"/>
              <a:t> </a:t>
            </a:r>
            <a:r>
              <a:rPr lang="en-US" b="1" dirty="0"/>
              <a:t>Syntax:</a:t>
            </a:r>
          </a:p>
          <a:p>
            <a:pPr marL="0" indent="0">
              <a:buNone/>
            </a:pPr>
            <a:r>
              <a:rPr lang="en-US" dirty="0" err="1"/>
              <a:t>var</a:t>
            </a:r>
            <a:r>
              <a:rPr lang="en-US" dirty="0"/>
              <a:t> variablename1 = [...value]; </a:t>
            </a:r>
          </a:p>
          <a:p>
            <a:r>
              <a:rPr lang="en-US" dirty="0"/>
              <a:t>The three dots (...) in the above syntax are the spread operator, which targets the entire values in the particular variable.</a:t>
            </a:r>
          </a:p>
        </p:txBody>
      </p:sp>
    </p:spTree>
    <p:extLst>
      <p:ext uri="{BB962C8B-B14F-4D97-AF65-F5344CB8AC3E}">
        <p14:creationId xmlns:p14="http://schemas.microsoft.com/office/powerpoint/2010/main" val="322182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id="{A430124F-9EE2-4759-A4C7-7BC6FBF7A596}"/>
              </a:ext>
            </a:extLst>
          </p:cNvPr>
          <p:cNvSpPr>
            <a:spLocks noGrp="1"/>
          </p:cNvSpPr>
          <p:nvPr>
            <p:ph type="ftr" sz="quarter" idx="12"/>
          </p:nvPr>
        </p:nvSpPr>
        <p:spPr>
          <a:xfrm>
            <a:off x="4038600" y="6356351"/>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92</a:t>
            </a:fld>
            <a:endParaRPr lang="en-US" altLang="en-US"/>
          </a:p>
        </p:txBody>
      </p:sp>
      <p:sp>
        <p:nvSpPr>
          <p:cNvPr id="7" name="Title 1">
            <a:extLst>
              <a:ext uri="{FF2B5EF4-FFF2-40B4-BE49-F238E27FC236}">
                <a16:creationId xmlns:a16="http://schemas.microsoft.com/office/drawing/2014/main" id="{B7E0015B-E3F6-43A8-8C77-07731E4B167E}"/>
              </a:ext>
            </a:extLst>
          </p:cNvPr>
          <p:cNvSpPr txBox="1">
            <a:spLocks/>
          </p:cNvSpPr>
          <p:nvPr/>
        </p:nvSpPr>
        <p:spPr>
          <a:xfrm>
            <a:off x="2895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US" sz="3200" b="1" dirty="0">
                <a:latin typeface="+mj-lt"/>
              </a:rPr>
              <a:t>Spread Operator and Array Manipulation</a:t>
            </a:r>
            <a:endParaRPr lang="en-IN" sz="3200" b="1" dirty="0">
              <a:latin typeface="+mj-lt"/>
            </a:endParaRPr>
          </a:p>
        </p:txBody>
      </p:sp>
      <p:sp>
        <p:nvSpPr>
          <p:cNvPr id="2" name="Date Placeholder 1"/>
          <p:cNvSpPr>
            <a:spLocks noGrp="1"/>
          </p:cNvSpPr>
          <p:nvPr>
            <p:ph type="dt" sz="half" idx="10"/>
          </p:nvPr>
        </p:nvSpPr>
        <p:spPr/>
        <p:txBody>
          <a:bodyPr/>
          <a:lstStyle/>
          <a:p>
            <a:r>
              <a:rPr lang="en-US"/>
              <a:t>6/7/2023</a:t>
            </a:r>
          </a:p>
        </p:txBody>
      </p:sp>
      <p:sp>
        <p:nvSpPr>
          <p:cNvPr id="4" name="Content Placeholder 3"/>
          <p:cNvSpPr>
            <a:spLocks noGrp="1"/>
          </p:cNvSpPr>
          <p:nvPr>
            <p:ph idx="1"/>
          </p:nvPr>
        </p:nvSpPr>
        <p:spPr>
          <a:xfrm>
            <a:off x="1828800" y="1066801"/>
            <a:ext cx="8839200" cy="4525963"/>
          </a:xfrm>
        </p:spPr>
        <p:txBody>
          <a:bodyPr>
            <a:normAutofit/>
          </a:bodyPr>
          <a:lstStyle/>
          <a:p>
            <a:pPr marL="0" indent="0">
              <a:buNone/>
            </a:pPr>
            <a:r>
              <a:rPr lang="en-US" sz="3000" b="1" dirty="0"/>
              <a:t>Example</a:t>
            </a:r>
          </a:p>
          <a:p>
            <a:pPr marL="0" indent="0">
              <a:buNone/>
            </a:pPr>
            <a:r>
              <a:rPr lang="en-US" dirty="0"/>
              <a:t>let colors = ['Red', 'Yellow'];  </a:t>
            </a:r>
          </a:p>
          <a:p>
            <a:pPr marL="0" indent="0">
              <a:buNone/>
            </a:pPr>
            <a:r>
              <a:rPr lang="en-US" dirty="0"/>
              <a:t>let </a:t>
            </a:r>
            <a:r>
              <a:rPr lang="en-US" dirty="0" err="1"/>
              <a:t>newColors</a:t>
            </a:r>
            <a:r>
              <a:rPr lang="en-US" dirty="0"/>
              <a:t> = [...colors, 'Violet', 'Orange', 'Green'];  </a:t>
            </a:r>
          </a:p>
          <a:p>
            <a:pPr marL="0" indent="0">
              <a:buNone/>
            </a:pPr>
            <a:r>
              <a:rPr lang="en-US" dirty="0"/>
              <a:t>console.log(</a:t>
            </a:r>
            <a:r>
              <a:rPr lang="en-US" dirty="0" err="1"/>
              <a:t>newColors</a:t>
            </a:r>
            <a:r>
              <a:rPr lang="en-US" dirty="0"/>
              <a:t>);  </a:t>
            </a:r>
          </a:p>
          <a:p>
            <a:pPr marL="0" indent="0">
              <a:buNone/>
            </a:pPr>
            <a:endParaRPr lang="en-US" dirty="0"/>
          </a:p>
          <a:p>
            <a:pPr marL="0" indent="0">
              <a:buNone/>
            </a:pPr>
            <a:r>
              <a:rPr lang="en-US" b="1" dirty="0"/>
              <a:t>Output</a:t>
            </a:r>
          </a:p>
          <a:p>
            <a:endParaRPr lang="en-US" dirty="0"/>
          </a:p>
          <a:p>
            <a:pPr marL="0" indent="0">
              <a:buNone/>
            </a:pPr>
            <a:r>
              <a:rPr lang="en-US" dirty="0"/>
              <a:t>[ 'Red', 'Yellow', 'Violet', 'Orange', 'Green' ]</a:t>
            </a:r>
          </a:p>
        </p:txBody>
      </p:sp>
    </p:spTree>
    <p:extLst>
      <p:ext uri="{BB962C8B-B14F-4D97-AF65-F5344CB8AC3E}">
        <p14:creationId xmlns:p14="http://schemas.microsoft.com/office/powerpoint/2010/main" val="22767248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id="{A430124F-9EE2-4759-A4C7-7BC6FBF7A596}"/>
              </a:ext>
            </a:extLst>
          </p:cNvPr>
          <p:cNvSpPr>
            <a:spLocks noGrp="1"/>
          </p:cNvSpPr>
          <p:nvPr>
            <p:ph type="ftr" sz="quarter" idx="12"/>
          </p:nvPr>
        </p:nvSpPr>
        <p:spPr>
          <a:xfrm>
            <a:off x="4038600" y="6356351"/>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93</a:t>
            </a:fld>
            <a:endParaRPr lang="en-US" altLang="en-US"/>
          </a:p>
        </p:txBody>
      </p:sp>
      <p:sp>
        <p:nvSpPr>
          <p:cNvPr id="7" name="Title 1">
            <a:extLst>
              <a:ext uri="{FF2B5EF4-FFF2-40B4-BE49-F238E27FC236}">
                <a16:creationId xmlns:a16="http://schemas.microsoft.com/office/drawing/2014/main" id="{B7E0015B-E3F6-43A8-8C77-07731E4B167E}"/>
              </a:ext>
            </a:extLst>
          </p:cNvPr>
          <p:cNvSpPr txBox="1">
            <a:spLocks/>
          </p:cNvSpPr>
          <p:nvPr/>
        </p:nvSpPr>
        <p:spPr>
          <a:xfrm>
            <a:off x="2895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US" sz="3200" b="1" dirty="0">
                <a:latin typeface="+mj-lt"/>
              </a:rPr>
              <a:t>Without using spread operator</a:t>
            </a:r>
            <a:endParaRPr lang="en-IN" sz="3200" b="1" dirty="0">
              <a:latin typeface="+mj-lt"/>
            </a:endParaRPr>
          </a:p>
        </p:txBody>
      </p:sp>
      <p:sp>
        <p:nvSpPr>
          <p:cNvPr id="2" name="Date Placeholder 1"/>
          <p:cNvSpPr>
            <a:spLocks noGrp="1"/>
          </p:cNvSpPr>
          <p:nvPr>
            <p:ph type="dt" sz="half" idx="10"/>
          </p:nvPr>
        </p:nvSpPr>
        <p:spPr/>
        <p:txBody>
          <a:bodyPr/>
          <a:lstStyle/>
          <a:p>
            <a:r>
              <a:rPr lang="en-US"/>
              <a:t>6/7/2023</a:t>
            </a:r>
          </a:p>
        </p:txBody>
      </p:sp>
      <p:sp>
        <p:nvSpPr>
          <p:cNvPr id="3" name="Content Placeholder 2"/>
          <p:cNvSpPr>
            <a:spLocks noGrp="1"/>
          </p:cNvSpPr>
          <p:nvPr>
            <p:ph idx="1"/>
          </p:nvPr>
        </p:nvSpPr>
        <p:spPr>
          <a:xfrm>
            <a:off x="2209800" y="1112838"/>
            <a:ext cx="8229600" cy="4525963"/>
          </a:xfrm>
        </p:spPr>
        <p:txBody>
          <a:bodyPr>
            <a:normAutofit lnSpcReduction="10000"/>
          </a:bodyPr>
          <a:lstStyle/>
          <a:p>
            <a:pPr marL="0" indent="0">
              <a:buNone/>
            </a:pPr>
            <a:r>
              <a:rPr lang="en-US" dirty="0"/>
              <a:t>let colors = ['Red', 'Yellow'];  </a:t>
            </a:r>
          </a:p>
          <a:p>
            <a:pPr marL="0" indent="0">
              <a:buNone/>
            </a:pPr>
            <a:r>
              <a:rPr lang="en-US" dirty="0"/>
              <a:t>let </a:t>
            </a:r>
            <a:r>
              <a:rPr lang="en-US" dirty="0" err="1"/>
              <a:t>newColors</a:t>
            </a:r>
            <a:r>
              <a:rPr lang="en-US" dirty="0"/>
              <a:t> = colors;  </a:t>
            </a:r>
          </a:p>
          <a:p>
            <a:pPr marL="0" indent="0">
              <a:buNone/>
            </a:pPr>
            <a:r>
              <a:rPr lang="en-US" dirty="0" err="1"/>
              <a:t>newColors.push</a:t>
            </a:r>
            <a:r>
              <a:rPr lang="en-US" dirty="0"/>
              <a:t>('Green');  </a:t>
            </a:r>
          </a:p>
          <a:p>
            <a:pPr marL="0" indent="0">
              <a:buNone/>
            </a:pPr>
            <a:r>
              <a:rPr lang="en-US" dirty="0"/>
              <a:t>console.log(</a:t>
            </a:r>
            <a:r>
              <a:rPr lang="en-US" dirty="0" err="1"/>
              <a:t>newColors</a:t>
            </a:r>
            <a:r>
              <a:rPr lang="en-US" dirty="0"/>
              <a:t>);  </a:t>
            </a:r>
          </a:p>
          <a:p>
            <a:pPr marL="0" indent="0">
              <a:buNone/>
            </a:pPr>
            <a:r>
              <a:rPr lang="en-US" dirty="0"/>
              <a:t>console.log(colors); </a:t>
            </a:r>
          </a:p>
          <a:p>
            <a:pPr marL="0" indent="0">
              <a:buNone/>
            </a:pPr>
            <a:endParaRPr lang="en-US" dirty="0"/>
          </a:p>
          <a:p>
            <a:pPr marL="0" indent="0">
              <a:buNone/>
            </a:pPr>
            <a:r>
              <a:rPr lang="en-US" b="1" dirty="0"/>
              <a:t>Output:</a:t>
            </a:r>
          </a:p>
          <a:p>
            <a:pPr marL="0" indent="0">
              <a:buNone/>
            </a:pPr>
            <a:r>
              <a:rPr lang="en-US" dirty="0"/>
              <a:t>[ 'Red', 'Yellow', 'Green' ]</a:t>
            </a:r>
          </a:p>
          <a:p>
            <a:pPr marL="0" indent="0">
              <a:buNone/>
            </a:pPr>
            <a:r>
              <a:rPr lang="en-US" dirty="0"/>
              <a:t>[ 'Red', 'Yellow', 'Green' ] </a:t>
            </a:r>
          </a:p>
          <a:p>
            <a:pPr marL="0" indent="0">
              <a:buNone/>
            </a:pPr>
            <a:endParaRPr lang="en-US" dirty="0"/>
          </a:p>
        </p:txBody>
      </p:sp>
    </p:spTree>
    <p:extLst>
      <p:ext uri="{BB962C8B-B14F-4D97-AF65-F5344CB8AC3E}">
        <p14:creationId xmlns:p14="http://schemas.microsoft.com/office/powerpoint/2010/main" val="26210546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id="{A430124F-9EE2-4759-A4C7-7BC6FBF7A596}"/>
              </a:ext>
            </a:extLst>
          </p:cNvPr>
          <p:cNvSpPr>
            <a:spLocks noGrp="1"/>
          </p:cNvSpPr>
          <p:nvPr>
            <p:ph type="ftr" sz="quarter" idx="12"/>
          </p:nvPr>
        </p:nvSpPr>
        <p:spPr>
          <a:xfrm>
            <a:off x="4038600" y="6356351"/>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94</a:t>
            </a:fld>
            <a:endParaRPr lang="en-US" altLang="en-US"/>
          </a:p>
        </p:txBody>
      </p:sp>
      <p:sp>
        <p:nvSpPr>
          <p:cNvPr id="7" name="Title 1">
            <a:extLst>
              <a:ext uri="{FF2B5EF4-FFF2-40B4-BE49-F238E27FC236}">
                <a16:creationId xmlns:a16="http://schemas.microsoft.com/office/drawing/2014/main" id="{B7E0015B-E3F6-43A8-8C77-07731E4B167E}"/>
              </a:ext>
            </a:extLst>
          </p:cNvPr>
          <p:cNvSpPr txBox="1">
            <a:spLocks/>
          </p:cNvSpPr>
          <p:nvPr/>
        </p:nvSpPr>
        <p:spPr>
          <a:xfrm>
            <a:off x="2895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US" sz="3200" b="1" dirty="0">
                <a:latin typeface="+mj-lt"/>
              </a:rPr>
              <a:t>Using spread operator</a:t>
            </a:r>
            <a:endParaRPr lang="en-IN" sz="3200" b="1" dirty="0">
              <a:latin typeface="+mj-lt"/>
            </a:endParaRPr>
          </a:p>
        </p:txBody>
      </p:sp>
      <p:sp>
        <p:nvSpPr>
          <p:cNvPr id="2" name="Date Placeholder 1"/>
          <p:cNvSpPr>
            <a:spLocks noGrp="1"/>
          </p:cNvSpPr>
          <p:nvPr>
            <p:ph type="dt" sz="half" idx="10"/>
          </p:nvPr>
        </p:nvSpPr>
        <p:spPr/>
        <p:txBody>
          <a:bodyPr/>
          <a:lstStyle/>
          <a:p>
            <a:r>
              <a:rPr lang="en-US"/>
              <a:t>6/7/2023</a:t>
            </a:r>
          </a:p>
        </p:txBody>
      </p:sp>
      <p:sp>
        <p:nvSpPr>
          <p:cNvPr id="4" name="Content Placeholder 3"/>
          <p:cNvSpPr>
            <a:spLocks noGrp="1"/>
          </p:cNvSpPr>
          <p:nvPr>
            <p:ph idx="1"/>
          </p:nvPr>
        </p:nvSpPr>
        <p:spPr>
          <a:xfrm>
            <a:off x="2667000" y="1143001"/>
            <a:ext cx="8458200" cy="4525963"/>
          </a:xfrm>
        </p:spPr>
        <p:txBody>
          <a:bodyPr>
            <a:normAutofit fontScale="92500" lnSpcReduction="10000"/>
          </a:bodyPr>
          <a:lstStyle/>
          <a:p>
            <a:pPr marL="0" indent="0">
              <a:buNone/>
            </a:pPr>
            <a:r>
              <a:rPr lang="en-US" dirty="0"/>
              <a:t>let colors = ['Red', 'Yellow'];  </a:t>
            </a:r>
          </a:p>
          <a:p>
            <a:pPr marL="0" indent="0">
              <a:buNone/>
            </a:pPr>
            <a:r>
              <a:rPr lang="en-US" dirty="0"/>
              <a:t>let </a:t>
            </a:r>
            <a:r>
              <a:rPr lang="en-US" dirty="0" err="1"/>
              <a:t>newColors</a:t>
            </a:r>
            <a:r>
              <a:rPr lang="en-US" dirty="0"/>
              <a:t> = [...colors];  </a:t>
            </a:r>
          </a:p>
          <a:p>
            <a:pPr marL="0" indent="0">
              <a:buNone/>
            </a:pPr>
            <a:r>
              <a:rPr lang="en-US" dirty="0" err="1"/>
              <a:t>newColors.push</a:t>
            </a:r>
            <a:r>
              <a:rPr lang="en-US" dirty="0"/>
              <a:t>('Green');  </a:t>
            </a:r>
          </a:p>
          <a:p>
            <a:pPr marL="0" indent="0">
              <a:buNone/>
            </a:pPr>
            <a:r>
              <a:rPr lang="en-US" dirty="0"/>
              <a:t>console.log(</a:t>
            </a:r>
            <a:r>
              <a:rPr lang="en-US" dirty="0" err="1"/>
              <a:t>newColors</a:t>
            </a:r>
            <a:r>
              <a:rPr lang="en-US" dirty="0"/>
              <a:t>);  </a:t>
            </a:r>
          </a:p>
          <a:p>
            <a:pPr marL="0" indent="0">
              <a:buNone/>
            </a:pPr>
            <a:r>
              <a:rPr lang="en-US" dirty="0"/>
              <a:t>console.log(colors);  </a:t>
            </a:r>
          </a:p>
          <a:p>
            <a:pPr marL="0" indent="0">
              <a:buNone/>
            </a:pPr>
            <a:endParaRPr lang="en-US" dirty="0"/>
          </a:p>
          <a:p>
            <a:pPr marL="0" indent="0">
              <a:buNone/>
            </a:pPr>
            <a:r>
              <a:rPr lang="en-US" b="1" dirty="0"/>
              <a:t>Output</a:t>
            </a:r>
          </a:p>
          <a:p>
            <a:endParaRPr lang="en-US" dirty="0"/>
          </a:p>
          <a:p>
            <a:pPr marL="0" indent="0">
              <a:buNone/>
            </a:pPr>
            <a:r>
              <a:rPr lang="en-US" dirty="0"/>
              <a:t>[ 'Red', 'Yellow', 'Green' ]</a:t>
            </a:r>
          </a:p>
          <a:p>
            <a:pPr marL="0" indent="0">
              <a:buNone/>
            </a:pPr>
            <a:r>
              <a:rPr lang="en-US" dirty="0"/>
              <a:t>[ 'Red', 'Yellow'</a:t>
            </a:r>
          </a:p>
        </p:txBody>
      </p:sp>
    </p:spTree>
    <p:extLst>
      <p:ext uri="{BB962C8B-B14F-4D97-AF65-F5344CB8AC3E}">
        <p14:creationId xmlns:p14="http://schemas.microsoft.com/office/powerpoint/2010/main" val="934647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a:extLst>
              <a:ext uri="{FF2B5EF4-FFF2-40B4-BE49-F238E27FC236}">
                <a16:creationId xmlns:a16="http://schemas.microsoft.com/office/drawing/2014/main" id="{11BE000F-4F47-452A-9F3D-19CB796E47EC}"/>
              </a:ext>
            </a:extLst>
          </p:cNvPr>
          <p:cNvSpPr>
            <a:spLocks noGrp="1"/>
          </p:cNvSpPr>
          <p:nvPr>
            <p:ph type="ftr" sz="quarter" idx="12"/>
          </p:nvPr>
        </p:nvSpPr>
        <p:spPr>
          <a:xfrm>
            <a:off x="4038600" y="6356351"/>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WT                      unit- 4                </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a:extLst>
              <a:ext uri="{FF2B5EF4-FFF2-40B4-BE49-F238E27FC236}">
                <a16:creationId xmlns:a16="http://schemas.microsoft.com/office/drawing/2014/main" id="{CA1C0BC4-84D4-49D9-941E-49C0109050A7}"/>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95</a:t>
            </a:fld>
            <a:endParaRPr lang="en-US" altLang="en-US"/>
          </a:p>
        </p:txBody>
      </p:sp>
      <p:sp>
        <p:nvSpPr>
          <p:cNvPr id="7" name="Title 1">
            <a:extLst>
              <a:ext uri="{FF2B5EF4-FFF2-40B4-BE49-F238E27FC236}">
                <a16:creationId xmlns:a16="http://schemas.microsoft.com/office/drawing/2014/main" id="{6928BDB2-89DC-4844-B9D1-791701628401}"/>
              </a:ext>
            </a:extLst>
          </p:cNvPr>
          <p:cNvSpPr txBox="1">
            <a:spLocks/>
          </p:cNvSpPr>
          <p:nvPr/>
        </p:nvSpPr>
        <p:spPr>
          <a:xfrm>
            <a:off x="2895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itchFamily="18" charset="0"/>
                <a:cs typeface="Times New Roman" pitchFamily="18" charset="0"/>
              </a:rPr>
              <a:t>Daily Quiz</a:t>
            </a:r>
          </a:p>
        </p:txBody>
      </p:sp>
      <p:sp>
        <p:nvSpPr>
          <p:cNvPr id="2" name="Date Placeholder 1"/>
          <p:cNvSpPr>
            <a:spLocks noGrp="1"/>
          </p:cNvSpPr>
          <p:nvPr>
            <p:ph type="dt" sz="half" idx="10"/>
          </p:nvPr>
        </p:nvSpPr>
        <p:spPr/>
        <p:txBody>
          <a:bodyPr/>
          <a:lstStyle/>
          <a:p>
            <a:r>
              <a:rPr lang="en-US"/>
              <a:t>6/7/2023</a:t>
            </a:r>
          </a:p>
        </p:txBody>
      </p:sp>
      <p:sp>
        <p:nvSpPr>
          <p:cNvPr id="4" name="Content Placeholder 3"/>
          <p:cNvSpPr>
            <a:spLocks noGrp="1"/>
          </p:cNvSpPr>
          <p:nvPr>
            <p:ph idx="1"/>
          </p:nvPr>
        </p:nvSpPr>
        <p:spPr>
          <a:xfrm>
            <a:off x="1981200" y="838200"/>
            <a:ext cx="8229600" cy="5518150"/>
          </a:xfrm>
        </p:spPr>
        <p:txBody>
          <a:bodyPr>
            <a:normAutofit fontScale="85000" lnSpcReduction="20000"/>
          </a:bodyPr>
          <a:lstStyle/>
          <a:p>
            <a:pPr marL="0" indent="0">
              <a:buNone/>
            </a:pPr>
            <a:r>
              <a:rPr lang="en-US" sz="1600" b="1" dirty="0"/>
              <a:t>Q 1 The term 'Spread Operator' can be defined as an operator that allows expending the array into separate elements.</a:t>
            </a:r>
          </a:p>
          <a:p>
            <a:pPr>
              <a:buAutoNum type="alphaUcPeriod"/>
            </a:pPr>
            <a:r>
              <a:rPr lang="en-US" sz="1600" dirty="0"/>
              <a:t>Two Dot(..)</a:t>
            </a:r>
          </a:p>
          <a:p>
            <a:pPr>
              <a:buAutoNum type="alphaUcPeriod"/>
            </a:pPr>
            <a:r>
              <a:rPr lang="en-US" sz="1600" dirty="0"/>
              <a:t>Three Dot(…)</a:t>
            </a:r>
          </a:p>
          <a:p>
            <a:pPr>
              <a:buAutoNum type="alphaUcPeriod"/>
            </a:pPr>
            <a:r>
              <a:rPr lang="en-US" sz="1600" dirty="0"/>
              <a:t>Four Dot(….)</a:t>
            </a:r>
          </a:p>
          <a:p>
            <a:pPr marL="0" indent="0">
              <a:buNone/>
            </a:pPr>
            <a:r>
              <a:rPr lang="en-US" sz="1600" b="1" dirty="0"/>
              <a:t>Q 2 The Spread Operator is the concepts of--------------</a:t>
            </a:r>
          </a:p>
          <a:p>
            <a:pPr>
              <a:buAutoNum type="alphaUcPeriod"/>
            </a:pPr>
            <a:r>
              <a:rPr lang="en-US" sz="1600" dirty="0"/>
              <a:t>Java Script</a:t>
            </a:r>
          </a:p>
          <a:p>
            <a:pPr>
              <a:buAutoNum type="alphaUcPeriod"/>
            </a:pPr>
            <a:r>
              <a:rPr lang="en-US" sz="1600" dirty="0"/>
              <a:t>Type Script</a:t>
            </a:r>
          </a:p>
          <a:p>
            <a:pPr>
              <a:buAutoNum type="alphaUcPeriod"/>
            </a:pPr>
            <a:r>
              <a:rPr lang="en-US" sz="1600" dirty="0"/>
              <a:t>ES6</a:t>
            </a:r>
          </a:p>
          <a:p>
            <a:pPr>
              <a:buAutoNum type="alphaUcPeriod"/>
            </a:pPr>
            <a:r>
              <a:rPr lang="en-US" sz="1600" dirty="0"/>
              <a:t>ES7</a:t>
            </a:r>
          </a:p>
          <a:p>
            <a:pPr marL="0" indent="0">
              <a:buNone/>
            </a:pPr>
            <a:r>
              <a:rPr lang="en-US" sz="1600" b="1" dirty="0"/>
              <a:t>Q 3 Spread Operator allows an </a:t>
            </a:r>
            <a:r>
              <a:rPr lang="en-US" sz="1600" b="1" dirty="0" err="1"/>
              <a:t>iterable</a:t>
            </a:r>
            <a:r>
              <a:rPr lang="en-US" sz="1600" b="1" dirty="0"/>
              <a:t> to expand in places where more than zero arguments are expected(True/False)</a:t>
            </a:r>
          </a:p>
          <a:p>
            <a:pPr>
              <a:buAutoNum type="alphaUcPeriod"/>
            </a:pPr>
            <a:r>
              <a:rPr lang="en-US" sz="1600" dirty="0"/>
              <a:t>True</a:t>
            </a:r>
          </a:p>
          <a:p>
            <a:pPr>
              <a:buAutoNum type="alphaUcPeriod"/>
            </a:pPr>
            <a:r>
              <a:rPr lang="en-US" sz="1600" dirty="0"/>
              <a:t>B. False</a:t>
            </a:r>
          </a:p>
          <a:p>
            <a:pPr marL="0" indent="0">
              <a:buNone/>
            </a:pPr>
            <a:r>
              <a:rPr lang="en-US" sz="1600" b="1" dirty="0"/>
              <a:t>Q 4 Spread Operator does not  give us the privilege to obtain the parameters from an array.(True/False)</a:t>
            </a:r>
          </a:p>
          <a:p>
            <a:pPr>
              <a:buAutoNum type="alphaUcPeriod"/>
            </a:pPr>
            <a:r>
              <a:rPr lang="en-US" sz="1600" dirty="0"/>
              <a:t>True</a:t>
            </a:r>
          </a:p>
          <a:p>
            <a:pPr>
              <a:buAutoNum type="alphaUcPeriod"/>
            </a:pPr>
            <a:r>
              <a:rPr lang="en-US" sz="1600" dirty="0"/>
              <a:t>False</a:t>
            </a:r>
          </a:p>
          <a:p>
            <a:pPr marL="0" indent="0">
              <a:buNone/>
            </a:pPr>
            <a:r>
              <a:rPr lang="en-US" sz="1600" b="1" dirty="0"/>
              <a:t>Q 5 Spread operator does not make changes in the original array it also does operations in the spread operator(True/False)</a:t>
            </a:r>
          </a:p>
          <a:p>
            <a:pPr>
              <a:buAutoNum type="alphaUcPeriod"/>
            </a:pPr>
            <a:r>
              <a:rPr lang="en-US" sz="1600" dirty="0"/>
              <a:t>True</a:t>
            </a:r>
          </a:p>
          <a:p>
            <a:pPr>
              <a:buAutoNum type="alphaUcPeriod"/>
            </a:pPr>
            <a:r>
              <a:rPr lang="en-US" sz="1600" dirty="0"/>
              <a:t>False</a:t>
            </a:r>
          </a:p>
          <a:p>
            <a:pPr marL="0" indent="0">
              <a:buNone/>
            </a:pPr>
            <a:endParaRPr lang="en-US" sz="1600" dirty="0"/>
          </a:p>
          <a:p>
            <a:pPr>
              <a:buAutoNum type="alphaUcPeriod"/>
            </a:pPr>
            <a:endParaRPr lang="en-US" sz="1600" dirty="0"/>
          </a:p>
          <a:p>
            <a:pPr marL="0" indent="0">
              <a:buNone/>
            </a:pPr>
            <a:endParaRPr lang="en-US" sz="1600" dirty="0"/>
          </a:p>
          <a:p>
            <a:pPr marL="0" indent="0">
              <a:buNone/>
            </a:pPr>
            <a:endParaRPr lang="en-US" sz="1600" dirty="0"/>
          </a:p>
          <a:p>
            <a:pPr marL="0" indent="0">
              <a:buNone/>
            </a:pPr>
            <a:endParaRPr lang="en-US" sz="1600" dirty="0"/>
          </a:p>
        </p:txBody>
      </p:sp>
    </p:spTree>
    <p:extLst>
      <p:ext uri="{BB962C8B-B14F-4D97-AF65-F5344CB8AC3E}">
        <p14:creationId xmlns:p14="http://schemas.microsoft.com/office/powerpoint/2010/main" val="12035780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a:extLst>
              <a:ext uri="{FF2B5EF4-FFF2-40B4-BE49-F238E27FC236}">
                <a16:creationId xmlns:a16="http://schemas.microsoft.com/office/drawing/2014/main" id="{11BE000F-4F47-452A-9F3D-19CB796E47EC}"/>
              </a:ext>
            </a:extLst>
          </p:cNvPr>
          <p:cNvSpPr>
            <a:spLocks noGrp="1"/>
          </p:cNvSpPr>
          <p:nvPr>
            <p:ph type="ftr" sz="quarter" idx="12"/>
          </p:nvPr>
        </p:nvSpPr>
        <p:spPr>
          <a:xfrm>
            <a:off x="4038600" y="6356351"/>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WT                      unit- 4                </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a:extLst>
              <a:ext uri="{FF2B5EF4-FFF2-40B4-BE49-F238E27FC236}">
                <a16:creationId xmlns:a16="http://schemas.microsoft.com/office/drawing/2014/main" id="{CA1C0BC4-84D4-49D9-941E-49C0109050A7}"/>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96</a:t>
            </a:fld>
            <a:endParaRPr lang="en-US" altLang="en-US"/>
          </a:p>
        </p:txBody>
      </p:sp>
      <p:sp>
        <p:nvSpPr>
          <p:cNvPr id="7" name="Title 1">
            <a:extLst>
              <a:ext uri="{FF2B5EF4-FFF2-40B4-BE49-F238E27FC236}">
                <a16:creationId xmlns:a16="http://schemas.microsoft.com/office/drawing/2014/main" id="{6928BDB2-89DC-4844-B9D1-791701628401}"/>
              </a:ext>
            </a:extLst>
          </p:cNvPr>
          <p:cNvSpPr txBox="1">
            <a:spLocks/>
          </p:cNvSpPr>
          <p:nvPr/>
        </p:nvSpPr>
        <p:spPr>
          <a:xfrm>
            <a:off x="2895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itchFamily="18" charset="0"/>
                <a:cs typeface="Times New Roman" pitchFamily="18" charset="0"/>
              </a:rPr>
              <a:t>Daily Quiz(Cont..)</a:t>
            </a:r>
          </a:p>
        </p:txBody>
      </p:sp>
      <p:sp>
        <p:nvSpPr>
          <p:cNvPr id="2" name="Date Placeholder 1"/>
          <p:cNvSpPr>
            <a:spLocks noGrp="1"/>
          </p:cNvSpPr>
          <p:nvPr>
            <p:ph type="dt" sz="half" idx="10"/>
          </p:nvPr>
        </p:nvSpPr>
        <p:spPr/>
        <p:txBody>
          <a:bodyPr/>
          <a:lstStyle/>
          <a:p>
            <a:r>
              <a:rPr lang="en-US"/>
              <a:t>6/7/2023</a:t>
            </a:r>
          </a:p>
        </p:txBody>
      </p:sp>
      <p:sp>
        <p:nvSpPr>
          <p:cNvPr id="3" name="Content Placeholder 2"/>
          <p:cNvSpPr>
            <a:spLocks noGrp="1"/>
          </p:cNvSpPr>
          <p:nvPr>
            <p:ph idx="1"/>
          </p:nvPr>
        </p:nvSpPr>
        <p:spPr>
          <a:xfrm>
            <a:off x="2133600" y="900116"/>
            <a:ext cx="8229600" cy="5729284"/>
          </a:xfrm>
        </p:spPr>
        <p:txBody>
          <a:bodyPr>
            <a:normAutofit fontScale="85000" lnSpcReduction="20000"/>
          </a:bodyPr>
          <a:lstStyle/>
          <a:p>
            <a:pPr marL="0" indent="0">
              <a:buNone/>
            </a:pPr>
            <a:r>
              <a:rPr lang="en-US" sz="1600" b="1" dirty="0"/>
              <a:t>Q  6 Spread Operator is a very simple and powerful feature introduced in the ES6 standard of-------------</a:t>
            </a:r>
          </a:p>
          <a:p>
            <a:pPr>
              <a:buAutoNum type="alphaUcPeriod"/>
            </a:pPr>
            <a:r>
              <a:rPr lang="en-US" sz="1600" dirty="0"/>
              <a:t>VBScript</a:t>
            </a:r>
          </a:p>
          <a:p>
            <a:pPr>
              <a:buAutoNum type="alphaUcPeriod"/>
            </a:pPr>
            <a:r>
              <a:rPr lang="en-US" sz="1600" dirty="0" err="1"/>
              <a:t>TypeScript</a:t>
            </a:r>
            <a:endParaRPr lang="en-US" sz="1600" dirty="0"/>
          </a:p>
          <a:p>
            <a:pPr>
              <a:buAutoNum type="alphaUcPeriod"/>
            </a:pPr>
            <a:r>
              <a:rPr lang="en-US" sz="1600" dirty="0"/>
              <a:t>Node.JS</a:t>
            </a:r>
          </a:p>
          <a:p>
            <a:pPr>
              <a:buAutoNum type="alphaUcPeriod"/>
            </a:pPr>
            <a:r>
              <a:rPr lang="en-US" sz="1600" dirty="0"/>
              <a:t>Java Script</a:t>
            </a:r>
          </a:p>
          <a:p>
            <a:pPr marL="0" indent="0">
              <a:buNone/>
            </a:pPr>
            <a:r>
              <a:rPr lang="en-US" sz="1600" b="1" dirty="0"/>
              <a:t>Q 7 The Spread operator allows an </a:t>
            </a:r>
            <a:r>
              <a:rPr lang="en-US" sz="1600" b="1" dirty="0" err="1"/>
              <a:t>iterable</a:t>
            </a:r>
            <a:r>
              <a:rPr lang="en-US" sz="1600" b="1" dirty="0"/>
              <a:t> to expand in places where 0+ arguments are expected. (True/False)</a:t>
            </a:r>
          </a:p>
          <a:p>
            <a:pPr>
              <a:buAutoNum type="alphaUcPeriod"/>
            </a:pPr>
            <a:r>
              <a:rPr lang="en-US" sz="1600" dirty="0"/>
              <a:t>True</a:t>
            </a:r>
          </a:p>
          <a:p>
            <a:pPr>
              <a:buAutoNum type="alphaUcPeriod"/>
            </a:pPr>
            <a:r>
              <a:rPr lang="en-US" sz="1600" dirty="0"/>
              <a:t>False</a:t>
            </a:r>
          </a:p>
          <a:p>
            <a:pPr marL="0" indent="0">
              <a:buNone/>
            </a:pPr>
            <a:r>
              <a:rPr lang="en-US" sz="1600" b="1" dirty="0"/>
              <a:t>Q 8 Spread operator is mostly used in the variable array where there is more than 1 value is expected. (Right/Wrong)</a:t>
            </a:r>
          </a:p>
          <a:p>
            <a:pPr>
              <a:buAutoNum type="alphaUcPeriod"/>
            </a:pPr>
            <a:r>
              <a:rPr lang="en-US" sz="1600" dirty="0"/>
              <a:t>Right</a:t>
            </a:r>
          </a:p>
          <a:p>
            <a:pPr>
              <a:buAutoNum type="alphaUcPeriod"/>
            </a:pPr>
            <a:r>
              <a:rPr lang="en-US" sz="1600" dirty="0"/>
              <a:t>Wrong</a:t>
            </a:r>
          </a:p>
          <a:p>
            <a:pPr marL="0" indent="0">
              <a:buNone/>
            </a:pPr>
            <a:r>
              <a:rPr lang="en-US" sz="1600" b="1" dirty="0"/>
              <a:t>Q 9 Spread operator can not  be used in many cases, like when we want to expand, copy, </a:t>
            </a:r>
            <a:r>
              <a:rPr lang="en-US" sz="1600" b="1" dirty="0" err="1"/>
              <a:t>concat</a:t>
            </a:r>
            <a:r>
              <a:rPr lang="en-US" sz="1600" b="1" dirty="0"/>
              <a:t>, with math object(True/False)</a:t>
            </a:r>
          </a:p>
          <a:p>
            <a:pPr>
              <a:buAutoNum type="alphaUcPeriod"/>
            </a:pPr>
            <a:r>
              <a:rPr lang="en-US" sz="1600" dirty="0"/>
              <a:t>True</a:t>
            </a:r>
          </a:p>
          <a:p>
            <a:pPr>
              <a:buAutoNum type="alphaUcPeriod"/>
            </a:pPr>
            <a:r>
              <a:rPr lang="en-US" sz="1600" dirty="0"/>
              <a:t>False</a:t>
            </a:r>
          </a:p>
          <a:p>
            <a:pPr marL="0" indent="0">
              <a:buNone/>
            </a:pPr>
            <a:r>
              <a:rPr lang="en-US" sz="1600" b="1" dirty="0"/>
              <a:t>Q 10 Spread operator syntax is similar to the-----------parameter</a:t>
            </a:r>
          </a:p>
          <a:p>
            <a:pPr>
              <a:buAutoNum type="alphaUcPeriod"/>
            </a:pPr>
            <a:r>
              <a:rPr lang="en-US" sz="1600" dirty="0"/>
              <a:t>Expand</a:t>
            </a:r>
          </a:p>
          <a:p>
            <a:pPr>
              <a:buAutoNum type="alphaUcPeriod"/>
            </a:pPr>
            <a:r>
              <a:rPr lang="en-US" sz="1600" dirty="0"/>
              <a:t>Iterate</a:t>
            </a:r>
          </a:p>
          <a:p>
            <a:pPr>
              <a:buAutoNum type="alphaUcPeriod"/>
            </a:pPr>
            <a:r>
              <a:rPr lang="en-US" sz="1600" dirty="0"/>
              <a:t>rest</a:t>
            </a:r>
          </a:p>
          <a:p>
            <a:pPr>
              <a:buAutoNum type="alphaUcPeriod"/>
            </a:pPr>
            <a:endParaRPr lang="en-US" sz="1600" dirty="0"/>
          </a:p>
        </p:txBody>
      </p:sp>
    </p:spTree>
    <p:extLst>
      <p:ext uri="{BB962C8B-B14F-4D97-AF65-F5344CB8AC3E}">
        <p14:creationId xmlns:p14="http://schemas.microsoft.com/office/powerpoint/2010/main" val="33604794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id="{A430124F-9EE2-4759-A4C7-7BC6FBF7A596}"/>
              </a:ext>
            </a:extLst>
          </p:cNvPr>
          <p:cNvSpPr>
            <a:spLocks noGrp="1"/>
          </p:cNvSpPr>
          <p:nvPr>
            <p:ph type="ftr" sz="quarter" idx="12"/>
          </p:nvPr>
        </p:nvSpPr>
        <p:spPr>
          <a:xfrm>
            <a:off x="4038600" y="6356351"/>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97</a:t>
            </a:fld>
            <a:endParaRPr lang="en-US" altLang="en-US"/>
          </a:p>
        </p:txBody>
      </p:sp>
      <p:sp>
        <p:nvSpPr>
          <p:cNvPr id="7" name="Title 1">
            <a:extLst>
              <a:ext uri="{FF2B5EF4-FFF2-40B4-BE49-F238E27FC236}">
                <a16:creationId xmlns:a16="http://schemas.microsoft.com/office/drawing/2014/main" id="{B7E0015B-E3F6-43A8-8C77-07731E4B167E}"/>
              </a:ext>
            </a:extLst>
          </p:cNvPr>
          <p:cNvSpPr txBox="1">
            <a:spLocks/>
          </p:cNvSpPr>
          <p:nvPr/>
        </p:nvSpPr>
        <p:spPr>
          <a:xfrm>
            <a:off x="2895600" y="14289"/>
            <a:ext cx="7772400" cy="519112"/>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US" sz="2600" b="1" dirty="0">
                <a:latin typeface="+mj-lt"/>
              </a:rPr>
              <a:t>Strict Equality (==) Loose Equality (===) in Typescript</a:t>
            </a:r>
            <a:endParaRPr lang="en-IN" sz="2600" b="1" dirty="0">
              <a:latin typeface="+mj-lt"/>
            </a:endParaRPr>
          </a:p>
        </p:txBody>
      </p:sp>
      <p:sp>
        <p:nvSpPr>
          <p:cNvPr id="2" name="Date Placeholder 1"/>
          <p:cNvSpPr>
            <a:spLocks noGrp="1"/>
          </p:cNvSpPr>
          <p:nvPr>
            <p:ph type="dt" sz="half" idx="10"/>
          </p:nvPr>
        </p:nvSpPr>
        <p:spPr/>
        <p:txBody>
          <a:bodyPr/>
          <a:lstStyle/>
          <a:p>
            <a:r>
              <a:rPr lang="en-US"/>
              <a:t>6/7/2023</a:t>
            </a:r>
          </a:p>
        </p:txBody>
      </p:sp>
      <p:sp>
        <p:nvSpPr>
          <p:cNvPr id="3" name="Content Placeholder 2"/>
          <p:cNvSpPr>
            <a:spLocks noGrp="1"/>
          </p:cNvSpPr>
          <p:nvPr>
            <p:ph idx="1"/>
          </p:nvPr>
        </p:nvSpPr>
        <p:spPr>
          <a:xfrm>
            <a:off x="1981200" y="1066800"/>
            <a:ext cx="8229600" cy="5029200"/>
          </a:xfrm>
        </p:spPr>
        <p:txBody>
          <a:bodyPr>
            <a:normAutofit lnSpcReduction="10000"/>
          </a:bodyPr>
          <a:lstStyle/>
          <a:p>
            <a:r>
              <a:rPr lang="en-US" dirty="0"/>
              <a:t>The Typescript has two operators for checking equality. </a:t>
            </a:r>
          </a:p>
          <a:p>
            <a:pPr marL="0" indent="0">
              <a:buNone/>
            </a:pPr>
            <a:endParaRPr lang="en-US" dirty="0"/>
          </a:p>
          <a:p>
            <a:r>
              <a:rPr lang="en-US" dirty="0"/>
              <a:t>One is == (equality operator or loose equality operator) and the other one is === (strict equality operator).</a:t>
            </a:r>
          </a:p>
          <a:p>
            <a:pPr marL="0" indent="0">
              <a:buNone/>
            </a:pPr>
            <a:endParaRPr lang="en-US" dirty="0"/>
          </a:p>
          <a:p>
            <a:r>
              <a:rPr lang="en-US" dirty="0"/>
              <a:t> Both of these operators check the value of operands for equality.</a:t>
            </a:r>
          </a:p>
          <a:p>
            <a:pPr marL="0" indent="0">
              <a:buNone/>
            </a:pPr>
            <a:endParaRPr lang="en-US" dirty="0"/>
          </a:p>
          <a:p>
            <a:r>
              <a:rPr lang="en-US" dirty="0"/>
              <a:t> But, the difference between == &amp; === is that the == does a type conversion before checking for equality. </a:t>
            </a:r>
          </a:p>
        </p:txBody>
      </p:sp>
    </p:spTree>
    <p:extLst>
      <p:ext uri="{BB962C8B-B14F-4D97-AF65-F5344CB8AC3E}">
        <p14:creationId xmlns:p14="http://schemas.microsoft.com/office/powerpoint/2010/main" val="23682372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id="{A430124F-9EE2-4759-A4C7-7BC6FBF7A596}"/>
              </a:ext>
            </a:extLst>
          </p:cNvPr>
          <p:cNvSpPr>
            <a:spLocks noGrp="1"/>
          </p:cNvSpPr>
          <p:nvPr>
            <p:ph type="ftr" sz="quarter" idx="12"/>
          </p:nvPr>
        </p:nvSpPr>
        <p:spPr>
          <a:xfrm>
            <a:off x="4038600" y="6356351"/>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98</a:t>
            </a:fld>
            <a:endParaRPr lang="en-US" altLang="en-US"/>
          </a:p>
        </p:txBody>
      </p:sp>
      <p:sp>
        <p:nvSpPr>
          <p:cNvPr id="7" name="Title 1">
            <a:extLst>
              <a:ext uri="{FF2B5EF4-FFF2-40B4-BE49-F238E27FC236}">
                <a16:creationId xmlns:a16="http://schemas.microsoft.com/office/drawing/2014/main" id="{B7E0015B-E3F6-43A8-8C77-07731E4B167E}"/>
              </a:ext>
            </a:extLst>
          </p:cNvPr>
          <p:cNvSpPr txBox="1">
            <a:spLocks/>
          </p:cNvSpPr>
          <p:nvPr/>
        </p:nvSpPr>
        <p:spPr>
          <a:xfrm>
            <a:off x="2895600" y="14289"/>
            <a:ext cx="7772400" cy="519112"/>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US" sz="3200" b="1" dirty="0">
                <a:latin typeface="+mj-lt"/>
              </a:rPr>
              <a:t>Checking Equality</a:t>
            </a:r>
            <a:endParaRPr lang="en-IN" sz="3200" b="1" dirty="0">
              <a:latin typeface="+mj-lt"/>
            </a:endParaRPr>
          </a:p>
        </p:txBody>
      </p:sp>
      <p:sp>
        <p:nvSpPr>
          <p:cNvPr id="2" name="Date Placeholder 1"/>
          <p:cNvSpPr>
            <a:spLocks noGrp="1"/>
          </p:cNvSpPr>
          <p:nvPr>
            <p:ph type="dt" sz="half" idx="10"/>
          </p:nvPr>
        </p:nvSpPr>
        <p:spPr/>
        <p:txBody>
          <a:bodyPr/>
          <a:lstStyle/>
          <a:p>
            <a:r>
              <a:rPr lang="en-US"/>
              <a:t>6/7/2023</a:t>
            </a:r>
          </a:p>
        </p:txBody>
      </p:sp>
      <p:sp>
        <p:nvSpPr>
          <p:cNvPr id="4" name="Content Placeholder 3"/>
          <p:cNvSpPr>
            <a:spLocks noGrp="1"/>
          </p:cNvSpPr>
          <p:nvPr>
            <p:ph idx="1"/>
          </p:nvPr>
        </p:nvSpPr>
        <p:spPr>
          <a:xfrm>
            <a:off x="1981200" y="914400"/>
            <a:ext cx="8229600" cy="5105400"/>
          </a:xfrm>
        </p:spPr>
        <p:txBody>
          <a:bodyPr>
            <a:normAutofit fontScale="47500" lnSpcReduction="20000"/>
          </a:bodyPr>
          <a:lstStyle/>
          <a:p>
            <a:pPr marL="0" indent="0">
              <a:buNone/>
            </a:pPr>
            <a:r>
              <a:rPr lang="en-US" sz="5100" b="1" dirty="0"/>
              <a:t>Two values are equal if they are</a:t>
            </a:r>
          </a:p>
          <a:p>
            <a:endParaRPr lang="en-US" dirty="0"/>
          </a:p>
          <a:p>
            <a:pPr>
              <a:buFont typeface="Wingdings" panose="05000000000000000000" pitchFamily="2" charset="2"/>
              <a:buChar char="§"/>
            </a:pPr>
            <a:r>
              <a:rPr lang="en-US" sz="5100" dirty="0"/>
              <a:t>identical strings</a:t>
            </a:r>
          </a:p>
          <a:p>
            <a:pPr>
              <a:buFont typeface="Wingdings" panose="05000000000000000000" pitchFamily="2" charset="2"/>
              <a:buChar char="§"/>
            </a:pPr>
            <a:r>
              <a:rPr lang="en-US" sz="5100" dirty="0"/>
              <a:t>numerically equivalent numbers</a:t>
            </a:r>
          </a:p>
          <a:p>
            <a:pPr>
              <a:buFont typeface="Wingdings" panose="05000000000000000000" pitchFamily="2" charset="2"/>
              <a:buChar char="§"/>
            </a:pPr>
            <a:r>
              <a:rPr lang="en-US" sz="5100" dirty="0"/>
              <a:t>identical Boolean values</a:t>
            </a:r>
          </a:p>
          <a:p>
            <a:pPr>
              <a:buFont typeface="Wingdings" panose="05000000000000000000" pitchFamily="2" charset="2"/>
              <a:buChar char="§"/>
            </a:pPr>
            <a:r>
              <a:rPr lang="en-US" sz="5100" dirty="0"/>
              <a:t>the same object (reference types)</a:t>
            </a:r>
          </a:p>
          <a:p>
            <a:pPr marL="0" indent="0">
              <a:buNone/>
            </a:pPr>
            <a:endParaRPr lang="en-US" dirty="0"/>
          </a:p>
          <a:p>
            <a:pPr marL="0" indent="0">
              <a:buNone/>
            </a:pPr>
            <a:r>
              <a:rPr lang="en-US" sz="5100" b="1" dirty="0"/>
              <a:t>Example:</a:t>
            </a:r>
          </a:p>
          <a:p>
            <a:endParaRPr lang="en-US" dirty="0"/>
          </a:p>
          <a:p>
            <a:pPr marL="0" indent="0">
              <a:buNone/>
            </a:pPr>
            <a:r>
              <a:rPr lang="en-US" sz="5100" dirty="0"/>
              <a:t>let a=10</a:t>
            </a:r>
          </a:p>
          <a:p>
            <a:pPr marL="0" indent="0">
              <a:buNone/>
            </a:pPr>
            <a:r>
              <a:rPr lang="en-US" sz="5100" dirty="0"/>
              <a:t>let b=10</a:t>
            </a:r>
          </a:p>
          <a:p>
            <a:pPr marL="0" indent="0">
              <a:buNone/>
            </a:pPr>
            <a:r>
              <a:rPr lang="en-US" sz="5100" dirty="0"/>
              <a:t> </a:t>
            </a:r>
          </a:p>
          <a:p>
            <a:pPr marL="0" indent="0">
              <a:buNone/>
            </a:pPr>
            <a:r>
              <a:rPr lang="en-US" sz="5100" dirty="0"/>
              <a:t>console.log(a==b)  //true</a:t>
            </a:r>
          </a:p>
          <a:p>
            <a:pPr marL="0" indent="0">
              <a:buNone/>
            </a:pPr>
            <a:r>
              <a:rPr lang="en-US" sz="5100" dirty="0"/>
              <a:t>console.log(a===b)  //true</a:t>
            </a:r>
          </a:p>
          <a:p>
            <a:endParaRPr lang="en-US" dirty="0"/>
          </a:p>
        </p:txBody>
      </p:sp>
    </p:spTree>
    <p:extLst>
      <p:ext uri="{BB962C8B-B14F-4D97-AF65-F5344CB8AC3E}">
        <p14:creationId xmlns:p14="http://schemas.microsoft.com/office/powerpoint/2010/main" val="11667142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id="{A430124F-9EE2-4759-A4C7-7BC6FBF7A596}"/>
              </a:ext>
            </a:extLst>
          </p:cNvPr>
          <p:cNvSpPr>
            <a:spLocks noGrp="1"/>
          </p:cNvSpPr>
          <p:nvPr>
            <p:ph type="ftr" sz="quarter" idx="12"/>
          </p:nvPr>
        </p:nvSpPr>
        <p:spPr>
          <a:xfrm>
            <a:off x="4038600" y="6356351"/>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99</a:t>
            </a:fld>
            <a:endParaRPr lang="en-US" altLang="en-US"/>
          </a:p>
        </p:txBody>
      </p:sp>
      <p:sp>
        <p:nvSpPr>
          <p:cNvPr id="7" name="Title 1">
            <a:extLst>
              <a:ext uri="{FF2B5EF4-FFF2-40B4-BE49-F238E27FC236}">
                <a16:creationId xmlns:a16="http://schemas.microsoft.com/office/drawing/2014/main" id="{B7E0015B-E3F6-43A8-8C77-07731E4B167E}"/>
              </a:ext>
            </a:extLst>
          </p:cNvPr>
          <p:cNvSpPr txBox="1">
            <a:spLocks/>
          </p:cNvSpPr>
          <p:nvPr/>
        </p:nvSpPr>
        <p:spPr>
          <a:xfrm>
            <a:off x="2895600" y="14289"/>
            <a:ext cx="7772400" cy="519112"/>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US" sz="3200" b="1" dirty="0">
                <a:latin typeface="+mj-lt"/>
              </a:rPr>
              <a:t>Difference between == &amp; ===</a:t>
            </a:r>
            <a:endParaRPr lang="en-IN" sz="3200" b="1" dirty="0">
              <a:latin typeface="+mj-lt"/>
            </a:endParaRPr>
          </a:p>
        </p:txBody>
      </p:sp>
      <p:sp>
        <p:nvSpPr>
          <p:cNvPr id="2" name="Date Placeholder 1"/>
          <p:cNvSpPr>
            <a:spLocks noGrp="1"/>
          </p:cNvSpPr>
          <p:nvPr>
            <p:ph type="dt" sz="half" idx="10"/>
          </p:nvPr>
        </p:nvSpPr>
        <p:spPr/>
        <p:txBody>
          <a:bodyPr/>
          <a:lstStyle/>
          <a:p>
            <a:r>
              <a:rPr lang="en-US"/>
              <a:t>6/7/2023</a:t>
            </a:r>
          </a:p>
        </p:txBody>
      </p:sp>
      <p:sp>
        <p:nvSpPr>
          <p:cNvPr id="3" name="Content Placeholder 2"/>
          <p:cNvSpPr>
            <a:spLocks noGrp="1"/>
          </p:cNvSpPr>
          <p:nvPr>
            <p:ph idx="1"/>
          </p:nvPr>
        </p:nvSpPr>
        <p:spPr>
          <a:xfrm>
            <a:off x="1981200" y="228600"/>
            <a:ext cx="8686800" cy="5486400"/>
          </a:xfrm>
        </p:spPr>
        <p:txBody>
          <a:bodyPr>
            <a:normAutofit lnSpcReduction="10000"/>
          </a:bodyPr>
          <a:lstStyle/>
          <a:p>
            <a:endParaRPr lang="en-US" dirty="0"/>
          </a:p>
          <a:p>
            <a:endParaRPr lang="en-US" sz="3000" dirty="0"/>
          </a:p>
          <a:p>
            <a:r>
              <a:rPr lang="en-US" sz="3000" dirty="0"/>
              <a:t>If types are same then there is no difference between == &amp; ===</a:t>
            </a:r>
          </a:p>
          <a:p>
            <a:endParaRPr lang="en-US" sz="3000" dirty="0"/>
          </a:p>
          <a:p>
            <a:r>
              <a:rPr lang="en-US" sz="3000" dirty="0"/>
              <a:t>If types are different then == does a type conversion.</a:t>
            </a:r>
          </a:p>
          <a:p>
            <a:pPr marL="0" indent="0">
              <a:buNone/>
            </a:pPr>
            <a:endParaRPr lang="en-US" sz="3000" dirty="0"/>
          </a:p>
          <a:p>
            <a:r>
              <a:rPr lang="en-US" sz="3000" dirty="0"/>
              <a:t> It will attempt to convert them to a string, number, or </a:t>
            </a:r>
            <a:r>
              <a:rPr lang="en-US" sz="3000" dirty="0" err="1"/>
              <a:t>boolean</a:t>
            </a:r>
            <a:r>
              <a:rPr lang="en-US" sz="3000" dirty="0"/>
              <a:t>. before doing the comparison.</a:t>
            </a:r>
          </a:p>
          <a:p>
            <a:pPr marL="0" indent="0">
              <a:buNone/>
            </a:pPr>
            <a:endParaRPr lang="en-US" sz="3000" dirty="0"/>
          </a:p>
          <a:p>
            <a:r>
              <a:rPr lang="en-US" sz="3000" dirty="0"/>
              <a:t>=== returns false.</a:t>
            </a:r>
          </a:p>
        </p:txBody>
      </p:sp>
    </p:spTree>
    <p:extLst>
      <p:ext uri="{BB962C8B-B14F-4D97-AF65-F5344CB8AC3E}">
        <p14:creationId xmlns:p14="http://schemas.microsoft.com/office/powerpoint/2010/main" val="29350831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11756</Words>
  <Application>Microsoft Office PowerPoint</Application>
  <PresentationFormat>Widescreen</PresentationFormat>
  <Paragraphs>1995</Paragraphs>
  <Slides>121</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121</vt:i4>
      </vt:variant>
    </vt:vector>
  </HeadingPairs>
  <TitlesOfParts>
    <vt:vector size="134" baseType="lpstr">
      <vt:lpstr>-apple-system</vt:lpstr>
      <vt:lpstr>Arial</vt:lpstr>
      <vt:lpstr>Calibri</vt:lpstr>
      <vt:lpstr>Calibri Light</vt:lpstr>
      <vt:lpstr>Consolas</vt:lpstr>
      <vt:lpstr>Courier New</vt:lpstr>
      <vt:lpstr>euclid_circular_a</vt:lpstr>
      <vt:lpstr>Roboto</vt:lpstr>
      <vt:lpstr>Segoe UI</vt:lpstr>
      <vt:lpstr>Times New Roman</vt:lpstr>
      <vt:lpstr>Verdana</vt:lpstr>
      <vt:lpstr>Wingdings</vt:lpstr>
      <vt:lpstr>Office Theme</vt:lpstr>
      <vt:lpstr>UNIT 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Rajat Sharma</dc:creator>
  <cp:lastModifiedBy>Rajat Sharma</cp:lastModifiedBy>
  <cp:revision>16</cp:revision>
  <dcterms:created xsi:type="dcterms:W3CDTF">2024-08-28T04:43:38Z</dcterms:created>
  <dcterms:modified xsi:type="dcterms:W3CDTF">2024-08-28T05:04:58Z</dcterms:modified>
</cp:coreProperties>
</file>