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553" r:id="rId3"/>
    <p:sldId id="447" r:id="rId4"/>
    <p:sldId id="708" r:id="rId5"/>
    <p:sldId id="449" r:id="rId6"/>
    <p:sldId id="709" r:id="rId7"/>
    <p:sldId id="453" r:id="rId8"/>
    <p:sldId id="710" r:id="rId9"/>
    <p:sldId id="454" r:id="rId10"/>
    <p:sldId id="711" r:id="rId11"/>
    <p:sldId id="650" r:id="rId12"/>
    <p:sldId id="712" r:id="rId13"/>
    <p:sldId id="652" r:id="rId14"/>
    <p:sldId id="554" r:id="rId15"/>
    <p:sldId id="742" r:id="rId16"/>
    <p:sldId id="741" r:id="rId17"/>
    <p:sldId id="555" r:id="rId18"/>
    <p:sldId id="556" r:id="rId19"/>
    <p:sldId id="500" r:id="rId20"/>
    <p:sldId id="713" r:id="rId21"/>
    <p:sldId id="653" r:id="rId22"/>
    <p:sldId id="654" r:id="rId23"/>
    <p:sldId id="655" r:id="rId24"/>
    <p:sldId id="640" r:id="rId25"/>
    <p:sldId id="714" r:id="rId26"/>
    <p:sldId id="656" r:id="rId27"/>
    <p:sldId id="657" r:id="rId28"/>
    <p:sldId id="658" r:id="rId29"/>
    <p:sldId id="715" r:id="rId30"/>
    <p:sldId id="659" r:id="rId31"/>
    <p:sldId id="716" r:id="rId32"/>
    <p:sldId id="697" r:id="rId33"/>
    <p:sldId id="744" r:id="rId34"/>
    <p:sldId id="698" r:id="rId35"/>
    <p:sldId id="699" r:id="rId36"/>
    <p:sldId id="641" r:id="rId37"/>
    <p:sldId id="717" r:id="rId38"/>
    <p:sldId id="660" r:id="rId39"/>
    <p:sldId id="661" r:id="rId40"/>
    <p:sldId id="662" r:id="rId41"/>
    <p:sldId id="663" r:id="rId42"/>
    <p:sldId id="718" r:id="rId43"/>
    <p:sldId id="664" r:id="rId44"/>
    <p:sldId id="719" r:id="rId45"/>
    <p:sldId id="642" r:id="rId46"/>
    <p:sldId id="720" r:id="rId47"/>
    <p:sldId id="665" r:id="rId48"/>
    <p:sldId id="721" r:id="rId49"/>
    <p:sldId id="700" r:id="rId50"/>
    <p:sldId id="701" r:id="rId51"/>
    <p:sldId id="591" r:id="rId52"/>
    <p:sldId id="666" r:id="rId53"/>
    <p:sldId id="722" r:id="rId54"/>
    <p:sldId id="667" r:id="rId55"/>
    <p:sldId id="723" r:id="rId56"/>
    <p:sldId id="643" r:id="rId57"/>
    <p:sldId id="724" r:id="rId58"/>
    <p:sldId id="645" r:id="rId59"/>
    <p:sldId id="668" r:id="rId60"/>
    <p:sldId id="646" r:id="rId61"/>
    <p:sldId id="669" r:id="rId62"/>
    <p:sldId id="725" r:id="rId63"/>
    <p:sldId id="644" r:id="rId64"/>
    <p:sldId id="726" r:id="rId65"/>
    <p:sldId id="647" r:id="rId66"/>
    <p:sldId id="670" r:id="rId67"/>
    <p:sldId id="727" r:id="rId68"/>
    <p:sldId id="671" r:id="rId69"/>
    <p:sldId id="672" r:id="rId70"/>
    <p:sldId id="673" r:id="rId71"/>
    <p:sldId id="728" r:id="rId72"/>
    <p:sldId id="674" r:id="rId73"/>
    <p:sldId id="729" r:id="rId74"/>
    <p:sldId id="675" r:id="rId75"/>
    <p:sldId id="7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C642-7C7B-410D-AF18-060695263F78}"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AC235-622C-4FA0-B777-D8557CF33123}" type="slidenum">
              <a:rPr lang="en-IN" smtClean="0"/>
              <a:t>‹#›</a:t>
            </a:fld>
            <a:endParaRPr lang="en-IN"/>
          </a:p>
        </p:txBody>
      </p:sp>
    </p:spTree>
    <p:extLst>
      <p:ext uri="{BB962C8B-B14F-4D97-AF65-F5344CB8AC3E}">
        <p14:creationId xmlns:p14="http://schemas.microsoft.com/office/powerpoint/2010/main" val="3533443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49</a:t>
            </a:fld>
            <a:endParaRPr lang="en-US" dirty="0"/>
          </a:p>
        </p:txBody>
      </p:sp>
    </p:spTree>
    <p:extLst>
      <p:ext uri="{BB962C8B-B14F-4D97-AF65-F5344CB8AC3E}">
        <p14:creationId xmlns:p14="http://schemas.microsoft.com/office/powerpoint/2010/main" val="209094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639D-D002-53A2-D1B0-11A624002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33C57-DAE7-6D6A-D77E-201B21A05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E84C27-36C9-6279-CC5C-DE7FC7E86E1D}"/>
              </a:ext>
            </a:extLst>
          </p:cNvPr>
          <p:cNvSpPr>
            <a:spLocks noGrp="1"/>
          </p:cNvSpPr>
          <p:nvPr>
            <p:ph type="dt" sz="half" idx="10"/>
          </p:nvPr>
        </p:nvSpPr>
        <p:spPr/>
        <p:txBody>
          <a:bodyPr/>
          <a:lstStyle/>
          <a:p>
            <a:fld id="{948E1A4D-A8F0-4DE8-B0D1-AB4F91A18455}" type="datetime1">
              <a:rPr lang="en-US" smtClean="0"/>
              <a:t>10/31/2023</a:t>
            </a:fld>
            <a:endParaRPr lang="en-IN"/>
          </a:p>
        </p:txBody>
      </p:sp>
      <p:sp>
        <p:nvSpPr>
          <p:cNvPr id="5" name="Footer Placeholder 4">
            <a:extLst>
              <a:ext uri="{FF2B5EF4-FFF2-40B4-BE49-F238E27FC236}">
                <a16:creationId xmlns:a16="http://schemas.microsoft.com/office/drawing/2014/main" id="{9BB2B6DA-05E3-0EA7-FC58-54274791C04B}"/>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95165C88-EBCA-15E9-969B-4AEC0CECEDBB}"/>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292083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4FD0-2EDE-1BD9-8C7E-8A23EB8D9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82045B-F4A0-0613-233E-904994B5F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90591A-245D-ABD4-3188-3B1D31E9D3DF}"/>
              </a:ext>
            </a:extLst>
          </p:cNvPr>
          <p:cNvSpPr>
            <a:spLocks noGrp="1"/>
          </p:cNvSpPr>
          <p:nvPr>
            <p:ph type="dt" sz="half" idx="10"/>
          </p:nvPr>
        </p:nvSpPr>
        <p:spPr/>
        <p:txBody>
          <a:bodyPr/>
          <a:lstStyle/>
          <a:p>
            <a:fld id="{82806CE9-938E-4132-9BAE-36190BBDF631}" type="datetime1">
              <a:rPr lang="en-US" smtClean="0"/>
              <a:t>10/31/2023</a:t>
            </a:fld>
            <a:endParaRPr lang="en-IN"/>
          </a:p>
        </p:txBody>
      </p:sp>
      <p:sp>
        <p:nvSpPr>
          <p:cNvPr id="5" name="Footer Placeholder 4">
            <a:extLst>
              <a:ext uri="{FF2B5EF4-FFF2-40B4-BE49-F238E27FC236}">
                <a16:creationId xmlns:a16="http://schemas.microsoft.com/office/drawing/2014/main" id="{5BB3AD20-AA85-DCF8-8BD6-41C34BF83448}"/>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F04E6ECA-F30D-D69E-1461-308AA6101A8C}"/>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294597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2F891-841D-A231-7950-BD2842CB5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615327-54FD-6A49-F98C-0F1D85D8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2D080-ACD7-B4DE-DBD1-296C3D7FD93C}"/>
              </a:ext>
            </a:extLst>
          </p:cNvPr>
          <p:cNvSpPr>
            <a:spLocks noGrp="1"/>
          </p:cNvSpPr>
          <p:nvPr>
            <p:ph type="dt" sz="half" idx="10"/>
          </p:nvPr>
        </p:nvSpPr>
        <p:spPr/>
        <p:txBody>
          <a:bodyPr/>
          <a:lstStyle/>
          <a:p>
            <a:fld id="{C5C0E6AA-CB92-41FF-AC61-E582A0AABC1F}" type="datetime1">
              <a:rPr lang="en-US" smtClean="0"/>
              <a:t>10/31/2023</a:t>
            </a:fld>
            <a:endParaRPr lang="en-IN"/>
          </a:p>
        </p:txBody>
      </p:sp>
      <p:sp>
        <p:nvSpPr>
          <p:cNvPr id="5" name="Footer Placeholder 4">
            <a:extLst>
              <a:ext uri="{FF2B5EF4-FFF2-40B4-BE49-F238E27FC236}">
                <a16:creationId xmlns:a16="http://schemas.microsoft.com/office/drawing/2014/main" id="{8A2FCE73-A7A5-A0E6-AD34-68BB3212D075}"/>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EB9708CE-F03F-AD59-7118-D8FF4A1C0680}"/>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48572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6FAA-997D-C6DD-BD97-2A8425A7E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EBFB9-8406-6901-7425-978B8278B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AEB3-6509-2F5B-0E94-5FE9D9E681B0}"/>
              </a:ext>
            </a:extLst>
          </p:cNvPr>
          <p:cNvSpPr>
            <a:spLocks noGrp="1"/>
          </p:cNvSpPr>
          <p:nvPr>
            <p:ph type="dt" sz="half" idx="10"/>
          </p:nvPr>
        </p:nvSpPr>
        <p:spPr/>
        <p:txBody>
          <a:bodyPr/>
          <a:lstStyle/>
          <a:p>
            <a:fld id="{C5B76A51-F5BB-44BE-B483-36557F52CB80}" type="datetime1">
              <a:rPr lang="en-US" smtClean="0"/>
              <a:t>10/31/2023</a:t>
            </a:fld>
            <a:endParaRPr lang="en-IN"/>
          </a:p>
        </p:txBody>
      </p:sp>
      <p:sp>
        <p:nvSpPr>
          <p:cNvPr id="5" name="Footer Placeholder 4">
            <a:extLst>
              <a:ext uri="{FF2B5EF4-FFF2-40B4-BE49-F238E27FC236}">
                <a16:creationId xmlns:a16="http://schemas.microsoft.com/office/drawing/2014/main" id="{C4BCCB2E-3654-827B-F570-8DA38055B03D}"/>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08201F3A-F9E5-25D8-0236-D7FC397C8A02}"/>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103617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BA32-BD9D-1CD6-80AE-E0179B6B9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72EBF6-DD83-C78C-BA1D-6F3FB9BAB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BE42F-EDFB-A06F-59C6-37EC735FB9B3}"/>
              </a:ext>
            </a:extLst>
          </p:cNvPr>
          <p:cNvSpPr>
            <a:spLocks noGrp="1"/>
          </p:cNvSpPr>
          <p:nvPr>
            <p:ph type="dt" sz="half" idx="10"/>
          </p:nvPr>
        </p:nvSpPr>
        <p:spPr/>
        <p:txBody>
          <a:bodyPr/>
          <a:lstStyle/>
          <a:p>
            <a:fld id="{47903110-3B00-4CDD-9465-09FD4786F9BD}" type="datetime1">
              <a:rPr lang="en-US" smtClean="0"/>
              <a:t>10/31/2023</a:t>
            </a:fld>
            <a:endParaRPr lang="en-IN"/>
          </a:p>
        </p:txBody>
      </p:sp>
      <p:sp>
        <p:nvSpPr>
          <p:cNvPr id="5" name="Footer Placeholder 4">
            <a:extLst>
              <a:ext uri="{FF2B5EF4-FFF2-40B4-BE49-F238E27FC236}">
                <a16:creationId xmlns:a16="http://schemas.microsoft.com/office/drawing/2014/main" id="{3B9D0E38-58E7-1D61-5994-0C8C992A9193}"/>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B32B913D-12A9-5706-D1DC-54D0DC1F3971}"/>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37144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605D-9E38-FF20-8B84-C78920A05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73E14-3D4A-1AEF-BB27-3C0B253AE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0240A6-BD66-C5BC-2970-04B384058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4B6C9D-EAEA-2D33-9249-A0B6FA284720}"/>
              </a:ext>
            </a:extLst>
          </p:cNvPr>
          <p:cNvSpPr>
            <a:spLocks noGrp="1"/>
          </p:cNvSpPr>
          <p:nvPr>
            <p:ph type="dt" sz="half" idx="10"/>
          </p:nvPr>
        </p:nvSpPr>
        <p:spPr/>
        <p:txBody>
          <a:bodyPr/>
          <a:lstStyle/>
          <a:p>
            <a:fld id="{5CA32038-C97A-47A0-A94F-47099654EA5F}" type="datetime1">
              <a:rPr lang="en-US" smtClean="0"/>
              <a:t>10/31/2023</a:t>
            </a:fld>
            <a:endParaRPr lang="en-IN"/>
          </a:p>
        </p:txBody>
      </p:sp>
      <p:sp>
        <p:nvSpPr>
          <p:cNvPr id="6" name="Footer Placeholder 5">
            <a:extLst>
              <a:ext uri="{FF2B5EF4-FFF2-40B4-BE49-F238E27FC236}">
                <a16:creationId xmlns:a16="http://schemas.microsoft.com/office/drawing/2014/main" id="{89ED4676-F897-CF21-2907-0C3F5336ED52}"/>
              </a:ext>
            </a:extLst>
          </p:cNvPr>
          <p:cNvSpPr>
            <a:spLocks noGrp="1"/>
          </p:cNvSpPr>
          <p:nvPr>
            <p:ph type="ftr" sz="quarter" idx="11"/>
          </p:nvPr>
        </p:nvSpPr>
        <p:spPr/>
        <p:txBody>
          <a:bodyPr/>
          <a:lstStyle/>
          <a:p>
            <a:r>
              <a:rPr lang="en-US"/>
              <a:t>Rajat Kumar               Web Technology                                 UNIT 5</a:t>
            </a:r>
            <a:endParaRPr lang="en-IN"/>
          </a:p>
        </p:txBody>
      </p:sp>
      <p:sp>
        <p:nvSpPr>
          <p:cNvPr id="7" name="Slide Number Placeholder 6">
            <a:extLst>
              <a:ext uri="{FF2B5EF4-FFF2-40B4-BE49-F238E27FC236}">
                <a16:creationId xmlns:a16="http://schemas.microsoft.com/office/drawing/2014/main" id="{9DC6DE1E-4513-97CA-96FF-9D93FB330C62}"/>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91038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03D1-D8A9-C375-1D9D-855EEBE81E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7BBBC-A483-038C-CAC4-2334163F4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866F0-37E8-CDF5-CF89-4E5AAE15D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3D2FFF-9EFE-98EE-5DE6-3CD7095B0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68F51-914F-36BD-7AF6-84B104A68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B95801-5BC3-6184-BA40-26048C792EB9}"/>
              </a:ext>
            </a:extLst>
          </p:cNvPr>
          <p:cNvSpPr>
            <a:spLocks noGrp="1"/>
          </p:cNvSpPr>
          <p:nvPr>
            <p:ph type="dt" sz="half" idx="10"/>
          </p:nvPr>
        </p:nvSpPr>
        <p:spPr/>
        <p:txBody>
          <a:bodyPr/>
          <a:lstStyle/>
          <a:p>
            <a:fld id="{2D30DA21-8155-42E4-8BD4-3649DF06F7AC}" type="datetime1">
              <a:rPr lang="en-US" smtClean="0"/>
              <a:t>10/31/2023</a:t>
            </a:fld>
            <a:endParaRPr lang="en-IN"/>
          </a:p>
        </p:txBody>
      </p:sp>
      <p:sp>
        <p:nvSpPr>
          <p:cNvPr id="8" name="Footer Placeholder 7">
            <a:extLst>
              <a:ext uri="{FF2B5EF4-FFF2-40B4-BE49-F238E27FC236}">
                <a16:creationId xmlns:a16="http://schemas.microsoft.com/office/drawing/2014/main" id="{0036FD7B-FDE4-8E24-812F-F0A5DFE8C795}"/>
              </a:ext>
            </a:extLst>
          </p:cNvPr>
          <p:cNvSpPr>
            <a:spLocks noGrp="1"/>
          </p:cNvSpPr>
          <p:nvPr>
            <p:ph type="ftr" sz="quarter" idx="11"/>
          </p:nvPr>
        </p:nvSpPr>
        <p:spPr/>
        <p:txBody>
          <a:bodyPr/>
          <a:lstStyle/>
          <a:p>
            <a:r>
              <a:rPr lang="en-US"/>
              <a:t>Rajat Kumar               Web Technology                                 UNIT 5</a:t>
            </a:r>
            <a:endParaRPr lang="en-IN"/>
          </a:p>
        </p:txBody>
      </p:sp>
      <p:sp>
        <p:nvSpPr>
          <p:cNvPr id="9" name="Slide Number Placeholder 8">
            <a:extLst>
              <a:ext uri="{FF2B5EF4-FFF2-40B4-BE49-F238E27FC236}">
                <a16:creationId xmlns:a16="http://schemas.microsoft.com/office/drawing/2014/main" id="{5613EE23-0666-BFCE-1D1E-8312BEE48D66}"/>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64954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287-9C51-B8DF-5EBA-C59B08D839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5370E-BAAB-DE8B-190D-8694ECF2620C}"/>
              </a:ext>
            </a:extLst>
          </p:cNvPr>
          <p:cNvSpPr>
            <a:spLocks noGrp="1"/>
          </p:cNvSpPr>
          <p:nvPr>
            <p:ph type="dt" sz="half" idx="10"/>
          </p:nvPr>
        </p:nvSpPr>
        <p:spPr/>
        <p:txBody>
          <a:bodyPr/>
          <a:lstStyle/>
          <a:p>
            <a:fld id="{C5B0EDD6-76C1-492A-96B5-A05434D67B37}" type="datetime1">
              <a:rPr lang="en-US" smtClean="0"/>
              <a:t>10/31/2023</a:t>
            </a:fld>
            <a:endParaRPr lang="en-IN"/>
          </a:p>
        </p:txBody>
      </p:sp>
      <p:sp>
        <p:nvSpPr>
          <p:cNvPr id="4" name="Footer Placeholder 3">
            <a:extLst>
              <a:ext uri="{FF2B5EF4-FFF2-40B4-BE49-F238E27FC236}">
                <a16:creationId xmlns:a16="http://schemas.microsoft.com/office/drawing/2014/main" id="{4038630D-99AC-D7EF-9CB1-52D2825CE30C}"/>
              </a:ext>
            </a:extLst>
          </p:cNvPr>
          <p:cNvSpPr>
            <a:spLocks noGrp="1"/>
          </p:cNvSpPr>
          <p:nvPr>
            <p:ph type="ftr" sz="quarter" idx="11"/>
          </p:nvPr>
        </p:nvSpPr>
        <p:spPr/>
        <p:txBody>
          <a:bodyPr/>
          <a:lstStyle/>
          <a:p>
            <a:r>
              <a:rPr lang="en-US"/>
              <a:t>Rajat Kumar               Web Technology                                 UNIT 5</a:t>
            </a:r>
            <a:endParaRPr lang="en-IN"/>
          </a:p>
        </p:txBody>
      </p:sp>
      <p:sp>
        <p:nvSpPr>
          <p:cNvPr id="5" name="Slide Number Placeholder 4">
            <a:extLst>
              <a:ext uri="{FF2B5EF4-FFF2-40B4-BE49-F238E27FC236}">
                <a16:creationId xmlns:a16="http://schemas.microsoft.com/office/drawing/2014/main" id="{58B07254-B511-460A-AB18-3EA763DAB89A}"/>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274200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B009C-B438-F090-A926-8A2808FF44ED}"/>
              </a:ext>
            </a:extLst>
          </p:cNvPr>
          <p:cNvSpPr>
            <a:spLocks noGrp="1"/>
          </p:cNvSpPr>
          <p:nvPr>
            <p:ph type="dt" sz="half" idx="10"/>
          </p:nvPr>
        </p:nvSpPr>
        <p:spPr/>
        <p:txBody>
          <a:bodyPr/>
          <a:lstStyle/>
          <a:p>
            <a:fld id="{C59A43C0-D57C-48C1-886A-11393665875F}" type="datetime1">
              <a:rPr lang="en-US" smtClean="0"/>
              <a:t>10/31/2023</a:t>
            </a:fld>
            <a:endParaRPr lang="en-IN"/>
          </a:p>
        </p:txBody>
      </p:sp>
      <p:sp>
        <p:nvSpPr>
          <p:cNvPr id="3" name="Footer Placeholder 2">
            <a:extLst>
              <a:ext uri="{FF2B5EF4-FFF2-40B4-BE49-F238E27FC236}">
                <a16:creationId xmlns:a16="http://schemas.microsoft.com/office/drawing/2014/main" id="{B46ECF22-CFBE-1220-F5D2-8A93878DA267}"/>
              </a:ext>
            </a:extLst>
          </p:cNvPr>
          <p:cNvSpPr>
            <a:spLocks noGrp="1"/>
          </p:cNvSpPr>
          <p:nvPr>
            <p:ph type="ftr" sz="quarter" idx="11"/>
          </p:nvPr>
        </p:nvSpPr>
        <p:spPr/>
        <p:txBody>
          <a:bodyPr/>
          <a:lstStyle/>
          <a:p>
            <a:r>
              <a:rPr lang="en-US"/>
              <a:t>Rajat Kumar               Web Technology                                 UNIT 5</a:t>
            </a:r>
            <a:endParaRPr lang="en-IN"/>
          </a:p>
        </p:txBody>
      </p:sp>
      <p:sp>
        <p:nvSpPr>
          <p:cNvPr id="4" name="Slide Number Placeholder 3">
            <a:extLst>
              <a:ext uri="{FF2B5EF4-FFF2-40B4-BE49-F238E27FC236}">
                <a16:creationId xmlns:a16="http://schemas.microsoft.com/office/drawing/2014/main" id="{BD4AE96F-5462-08DD-0CBE-A015F387522E}"/>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195449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BCF0-5501-E55F-022B-1A0921DB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20552E-4325-A93C-FFCD-15F151A7F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6E0DF5-D0EA-0357-B499-8AA968E39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4A14C-30A1-F2A3-E4DD-87B5CB1CF3F1}"/>
              </a:ext>
            </a:extLst>
          </p:cNvPr>
          <p:cNvSpPr>
            <a:spLocks noGrp="1"/>
          </p:cNvSpPr>
          <p:nvPr>
            <p:ph type="dt" sz="half" idx="10"/>
          </p:nvPr>
        </p:nvSpPr>
        <p:spPr/>
        <p:txBody>
          <a:bodyPr/>
          <a:lstStyle/>
          <a:p>
            <a:fld id="{49279781-BD7F-4CC0-B1D5-042EB8914BC9}" type="datetime1">
              <a:rPr lang="en-US" smtClean="0"/>
              <a:t>10/31/2023</a:t>
            </a:fld>
            <a:endParaRPr lang="en-IN"/>
          </a:p>
        </p:txBody>
      </p:sp>
      <p:sp>
        <p:nvSpPr>
          <p:cNvPr id="6" name="Footer Placeholder 5">
            <a:extLst>
              <a:ext uri="{FF2B5EF4-FFF2-40B4-BE49-F238E27FC236}">
                <a16:creationId xmlns:a16="http://schemas.microsoft.com/office/drawing/2014/main" id="{71C517DE-7276-85A4-28C8-19E65F82611B}"/>
              </a:ext>
            </a:extLst>
          </p:cNvPr>
          <p:cNvSpPr>
            <a:spLocks noGrp="1"/>
          </p:cNvSpPr>
          <p:nvPr>
            <p:ph type="ftr" sz="quarter" idx="11"/>
          </p:nvPr>
        </p:nvSpPr>
        <p:spPr/>
        <p:txBody>
          <a:bodyPr/>
          <a:lstStyle/>
          <a:p>
            <a:r>
              <a:rPr lang="en-US"/>
              <a:t>Rajat Kumar               Web Technology                                 UNIT 5</a:t>
            </a:r>
            <a:endParaRPr lang="en-IN"/>
          </a:p>
        </p:txBody>
      </p:sp>
      <p:sp>
        <p:nvSpPr>
          <p:cNvPr id="7" name="Slide Number Placeholder 6">
            <a:extLst>
              <a:ext uri="{FF2B5EF4-FFF2-40B4-BE49-F238E27FC236}">
                <a16:creationId xmlns:a16="http://schemas.microsoft.com/office/drawing/2014/main" id="{D20B7363-D920-E2AF-CCF5-93E2E6BACA7E}"/>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180325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664F-AA9B-2482-E9C1-A22ED239C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2DC3CD-2619-CFA5-EEE2-B3C434913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0D8AFA-40F9-7128-7641-626D794A3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5C1A8-3C43-354C-FC73-A09ADA1AAEBC}"/>
              </a:ext>
            </a:extLst>
          </p:cNvPr>
          <p:cNvSpPr>
            <a:spLocks noGrp="1"/>
          </p:cNvSpPr>
          <p:nvPr>
            <p:ph type="dt" sz="half" idx="10"/>
          </p:nvPr>
        </p:nvSpPr>
        <p:spPr/>
        <p:txBody>
          <a:bodyPr/>
          <a:lstStyle/>
          <a:p>
            <a:fld id="{A0ACA492-DE9B-412A-AA50-0E5A6231A8D4}" type="datetime1">
              <a:rPr lang="en-US" smtClean="0"/>
              <a:t>10/31/2023</a:t>
            </a:fld>
            <a:endParaRPr lang="en-IN"/>
          </a:p>
        </p:txBody>
      </p:sp>
      <p:sp>
        <p:nvSpPr>
          <p:cNvPr id="6" name="Footer Placeholder 5">
            <a:extLst>
              <a:ext uri="{FF2B5EF4-FFF2-40B4-BE49-F238E27FC236}">
                <a16:creationId xmlns:a16="http://schemas.microsoft.com/office/drawing/2014/main" id="{12C3DC39-4935-F5B2-FE8E-9F16440A8AF2}"/>
              </a:ext>
            </a:extLst>
          </p:cNvPr>
          <p:cNvSpPr>
            <a:spLocks noGrp="1"/>
          </p:cNvSpPr>
          <p:nvPr>
            <p:ph type="ftr" sz="quarter" idx="11"/>
          </p:nvPr>
        </p:nvSpPr>
        <p:spPr/>
        <p:txBody>
          <a:bodyPr/>
          <a:lstStyle/>
          <a:p>
            <a:r>
              <a:rPr lang="en-US"/>
              <a:t>Rajat Kumar               Web Technology                                 UNIT 5</a:t>
            </a:r>
            <a:endParaRPr lang="en-IN"/>
          </a:p>
        </p:txBody>
      </p:sp>
      <p:sp>
        <p:nvSpPr>
          <p:cNvPr id="7" name="Slide Number Placeholder 6">
            <a:extLst>
              <a:ext uri="{FF2B5EF4-FFF2-40B4-BE49-F238E27FC236}">
                <a16:creationId xmlns:a16="http://schemas.microsoft.com/office/drawing/2014/main" id="{F50DE7F5-A40F-E7AB-EF39-E40BA13B59B3}"/>
              </a:ext>
            </a:extLst>
          </p:cNvPr>
          <p:cNvSpPr>
            <a:spLocks noGrp="1"/>
          </p:cNvSpPr>
          <p:nvPr>
            <p:ph type="sldNum" sz="quarter" idx="12"/>
          </p:nvPr>
        </p:nvSpPr>
        <p:spPr/>
        <p:txBody>
          <a:bodyPr/>
          <a:lstStyle/>
          <a:p>
            <a:fld id="{83F4822B-17A2-4472-B323-74C5EF025785}" type="slidenum">
              <a:rPr lang="en-IN" smtClean="0"/>
              <a:t>‹#›</a:t>
            </a:fld>
            <a:endParaRPr lang="en-IN"/>
          </a:p>
        </p:txBody>
      </p:sp>
    </p:spTree>
    <p:extLst>
      <p:ext uri="{BB962C8B-B14F-4D97-AF65-F5344CB8AC3E}">
        <p14:creationId xmlns:p14="http://schemas.microsoft.com/office/powerpoint/2010/main" val="88359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86C40-6F95-9E2B-33B3-3F2263DF14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4CEEB-279D-CC99-8811-39CD8D699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9F6CE-0E8C-01F1-6B50-AF7CFEC19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D9641-FC4D-40F9-B15A-C230C2C5D7AD}" type="datetime1">
              <a:rPr lang="en-US" smtClean="0"/>
              <a:t>10/31/2023</a:t>
            </a:fld>
            <a:endParaRPr lang="en-IN"/>
          </a:p>
        </p:txBody>
      </p:sp>
      <p:sp>
        <p:nvSpPr>
          <p:cNvPr id="5" name="Footer Placeholder 4">
            <a:extLst>
              <a:ext uri="{FF2B5EF4-FFF2-40B4-BE49-F238E27FC236}">
                <a16:creationId xmlns:a16="http://schemas.microsoft.com/office/drawing/2014/main" id="{9C97254D-6D5F-96BF-9D98-C36E5569A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5EE9E716-5EAB-2743-A000-E4622D2CB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4822B-17A2-4472-B323-74C5EF025785}" type="slidenum">
              <a:rPr lang="en-IN" smtClean="0"/>
              <a:t>‹#›</a:t>
            </a:fld>
            <a:endParaRPr lang="en-IN"/>
          </a:p>
        </p:txBody>
      </p:sp>
    </p:spTree>
    <p:extLst>
      <p:ext uri="{BB962C8B-B14F-4D97-AF65-F5344CB8AC3E}">
        <p14:creationId xmlns:p14="http://schemas.microsoft.com/office/powerpoint/2010/main" val="169469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4BFA-5E60-EAAB-C48F-2D538035F68E}"/>
              </a:ext>
            </a:extLst>
          </p:cNvPr>
          <p:cNvSpPr>
            <a:spLocks noGrp="1"/>
          </p:cNvSpPr>
          <p:nvPr>
            <p:ph type="ctrTitle"/>
          </p:nvPr>
        </p:nvSpPr>
        <p:spPr/>
        <p:txBody>
          <a:bodyPr/>
          <a:lstStyle/>
          <a:p>
            <a:r>
              <a:rPr lang="en-IN" dirty="0"/>
              <a:t>Unit 5 </a:t>
            </a:r>
          </a:p>
        </p:txBody>
      </p:sp>
      <p:sp>
        <p:nvSpPr>
          <p:cNvPr id="3" name="Subtitle 2">
            <a:extLst>
              <a:ext uri="{FF2B5EF4-FFF2-40B4-BE49-F238E27FC236}">
                <a16:creationId xmlns:a16="http://schemas.microsoft.com/office/drawing/2014/main" id="{D6FD28D1-72A1-A11B-5B8F-1B59811179CB}"/>
              </a:ext>
            </a:extLst>
          </p:cNvPr>
          <p:cNvSpPr>
            <a:spLocks noGrp="1"/>
          </p:cNvSpPr>
          <p:nvPr>
            <p:ph type="subTitle" idx="1"/>
          </p:nvPr>
        </p:nvSpPr>
        <p:spPr/>
        <p:txBody>
          <a:bodyPr/>
          <a:lstStyle/>
          <a:p>
            <a:r>
              <a:rPr lang="en-IN" dirty="0"/>
              <a:t>PHP</a:t>
            </a:r>
          </a:p>
        </p:txBody>
      </p:sp>
      <p:sp>
        <p:nvSpPr>
          <p:cNvPr id="4" name="Date Placeholder 3">
            <a:extLst>
              <a:ext uri="{FF2B5EF4-FFF2-40B4-BE49-F238E27FC236}">
                <a16:creationId xmlns:a16="http://schemas.microsoft.com/office/drawing/2014/main" id="{ED120028-4919-6F9B-FB06-A0A4CF61D782}"/>
              </a:ext>
            </a:extLst>
          </p:cNvPr>
          <p:cNvSpPr>
            <a:spLocks noGrp="1"/>
          </p:cNvSpPr>
          <p:nvPr>
            <p:ph type="dt" sz="half" idx="10"/>
          </p:nvPr>
        </p:nvSpPr>
        <p:spPr/>
        <p:txBody>
          <a:bodyPr/>
          <a:lstStyle/>
          <a:p>
            <a:fld id="{6283261F-182E-419D-8E51-9978501214D1}" type="datetime1">
              <a:rPr lang="en-US" smtClean="0"/>
              <a:t>10/31/2023</a:t>
            </a:fld>
            <a:endParaRPr lang="en-IN"/>
          </a:p>
        </p:txBody>
      </p:sp>
      <p:sp>
        <p:nvSpPr>
          <p:cNvPr id="5" name="Footer Placeholder 4">
            <a:extLst>
              <a:ext uri="{FF2B5EF4-FFF2-40B4-BE49-F238E27FC236}">
                <a16:creationId xmlns:a16="http://schemas.microsoft.com/office/drawing/2014/main" id="{F6573FCD-DC71-0ED0-AE7E-3B8097088D46}"/>
              </a:ext>
            </a:extLst>
          </p:cNvPr>
          <p:cNvSpPr>
            <a:spLocks noGrp="1"/>
          </p:cNvSpPr>
          <p:nvPr>
            <p:ph type="ftr" sz="quarter" idx="11"/>
          </p:nvPr>
        </p:nvSpPr>
        <p:spPr/>
        <p:txBody>
          <a:bodyPr/>
          <a:lstStyle/>
          <a:p>
            <a:r>
              <a:rPr lang="en-US"/>
              <a:t>Rajat Kumar               Web Technology                                 UNIT 5</a:t>
            </a:r>
            <a:endParaRPr lang="en-IN"/>
          </a:p>
        </p:txBody>
      </p:sp>
      <p:sp>
        <p:nvSpPr>
          <p:cNvPr id="6" name="Slide Number Placeholder 5">
            <a:extLst>
              <a:ext uri="{FF2B5EF4-FFF2-40B4-BE49-F238E27FC236}">
                <a16:creationId xmlns:a16="http://schemas.microsoft.com/office/drawing/2014/main" id="{B2023B51-C978-ECE2-1089-6DD33463080D}"/>
              </a:ext>
            </a:extLst>
          </p:cNvPr>
          <p:cNvSpPr>
            <a:spLocks noGrp="1"/>
          </p:cNvSpPr>
          <p:nvPr>
            <p:ph type="sldNum" sz="quarter" idx="12"/>
          </p:nvPr>
        </p:nvSpPr>
        <p:spPr/>
        <p:txBody>
          <a:bodyPr/>
          <a:lstStyle/>
          <a:p>
            <a:fld id="{83F4822B-17A2-4472-B323-74C5EF025785}" type="slidenum">
              <a:rPr lang="en-IN" smtClean="0"/>
              <a:t>1</a:t>
            </a:fld>
            <a:endParaRPr lang="en-IN"/>
          </a:p>
        </p:txBody>
      </p:sp>
    </p:spTree>
    <p:extLst>
      <p:ext uri="{BB962C8B-B14F-4D97-AF65-F5344CB8AC3E}">
        <p14:creationId xmlns:p14="http://schemas.microsoft.com/office/powerpoint/2010/main" val="160279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685801"/>
            <a:ext cx="8915400" cy="5534024"/>
          </a:xfrm>
        </p:spPr>
        <p:txBody>
          <a:bodyPr>
            <a:noAutofit/>
          </a:bodyPr>
          <a:lstStyle/>
          <a:p>
            <a:pPr algn="just"/>
            <a:r>
              <a:rPr lang="en-US" sz="2000" dirty="0"/>
              <a:t>Output:</a:t>
            </a:r>
          </a:p>
          <a:p>
            <a:pPr algn="just"/>
            <a:r>
              <a:rPr lang="en-US" sz="2000" dirty="0"/>
              <a:t>string is: hello string</a:t>
            </a:r>
          </a:p>
          <a:p>
            <a:pPr algn="just"/>
            <a:r>
              <a:rPr lang="en-US" sz="2000" dirty="0"/>
              <a:t>integer is: 200</a:t>
            </a:r>
          </a:p>
          <a:p>
            <a:pPr algn="just"/>
            <a:r>
              <a:rPr lang="en-US" sz="2000" dirty="0"/>
              <a:t>float is: 44.6 </a:t>
            </a:r>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579CD3E3-F780-4CDF-A0F3-9FD2221BBB5B}"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10</a:t>
            </a:fld>
            <a:endParaRPr lang="en-US" dirty="0"/>
          </a:p>
        </p:txBody>
      </p:sp>
      <p:sp>
        <p:nvSpPr>
          <p:cNvPr id="8" name="Footer Placeholder 7"/>
          <p:cNvSpPr>
            <a:spLocks noGrp="1"/>
          </p:cNvSpPr>
          <p:nvPr>
            <p:ph type="ftr" sz="quarter" idx="11"/>
          </p:nvPr>
        </p:nvSpPr>
        <p:spPr>
          <a:xfrm>
            <a:off x="3657600" y="6356350"/>
            <a:ext cx="5029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59232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685801"/>
            <a:ext cx="8915400" cy="5534024"/>
          </a:xfrm>
        </p:spPr>
        <p:txBody>
          <a:bodyPr>
            <a:noAutofit/>
          </a:bodyPr>
          <a:lstStyle/>
          <a:p>
            <a:pPr algn="just"/>
            <a:r>
              <a:rPr lang="en-US" sz="2200" b="1" dirty="0"/>
              <a:t>PHP constants    </a:t>
            </a:r>
            <a:r>
              <a:rPr lang="en-US" sz="2000" dirty="0"/>
              <a:t>are name or identifier that can't be changed during the execution of the script except for magic constants, which are not really constants. </a:t>
            </a:r>
          </a:p>
          <a:p>
            <a:pPr algn="just"/>
            <a:r>
              <a:rPr lang="en-US" sz="2000" dirty="0"/>
              <a:t>PHP constants can be defined by 2 ways:</a:t>
            </a:r>
          </a:p>
          <a:p>
            <a:pPr marL="342900" indent="-342900" algn="just">
              <a:buFont typeface="Arial" panose="020B0604020202020204" pitchFamily="34" charset="0"/>
              <a:buChar char="•"/>
            </a:pPr>
            <a:r>
              <a:rPr lang="en-US" sz="2000" dirty="0"/>
              <a:t>Using define() function</a:t>
            </a:r>
          </a:p>
          <a:p>
            <a:pPr marL="342900" indent="-342900" algn="just">
              <a:buFont typeface="Arial" panose="020B0604020202020204" pitchFamily="34" charset="0"/>
              <a:buChar char="•"/>
            </a:pPr>
            <a:r>
              <a:rPr lang="en-US" sz="2000" dirty="0"/>
              <a:t>Using </a:t>
            </a:r>
            <a:r>
              <a:rPr lang="en-US" sz="2000" dirty="0" err="1"/>
              <a:t>const</a:t>
            </a:r>
            <a:r>
              <a:rPr lang="en-US" sz="2000" dirty="0"/>
              <a:t> keyword</a:t>
            </a:r>
          </a:p>
          <a:p>
            <a:pPr algn="just"/>
            <a:r>
              <a:rPr lang="en-US" sz="2000" dirty="0"/>
              <a:t>Constants are similar to the variable except once they defined, they can never be undefined or changed. </a:t>
            </a:r>
          </a:p>
          <a:p>
            <a:pPr algn="just"/>
            <a:endParaRPr lang="en-US" sz="2000" dirty="0"/>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D21FC24B-CDB7-4692-BCA8-F852E0C434D6}"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11</a:t>
            </a:fld>
            <a:endParaRPr lang="en-US" dirty="0"/>
          </a:p>
        </p:txBody>
      </p:sp>
      <p:sp>
        <p:nvSpPr>
          <p:cNvPr id="8" name="Footer Placeholder 7"/>
          <p:cNvSpPr>
            <a:spLocks noGrp="1"/>
          </p:cNvSpPr>
          <p:nvPr>
            <p:ph type="ftr" sz="quarter" idx="11"/>
          </p:nvPr>
        </p:nvSpPr>
        <p:spPr>
          <a:xfrm>
            <a:off x="3657600" y="6356350"/>
            <a:ext cx="5029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43872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685801"/>
            <a:ext cx="8915400" cy="5534024"/>
          </a:xfrm>
        </p:spPr>
        <p:txBody>
          <a:bodyPr>
            <a:noAutofit/>
          </a:bodyPr>
          <a:lstStyle/>
          <a:p>
            <a:pPr algn="just"/>
            <a:r>
              <a:rPr lang="en-US" sz="2000" dirty="0"/>
              <a:t>They remain constant across the entire program. PHP constants follow the same PHP variable rules. </a:t>
            </a:r>
          </a:p>
          <a:p>
            <a:pPr algn="just"/>
            <a:r>
              <a:rPr lang="en-US" sz="2000" dirty="0"/>
              <a:t>For example, it can be started with a letter or underscore only. Conventionally, PHP constants should be defined in uppercase letters.</a:t>
            </a:r>
          </a:p>
          <a:p>
            <a:pPr algn="just"/>
            <a:r>
              <a:rPr lang="en-US" sz="2200" b="1" dirty="0"/>
              <a:t>1. PHP constant: define()</a:t>
            </a:r>
          </a:p>
          <a:p>
            <a:pPr algn="just"/>
            <a:r>
              <a:rPr lang="en-US" sz="2000" dirty="0"/>
              <a:t>Use the define() function to create a constant. </a:t>
            </a:r>
          </a:p>
          <a:p>
            <a:pPr algn="just"/>
            <a:r>
              <a:rPr lang="en-US" sz="2000" dirty="0"/>
              <a:t>It defines constant at run time. Let's see the syntax of define() function in PHP.</a:t>
            </a:r>
          </a:p>
          <a:p>
            <a:pPr marL="0" lvl="1" algn="just"/>
            <a:r>
              <a:rPr lang="en-IN" dirty="0"/>
              <a:t>define(name, value, </a:t>
            </a:r>
            <a:r>
              <a:rPr lang="en-IN" b="1" dirty="0"/>
              <a:t>case</a:t>
            </a:r>
            <a:r>
              <a:rPr lang="en-IN" dirty="0"/>
              <a:t>-insensitive)  </a:t>
            </a:r>
          </a:p>
          <a:p>
            <a:pPr algn="just"/>
            <a:r>
              <a:rPr lang="en-US" sz="2000" dirty="0"/>
              <a:t>&lt;?</a:t>
            </a:r>
            <a:r>
              <a:rPr lang="en-US" sz="2000" dirty="0" err="1"/>
              <a:t>php</a:t>
            </a:r>
            <a:r>
              <a:rPr lang="en-US" sz="2000" dirty="0"/>
              <a:t>  </a:t>
            </a:r>
          </a:p>
          <a:p>
            <a:pPr algn="just"/>
            <a:r>
              <a:rPr lang="en-US" sz="2000" dirty="0"/>
              <a:t>define("</a:t>
            </a:r>
            <a:r>
              <a:rPr lang="en-US" sz="2000" dirty="0" err="1"/>
              <a:t>MESSAGE","Hello</a:t>
            </a:r>
            <a:r>
              <a:rPr lang="en-US" sz="2000" dirty="0"/>
              <a:t> PHP");  </a:t>
            </a:r>
          </a:p>
          <a:p>
            <a:pPr algn="just"/>
            <a:r>
              <a:rPr lang="en-US" sz="2000" dirty="0"/>
              <a:t>echo MESSAGE;  </a:t>
            </a:r>
          </a:p>
          <a:p>
            <a:pPr algn="just"/>
            <a:r>
              <a:rPr lang="en-US" sz="2000" dirty="0"/>
              <a:t>?&gt;  </a:t>
            </a:r>
          </a:p>
          <a:p>
            <a:pPr algn="just"/>
            <a:r>
              <a:rPr lang="en-US" sz="2000" dirty="0"/>
              <a:t>Output:</a:t>
            </a:r>
          </a:p>
          <a:p>
            <a:pPr algn="just"/>
            <a:r>
              <a:rPr lang="en-US" sz="2000" dirty="0"/>
              <a:t>Hello PHP</a:t>
            </a:r>
            <a:endParaRPr lang="en-IN" sz="2000" dirty="0"/>
          </a:p>
          <a:p>
            <a:pPr algn="just"/>
            <a:endParaRPr lang="en-US" sz="2000" dirty="0"/>
          </a:p>
          <a:p>
            <a:pPr algn="just"/>
            <a:endParaRPr lang="en-US" sz="2000" dirty="0"/>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862EBF4-0B19-4B4F-A106-783CE895CC05}"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12</a:t>
            </a:fld>
            <a:endParaRPr lang="en-US" dirty="0"/>
          </a:p>
        </p:txBody>
      </p:sp>
      <p:sp>
        <p:nvSpPr>
          <p:cNvPr id="8" name="Footer Placeholder 7"/>
          <p:cNvSpPr>
            <a:spLocks noGrp="1"/>
          </p:cNvSpPr>
          <p:nvPr>
            <p:ph type="ftr" sz="quarter" idx="11"/>
          </p:nvPr>
        </p:nvSpPr>
        <p:spPr>
          <a:xfrm>
            <a:off x="3657600" y="6356350"/>
            <a:ext cx="5029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84532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685801"/>
            <a:ext cx="8915400" cy="5534024"/>
          </a:xfrm>
        </p:spPr>
        <p:txBody>
          <a:bodyPr>
            <a:noAutofit/>
          </a:bodyPr>
          <a:lstStyle/>
          <a:p>
            <a:pPr algn="just"/>
            <a:r>
              <a:rPr lang="en-IN" sz="1800" dirty="0"/>
              <a:t> </a:t>
            </a:r>
          </a:p>
          <a:p>
            <a:pPr algn="just"/>
            <a:r>
              <a:rPr lang="en-US" sz="2200" b="1" dirty="0"/>
              <a:t>2. PHP constant: </a:t>
            </a:r>
            <a:r>
              <a:rPr lang="en-US" sz="2200" b="1" dirty="0" err="1"/>
              <a:t>const</a:t>
            </a:r>
            <a:r>
              <a:rPr lang="en-US" sz="2200" b="1" dirty="0"/>
              <a:t> keyword</a:t>
            </a:r>
          </a:p>
          <a:p>
            <a:pPr algn="just"/>
            <a:r>
              <a:rPr lang="en-US" sz="2000" dirty="0"/>
              <a:t>PHP introduced a keyword </a:t>
            </a:r>
            <a:r>
              <a:rPr lang="en-US" sz="2000" dirty="0" err="1"/>
              <a:t>const</a:t>
            </a:r>
            <a:r>
              <a:rPr lang="en-US" sz="2000" dirty="0"/>
              <a:t> to create a constant. The </a:t>
            </a:r>
            <a:r>
              <a:rPr lang="en-US" sz="2000" dirty="0" err="1"/>
              <a:t>const</a:t>
            </a:r>
            <a:r>
              <a:rPr lang="en-US" sz="2000" dirty="0"/>
              <a:t> keyword defines constants at compile time. It is a language construct, not a function. The constant defined using </a:t>
            </a:r>
            <a:r>
              <a:rPr lang="en-US" sz="2000" dirty="0" err="1"/>
              <a:t>const</a:t>
            </a:r>
            <a:r>
              <a:rPr lang="en-US" sz="2000" dirty="0"/>
              <a:t> keyword are case-sensitive.</a:t>
            </a:r>
          </a:p>
          <a:p>
            <a:pPr algn="just"/>
            <a:r>
              <a:rPr lang="en-US" sz="2000" dirty="0"/>
              <a:t>&lt;?</a:t>
            </a:r>
            <a:r>
              <a:rPr lang="en-US" sz="2000" dirty="0" err="1"/>
              <a:t>php</a:t>
            </a:r>
            <a:r>
              <a:rPr lang="en-US" sz="2000" dirty="0"/>
              <a:t>  </a:t>
            </a:r>
          </a:p>
          <a:p>
            <a:pPr algn="just"/>
            <a:r>
              <a:rPr lang="en-US" sz="2000" dirty="0" err="1"/>
              <a:t>const</a:t>
            </a:r>
            <a:r>
              <a:rPr lang="en-US" sz="2000" dirty="0"/>
              <a:t> MESSAGE="Hello </a:t>
            </a:r>
            <a:r>
              <a:rPr lang="en-US" sz="2000" dirty="0" err="1"/>
              <a:t>const</a:t>
            </a:r>
            <a:r>
              <a:rPr lang="en-US" sz="2000" dirty="0"/>
              <a:t> by PHP";  </a:t>
            </a:r>
          </a:p>
          <a:p>
            <a:pPr algn="just"/>
            <a:r>
              <a:rPr lang="en-US" sz="2000" dirty="0"/>
              <a:t>echo MESSAGE;  </a:t>
            </a:r>
          </a:p>
          <a:p>
            <a:pPr algn="just"/>
            <a:r>
              <a:rPr lang="en-US" sz="2000" dirty="0"/>
              <a:t>?&gt;  </a:t>
            </a:r>
          </a:p>
          <a:p>
            <a:pPr algn="just"/>
            <a:r>
              <a:rPr lang="en-US" sz="2000" dirty="0"/>
              <a:t>Output:</a:t>
            </a:r>
          </a:p>
          <a:p>
            <a:pPr algn="just"/>
            <a:r>
              <a:rPr lang="en-US" sz="2000" dirty="0"/>
              <a:t>Hello </a:t>
            </a:r>
            <a:r>
              <a:rPr lang="en-US" sz="2000" dirty="0" err="1"/>
              <a:t>const</a:t>
            </a:r>
            <a:r>
              <a:rPr lang="en-US" sz="2000" dirty="0"/>
              <a:t> by PHP</a:t>
            </a:r>
          </a:p>
          <a:p>
            <a:pPr algn="just"/>
            <a:endParaRPr lang="en-US" sz="2000" dirty="0"/>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605CBFD6-EF04-43FB-862E-1C6AA215531F}"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13</a:t>
            </a:fld>
            <a:endParaRPr lang="en-US" dirty="0"/>
          </a:p>
        </p:txBody>
      </p:sp>
      <p:sp>
        <p:nvSpPr>
          <p:cNvPr id="8" name="Footer Placeholder 7"/>
          <p:cNvSpPr>
            <a:spLocks noGrp="1"/>
          </p:cNvSpPr>
          <p:nvPr>
            <p:ph type="ftr" sz="quarter" idx="11"/>
          </p:nvPr>
        </p:nvSpPr>
        <p:spPr>
          <a:xfrm>
            <a:off x="3657600" y="6356350"/>
            <a:ext cx="5029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097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buNone/>
            </a:pPr>
            <a:r>
              <a:rPr lang="en-US" sz="2200" dirty="0"/>
              <a:t>1) PHP stands for -</a:t>
            </a:r>
          </a:p>
          <a:p>
            <a:pPr marL="0" indent="0">
              <a:buNone/>
            </a:pPr>
            <a:r>
              <a:rPr lang="en-US" sz="2200" dirty="0"/>
              <a:t>A)Hypertext Preprocessor</a:t>
            </a:r>
          </a:p>
          <a:p>
            <a:pPr marL="0" indent="0">
              <a:buNone/>
            </a:pPr>
            <a:r>
              <a:rPr lang="en-US" sz="2200" dirty="0"/>
              <a:t>B)Pretext Hypertext Preprocessor</a:t>
            </a:r>
          </a:p>
          <a:p>
            <a:pPr marL="0" indent="0">
              <a:buNone/>
            </a:pPr>
            <a:r>
              <a:rPr lang="en-US" sz="2200" dirty="0"/>
              <a:t>C)Personal Home Processor</a:t>
            </a:r>
          </a:p>
          <a:p>
            <a:pPr marL="0" indent="0">
              <a:buNone/>
            </a:pPr>
            <a:r>
              <a:rPr lang="en-US" sz="2200" dirty="0"/>
              <a:t>D)None of the above</a:t>
            </a:r>
          </a:p>
          <a:p>
            <a:pPr marL="0" indent="0">
              <a:buNone/>
            </a:pPr>
            <a:endParaRPr lang="en-US" sz="2200" dirty="0"/>
          </a:p>
          <a:p>
            <a:pPr marL="0" indent="0">
              <a:buNone/>
            </a:pPr>
            <a:r>
              <a:rPr lang="en-US" sz="2200" dirty="0"/>
              <a:t>2) Who is known as the father of PHP?</a:t>
            </a:r>
          </a:p>
          <a:p>
            <a:pPr marL="0" indent="0">
              <a:buNone/>
            </a:pPr>
            <a:r>
              <a:rPr lang="en-US" sz="2200" dirty="0"/>
              <a:t>A)</a:t>
            </a:r>
            <a:r>
              <a:rPr lang="en-US" sz="2200" dirty="0" err="1"/>
              <a:t>Drek</a:t>
            </a:r>
            <a:r>
              <a:rPr lang="en-US" sz="2200" dirty="0"/>
              <a:t> </a:t>
            </a:r>
            <a:r>
              <a:rPr lang="en-US" sz="2200" dirty="0" err="1"/>
              <a:t>Kolkevi</a:t>
            </a:r>
            <a:endParaRPr lang="en-US" sz="2200" dirty="0"/>
          </a:p>
          <a:p>
            <a:pPr marL="0" indent="0">
              <a:buNone/>
            </a:pPr>
            <a:r>
              <a:rPr lang="en-US" sz="2200" dirty="0"/>
              <a:t>B)List Barely</a:t>
            </a:r>
          </a:p>
          <a:p>
            <a:pPr marL="0" indent="0">
              <a:buNone/>
            </a:pPr>
            <a:r>
              <a:rPr lang="en-US" sz="2200" dirty="0"/>
              <a:t>C)Rasmus </a:t>
            </a:r>
            <a:r>
              <a:rPr lang="en-US" sz="2200" dirty="0" err="1"/>
              <a:t>Lerdrof</a:t>
            </a:r>
            <a:endParaRPr lang="en-US" sz="2200" dirty="0"/>
          </a:p>
          <a:p>
            <a:pPr marL="0" indent="0">
              <a:buNone/>
            </a:pPr>
            <a:r>
              <a:rPr lang="en-US" sz="2200" dirty="0"/>
              <a:t>D)None of the above</a:t>
            </a:r>
          </a:p>
        </p:txBody>
      </p:sp>
      <p:sp>
        <p:nvSpPr>
          <p:cNvPr id="4" name="Date Placeholder 3"/>
          <p:cNvSpPr>
            <a:spLocks noGrp="1"/>
          </p:cNvSpPr>
          <p:nvPr>
            <p:ph type="dt" sz="half" idx="10"/>
          </p:nvPr>
        </p:nvSpPr>
        <p:spPr/>
        <p:txBody>
          <a:bodyPr/>
          <a:lstStyle/>
          <a:p>
            <a:fld id="{0B5A1E91-F735-4866-A29D-DBD67A6299B3}"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42076310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lgn="just">
              <a:buNone/>
            </a:pPr>
            <a:r>
              <a:rPr lang="en-US" sz="2200" dirty="0"/>
              <a:t>3) </a:t>
            </a:r>
            <a:r>
              <a:rPr lang="en-US" sz="2000" dirty="0"/>
              <a:t>Which of the following statements is true about variables and constants in PHP?</a:t>
            </a:r>
          </a:p>
          <a:p>
            <a:pPr marL="0" indent="0" algn="just">
              <a:buNone/>
            </a:pPr>
            <a:r>
              <a:rPr lang="en-US" sz="2000" dirty="0"/>
              <a:t>A) Variables are used for storing data that remains the same throughout the script execution.</a:t>
            </a:r>
          </a:p>
          <a:p>
            <a:pPr marL="0" indent="0" algn="just">
              <a:buNone/>
            </a:pPr>
            <a:r>
              <a:rPr lang="en-US" sz="2000" dirty="0"/>
              <a:t>B) Constants can be reassigned multiple times during the execution of a script.</a:t>
            </a:r>
          </a:p>
          <a:p>
            <a:pPr marL="0" indent="0" algn="just">
              <a:buNone/>
            </a:pPr>
            <a:r>
              <a:rPr lang="en-US" sz="2000" dirty="0"/>
              <a:t>C) Variables are case-insensitive, while constants are case-sensitive.</a:t>
            </a:r>
          </a:p>
          <a:p>
            <a:pPr marL="0" indent="0" algn="just">
              <a:buNone/>
            </a:pPr>
            <a:r>
              <a:rPr lang="en-US" sz="2000" dirty="0"/>
              <a:t>D) Constants are created dynamically when assigned a value, while variables need to be declared before use.</a:t>
            </a:r>
          </a:p>
          <a:p>
            <a:pPr marL="0" indent="0">
              <a:buNone/>
            </a:pPr>
            <a:r>
              <a:rPr lang="en-US" sz="2200" dirty="0"/>
              <a:t>4)Variable name in PHP starts with -</a:t>
            </a:r>
          </a:p>
          <a:p>
            <a:pPr marL="0" indent="0">
              <a:buNone/>
            </a:pPr>
            <a:r>
              <a:rPr lang="en-US" sz="2200" dirty="0"/>
              <a:t>A)! (Exclamation)</a:t>
            </a:r>
          </a:p>
          <a:p>
            <a:pPr marL="0" indent="0">
              <a:buNone/>
            </a:pPr>
            <a:r>
              <a:rPr lang="en-US" sz="2200" dirty="0"/>
              <a:t>B)$ (Dollar)</a:t>
            </a:r>
          </a:p>
          <a:p>
            <a:pPr marL="0" indent="0">
              <a:buNone/>
            </a:pPr>
            <a:r>
              <a:rPr lang="en-US" sz="2200" dirty="0"/>
              <a:t>C)&amp; (Ampersand)</a:t>
            </a:r>
          </a:p>
          <a:p>
            <a:pPr marL="0" indent="0">
              <a:buNone/>
            </a:pPr>
            <a:r>
              <a:rPr lang="en-US" sz="2200" dirty="0"/>
              <a:t>D)# (Hash)</a:t>
            </a:r>
          </a:p>
        </p:txBody>
      </p:sp>
      <p:sp>
        <p:nvSpPr>
          <p:cNvPr id="4" name="Date Placeholder 3"/>
          <p:cNvSpPr>
            <a:spLocks noGrp="1"/>
          </p:cNvSpPr>
          <p:nvPr>
            <p:ph type="dt" sz="half" idx="10"/>
          </p:nvPr>
        </p:nvSpPr>
        <p:spPr/>
        <p:txBody>
          <a:bodyPr/>
          <a:lstStyle/>
          <a:p>
            <a:fld id="{C137F8AB-9B8E-4AD0-840A-3ADB782A969B}"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7870558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buNone/>
            </a:pPr>
            <a:r>
              <a:rPr lang="en-US" sz="2200" dirty="0"/>
              <a:t>5) Which of the following is the default file extension of PHP? </a:t>
            </a:r>
          </a:p>
          <a:p>
            <a:pPr marL="0" indent="0">
              <a:buNone/>
            </a:pPr>
            <a:r>
              <a:rPr lang="en-US" sz="2200" dirty="0"/>
              <a:t>A).</a:t>
            </a:r>
            <a:r>
              <a:rPr lang="en-US" sz="2200" dirty="0" err="1"/>
              <a:t>php</a:t>
            </a:r>
            <a:endParaRPr lang="en-US" sz="2200" dirty="0"/>
          </a:p>
          <a:p>
            <a:pPr marL="0" indent="0">
              <a:buNone/>
            </a:pPr>
            <a:r>
              <a:rPr lang="en-US" sz="2200" dirty="0"/>
              <a:t>B).</a:t>
            </a:r>
            <a:r>
              <a:rPr lang="en-US" sz="2200" dirty="0" err="1"/>
              <a:t>hphp</a:t>
            </a:r>
            <a:endParaRPr lang="en-US" sz="2200" dirty="0"/>
          </a:p>
          <a:p>
            <a:pPr marL="0" indent="0">
              <a:buNone/>
            </a:pPr>
            <a:r>
              <a:rPr lang="en-US" sz="2200" dirty="0"/>
              <a:t>C).xml</a:t>
            </a:r>
          </a:p>
          <a:p>
            <a:pPr marL="0" indent="0">
              <a:buNone/>
            </a:pPr>
            <a:r>
              <a:rPr lang="en-US" sz="2200" dirty="0"/>
              <a:t>D).html</a:t>
            </a:r>
          </a:p>
          <a:p>
            <a:pPr marL="0" indent="0">
              <a:buNone/>
            </a:pPr>
            <a:endParaRPr lang="en-US" sz="2200" dirty="0"/>
          </a:p>
          <a:p>
            <a:pPr marL="0" indent="0">
              <a:buNone/>
            </a:pPr>
            <a:r>
              <a:rPr lang="en-US" sz="2200" dirty="0"/>
              <a:t>6) Which of the following is not a variable scope in PHP?</a:t>
            </a:r>
          </a:p>
          <a:p>
            <a:pPr marL="0" indent="0">
              <a:buNone/>
            </a:pPr>
            <a:r>
              <a:rPr lang="en-US" sz="2200" dirty="0"/>
              <a:t>A)Extern</a:t>
            </a:r>
          </a:p>
          <a:p>
            <a:pPr marL="0" indent="0">
              <a:buNone/>
            </a:pPr>
            <a:r>
              <a:rPr lang="en-US" sz="2200" dirty="0"/>
              <a:t>B)Local</a:t>
            </a:r>
          </a:p>
          <a:p>
            <a:pPr marL="0" indent="0">
              <a:buNone/>
            </a:pPr>
            <a:r>
              <a:rPr lang="en-US" sz="2200" dirty="0"/>
              <a:t>C)Static</a:t>
            </a:r>
          </a:p>
          <a:p>
            <a:pPr marL="0" indent="0">
              <a:buNone/>
            </a:pPr>
            <a:r>
              <a:rPr lang="en-US" sz="2200" dirty="0"/>
              <a:t>D)Global</a:t>
            </a:r>
          </a:p>
        </p:txBody>
      </p:sp>
      <p:sp>
        <p:nvSpPr>
          <p:cNvPr id="4" name="Date Placeholder 3"/>
          <p:cNvSpPr>
            <a:spLocks noGrp="1"/>
          </p:cNvSpPr>
          <p:nvPr>
            <p:ph type="dt" sz="half" idx="10"/>
          </p:nvPr>
        </p:nvSpPr>
        <p:spPr/>
        <p:txBody>
          <a:bodyPr/>
          <a:lstStyle/>
          <a:p>
            <a:fld id="{44C9781D-4686-4363-8D73-EB1C2F4FB213}"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126766104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629022"/>
            <a:ext cx="8229600" cy="2857378"/>
          </a:xfrm>
        </p:spPr>
        <p:txBody>
          <a:bodyPr>
            <a:normAutofit/>
          </a:bodyPr>
          <a:lstStyle/>
          <a:p>
            <a:pPr marL="0" indent="0" algn="ctr">
              <a:buNone/>
            </a:pPr>
            <a:r>
              <a:rPr lang="en-US" sz="2000" dirty="0"/>
              <a:t>To discuss about data type, operator and expression in PHP </a:t>
            </a:r>
            <a:endParaRPr lang="en-IN" sz="2000" dirty="0"/>
          </a:p>
        </p:txBody>
      </p:sp>
      <p:sp>
        <p:nvSpPr>
          <p:cNvPr id="4" name="Date Placeholder 3"/>
          <p:cNvSpPr>
            <a:spLocks noGrp="1"/>
          </p:cNvSpPr>
          <p:nvPr>
            <p:ph type="dt" sz="half" idx="10"/>
          </p:nvPr>
        </p:nvSpPr>
        <p:spPr/>
        <p:txBody>
          <a:bodyPr/>
          <a:lstStyle/>
          <a:p>
            <a:fld id="{ED28F487-DE70-4E3B-A129-4ED4BC52885E}"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
        <p:nvSpPr>
          <p:cNvPr id="8" name="TextBox 7"/>
          <p:cNvSpPr txBox="1"/>
          <p:nvPr/>
        </p:nvSpPr>
        <p:spPr>
          <a:xfrm>
            <a:off x="3124200" y="1066800"/>
            <a:ext cx="6324600" cy="400110"/>
          </a:xfrm>
          <a:prstGeom prst="rect">
            <a:avLst/>
          </a:prstGeom>
          <a:noFill/>
        </p:spPr>
        <p:txBody>
          <a:bodyPr wrap="square" rtlCol="0">
            <a:spAutoFit/>
          </a:bodyPr>
          <a:lstStyle/>
          <a:p>
            <a:pPr algn="ctr"/>
            <a:r>
              <a:rPr lang="en-US" sz="2000" dirty="0"/>
              <a:t>Overview of </a:t>
            </a:r>
            <a:r>
              <a:rPr lang="en-IN" sz="2000" dirty="0"/>
              <a:t>Data Type, Operator &amp; Expressions in PHP</a:t>
            </a:r>
          </a:p>
        </p:txBody>
      </p:sp>
      <p:sp>
        <p:nvSpPr>
          <p:cNvPr id="10" name="Title 1"/>
          <p:cNvSpPr txBox="1">
            <a:spLocks/>
          </p:cNvSpPr>
          <p:nvPr/>
        </p:nvSpPr>
        <p:spPr>
          <a:xfrm>
            <a:off x="1828800" y="1847912"/>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 objective</a:t>
            </a:r>
          </a:p>
        </p:txBody>
      </p:sp>
    </p:spTree>
    <p:extLst>
      <p:ext uri="{BB962C8B-B14F-4D97-AF65-F5344CB8AC3E}">
        <p14:creationId xmlns:p14="http://schemas.microsoft.com/office/powerpoint/2010/main" val="197080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its syntax variables and constant.</a:t>
            </a:r>
          </a:p>
          <a:p>
            <a:pPr>
              <a:buNone/>
            </a:pPr>
            <a:endParaRPr lang="en-US" dirty="0"/>
          </a:p>
        </p:txBody>
      </p:sp>
      <p:sp>
        <p:nvSpPr>
          <p:cNvPr id="4" name="Date Placeholder 3"/>
          <p:cNvSpPr>
            <a:spLocks noGrp="1"/>
          </p:cNvSpPr>
          <p:nvPr>
            <p:ph type="dt" sz="half" idx="10"/>
          </p:nvPr>
        </p:nvSpPr>
        <p:spPr/>
        <p:txBody>
          <a:bodyPr/>
          <a:lstStyle/>
          <a:p>
            <a:fld id="{1A2D0310-5872-4642-9A4B-D5680BDB3CAE}"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79040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914400"/>
            <a:ext cx="8915400" cy="5211764"/>
          </a:xfrm>
        </p:spPr>
        <p:txBody>
          <a:bodyPr>
            <a:noAutofit/>
          </a:bodyPr>
          <a:lstStyle/>
          <a:p>
            <a:pPr marL="0" indent="0" algn="just">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None/>
            </a:pPr>
            <a:endParaRPr lang="en-US" sz="2000" dirty="0"/>
          </a:p>
          <a:p>
            <a:pPr marL="0" indent="0" algn="just">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F7F67EA-031D-4813-B757-D02D5519EA8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19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50434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590800"/>
            <a:ext cx="8229600" cy="2895600"/>
          </a:xfrm>
        </p:spPr>
        <p:txBody>
          <a:bodyPr>
            <a:normAutofit/>
          </a:bodyPr>
          <a:lstStyle/>
          <a:p>
            <a:pPr marL="0" indent="0" algn="ctr">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None/>
            </a:pPr>
            <a:endParaRPr lang="en-US" sz="2000" dirty="0"/>
          </a:p>
          <a:p>
            <a:pPr algn="just">
              <a:buNone/>
            </a:pPr>
            <a:endParaRPr lang="en-US" sz="2200" dirty="0"/>
          </a:p>
        </p:txBody>
      </p:sp>
      <p:sp>
        <p:nvSpPr>
          <p:cNvPr id="4" name="Date Placeholder 3"/>
          <p:cNvSpPr>
            <a:spLocks noGrp="1"/>
          </p:cNvSpPr>
          <p:nvPr>
            <p:ph type="dt" sz="half" idx="10"/>
          </p:nvPr>
        </p:nvSpPr>
        <p:spPr/>
        <p:txBody>
          <a:bodyPr/>
          <a:lstStyle/>
          <a:p>
            <a:fld id="{727AC216-5351-4F14-BDA5-EFA1C8AA2C09}"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
        <p:nvSpPr>
          <p:cNvPr id="2" name="TextBox 1"/>
          <p:cNvSpPr txBox="1"/>
          <p:nvPr/>
        </p:nvSpPr>
        <p:spPr>
          <a:xfrm>
            <a:off x="3124200" y="1066800"/>
            <a:ext cx="5410200" cy="400110"/>
          </a:xfrm>
          <a:prstGeom prst="rect">
            <a:avLst/>
          </a:prstGeom>
          <a:noFill/>
        </p:spPr>
        <p:txBody>
          <a:bodyPr wrap="square" rtlCol="0">
            <a:spAutoFit/>
          </a:bodyPr>
          <a:lstStyle/>
          <a:p>
            <a:pPr algn="ctr"/>
            <a:r>
              <a:rPr lang="en-US" sz="2000" dirty="0"/>
              <a:t>Introduction to PHP, syntax, variables, constants </a:t>
            </a:r>
            <a:endParaRPr lang="en-IN" sz="2000" dirty="0"/>
          </a:p>
        </p:txBody>
      </p:sp>
      <p:sp>
        <p:nvSpPr>
          <p:cNvPr id="10" name="Title 1"/>
          <p:cNvSpPr txBox="1">
            <a:spLocks/>
          </p:cNvSpPr>
          <p:nvPr/>
        </p:nvSpPr>
        <p:spPr>
          <a:xfrm>
            <a:off x="1981200" y="1720851"/>
            <a:ext cx="8534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 objective</a:t>
            </a:r>
          </a:p>
        </p:txBody>
      </p:sp>
    </p:spTree>
    <p:extLst>
      <p:ext uri="{BB962C8B-B14F-4D97-AF65-F5344CB8AC3E}">
        <p14:creationId xmlns:p14="http://schemas.microsoft.com/office/powerpoint/2010/main" val="1738994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914400"/>
            <a:ext cx="8915400" cy="5211764"/>
          </a:xfrm>
        </p:spPr>
        <p:txBody>
          <a:bodyPr>
            <a:noAutofit/>
          </a:bodyPr>
          <a:lstStyle/>
          <a:p>
            <a:pPr marL="0" indent="0" algn="just">
              <a:buNone/>
            </a:pPr>
            <a:r>
              <a:rPr lang="en-US" sz="2200" b="1" dirty="0"/>
              <a:t>2 Compound Types- </a:t>
            </a:r>
            <a:r>
              <a:rPr lang="en-US" sz="2000" dirty="0"/>
              <a:t>It can hold multiple values. There are 2 compound data types in PHP.</a:t>
            </a:r>
          </a:p>
          <a:p>
            <a:pPr algn="just"/>
            <a:r>
              <a:rPr lang="en-US" sz="2000" dirty="0"/>
              <a:t>array</a:t>
            </a:r>
          </a:p>
          <a:p>
            <a:pPr algn="just"/>
            <a:r>
              <a:rPr lang="en-US" sz="2000" dirty="0"/>
              <a:t>object</a:t>
            </a:r>
          </a:p>
          <a:p>
            <a:pPr marL="0" indent="0" algn="just">
              <a:buNone/>
            </a:pPr>
            <a:endParaRPr lang="en-US" sz="2000" dirty="0"/>
          </a:p>
          <a:p>
            <a:pPr marL="0" indent="0" algn="just">
              <a:buNone/>
            </a:pPr>
            <a:r>
              <a:rPr lang="en-US" sz="2200" b="1" dirty="0"/>
              <a:t>3 Special Types-</a:t>
            </a:r>
            <a:r>
              <a:rPr lang="en-US" sz="2200" dirty="0"/>
              <a:t> </a:t>
            </a:r>
            <a:r>
              <a:rPr lang="en-US" sz="2000" dirty="0"/>
              <a:t>There are 2 special data types in PHP.</a:t>
            </a:r>
          </a:p>
          <a:p>
            <a:pPr algn="just"/>
            <a:r>
              <a:rPr lang="en-US" sz="2000" dirty="0"/>
              <a:t>resource</a:t>
            </a:r>
          </a:p>
          <a:p>
            <a:pPr algn="just"/>
            <a:r>
              <a:rPr lang="en-US" sz="2000" dirty="0"/>
              <a:t>NULL</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F8B1A26-0F6E-42E0-8A25-280D96328EB8}"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80295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914400"/>
            <a:ext cx="8915400" cy="5211764"/>
          </a:xfrm>
        </p:spPr>
        <p:txBody>
          <a:bodyPr>
            <a:noAutofit/>
          </a:bodyPr>
          <a:lstStyle/>
          <a:p>
            <a:pPr marL="0" indent="0" algn="just">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432192D-A22A-43B9-88B0-84DC62407CBB}"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pic>
        <p:nvPicPr>
          <p:cNvPr id="2" name="Picture 1"/>
          <p:cNvPicPr>
            <a:picLocks noChangeAspect="1"/>
          </p:cNvPicPr>
          <p:nvPr/>
        </p:nvPicPr>
        <p:blipFill rotWithShape="1">
          <a:blip r:embed="rId3"/>
          <a:srcRect l="17790" t="30209" r="36530" b="38542"/>
          <a:stretch/>
        </p:blipFill>
        <p:spPr>
          <a:xfrm>
            <a:off x="1943100" y="2133600"/>
            <a:ext cx="8382000" cy="3733800"/>
          </a:xfrm>
          <a:prstGeom prst="rect">
            <a:avLst/>
          </a:prstGeom>
        </p:spPr>
      </p:pic>
    </p:spTree>
    <p:extLst>
      <p:ext uri="{BB962C8B-B14F-4D97-AF65-F5344CB8AC3E}">
        <p14:creationId xmlns:p14="http://schemas.microsoft.com/office/powerpoint/2010/main" val="417522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17949" t="28416" r="31624" b="41180"/>
          <a:stretch/>
        </p:blipFill>
        <p:spPr>
          <a:xfrm>
            <a:off x="1828800" y="1066800"/>
            <a:ext cx="8153400" cy="2743200"/>
          </a:xfrm>
          <a:prstGeom prst="rect">
            <a:avLst/>
          </a:prstGeom>
        </p:spPr>
      </p:pic>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38425B1-251E-4427-BBF5-D7D2BB7EDE8C}"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pic>
        <p:nvPicPr>
          <p:cNvPr id="8" name="Picture 7"/>
          <p:cNvPicPr>
            <a:picLocks noChangeAspect="1"/>
          </p:cNvPicPr>
          <p:nvPr/>
        </p:nvPicPr>
        <p:blipFill rotWithShape="1">
          <a:blip r:embed="rId4"/>
          <a:srcRect l="18155" t="34728" r="33602" b="38188"/>
          <a:stretch/>
        </p:blipFill>
        <p:spPr>
          <a:xfrm>
            <a:off x="1828800" y="3810000"/>
            <a:ext cx="8153400" cy="2362200"/>
          </a:xfrm>
          <a:prstGeom prst="rect">
            <a:avLst/>
          </a:prstGeom>
        </p:spPr>
      </p:pic>
    </p:spTree>
    <p:extLst>
      <p:ext uri="{BB962C8B-B14F-4D97-AF65-F5344CB8AC3E}">
        <p14:creationId xmlns:p14="http://schemas.microsoft.com/office/powerpoint/2010/main" val="199909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914400"/>
            <a:ext cx="8915400" cy="5211764"/>
          </a:xfrm>
        </p:spPr>
        <p:txBody>
          <a:bodyPr>
            <a:noAutofit/>
          </a:bodyPr>
          <a:lstStyle/>
          <a:p>
            <a:pPr algn="just"/>
            <a:r>
              <a:rPr lang="en-US" sz="2200" dirty="0"/>
              <a:t>An </a:t>
            </a:r>
            <a:r>
              <a:rPr lang="en-US" sz="2200" i="1" dirty="0"/>
              <a:t>expression</a:t>
            </a:r>
            <a:r>
              <a:rPr lang="en-US" sz="2200" dirty="0"/>
              <a:t> is a bit of PHP that can be evaluated to produce a value. The simplest expressions are literal values and variables. </a:t>
            </a:r>
          </a:p>
          <a:p>
            <a:pPr algn="just"/>
            <a:r>
              <a:rPr lang="en-US" sz="2200" dirty="0"/>
              <a:t>A literal value evaluates to itself, while a variable evaluates to the value stored in the variable. </a:t>
            </a:r>
          </a:p>
          <a:p>
            <a:pPr algn="just"/>
            <a:r>
              <a:rPr lang="en-US" sz="2200" dirty="0"/>
              <a:t>More complex expressions can be formed using simple expressions and operators.</a:t>
            </a:r>
            <a:endParaRPr lang="en-US" sz="22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A29665E-2AD8-42B7-BC91-677922D08E15}"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Expression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403168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200" b="1" dirty="0"/>
              <a:t>1 PHP if-  </a:t>
            </a:r>
            <a:r>
              <a:rPr lang="en-US" sz="2000" dirty="0"/>
              <a:t>statement allows conditional execution of code. It is executed if condition is true. If statement is used to executes the block of code exist inside the if statement only if the specified condition is true.</a:t>
            </a:r>
          </a:p>
          <a:p>
            <a:pPr algn="just"/>
            <a:r>
              <a:rPr lang="en-US" sz="2000" dirty="0"/>
              <a:t>Syntax</a:t>
            </a:r>
            <a:r>
              <a:rPr lang="en-US" sz="2000" b="1" dirty="0"/>
              <a:t> </a:t>
            </a:r>
          </a:p>
          <a:p>
            <a:pPr lvl="1" algn="just"/>
            <a:r>
              <a:rPr lang="en-US" sz="2000" b="1" dirty="0"/>
              <a:t>if</a:t>
            </a:r>
            <a:r>
              <a:rPr lang="en-US" sz="2000" dirty="0"/>
              <a:t>(condition){  </a:t>
            </a:r>
          </a:p>
          <a:p>
            <a:pPr lvl="1" algn="just"/>
            <a:r>
              <a:rPr lang="en-US" sz="2000" dirty="0"/>
              <a:t>//code to be executed  </a:t>
            </a:r>
          </a:p>
          <a:p>
            <a:pPr lvl="1" algn="just"/>
            <a:r>
              <a:rPr lang="en-US" sz="2000" dirty="0"/>
              <a:t>} </a:t>
            </a:r>
          </a:p>
          <a:p>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E4F0987-92C2-4E97-86D2-444066726DCE}"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1796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2</a:t>
            </a:r>
            <a:r>
              <a:rPr lang="en-US" sz="2000" dirty="0"/>
              <a:t> </a:t>
            </a:r>
            <a:r>
              <a:rPr lang="en-US" sz="2000" b="1" dirty="0"/>
              <a:t>PHP if-else </a:t>
            </a:r>
            <a:r>
              <a:rPr lang="en-US" sz="2000" dirty="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dirty="0"/>
              <a:t>Syntax</a:t>
            </a:r>
          </a:p>
          <a:p>
            <a:pPr lvl="1" algn="just"/>
            <a:r>
              <a:rPr lang="en-US" sz="2000" b="1" dirty="0"/>
              <a:t>if</a:t>
            </a:r>
            <a:r>
              <a:rPr lang="en-US" sz="2000" dirty="0"/>
              <a:t>(condition){  </a:t>
            </a:r>
          </a:p>
          <a:p>
            <a:pPr lvl="1" algn="just"/>
            <a:r>
              <a:rPr lang="en-US" sz="2000" dirty="0"/>
              <a:t>//code to be executed if true  </a:t>
            </a:r>
          </a:p>
          <a:p>
            <a:pPr lvl="1" algn="just"/>
            <a:r>
              <a:rPr lang="en-US" sz="2000" dirty="0"/>
              <a:t>}</a:t>
            </a:r>
            <a:r>
              <a:rPr lang="en-US" sz="2000" b="1" dirty="0"/>
              <a:t>else</a:t>
            </a:r>
            <a:r>
              <a:rPr lang="en-US" sz="2000" dirty="0"/>
              <a:t>{  </a:t>
            </a:r>
          </a:p>
          <a:p>
            <a:pPr lvl="1" algn="just"/>
            <a:r>
              <a:rPr lang="en-US" sz="2000" dirty="0"/>
              <a:t>//code to be executed if false  </a:t>
            </a:r>
          </a:p>
          <a:p>
            <a:pPr lvl="1" algn="just"/>
            <a:r>
              <a:rPr lang="en-US" sz="2000" dirty="0"/>
              <a:t>} </a:t>
            </a:r>
          </a:p>
          <a:p>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9B90106-F02A-4FC0-A3FA-2484BE847423}"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16331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3</a:t>
            </a:r>
            <a:r>
              <a:rPr lang="en-US" sz="2000" dirty="0"/>
              <a:t> </a:t>
            </a:r>
            <a:r>
              <a:rPr lang="en-US" sz="2000" b="1" dirty="0"/>
              <a:t>The PHP if-else-if </a:t>
            </a:r>
            <a:r>
              <a:rPr lang="en-US" sz="2000" dirty="0"/>
              <a:t>is a special statement used to combine multiple if-else statements. So, we can check multiple conditions using this statement.</a:t>
            </a:r>
          </a:p>
          <a:p>
            <a:pPr algn="just"/>
            <a:r>
              <a:rPr lang="en-US" sz="2000" dirty="0"/>
              <a:t>Syntax</a:t>
            </a:r>
          </a:p>
          <a:p>
            <a:pPr lvl="1" algn="just"/>
            <a:r>
              <a:rPr lang="en-US" sz="2000" b="1" dirty="0"/>
              <a:t>if</a:t>
            </a:r>
            <a:r>
              <a:rPr lang="en-US" sz="2000" dirty="0"/>
              <a:t> (condition1){    </a:t>
            </a:r>
          </a:p>
          <a:p>
            <a:pPr lvl="1" algn="just"/>
            <a:r>
              <a:rPr lang="en-US" sz="2000" dirty="0"/>
              <a:t>//code to be executed if condition1 is true    </a:t>
            </a:r>
          </a:p>
          <a:p>
            <a:pPr lvl="1" algn="just"/>
            <a:r>
              <a:rPr lang="en-US" sz="2000" dirty="0"/>
              <a:t>} </a:t>
            </a:r>
            <a:r>
              <a:rPr lang="en-US" sz="2000" b="1" dirty="0" err="1"/>
              <a:t>elseif</a:t>
            </a:r>
            <a:r>
              <a:rPr lang="en-US" sz="2000" dirty="0"/>
              <a:t> (condition2){      </a:t>
            </a:r>
          </a:p>
          <a:p>
            <a:pPr lvl="1" algn="just"/>
            <a:r>
              <a:rPr lang="en-US" sz="2000" dirty="0"/>
              <a:t>//code to be executed if condition2 is true    </a:t>
            </a:r>
          </a:p>
          <a:p>
            <a:pPr lvl="1" algn="just"/>
            <a:r>
              <a:rPr lang="en-US" sz="2000" dirty="0"/>
              <a:t>} </a:t>
            </a:r>
            <a:r>
              <a:rPr lang="en-US" sz="2000" b="1" dirty="0" err="1"/>
              <a:t>elseif</a:t>
            </a:r>
            <a:r>
              <a:rPr lang="en-US" sz="2000" dirty="0"/>
              <a:t> (condition3){      </a:t>
            </a:r>
          </a:p>
          <a:p>
            <a:pPr lvl="1" algn="just"/>
            <a:r>
              <a:rPr lang="en-US" sz="2000" dirty="0"/>
              <a:t>//code to be executed if condition3 is true    </a:t>
            </a:r>
          </a:p>
          <a:p>
            <a:pPr lvl="1" algn="just"/>
            <a:r>
              <a:rPr lang="en-US" sz="2000" dirty="0"/>
              <a:t>....  </a:t>
            </a:r>
          </a:p>
          <a:p>
            <a:pPr lvl="1" algn="just"/>
            <a:r>
              <a:rPr lang="en-US" sz="2000" dirty="0"/>
              <a:t>}  </a:t>
            </a:r>
            <a:r>
              <a:rPr lang="en-US" sz="2000" b="1" dirty="0"/>
              <a:t>else</a:t>
            </a:r>
            <a:r>
              <a:rPr lang="en-US" sz="2000" dirty="0"/>
              <a:t>{    </a:t>
            </a:r>
          </a:p>
          <a:p>
            <a:pPr lvl="1" algn="just"/>
            <a:r>
              <a:rPr lang="en-US" sz="2000" dirty="0"/>
              <a:t>//code to be executed if all given conditions are false    </a:t>
            </a:r>
          </a:p>
          <a:p>
            <a:pPr lvl="1" algn="just"/>
            <a:r>
              <a:rPr lang="en-US" sz="2000" dirty="0"/>
              <a:t>} </a:t>
            </a:r>
          </a:p>
          <a:p>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625D641-BE6F-4BE8-A55F-C58974DF0C2B}"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39522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buNone/>
            </a:pPr>
            <a:r>
              <a:rPr lang="en-US" sz="2000" b="1" dirty="0"/>
              <a:t>4</a:t>
            </a:r>
            <a:r>
              <a:rPr lang="en-US" sz="2000" dirty="0"/>
              <a:t> </a:t>
            </a:r>
            <a:r>
              <a:rPr lang="en-US" sz="2000" b="1" dirty="0"/>
              <a:t>PHP switch </a:t>
            </a:r>
            <a:r>
              <a:rPr lang="en-US" sz="2000" dirty="0"/>
              <a:t>statement is used to execute one statement from multiple conditions. It works like PHP if-else-if statement.</a:t>
            </a:r>
          </a:p>
          <a:p>
            <a:r>
              <a:rPr lang="en-US" sz="2000" dirty="0"/>
              <a:t>Syntax</a:t>
            </a:r>
          </a:p>
          <a:p>
            <a:pPr lvl="1"/>
            <a:r>
              <a:rPr lang="en-US" sz="2000" b="1" dirty="0"/>
              <a:t>switch</a:t>
            </a:r>
            <a:r>
              <a:rPr lang="en-US" sz="2000" dirty="0"/>
              <a:t>(expression){      </a:t>
            </a:r>
          </a:p>
          <a:p>
            <a:pPr lvl="1"/>
            <a:r>
              <a:rPr lang="en-US" sz="2000" b="1" dirty="0"/>
              <a:t>case</a:t>
            </a:r>
            <a:r>
              <a:rPr lang="en-US" sz="2000" dirty="0"/>
              <a:t> value1:      </a:t>
            </a:r>
          </a:p>
          <a:p>
            <a:pPr lvl="1"/>
            <a:r>
              <a:rPr lang="en-US" sz="2000" dirty="0"/>
              <a:t> //code to be executed  </a:t>
            </a:r>
          </a:p>
          <a:p>
            <a:pPr lvl="1"/>
            <a:r>
              <a:rPr lang="en-US" sz="2000" dirty="0"/>
              <a:t> </a:t>
            </a:r>
            <a:r>
              <a:rPr lang="en-US" sz="2000" b="1" dirty="0"/>
              <a:t>break</a:t>
            </a:r>
            <a:r>
              <a:rPr lang="en-US" sz="2000" dirty="0"/>
              <a:t>;  </a:t>
            </a:r>
          </a:p>
          <a:p>
            <a:pPr lvl="1"/>
            <a:r>
              <a:rPr lang="en-US" sz="2000" b="1" dirty="0"/>
              <a:t>case</a:t>
            </a:r>
            <a:r>
              <a:rPr lang="en-US" sz="2000" dirty="0"/>
              <a:t> value2:      </a:t>
            </a:r>
          </a:p>
          <a:p>
            <a:pPr lvl="1"/>
            <a:r>
              <a:rPr lang="en-US" sz="2000" dirty="0"/>
              <a:t> //code to be executed  </a:t>
            </a:r>
          </a:p>
          <a:p>
            <a:pPr lvl="1"/>
            <a:r>
              <a:rPr lang="en-US" sz="2000" dirty="0"/>
              <a:t> </a:t>
            </a:r>
            <a:r>
              <a:rPr lang="en-US" sz="2000" b="1" dirty="0"/>
              <a:t>break</a:t>
            </a:r>
            <a:r>
              <a:rPr lang="en-US" sz="2000" dirty="0"/>
              <a:t>;  </a:t>
            </a:r>
          </a:p>
          <a:p>
            <a:pPr lvl="1"/>
            <a:r>
              <a:rPr lang="en-US" sz="2000" dirty="0"/>
              <a:t>......      </a:t>
            </a:r>
          </a:p>
          <a:p>
            <a:pPr lvl="1"/>
            <a:r>
              <a:rPr lang="en-US" sz="2000" b="1" dirty="0"/>
              <a:t>default</a:t>
            </a:r>
            <a:r>
              <a:rPr lang="en-US" sz="2000" dirty="0"/>
              <a:t>:       </a:t>
            </a:r>
          </a:p>
          <a:p>
            <a:pPr lvl="1"/>
            <a:r>
              <a:rPr lang="en-US" sz="2000" dirty="0"/>
              <a:t> code to be executed </a:t>
            </a:r>
            <a:r>
              <a:rPr lang="en-US" sz="2000" b="1" dirty="0"/>
              <a:t>if</a:t>
            </a:r>
            <a:r>
              <a:rPr lang="en-US" sz="2000" dirty="0"/>
              <a:t> all cases are not matched;    </a:t>
            </a:r>
          </a:p>
          <a:p>
            <a:pPr lvl="1"/>
            <a:r>
              <a:rPr lang="en-US" sz="2000" dirty="0"/>
              <a:t>}  </a:t>
            </a:r>
          </a:p>
          <a:p>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DE6FE5B-C2B5-439C-94B9-E7D795A0575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18322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5 PHP for loop </a:t>
            </a:r>
            <a:r>
              <a:rPr lang="en-US" sz="2000" dirty="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dirty="0"/>
              <a:t>Syntax</a:t>
            </a:r>
          </a:p>
          <a:p>
            <a:pPr lvl="1" algn="just"/>
            <a:r>
              <a:rPr lang="en-US" sz="1800" b="1" dirty="0"/>
              <a:t>for</a:t>
            </a:r>
            <a:r>
              <a:rPr lang="en-US" sz="1800" dirty="0"/>
              <a:t>(initialization; condition; increment/decrement){  </a:t>
            </a:r>
          </a:p>
          <a:p>
            <a:pPr lvl="1" algn="just"/>
            <a:r>
              <a:rPr lang="en-US" sz="1800" dirty="0"/>
              <a:t>//code to be executed  </a:t>
            </a:r>
          </a:p>
          <a:p>
            <a:pPr lvl="1" algn="just"/>
            <a:r>
              <a:rPr lang="en-US" sz="1800" dirty="0"/>
              <a:t>}  </a:t>
            </a:r>
          </a:p>
          <a:p>
            <a:pPr marL="0" indent="0">
              <a:buNone/>
            </a:pPr>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FA5C362-1C26-497A-AAB3-D477B4918C89}"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06303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6 PHP while loop </a:t>
            </a:r>
            <a:r>
              <a:rPr lang="en-US" sz="2000" dirty="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dirty="0"/>
              <a:t>Syntax</a:t>
            </a:r>
          </a:p>
          <a:p>
            <a:pPr lvl="1" algn="just"/>
            <a:r>
              <a:rPr lang="en-US" sz="2000" b="1" dirty="0"/>
              <a:t>while</a:t>
            </a:r>
            <a:r>
              <a:rPr lang="en-US" sz="2000" dirty="0"/>
              <a:t>(condition){  </a:t>
            </a:r>
          </a:p>
          <a:p>
            <a:pPr lvl="1" algn="just"/>
            <a:r>
              <a:rPr lang="en-US" sz="2000" dirty="0"/>
              <a:t>//code to be executed  </a:t>
            </a:r>
          </a:p>
          <a:p>
            <a:pPr lvl="1" algn="just"/>
            <a:r>
              <a:rPr lang="en-US" sz="2000" dirty="0"/>
              <a:t>}  </a:t>
            </a:r>
          </a:p>
          <a:p>
            <a:pPr marL="0" indent="0">
              <a:buNone/>
            </a:pPr>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9AC26D6-D0A6-4CBB-A598-E86A83C8D57B}"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24870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1052513"/>
            <a:ext cx="8763000" cy="5486399"/>
          </a:xfrm>
        </p:spPr>
        <p:txBody>
          <a:bodyPr>
            <a:normAutofit/>
          </a:bodyPr>
          <a:lstStyle/>
          <a:p>
            <a:pPr marL="285750" indent="-285750" algn="just">
              <a:buFont typeface="Arial" panose="020B0604020202020204" pitchFamily="34" charset="0"/>
              <a:buChar char="•"/>
            </a:pPr>
            <a:r>
              <a:rPr lang="en-US" sz="2000" dirty="0"/>
              <a:t>The term PHP is an acronym for </a:t>
            </a:r>
            <a:r>
              <a:rPr lang="en-US" sz="2000" i="1" dirty="0"/>
              <a:t>PHP: Hypertext Preprocessor</a:t>
            </a:r>
            <a:r>
              <a:rPr lang="en-US" sz="2000" dirty="0"/>
              <a:t>. PHP is a server-side scripting language designed specifically for web development. </a:t>
            </a:r>
          </a:p>
          <a:p>
            <a:pPr marL="285750" indent="-285750" algn="just">
              <a:buFont typeface="Arial" panose="020B0604020202020204" pitchFamily="34" charset="0"/>
              <a:buChar char="•"/>
            </a:pPr>
            <a:r>
              <a:rPr lang="en-US" sz="2000" dirty="0"/>
              <a:t>PHP is a server side scripting language that is embedded in HTML. It is used to manage dynamic content, databases, session tracking, even build entire e-commerce sites.</a:t>
            </a:r>
          </a:p>
          <a:p>
            <a:pPr marL="285750" indent="-285750" algn="just">
              <a:buFont typeface="Arial" panose="020B0604020202020204" pitchFamily="34" charset="0"/>
              <a:buChar char="•"/>
            </a:pPr>
            <a:r>
              <a:rPr lang="en-US" sz="2000" dirty="0"/>
              <a:t>It is integrated with a number of popular databases, including MySQL, PostgreSQL, Oracle, Sybase, Informix, and Microsoft SQL Server.</a:t>
            </a:r>
          </a:p>
          <a:p>
            <a:pPr marL="285750" indent="-285750" algn="just">
              <a:buFont typeface="Arial" panose="020B0604020202020204" pitchFamily="34" charset="0"/>
              <a:buChar char="•"/>
            </a:pPr>
            <a:r>
              <a:rPr lang="en-US" sz="2000" dirty="0"/>
              <a:t>PHP supports a large number of major protocols such as POP3, IMAP, and LDAP (Lightweight Directory Access Protocol). PHP is forgiving: PHP language tries to be as forgiving as possible.</a:t>
            </a:r>
          </a:p>
          <a:p>
            <a:pPr marL="285750" indent="-285750" algn="just">
              <a:buFont typeface="Arial" panose="020B0604020202020204" pitchFamily="34" charset="0"/>
              <a:buChar char="•"/>
            </a:pPr>
            <a:r>
              <a:rPr lang="en-US" sz="2000" dirty="0"/>
              <a:t>PHP Syntax is C-Like.</a:t>
            </a:r>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B02AE610-E465-4561-9391-A8BFBEEDB40A}"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a:t>
            </a:fld>
            <a:endParaRPr lang="en-US" dirty="0"/>
          </a:p>
        </p:txBody>
      </p:sp>
      <p:sp>
        <p:nvSpPr>
          <p:cNvPr id="8" name="Footer Placeholder 7"/>
          <p:cNvSpPr>
            <a:spLocks noGrp="1"/>
          </p:cNvSpPr>
          <p:nvPr>
            <p:ph type="ftr" sz="quarter" idx="11"/>
          </p:nvPr>
        </p:nvSpPr>
        <p:spPr>
          <a:xfrm>
            <a:off x="3657600" y="6356350"/>
            <a:ext cx="5410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None/>
            </a:pPr>
            <a:endParaRPr lang="en-US" sz="2000" dirty="0"/>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EFBD0ADA-918A-4DBC-9063-C728E3A0279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092674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8 PHP break statement </a:t>
            </a:r>
            <a:r>
              <a:rPr lang="en-US" sz="2000" dirty="0"/>
              <a:t>breaks the execution of the current for, while, do-while, switch, and for-each loop. If you use break inside inner loop, it breaks the execution of inner loop only. The break statement can be used in all types of loops such as while, do-while, for, </a:t>
            </a:r>
            <a:r>
              <a:rPr lang="en-US" sz="2000" dirty="0" err="1"/>
              <a:t>foreach</a:t>
            </a:r>
            <a:r>
              <a:rPr lang="en-US" sz="2000" dirty="0"/>
              <a:t> loop, and also with switch case.</a:t>
            </a:r>
          </a:p>
          <a:p>
            <a:pPr algn="just"/>
            <a:r>
              <a:rPr lang="en-US" sz="2000" dirty="0"/>
              <a:t>Syntax</a:t>
            </a:r>
          </a:p>
          <a:p>
            <a:pPr lvl="1" algn="just"/>
            <a:r>
              <a:rPr lang="en-US" sz="2000" dirty="0"/>
              <a:t>jump statement;  </a:t>
            </a:r>
          </a:p>
          <a:p>
            <a:pPr lvl="1" algn="just"/>
            <a:r>
              <a:rPr lang="en-US" sz="2000" b="1" dirty="0"/>
              <a:t>break</a:t>
            </a:r>
            <a:r>
              <a:rPr lang="en-US" sz="2000" dirty="0"/>
              <a:t>; </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C399602-FE06-4DD9-84D5-6661ACD861AD}"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95730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buNone/>
            </a:pPr>
            <a:r>
              <a:rPr lang="en-US" sz="2200" dirty="0"/>
              <a:t>1) Variable name in PHP starts with -</a:t>
            </a:r>
          </a:p>
          <a:p>
            <a:pPr marL="0" indent="0">
              <a:buNone/>
            </a:pPr>
            <a:r>
              <a:rPr lang="en-US" sz="2200" dirty="0"/>
              <a:t>! (Exclamation)</a:t>
            </a:r>
          </a:p>
          <a:p>
            <a:pPr marL="0" indent="0">
              <a:buNone/>
            </a:pPr>
            <a:r>
              <a:rPr lang="en-US" sz="2200" dirty="0"/>
              <a:t>$ (Dollar)</a:t>
            </a:r>
          </a:p>
          <a:p>
            <a:pPr marL="0" indent="0">
              <a:buNone/>
            </a:pPr>
            <a:r>
              <a:rPr lang="en-US" sz="2200" dirty="0"/>
              <a:t>&amp; (Ampersand)</a:t>
            </a:r>
          </a:p>
          <a:p>
            <a:pPr marL="0" indent="0">
              <a:buNone/>
            </a:pPr>
            <a:r>
              <a:rPr lang="en-US" sz="2200" dirty="0"/>
              <a:t># (Hash)</a:t>
            </a:r>
          </a:p>
          <a:p>
            <a:pPr marL="0" indent="0">
              <a:buNone/>
            </a:pPr>
            <a:endParaRPr lang="en-US" sz="2200" dirty="0"/>
          </a:p>
          <a:p>
            <a:pPr marL="0" indent="0">
              <a:buNone/>
            </a:pPr>
            <a:r>
              <a:rPr lang="en-US" sz="2200" dirty="0"/>
              <a:t>2) Default file extension of PHP?</a:t>
            </a:r>
          </a:p>
          <a:p>
            <a:pPr marL="0" indent="0">
              <a:buNone/>
            </a:pPr>
            <a:r>
              <a:rPr lang="en-US" sz="2200" dirty="0"/>
              <a:t>A).</a:t>
            </a:r>
            <a:r>
              <a:rPr lang="en-US" sz="2200" dirty="0" err="1"/>
              <a:t>php</a:t>
            </a:r>
            <a:endParaRPr lang="en-US" sz="2200" dirty="0"/>
          </a:p>
          <a:p>
            <a:pPr marL="0" indent="0">
              <a:buNone/>
            </a:pPr>
            <a:r>
              <a:rPr lang="en-US" sz="2200" dirty="0"/>
              <a:t>B).</a:t>
            </a:r>
            <a:r>
              <a:rPr lang="en-US" sz="2200" dirty="0" err="1"/>
              <a:t>hphp</a:t>
            </a:r>
            <a:endParaRPr lang="en-US" sz="2200" dirty="0"/>
          </a:p>
          <a:p>
            <a:pPr marL="0" indent="0">
              <a:buNone/>
            </a:pPr>
            <a:r>
              <a:rPr lang="en-US" sz="2200" dirty="0"/>
              <a:t>C).xml</a:t>
            </a:r>
          </a:p>
          <a:p>
            <a:pPr marL="0" indent="0">
              <a:buNone/>
            </a:pPr>
            <a:r>
              <a:rPr lang="en-US" sz="2200" dirty="0"/>
              <a:t>D).html</a:t>
            </a:r>
          </a:p>
        </p:txBody>
      </p:sp>
      <p:sp>
        <p:nvSpPr>
          <p:cNvPr id="4" name="Date Placeholder 3"/>
          <p:cNvSpPr>
            <a:spLocks noGrp="1"/>
          </p:cNvSpPr>
          <p:nvPr>
            <p:ph type="dt" sz="half" idx="10"/>
          </p:nvPr>
        </p:nvSpPr>
        <p:spPr/>
        <p:txBody>
          <a:bodyPr/>
          <a:lstStyle/>
          <a:p>
            <a:fld id="{A3C58DA5-E9E6-45B4-99CE-D48F2BE8B146}"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146486226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buNone/>
            </a:pPr>
            <a:r>
              <a:rPr lang="en-US" sz="2200" dirty="0"/>
              <a:t>3) Which of the following is used to display the output in PHP?</a:t>
            </a:r>
          </a:p>
          <a:p>
            <a:pPr marL="0" indent="0">
              <a:buNone/>
            </a:pPr>
            <a:r>
              <a:rPr lang="en-US" sz="2200" dirty="0"/>
              <a:t>A)echo</a:t>
            </a:r>
          </a:p>
          <a:p>
            <a:pPr marL="0" indent="0">
              <a:buNone/>
            </a:pPr>
            <a:r>
              <a:rPr lang="en-US" sz="2200" dirty="0"/>
              <a:t>B)write</a:t>
            </a:r>
          </a:p>
          <a:p>
            <a:pPr marL="0" indent="0">
              <a:buNone/>
            </a:pPr>
            <a:r>
              <a:rPr lang="en-US" sz="2200" dirty="0"/>
              <a:t>C)print</a:t>
            </a:r>
          </a:p>
          <a:p>
            <a:pPr marL="0" indent="0">
              <a:buNone/>
            </a:pPr>
            <a:r>
              <a:rPr lang="en-US" sz="2200" dirty="0"/>
              <a:t>D)Both (a) and (c)</a:t>
            </a:r>
          </a:p>
          <a:p>
            <a:pPr marL="0" indent="0">
              <a:buNone/>
            </a:pPr>
            <a:r>
              <a:rPr lang="en-US" sz="2200" dirty="0"/>
              <a:t>4) Which of the following is correct to add a comment in </a:t>
            </a:r>
            <a:r>
              <a:rPr lang="en-US" sz="2200" dirty="0" err="1"/>
              <a:t>php</a:t>
            </a:r>
            <a:r>
              <a:rPr lang="en-US" sz="2200" dirty="0"/>
              <a:t>?</a:t>
            </a:r>
          </a:p>
          <a:p>
            <a:pPr marL="0" indent="0">
              <a:buNone/>
            </a:pPr>
            <a:r>
              <a:rPr lang="en-US" sz="2200" dirty="0"/>
              <a:t>A)&amp; …… &amp;</a:t>
            </a:r>
          </a:p>
          <a:p>
            <a:pPr marL="0" indent="0">
              <a:buNone/>
            </a:pPr>
            <a:r>
              <a:rPr lang="en-US" sz="2200" dirty="0"/>
              <a:t>B)// ……</a:t>
            </a:r>
          </a:p>
          <a:p>
            <a:pPr marL="0" indent="0">
              <a:buNone/>
            </a:pPr>
            <a:r>
              <a:rPr lang="en-US" sz="2200" dirty="0"/>
              <a:t>C)/* …… */</a:t>
            </a:r>
          </a:p>
          <a:p>
            <a:pPr marL="0" indent="0">
              <a:buNone/>
            </a:pPr>
            <a:r>
              <a:rPr lang="en-US" sz="2200" dirty="0"/>
              <a:t>D)Both (b) and (c)</a:t>
            </a:r>
          </a:p>
        </p:txBody>
      </p:sp>
      <p:sp>
        <p:nvSpPr>
          <p:cNvPr id="4" name="Date Placeholder 3"/>
          <p:cNvSpPr>
            <a:spLocks noGrp="1"/>
          </p:cNvSpPr>
          <p:nvPr>
            <p:ph type="dt" sz="half" idx="10"/>
          </p:nvPr>
        </p:nvSpPr>
        <p:spPr/>
        <p:txBody>
          <a:bodyPr/>
          <a:lstStyle/>
          <a:p>
            <a:fld id="{BF34ED0A-07E6-4BC2-A52D-1B64BD18C041}"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20506414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629022"/>
            <a:ext cx="8229600" cy="2857378"/>
          </a:xfrm>
        </p:spPr>
        <p:txBody>
          <a:bodyPr>
            <a:normAutofit/>
          </a:bodyPr>
          <a:lstStyle/>
          <a:p>
            <a:pPr marL="0" indent="0" algn="ctr">
              <a:buNone/>
            </a:pPr>
            <a:r>
              <a:rPr lang="en-US" sz="2000" dirty="0"/>
              <a:t>To discuss about function, string and arrays in PHP </a:t>
            </a:r>
            <a:endParaRPr lang="en-IN" sz="2000" dirty="0"/>
          </a:p>
        </p:txBody>
      </p:sp>
      <p:sp>
        <p:nvSpPr>
          <p:cNvPr id="4" name="Date Placeholder 3"/>
          <p:cNvSpPr>
            <a:spLocks noGrp="1"/>
          </p:cNvSpPr>
          <p:nvPr>
            <p:ph type="dt" sz="half" idx="10"/>
          </p:nvPr>
        </p:nvSpPr>
        <p:spPr/>
        <p:txBody>
          <a:bodyPr/>
          <a:lstStyle/>
          <a:p>
            <a:fld id="{9BDC53AF-0BB5-4485-8138-3FF1E0869351}"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
        <p:nvSpPr>
          <p:cNvPr id="8" name="TextBox 7"/>
          <p:cNvSpPr txBox="1"/>
          <p:nvPr/>
        </p:nvSpPr>
        <p:spPr>
          <a:xfrm>
            <a:off x="3124200" y="1066800"/>
            <a:ext cx="6324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Title 1"/>
          <p:cNvSpPr txBox="1">
            <a:spLocks/>
          </p:cNvSpPr>
          <p:nvPr/>
        </p:nvSpPr>
        <p:spPr>
          <a:xfrm>
            <a:off x="1828800" y="1847912"/>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 objective</a:t>
            </a:r>
          </a:p>
        </p:txBody>
      </p:sp>
    </p:spTree>
    <p:extLst>
      <p:ext uri="{BB962C8B-B14F-4D97-AF65-F5344CB8AC3E}">
        <p14:creationId xmlns:p14="http://schemas.microsoft.com/office/powerpoint/2010/main" val="2472647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a:t>
            </a:r>
            <a:r>
              <a:rPr lang="en-IN" sz="2000" dirty="0"/>
              <a:t>Data Type, Operator &amp; Expressions, Control flow and Decision making statements</a:t>
            </a:r>
            <a:r>
              <a:rPr lang="en-US" sz="2000" dirty="0"/>
              <a:t>.</a:t>
            </a:r>
          </a:p>
          <a:p>
            <a:pPr>
              <a:buNone/>
            </a:pPr>
            <a:endParaRPr lang="en-US" dirty="0"/>
          </a:p>
        </p:txBody>
      </p:sp>
      <p:sp>
        <p:nvSpPr>
          <p:cNvPr id="4" name="Date Placeholder 3"/>
          <p:cNvSpPr>
            <a:spLocks noGrp="1"/>
          </p:cNvSpPr>
          <p:nvPr>
            <p:ph type="dt" sz="half" idx="10"/>
          </p:nvPr>
        </p:nvSpPr>
        <p:spPr/>
        <p:txBody>
          <a:bodyPr/>
          <a:lstStyle/>
          <a:p>
            <a:fld id="{A1CD44CD-C6BA-408B-BEFF-EB491F506F90}"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2892329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algn="just"/>
            <a:r>
              <a:rPr lang="en-US" sz="2000" dirty="0"/>
              <a:t>PHP function is a piece of code that can be reused many times. It can take input as argument list and return value. There are thousands of built-in functions in PHP.</a:t>
            </a:r>
          </a:p>
          <a:p>
            <a:pPr algn="just"/>
            <a:r>
              <a:rPr lang="en-US" sz="2000" dirty="0"/>
              <a:t>In PHP, we can define </a:t>
            </a:r>
            <a:r>
              <a:rPr lang="en-US" sz="2000" b="1" dirty="0"/>
              <a:t>Conditional function</a:t>
            </a:r>
            <a:r>
              <a:rPr lang="en-US" sz="2000" dirty="0"/>
              <a:t>, </a:t>
            </a:r>
            <a:r>
              <a:rPr lang="en-US" sz="2000" b="1" dirty="0"/>
              <a:t>Function within Function</a:t>
            </a:r>
            <a:r>
              <a:rPr lang="en-US" sz="2000" dirty="0"/>
              <a:t> and </a:t>
            </a:r>
            <a:r>
              <a:rPr lang="en-US" sz="2000" b="1" dirty="0"/>
              <a:t>Recursive function</a:t>
            </a:r>
            <a:r>
              <a:rPr lang="en-US" sz="2000" dirty="0"/>
              <a:t> also.</a:t>
            </a:r>
          </a:p>
          <a:p>
            <a:pPr algn="just"/>
            <a:r>
              <a:rPr lang="en-US" sz="2000" dirty="0"/>
              <a:t>PHP User-defined Functions</a:t>
            </a:r>
          </a:p>
          <a:p>
            <a:pPr algn="just"/>
            <a:r>
              <a:rPr lang="en-US" sz="2000" dirty="0"/>
              <a:t>We can declare and call user-defined functions easily. Let's see the syntax to declare user-defined functions.</a:t>
            </a:r>
          </a:p>
          <a:p>
            <a:pPr algn="just"/>
            <a:r>
              <a:rPr lang="en-US" sz="2000" dirty="0"/>
              <a:t>Syntax</a:t>
            </a:r>
          </a:p>
          <a:p>
            <a:pPr lvl="1" algn="just"/>
            <a:r>
              <a:rPr lang="en-US" sz="2000" b="1" dirty="0"/>
              <a:t>function</a:t>
            </a:r>
            <a:r>
              <a:rPr lang="en-US" sz="2000" dirty="0"/>
              <a:t> </a:t>
            </a:r>
            <a:r>
              <a:rPr lang="en-US" sz="2000" dirty="0" err="1"/>
              <a:t>functionname</a:t>
            </a:r>
            <a:r>
              <a:rPr lang="en-US" sz="2000" dirty="0"/>
              <a:t>(){  </a:t>
            </a:r>
          </a:p>
          <a:p>
            <a:pPr lvl="1" algn="just"/>
            <a:r>
              <a:rPr lang="en-US" sz="2000" dirty="0"/>
              <a:t>//code to be executed  </a:t>
            </a:r>
          </a:p>
          <a:p>
            <a:pPr lvl="1" algn="just"/>
            <a:r>
              <a:rPr lang="en-US" sz="2000" dirty="0"/>
              <a:t>}  </a:t>
            </a:r>
          </a:p>
          <a:p>
            <a:pPr marL="0" indent="0" algn="just">
              <a:buNone/>
            </a:pPr>
            <a:endParaRPr lang="en-US" sz="2000" b="1"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1F9F312-DA3B-4907-BB0D-A47E10AFA6E0}"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280826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1</a:t>
            </a:r>
            <a:r>
              <a:rPr lang="en-US" sz="2000" dirty="0"/>
              <a:t> </a:t>
            </a:r>
            <a:r>
              <a:rPr lang="en-US" sz="2000" b="1" dirty="0"/>
              <a:t>PHP Parameterized functions </a:t>
            </a:r>
            <a:r>
              <a:rPr lang="en-US" sz="2000" dirty="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None/>
            </a:pPr>
            <a:endParaRPr lang="en-US" sz="2000" b="1"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6BDB6C4-F5B7-4E1E-BE8C-9E2C115A6AAA}"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69333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rmAutofit/>
          </a:bodyPr>
          <a:lstStyle/>
          <a:p>
            <a:pPr marL="0" indent="0" algn="just">
              <a:buNone/>
            </a:pPr>
            <a:r>
              <a:rPr lang="en-US" sz="2000" b="1" dirty="0"/>
              <a:t>2 PHP call by value function </a:t>
            </a:r>
            <a:r>
              <a:rPr lang="en-US" sz="2000" dirty="0"/>
              <a:t>allows you to call function by value and reference both. In case of PHP call by value, actual value is not modified if it is modified inside the function.</a:t>
            </a:r>
          </a:p>
          <a:p>
            <a:pPr lvl="1" algn="just"/>
            <a:r>
              <a:rPr lang="en-US" sz="2000" dirty="0"/>
              <a:t>&lt;?</a:t>
            </a:r>
            <a:r>
              <a:rPr lang="en-US" sz="2000" dirty="0" err="1"/>
              <a:t>php</a:t>
            </a:r>
            <a:r>
              <a:rPr lang="en-US" sz="2000" dirty="0"/>
              <a:t>  </a:t>
            </a:r>
          </a:p>
          <a:p>
            <a:pPr lvl="1" algn="just"/>
            <a:r>
              <a:rPr lang="en-US" sz="2000" b="1" dirty="0"/>
              <a:t>function</a:t>
            </a:r>
            <a:r>
              <a:rPr lang="en-US" sz="2000" dirty="0"/>
              <a:t> adder($str2)  </a:t>
            </a:r>
          </a:p>
          <a:p>
            <a:pPr lvl="1" algn="just"/>
            <a:r>
              <a:rPr lang="en-US" sz="2000" dirty="0"/>
              <a:t>{  </a:t>
            </a:r>
          </a:p>
          <a:p>
            <a:pPr lvl="1" algn="just"/>
            <a:r>
              <a:rPr lang="en-US" sz="2000" dirty="0"/>
              <a:t>    $str2 .= 'Call By Value';  </a:t>
            </a:r>
          </a:p>
          <a:p>
            <a:pPr lvl="1" algn="just"/>
            <a:r>
              <a:rPr lang="en-US" sz="2000" dirty="0"/>
              <a:t>}  </a:t>
            </a:r>
          </a:p>
          <a:p>
            <a:pPr lvl="1" algn="just"/>
            <a:r>
              <a:rPr lang="en-US" sz="2000" dirty="0"/>
              <a:t>$</a:t>
            </a:r>
            <a:r>
              <a:rPr lang="en-US" sz="2000" dirty="0" err="1"/>
              <a:t>str</a:t>
            </a:r>
            <a:r>
              <a:rPr lang="en-US" sz="2000" dirty="0"/>
              <a:t> = 'Hello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a:t>
            </a:r>
            <a:r>
              <a:rPr lang="en-US" sz="1800" dirty="0"/>
              <a:t>  </a:t>
            </a:r>
          </a:p>
          <a:p>
            <a:pPr marL="0" indent="0" algn="just">
              <a:buNone/>
            </a:pPr>
            <a:endParaRPr lang="en-US" sz="2000" b="1"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D1FB528-92E3-4FB4-82D7-108D62892F10}"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671950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rmAutofit/>
          </a:bodyPr>
          <a:lstStyle/>
          <a:p>
            <a:pPr marL="0" indent="0" algn="just">
              <a:buNone/>
            </a:pPr>
            <a:r>
              <a:rPr lang="en-US" sz="2000" b="1" dirty="0"/>
              <a:t>3 In case of PHP call by reference</a:t>
            </a:r>
            <a:r>
              <a:rPr lang="en-US" sz="2000" dirty="0"/>
              <a:t>, actual value is modified if it is modified inside the function. In such case, you need to use &amp; (ampersand) symbol with formal arguments. The &amp; represents reference of the variable.</a:t>
            </a:r>
          </a:p>
          <a:p>
            <a:pPr lvl="1" algn="just"/>
            <a:r>
              <a:rPr lang="en-US" sz="2000" dirty="0"/>
              <a:t>&lt;?</a:t>
            </a:r>
            <a:r>
              <a:rPr lang="en-US" sz="2000" dirty="0" err="1"/>
              <a:t>php</a:t>
            </a:r>
            <a:r>
              <a:rPr lang="en-US" sz="2000" dirty="0"/>
              <a:t>  </a:t>
            </a:r>
          </a:p>
          <a:p>
            <a:pPr lvl="1" algn="just"/>
            <a:r>
              <a:rPr lang="en-US" sz="2000" b="1" dirty="0"/>
              <a:t>function</a:t>
            </a:r>
            <a:r>
              <a:rPr lang="en-US" sz="2000" dirty="0"/>
              <a:t> adder(&amp;$str2)  </a:t>
            </a:r>
          </a:p>
          <a:p>
            <a:pPr lvl="1" algn="just"/>
            <a:r>
              <a:rPr lang="en-US" sz="2000" dirty="0"/>
              <a:t>{  </a:t>
            </a:r>
          </a:p>
          <a:p>
            <a:pPr lvl="1" algn="just"/>
            <a:r>
              <a:rPr lang="en-US" sz="2000" dirty="0"/>
              <a:t>    $str2 .= 'Call By Reference';  </a:t>
            </a:r>
          </a:p>
          <a:p>
            <a:pPr lvl="1" algn="just"/>
            <a:r>
              <a:rPr lang="en-US" sz="2000" dirty="0"/>
              <a:t>}  </a:t>
            </a:r>
          </a:p>
          <a:p>
            <a:pPr lvl="1" algn="just"/>
            <a:r>
              <a:rPr lang="en-US" sz="2000" dirty="0"/>
              <a:t>$</a:t>
            </a:r>
            <a:r>
              <a:rPr lang="en-US" sz="2000" dirty="0" err="1"/>
              <a:t>str</a:t>
            </a:r>
            <a:r>
              <a:rPr lang="en-US" sz="2000" dirty="0"/>
              <a:t> = 'This is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  </a:t>
            </a:r>
          </a:p>
          <a:p>
            <a:pPr marL="0" indent="0" algn="just">
              <a:buNone/>
            </a:pPr>
            <a:endParaRPr lang="en-US" sz="2000" b="1"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C5F3F58-D095-4741-99D2-9FC971C0DA1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5324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6681" y="1102316"/>
            <a:ext cx="8763000" cy="5486399"/>
          </a:xfrm>
        </p:spPr>
        <p:txBody>
          <a:bodyPr>
            <a:normAutofit/>
          </a:bodyPr>
          <a:lstStyle/>
          <a:p>
            <a:pPr marL="342900" indent="-342900" algn="just" fontAlgn="base">
              <a:buFont typeface="Arial" panose="020B0604020202020204" pitchFamily="34" charset="0"/>
              <a:buChar char="•"/>
            </a:pPr>
            <a:r>
              <a:rPr lang="en-US" sz="2000" dirty="0"/>
              <a:t>It supports main protocols like HTTP Basic, HTTP Digest, IMAP, FTP, and others.</a:t>
            </a:r>
          </a:p>
          <a:p>
            <a:pPr algn="just" fontAlgn="base"/>
            <a:r>
              <a:rPr lang="en-US" sz="2000" dirty="0"/>
              <a:t>      </a:t>
            </a:r>
            <a:r>
              <a:rPr lang="en-US" sz="2000" b="1" u="sng" dirty="0"/>
              <a:t>Common Uses of PHP</a:t>
            </a:r>
            <a:r>
              <a:rPr lang="en-US" sz="2000" dirty="0"/>
              <a:t>:</a:t>
            </a:r>
          </a:p>
          <a:p>
            <a:pPr algn="just" fontAlgn="base"/>
            <a:r>
              <a:rPr lang="en-US" sz="2000" dirty="0"/>
              <a:t>PHP performs system functions, i.e. from files on a system it can create, open, read, write, and close them. The other uses of PHP are: </a:t>
            </a:r>
          </a:p>
          <a:p>
            <a:pPr marL="342900" indent="-342900" algn="just" fontAlgn="base">
              <a:buFont typeface="Arial" panose="020B0604020202020204" pitchFamily="34" charset="0"/>
              <a:buChar char="•"/>
            </a:pPr>
            <a:r>
              <a:rPr lang="en-US" sz="2000" dirty="0"/>
              <a:t>PHP can handle forms, i.e. gather data from files, save data to a file, thru email you can send data, return data to the user.</a:t>
            </a:r>
          </a:p>
          <a:p>
            <a:pPr marL="342900" indent="-342900" algn="just" fontAlgn="base">
              <a:buFont typeface="Arial" panose="020B0604020202020204" pitchFamily="34" charset="0"/>
              <a:buChar char="•"/>
            </a:pPr>
            <a:r>
              <a:rPr lang="en-US" sz="2000" dirty="0"/>
              <a:t>You add, delete, modify elements within your database thru PHP.</a:t>
            </a:r>
          </a:p>
          <a:p>
            <a:pPr marL="342900" indent="-342900" algn="just" fontAlgn="base">
              <a:buFont typeface="Arial" panose="020B0604020202020204" pitchFamily="34" charset="0"/>
              <a:buChar char="•"/>
            </a:pPr>
            <a:r>
              <a:rPr lang="en-US" sz="2000" dirty="0"/>
              <a:t>Access cookies variables and set cookies.</a:t>
            </a:r>
          </a:p>
          <a:p>
            <a:pPr marL="342900" indent="-342900" algn="just" fontAlgn="base">
              <a:buFont typeface="Arial" panose="020B0604020202020204" pitchFamily="34" charset="0"/>
              <a:buChar char="•"/>
            </a:pPr>
            <a:r>
              <a:rPr lang="en-US" sz="2000" dirty="0"/>
              <a:t>Using PHP, you can restrict users to access some pages of your website.</a:t>
            </a:r>
          </a:p>
          <a:p>
            <a:pPr marL="342900" indent="-342900" algn="just" fontAlgn="base">
              <a:buFont typeface="Arial" panose="020B0604020202020204" pitchFamily="34" charset="0"/>
              <a:buChar char="•"/>
            </a:pPr>
            <a:r>
              <a:rPr lang="en-US" sz="2000" dirty="0"/>
              <a:t>It can encrypt data.</a:t>
            </a:r>
          </a:p>
          <a:p>
            <a:pPr algn="just"/>
            <a:endParaRPr lang="en-US" sz="2000" dirty="0"/>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EF3D947B-E3B2-4799-AFC3-370591B337A2}"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4</a:t>
            </a:fld>
            <a:endParaRPr lang="en-US" dirty="0"/>
          </a:p>
        </p:txBody>
      </p:sp>
      <p:sp>
        <p:nvSpPr>
          <p:cNvPr id="8" name="Footer Placeholder 7"/>
          <p:cNvSpPr>
            <a:spLocks noGrp="1"/>
          </p:cNvSpPr>
          <p:nvPr>
            <p:ph type="ftr" sz="quarter" idx="11"/>
          </p:nvPr>
        </p:nvSpPr>
        <p:spPr>
          <a:xfrm>
            <a:off x="3657600" y="6356350"/>
            <a:ext cx="5410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006885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rmAutofit/>
          </a:bodyPr>
          <a:lstStyle/>
          <a:p>
            <a:pPr marL="0" indent="0" algn="just">
              <a:buNone/>
            </a:pPr>
            <a:r>
              <a:rPr lang="en-IN" sz="2000" b="1" dirty="0"/>
              <a:t>4 PHP Default Argument Values Function </a:t>
            </a:r>
            <a:r>
              <a:rPr lang="en-IN" sz="2000" dirty="0"/>
              <a:t>allows you to define C++ style default argument values. In such case, if you don't pass any value to the function, it will use default argument value.</a:t>
            </a:r>
          </a:p>
          <a:p>
            <a:pPr lvl="1" algn="just"/>
            <a:r>
              <a:rPr lang="en-IN" sz="2000" dirty="0"/>
              <a:t>&lt;?</a:t>
            </a:r>
            <a:r>
              <a:rPr lang="en-IN" sz="2000" dirty="0" err="1"/>
              <a:t>php</a:t>
            </a:r>
            <a:r>
              <a:rPr lang="en-IN" sz="2000" dirty="0"/>
              <a:t>  </a:t>
            </a:r>
          </a:p>
          <a:p>
            <a:pPr lvl="1" algn="just"/>
            <a:r>
              <a:rPr lang="en-IN" sz="2000" b="1" dirty="0"/>
              <a:t>function</a:t>
            </a:r>
            <a:r>
              <a:rPr lang="en-IN" sz="2000" dirty="0"/>
              <a:t> </a:t>
            </a:r>
            <a:r>
              <a:rPr lang="en-IN" sz="2000" dirty="0" err="1"/>
              <a:t>sayHello</a:t>
            </a:r>
            <a:r>
              <a:rPr lang="en-IN" sz="2000" dirty="0"/>
              <a:t>($name="Ram"){  </a:t>
            </a:r>
          </a:p>
          <a:p>
            <a:pPr lvl="1" algn="just"/>
            <a:r>
              <a:rPr lang="en-IN" sz="2000" dirty="0"/>
              <a:t>echo "Hello $name&lt;</a:t>
            </a:r>
            <a:r>
              <a:rPr lang="en-IN" sz="2000" dirty="0" err="1"/>
              <a:t>br</a:t>
            </a:r>
            <a:r>
              <a:rPr lang="en-IN" sz="2000" dirty="0"/>
              <a:t>/&gt;";  </a:t>
            </a:r>
          </a:p>
          <a:p>
            <a:pPr lvl="1" algn="just"/>
            <a:r>
              <a:rPr lang="en-IN" sz="2000" dirty="0"/>
              <a:t>}  </a:t>
            </a:r>
          </a:p>
          <a:p>
            <a:pPr lvl="1" algn="just"/>
            <a:r>
              <a:rPr lang="en-IN" sz="2000" dirty="0" err="1"/>
              <a:t>sayHello</a:t>
            </a:r>
            <a:r>
              <a:rPr lang="en-IN" sz="2000" dirty="0"/>
              <a:t>("</a:t>
            </a:r>
            <a:r>
              <a:rPr lang="en-IN" sz="2000" dirty="0" err="1"/>
              <a:t>Sonoo</a:t>
            </a:r>
            <a:r>
              <a:rPr lang="en-IN" sz="2000" dirty="0"/>
              <a:t>");  </a:t>
            </a:r>
          </a:p>
          <a:p>
            <a:pPr lvl="1" algn="just"/>
            <a:r>
              <a:rPr lang="en-IN" sz="2000" dirty="0" err="1"/>
              <a:t>sayHello</a:t>
            </a:r>
            <a:r>
              <a:rPr lang="en-IN" sz="2000" dirty="0"/>
              <a:t>();//passing no value  </a:t>
            </a:r>
          </a:p>
          <a:p>
            <a:pPr lvl="1" algn="just"/>
            <a:r>
              <a:rPr lang="en-IN" sz="2000" dirty="0" err="1"/>
              <a:t>sayHello</a:t>
            </a:r>
            <a:r>
              <a:rPr lang="en-IN" sz="2000" dirty="0"/>
              <a:t>("</a:t>
            </a:r>
            <a:r>
              <a:rPr lang="en-IN" sz="2000" dirty="0" err="1"/>
              <a:t>Vimal</a:t>
            </a:r>
            <a:r>
              <a:rPr lang="en-IN" sz="2000" dirty="0"/>
              <a:t>");  </a:t>
            </a:r>
          </a:p>
          <a:p>
            <a:pPr lvl="1" algn="just"/>
            <a:r>
              <a:rPr lang="en-IN" sz="2000" dirty="0"/>
              <a:t>?&gt;  </a:t>
            </a:r>
          </a:p>
          <a:p>
            <a:pPr marL="0" indent="0" algn="just">
              <a:buNone/>
            </a:pPr>
            <a:endParaRPr lang="en-US" sz="2000" b="1"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718F16C-D47C-4BA3-A0BD-67B945F1D7EA}"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180218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Autofit/>
          </a:bodyPr>
          <a:lstStyle/>
          <a:p>
            <a:pPr marL="0" indent="0" algn="just">
              <a:buNone/>
            </a:pPr>
            <a:r>
              <a:rPr lang="en-US" sz="2000" dirty="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None/>
            </a:pPr>
            <a:endParaRPr lang="en-US" sz="2000" b="1" dirty="0">
              <a:cs typeface="Times New Roman" panose="02020603050405020304" pitchFamily="18" charset="0"/>
            </a:endParaRPr>
          </a:p>
          <a:p>
            <a:pPr marL="0" indent="0" algn="just">
              <a:buNone/>
            </a:pPr>
            <a:r>
              <a:rPr lang="en-US" sz="2000" b="1" dirty="0">
                <a:cs typeface="Times New Roman" panose="02020603050405020304" pitchFamily="18" charset="0"/>
              </a:rPr>
              <a:t>1 Single Quoted- </a:t>
            </a:r>
            <a:r>
              <a:rPr lang="en-US" sz="2000" dirty="0">
                <a:cs typeface="Times New Roman" panose="02020603050405020304" pitchFamily="18" charset="0"/>
              </a:rPr>
              <a:t>We can create a string in PHP by enclosing the text in a single-quote. It is the easiest way to specify string in PHP. </a:t>
            </a:r>
          </a:p>
          <a:p>
            <a:pPr marL="0" indent="0" algn="just">
              <a:buNone/>
            </a:pPr>
            <a:r>
              <a:rPr lang="en-US" sz="2000" dirty="0">
                <a:cs typeface="Times New Roman" panose="02020603050405020304" pitchFamily="18" charset="0"/>
              </a:rPr>
              <a:t>For specifying a literal single quote, escape it with a backslash (\) and to specify a literal backslash (\) use double backslash (\\). </a:t>
            </a:r>
          </a:p>
          <a:p>
            <a:pPr marL="0" indent="0" algn="just">
              <a:buNone/>
            </a:pPr>
            <a:r>
              <a:rPr lang="en-US" sz="2000" dirty="0">
                <a:cs typeface="Times New Roman" panose="02020603050405020304" pitchFamily="18" charset="0"/>
              </a:rPr>
              <a:t>All the other instances with backslash such as \r or \n, will be output same as they specified instead of having any special meaning.</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6AFA743-26CB-46A4-99F7-642BD0A30BD1}"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746901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Autofit/>
          </a:bodyPr>
          <a:lstStyle/>
          <a:p>
            <a:pPr marL="0" indent="0" algn="just">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None/>
            </a:pPr>
            <a:r>
              <a:rPr lang="en-US" sz="2000" dirty="0">
                <a:cs typeface="Times New Roman" panose="02020603050405020304" pitchFamily="18" charset="0"/>
              </a:rPr>
              <a:t>But escape sequences and variables will be interpreted using double quote PHP strings.</a:t>
            </a:r>
          </a:p>
          <a:p>
            <a:pPr marL="400050" lvl="1" indent="0" algn="just">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a:t>
            </a:r>
            <a:r>
              <a:rPr lang="en-US" sz="2000" dirty="0" err="1">
                <a:cs typeface="Times New Roman" panose="02020603050405020304" pitchFamily="18" charset="0"/>
              </a:rPr>
              <a:t>str</a:t>
            </a:r>
            <a:r>
              <a:rPr lang="en-US" sz="2000" dirty="0">
                <a:cs typeface="Times New Roman" panose="02020603050405020304" pitchFamily="18" charset="0"/>
              </a:rPr>
              <a:t>="Hello text within double quote";  </a:t>
            </a:r>
          </a:p>
          <a:p>
            <a:pPr marL="400050" lvl="1" indent="0" algn="just">
              <a:buNone/>
            </a:pPr>
            <a:r>
              <a:rPr lang="en-US" sz="2000" dirty="0">
                <a:cs typeface="Times New Roman" panose="02020603050405020304" pitchFamily="18" charset="0"/>
              </a:rPr>
              <a:t>echo $</a:t>
            </a:r>
            <a:r>
              <a:rPr lang="en-US" sz="2000" dirty="0" err="1">
                <a:cs typeface="Times New Roman" panose="02020603050405020304" pitchFamily="18" charset="0"/>
              </a:rPr>
              <a:t>str</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?&gt;  </a:t>
            </a:r>
          </a:p>
          <a:p>
            <a:pPr marL="400050" lvl="1" indent="0" algn="just">
              <a:buNone/>
            </a:pPr>
            <a:r>
              <a:rPr lang="en-US" sz="2000" dirty="0">
                <a:cs typeface="Times New Roman" panose="02020603050405020304" pitchFamily="18" charset="0"/>
              </a:rPr>
              <a:t>Output:</a:t>
            </a:r>
          </a:p>
          <a:p>
            <a:pPr marL="400050" lvl="1" indent="0" algn="just">
              <a:buNone/>
            </a:pPr>
            <a:r>
              <a:rPr lang="en-US" sz="2000" dirty="0">
                <a:cs typeface="Times New Roman" panose="02020603050405020304" pitchFamily="18" charset="0"/>
              </a:rPr>
              <a:t>Hello text within double quote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A27391B-B7DB-4B3E-8EED-BC1959CFD2E2}"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627985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rmAutofit/>
          </a:bodyPr>
          <a:lstStyle/>
          <a:p>
            <a:pPr marL="0" indent="0" algn="just">
              <a:buNone/>
            </a:pPr>
            <a:r>
              <a:rPr lang="en-US" sz="2000" b="1" dirty="0"/>
              <a:t>3 </a:t>
            </a:r>
            <a:r>
              <a:rPr lang="en-US" sz="2000" b="1" dirty="0" err="1"/>
              <a:t>Heredoc</a:t>
            </a:r>
            <a:r>
              <a:rPr lang="en-US" sz="2000" b="1" dirty="0"/>
              <a:t> syntax </a:t>
            </a:r>
            <a:r>
              <a:rPr lang="en-US" sz="2000" dirty="0"/>
              <a:t>(&lt;&lt;&lt;) is the third way to delimit strings. In </a:t>
            </a:r>
            <a:r>
              <a:rPr lang="en-US" sz="2000" dirty="0" err="1"/>
              <a:t>Heredoc</a:t>
            </a:r>
            <a:r>
              <a:rPr lang="en-US" sz="2000" dirty="0"/>
              <a:t> syntax, an identifier is provided after this </a:t>
            </a:r>
            <a:r>
              <a:rPr lang="en-US" sz="2000" dirty="0" err="1"/>
              <a:t>heredoc</a:t>
            </a:r>
            <a:r>
              <a:rPr lang="en-US" sz="2000" dirty="0"/>
              <a:t>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None/>
            </a:pPr>
            <a:r>
              <a:rPr lang="en-US" sz="2000" dirty="0"/>
              <a:t>&lt;?</a:t>
            </a:r>
            <a:r>
              <a:rPr lang="en-US" sz="2000" dirty="0" err="1"/>
              <a:t>php</a:t>
            </a:r>
            <a:r>
              <a:rPr lang="en-US" sz="2000" dirty="0"/>
              <a:t>  </a:t>
            </a:r>
          </a:p>
          <a:p>
            <a:pPr marL="400050" lvl="1" indent="0" algn="just">
              <a:buNone/>
            </a:pPr>
            <a:r>
              <a:rPr lang="en-US" sz="2000" dirty="0"/>
              <a:t>    $</a:t>
            </a:r>
            <a:r>
              <a:rPr lang="en-US" sz="2000" dirty="0" err="1"/>
              <a:t>str</a:t>
            </a:r>
            <a:r>
              <a:rPr lang="en-US" sz="2000" dirty="0"/>
              <a:t> = &lt;&lt;&lt;Demo  </a:t>
            </a:r>
          </a:p>
          <a:p>
            <a:pPr marL="400050" lvl="1" indent="0" algn="just">
              <a:buNone/>
            </a:pPr>
            <a:r>
              <a:rPr lang="en-US" sz="2000" dirty="0"/>
              <a:t>It is a valid example  </a:t>
            </a:r>
          </a:p>
          <a:p>
            <a:pPr marL="400050" lvl="1" indent="0" algn="just">
              <a:buNone/>
            </a:pPr>
            <a:r>
              <a:rPr lang="en-US" sz="2000" dirty="0"/>
              <a:t>Demo;    //Valid code as whitespace or tab is not valid before closing identifier  </a:t>
            </a:r>
          </a:p>
          <a:p>
            <a:pPr marL="400050" lvl="1" indent="0" algn="just">
              <a:buNone/>
            </a:pPr>
            <a:r>
              <a:rPr lang="en-US" sz="2000" dirty="0"/>
              <a:t>echo $</a:t>
            </a:r>
            <a:r>
              <a:rPr lang="en-US" sz="2000" dirty="0" err="1"/>
              <a:t>str</a:t>
            </a:r>
            <a:r>
              <a:rPr lang="en-US" sz="2000" dirty="0"/>
              <a:t>;  </a:t>
            </a:r>
          </a:p>
          <a:p>
            <a:pPr marL="400050" lvl="1" indent="0" algn="just">
              <a:buNone/>
            </a:pPr>
            <a:r>
              <a:rPr lang="en-US" sz="2000" dirty="0"/>
              <a:t>?&gt;  </a:t>
            </a:r>
          </a:p>
          <a:p>
            <a:pPr marL="400050" lvl="1" indent="0" algn="just">
              <a:buNone/>
            </a:pPr>
            <a:r>
              <a:rPr lang="en-US" sz="2000" dirty="0"/>
              <a:t>Output:</a:t>
            </a:r>
          </a:p>
          <a:p>
            <a:pPr marL="400050" lvl="1" indent="0" algn="just">
              <a:buNone/>
            </a:pPr>
            <a:r>
              <a:rPr lang="en-US" sz="2000" dirty="0"/>
              <a:t>It is a valid example </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49A60F4-8093-4760-95F0-3C18F5F9BB33}"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375759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685800"/>
            <a:ext cx="8915400" cy="5440364"/>
          </a:xfrm>
        </p:spPr>
        <p:txBody>
          <a:bodyPr>
            <a:normAutofit/>
          </a:bodyPr>
          <a:lstStyle/>
          <a:p>
            <a:pPr marL="0" indent="0" algn="just">
              <a:buNone/>
            </a:pPr>
            <a:r>
              <a:rPr lang="en-US" sz="2000" b="1" dirty="0"/>
              <a:t>4 </a:t>
            </a:r>
            <a:r>
              <a:rPr lang="en-US" sz="2000" b="1" dirty="0" err="1"/>
              <a:t>Newdoc</a:t>
            </a:r>
            <a:r>
              <a:rPr lang="en-US" sz="2000" b="1" dirty="0"/>
              <a:t> </a:t>
            </a:r>
            <a:r>
              <a:rPr lang="en-US" sz="2000" dirty="0"/>
              <a:t>is similar to the </a:t>
            </a:r>
            <a:r>
              <a:rPr lang="en-US" sz="2000" dirty="0" err="1"/>
              <a:t>heredoc</a:t>
            </a:r>
            <a:r>
              <a:rPr lang="en-US" sz="2000" dirty="0"/>
              <a:t>, but in </a:t>
            </a:r>
            <a:r>
              <a:rPr lang="en-US" sz="2000" dirty="0" err="1"/>
              <a:t>newdoc</a:t>
            </a:r>
            <a:r>
              <a:rPr lang="en-US" sz="2000" dirty="0"/>
              <a:t> parsing is not done. </a:t>
            </a:r>
          </a:p>
          <a:p>
            <a:pPr algn="just"/>
            <a:r>
              <a:rPr lang="en-US" sz="2000" dirty="0"/>
              <a:t>It is also identified with three less than symbols &lt;&lt;&lt; followed by an identifier. </a:t>
            </a:r>
          </a:p>
          <a:p>
            <a:pPr algn="just"/>
            <a:r>
              <a:rPr lang="en-US" sz="2000" dirty="0"/>
              <a:t>But here identifier is enclosed in single-quote, e.g. &lt;&lt;&lt;'EXP'. </a:t>
            </a:r>
            <a:r>
              <a:rPr lang="en-US" sz="2000" dirty="0" err="1"/>
              <a:t>Newdoc</a:t>
            </a:r>
            <a:r>
              <a:rPr lang="en-US" sz="2000" dirty="0"/>
              <a:t> follows the same rule as </a:t>
            </a:r>
            <a:r>
              <a:rPr lang="en-US" sz="2000" dirty="0" err="1"/>
              <a:t>heredocs</a:t>
            </a:r>
            <a:r>
              <a:rPr lang="en-US" sz="2000" dirty="0"/>
              <a:t>. </a:t>
            </a:r>
          </a:p>
          <a:p>
            <a:pPr algn="just"/>
            <a:r>
              <a:rPr lang="en-US" sz="2000" dirty="0"/>
              <a:t>The difference between </a:t>
            </a:r>
            <a:r>
              <a:rPr lang="en-US" sz="2000" dirty="0" err="1"/>
              <a:t>newdoc</a:t>
            </a:r>
            <a:r>
              <a:rPr lang="en-US" sz="2000" dirty="0"/>
              <a:t> and </a:t>
            </a:r>
            <a:r>
              <a:rPr lang="en-US" sz="2000" dirty="0" err="1"/>
              <a:t>heredoc</a:t>
            </a:r>
            <a:r>
              <a:rPr lang="en-US" sz="2000" dirty="0"/>
              <a:t> is that - </a:t>
            </a:r>
            <a:r>
              <a:rPr lang="en-US" sz="2000" dirty="0" err="1"/>
              <a:t>Newdoc</a:t>
            </a:r>
            <a:r>
              <a:rPr lang="en-US" sz="2000" dirty="0"/>
              <a:t> is a single-quoted string whereas </a:t>
            </a:r>
            <a:r>
              <a:rPr lang="en-US" sz="2000" dirty="0" err="1"/>
              <a:t>heredoc</a:t>
            </a:r>
            <a:r>
              <a:rPr lang="en-US" sz="2000" dirty="0"/>
              <a:t> is a double-quoted string.</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56CAD88-667B-44F2-B78C-97BEBB5B129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4279171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dirty="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None/>
            </a:pPr>
            <a:r>
              <a:rPr lang="en-US" sz="2000" b="1" dirty="0"/>
              <a:t>1 PHP indexed array </a:t>
            </a:r>
            <a:r>
              <a:rPr lang="en-US" sz="2000" dirty="0"/>
              <a:t>is represented by number which starts from 0. We can store number, string and object in the PHP array. </a:t>
            </a:r>
          </a:p>
          <a:p>
            <a:pPr marL="0" indent="0" algn="just">
              <a:buNone/>
            </a:pPr>
            <a:r>
              <a:rPr lang="en-US" sz="2000" dirty="0"/>
              <a:t>All PHP array elements are assigned to an index number by default. There are two ways to define indexed array: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5416AC7-80A7-4021-B8FC-A166ECFCD334}"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919572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lvl="1" algn="just"/>
            <a:r>
              <a:rPr lang="en-US" sz="2000" dirty="0"/>
              <a:t>1st way:</a:t>
            </a:r>
          </a:p>
          <a:p>
            <a:pPr lvl="1" algn="just"/>
            <a:r>
              <a:rPr lang="en-US" sz="2000" dirty="0"/>
              <a:t>$season=array("</a:t>
            </a:r>
            <a:r>
              <a:rPr lang="en-US" sz="2000" dirty="0" err="1"/>
              <a:t>summer","winter","spring","autumn</a:t>
            </a:r>
            <a:r>
              <a:rPr lang="en-US" sz="2000" dirty="0"/>
              <a:t>");  </a:t>
            </a:r>
          </a:p>
          <a:p>
            <a:pPr lvl="1" algn="just"/>
            <a:r>
              <a:rPr lang="en-US" sz="2000" dirty="0"/>
              <a:t>2nd way:</a:t>
            </a:r>
          </a:p>
          <a:p>
            <a:pPr lvl="1" algn="just"/>
            <a:r>
              <a:rPr lang="en-US" sz="2000" dirty="0"/>
              <a:t>$season[0]="summer";  </a:t>
            </a:r>
          </a:p>
          <a:p>
            <a:pPr lvl="1" algn="just"/>
            <a:r>
              <a:rPr lang="en-US" sz="2000" dirty="0"/>
              <a:t>$season[1]="winter";  </a:t>
            </a:r>
          </a:p>
          <a:p>
            <a:pPr lvl="1" algn="just"/>
            <a:r>
              <a:rPr lang="en-US" sz="2000" dirty="0"/>
              <a:t>$season[2]="spring";  </a:t>
            </a:r>
          </a:p>
          <a:p>
            <a:pPr lvl="1" algn="just"/>
            <a:r>
              <a:rPr lang="en-US" sz="2000" dirty="0"/>
              <a:t>$season[3]="autumn"; </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8B25BCC-60EE-4EAC-A0BD-EF24B006AA01}"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436139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a:t>
            </a:r>
            <a:r>
              <a:rPr lang="en-US" sz="2000" dirty="0" err="1"/>
              <a:t>Vimal</a:t>
            </a:r>
            <a:r>
              <a:rPr lang="en-US" sz="2000" dirty="0"/>
              <a:t>"]="250000";  </a:t>
            </a:r>
          </a:p>
          <a:p>
            <a:pPr lvl="1" algn="just"/>
            <a:r>
              <a:rPr lang="en-US" sz="2000" dirty="0"/>
              <a:t>$salary["</a:t>
            </a:r>
            <a:r>
              <a:rPr lang="en-US" sz="2000" dirty="0" err="1"/>
              <a:t>Ratan</a:t>
            </a:r>
            <a:r>
              <a:rPr lang="en-US" sz="2000" dirty="0"/>
              <a:t>"]="200000";  </a:t>
            </a:r>
          </a:p>
          <a:p>
            <a:pPr marL="0" indent="0" algn="just">
              <a:buNone/>
            </a:pPr>
            <a:r>
              <a:rPr lang="en-US" sz="1700" dirty="0"/>
              <a:t>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520265C-559B-45E0-8250-AC1BF0A504B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484967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676400" y="838200"/>
            <a:ext cx="8915400" cy="5287964"/>
          </a:xfrm>
        </p:spPr>
        <p:txBody>
          <a:bodyPr>
            <a:normAutofit/>
          </a:bodyPr>
          <a:lstStyle/>
          <a:p>
            <a:pPr marL="0" indent="0" algn="just">
              <a:buNone/>
            </a:pPr>
            <a:r>
              <a:rPr lang="en-US" sz="2000" b="1" dirty="0"/>
              <a:t>3 PHP multidimensional array </a:t>
            </a:r>
            <a:r>
              <a:rPr lang="en-US" sz="2000" dirty="0"/>
              <a:t>is also known as array of arrays. It allows you to store tabular data in an array. PHP multidimensional array can be represented in the form of matrix which is represented by row * column.</a:t>
            </a:r>
          </a:p>
          <a:p>
            <a:pPr lvl="1" algn="just"/>
            <a:r>
              <a:rPr lang="en-US" sz="2000" dirty="0"/>
              <a:t>$</a:t>
            </a:r>
            <a:r>
              <a:rPr lang="en-US" sz="2000" dirty="0" err="1"/>
              <a:t>emp</a:t>
            </a:r>
            <a:r>
              <a:rPr lang="en-US" sz="2000" dirty="0"/>
              <a:t> = </a:t>
            </a:r>
            <a:r>
              <a:rPr lang="en-US" sz="2000" b="1" dirty="0"/>
              <a:t>array</a:t>
            </a:r>
            <a:r>
              <a:rPr lang="en-US" sz="2000" dirty="0"/>
              <a:t>  </a:t>
            </a:r>
          </a:p>
          <a:p>
            <a:pPr lvl="1" algn="just"/>
            <a:r>
              <a:rPr lang="en-US" sz="2000" dirty="0"/>
              <a:t>  (  </a:t>
            </a:r>
          </a:p>
          <a:p>
            <a:pPr lvl="1" algn="just"/>
            <a:r>
              <a:rPr lang="en-US" sz="2000" dirty="0"/>
              <a:t>  </a:t>
            </a:r>
            <a:r>
              <a:rPr lang="en-US" sz="2000" b="1" dirty="0"/>
              <a:t>array</a:t>
            </a:r>
            <a:r>
              <a:rPr lang="en-US" sz="2000" dirty="0"/>
              <a:t>(1,"sonoo",400000),  </a:t>
            </a:r>
          </a:p>
          <a:p>
            <a:pPr lvl="1" algn="just"/>
            <a:r>
              <a:rPr lang="en-US" sz="2000" dirty="0"/>
              <a:t>  </a:t>
            </a:r>
            <a:r>
              <a:rPr lang="en-US" sz="2000" b="1" dirty="0"/>
              <a:t>array</a:t>
            </a:r>
            <a:r>
              <a:rPr lang="en-US" sz="2000" dirty="0"/>
              <a:t>(2,"john",500000),  </a:t>
            </a:r>
          </a:p>
          <a:p>
            <a:pPr lvl="1" algn="just"/>
            <a:r>
              <a:rPr lang="en-US" sz="2000" dirty="0"/>
              <a:t>  </a:t>
            </a:r>
            <a:r>
              <a:rPr lang="en-US" sz="2000" b="1" dirty="0"/>
              <a:t>array</a:t>
            </a:r>
            <a:r>
              <a:rPr lang="en-US" sz="2000" dirty="0"/>
              <a:t>(3,"rahul",300000)  </a:t>
            </a:r>
          </a:p>
          <a:p>
            <a:pPr lvl="1" algn="just"/>
            <a:r>
              <a:rPr lang="en-US" sz="2000" dirty="0"/>
              <a:t>  );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B405223-C249-49FD-B7C8-D0930BAC31D3}"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82081" y="3687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869358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Autofit/>
          </a:bodyPr>
          <a:lstStyle/>
          <a:p>
            <a:pPr marL="0" indent="0">
              <a:buNone/>
            </a:pPr>
            <a:r>
              <a:rPr lang="en-US" sz="2200" dirty="0"/>
              <a:t>1) How to define a function in PHP?</a:t>
            </a:r>
          </a:p>
          <a:p>
            <a:pPr marL="0" indent="0">
              <a:buNone/>
            </a:pPr>
            <a:r>
              <a:rPr lang="en-US" sz="2200" dirty="0"/>
              <a:t>a) </a:t>
            </a:r>
            <a:r>
              <a:rPr lang="en-US" sz="2200" dirty="0" err="1"/>
              <a:t>functionName</a:t>
            </a:r>
            <a:r>
              <a:rPr lang="en-US" sz="2200" dirty="0"/>
              <a:t>(parameters) {function body}</a:t>
            </a:r>
          </a:p>
          <a:p>
            <a:pPr marL="0" indent="0">
              <a:buNone/>
            </a:pPr>
            <a:r>
              <a:rPr lang="en-US" sz="2200" dirty="0"/>
              <a:t>b) function {function body}</a:t>
            </a:r>
          </a:p>
          <a:p>
            <a:pPr marL="0" indent="0">
              <a:buNone/>
            </a:pPr>
            <a:r>
              <a:rPr lang="en-US" sz="2200" dirty="0"/>
              <a:t>c) function </a:t>
            </a:r>
            <a:r>
              <a:rPr lang="en-US" sz="2200" dirty="0" err="1"/>
              <a:t>functionName</a:t>
            </a:r>
            <a:r>
              <a:rPr lang="en-US" sz="2200" dirty="0"/>
              <a:t>(parameters) {function body}</a:t>
            </a:r>
          </a:p>
          <a:p>
            <a:pPr marL="0" indent="0">
              <a:buNone/>
            </a:pPr>
            <a:r>
              <a:rPr lang="en-US" sz="2200" dirty="0"/>
              <a:t>d) data type </a:t>
            </a:r>
            <a:r>
              <a:rPr lang="en-US" sz="2200" dirty="0" err="1"/>
              <a:t>functionName</a:t>
            </a:r>
            <a:r>
              <a:rPr lang="en-US" sz="2200" dirty="0"/>
              <a:t>(parameters) {function body}</a:t>
            </a:r>
          </a:p>
          <a:p>
            <a:pPr marL="0" indent="0">
              <a:buNone/>
            </a:pPr>
            <a:endParaRPr lang="en-US" sz="2200" dirty="0"/>
          </a:p>
          <a:p>
            <a:pPr marL="0" indent="0">
              <a:buNone/>
            </a:pPr>
            <a:r>
              <a:rPr lang="en-US" sz="2200" dirty="0"/>
              <a:t>2) Which is the right way of declaring a variable in PHP?</a:t>
            </a:r>
          </a:p>
          <a:p>
            <a:pPr marL="0" indent="0">
              <a:buNone/>
            </a:pPr>
            <a:r>
              <a:rPr lang="en-US" sz="2200" dirty="0"/>
              <a:t>a) $3hello</a:t>
            </a:r>
          </a:p>
          <a:p>
            <a:pPr marL="0" indent="0">
              <a:buNone/>
            </a:pPr>
            <a:r>
              <a:rPr lang="en-US" sz="2200" dirty="0"/>
              <a:t>b) $_hello</a:t>
            </a:r>
          </a:p>
          <a:p>
            <a:pPr marL="0" indent="0">
              <a:buNone/>
            </a:pPr>
            <a:r>
              <a:rPr lang="en-US" sz="2200" dirty="0"/>
              <a:t>c) $this</a:t>
            </a:r>
          </a:p>
          <a:p>
            <a:pPr marL="0" indent="0">
              <a:buNone/>
            </a:pPr>
            <a:r>
              <a:rPr lang="en-US" sz="2200" dirty="0"/>
              <a:t>d) $5_Hello</a:t>
            </a:r>
          </a:p>
        </p:txBody>
      </p:sp>
      <p:sp>
        <p:nvSpPr>
          <p:cNvPr id="4" name="Date Placeholder 3"/>
          <p:cNvSpPr>
            <a:spLocks noGrp="1"/>
          </p:cNvSpPr>
          <p:nvPr>
            <p:ph type="dt" sz="half" idx="10"/>
          </p:nvPr>
        </p:nvSpPr>
        <p:spPr/>
        <p:txBody>
          <a:bodyPr/>
          <a:lstStyle/>
          <a:p>
            <a:fld id="{EBEB52C7-9E6A-4DFA-9A52-C879DACA6839}"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2877403"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Tree>
    <p:extLst>
      <p:ext uri="{BB962C8B-B14F-4D97-AF65-F5344CB8AC3E}">
        <p14:creationId xmlns:p14="http://schemas.microsoft.com/office/powerpoint/2010/main" val="13037891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1540" y="984380"/>
            <a:ext cx="8928919" cy="6172200"/>
          </a:xfrm>
        </p:spPr>
        <p:txBody>
          <a:bodyPr>
            <a:noAutofit/>
          </a:bodyPr>
          <a:lstStyle/>
          <a:p>
            <a:pPr marL="342900" indent="-342900" algn="just">
              <a:buFont typeface="Arial" panose="020B0604020202020204" pitchFamily="34" charset="0"/>
              <a:buChar char="•"/>
            </a:pPr>
            <a:r>
              <a:rPr lang="en-US" sz="2000" dirty="0"/>
              <a:t>A PHP script can be placed anywhere in the document.</a:t>
            </a:r>
          </a:p>
          <a:p>
            <a:pPr marL="342900" indent="-342900" algn="just">
              <a:buFont typeface="Arial" panose="020B0604020202020204" pitchFamily="34" charset="0"/>
              <a:buChar char="•"/>
            </a:pPr>
            <a:r>
              <a:rPr lang="en-US" sz="2000" dirty="0"/>
              <a:t>A PHP script starts with &lt;?</a:t>
            </a:r>
            <a:r>
              <a:rPr lang="en-US" sz="2000" dirty="0" err="1"/>
              <a:t>php</a:t>
            </a:r>
            <a:r>
              <a:rPr lang="en-US" sz="2000" dirty="0"/>
              <a:t> and ends with ?&gt;:</a:t>
            </a:r>
          </a:p>
          <a:p>
            <a:pPr lvl="1" algn="just"/>
            <a:r>
              <a:rPr lang="en-US" dirty="0">
                <a:solidFill>
                  <a:srgbClr val="FF0000"/>
                </a:solidFill>
              </a:rPr>
              <a:t>&lt;?</a:t>
            </a:r>
            <a:r>
              <a:rPr lang="en-US" dirty="0" err="1">
                <a:solidFill>
                  <a:srgbClr val="FF0000"/>
                </a:solidFill>
              </a:rPr>
              <a:t>php</a:t>
            </a:r>
            <a:endParaRPr lang="en-US" dirty="0">
              <a:solidFill>
                <a:srgbClr val="FF0000"/>
              </a:solidFill>
            </a:endParaRPr>
          </a:p>
          <a:p>
            <a:pPr lvl="1" algn="just"/>
            <a:r>
              <a:rPr lang="en-US" dirty="0">
                <a:solidFill>
                  <a:srgbClr val="FF0000"/>
                </a:solidFill>
              </a:rPr>
              <a:t>// PHP code goes here</a:t>
            </a:r>
          </a:p>
          <a:p>
            <a:pPr lvl="1" algn="just"/>
            <a:r>
              <a:rPr lang="en-US" dirty="0">
                <a:solidFill>
                  <a:srgbClr val="FF0000"/>
                </a:solidFill>
              </a:rPr>
              <a:t>?&gt;</a:t>
            </a:r>
          </a:p>
          <a:p>
            <a:pPr marL="342900" indent="-342900" algn="just">
              <a:buFont typeface="Arial" panose="020B0604020202020204" pitchFamily="34" charset="0"/>
              <a:buChar char="•"/>
            </a:pPr>
            <a:r>
              <a:rPr lang="en-US" sz="2000" dirty="0"/>
              <a:t>The default file extension for PHP files is ".</a:t>
            </a:r>
            <a:r>
              <a:rPr lang="en-US" sz="2000" dirty="0" err="1"/>
              <a:t>php</a:t>
            </a:r>
            <a:r>
              <a:rPr lang="en-US" sz="2000" dirty="0"/>
              <a:t>". A PHP file normally contains HTML tags, and some PHP scripting code. </a:t>
            </a:r>
          </a:p>
          <a:p>
            <a:pPr marL="342900" indent="-342900" algn="just">
              <a:buFont typeface="Arial" panose="020B0604020202020204" pitchFamily="34" charset="0"/>
              <a:buChar char="•"/>
            </a:pPr>
            <a:r>
              <a:rPr lang="en-US" sz="2000" dirty="0"/>
              <a:t>Below, we have an example of a simple PHP file, with a PHP script that uses a built-in PHP function "echo" to output the text "Hello World!" on a web page: </a:t>
            </a:r>
          </a:p>
          <a:p>
            <a:pPr marL="342900" indent="-342900" algn="just">
              <a:buFont typeface="Arial" panose="020B0604020202020204" pitchFamily="34" charset="0"/>
              <a:buChar char="•"/>
            </a:pPr>
            <a:r>
              <a:rPr lang="en-US" sz="2000" dirty="0"/>
              <a:t>Example-</a:t>
            </a:r>
            <a:r>
              <a:rPr lang="en-IN" sz="1400" b="1" kern="100" dirty="0">
                <a:latin typeface="Calibri" panose="020F0502020204030204" pitchFamily="34" charset="0"/>
                <a:ea typeface="Calibri" panose="020F0502020204030204" pitchFamily="34" charset="0"/>
                <a:cs typeface="Times New Roman" panose="02020603050405020304" pitchFamily="18" charset="0"/>
              </a:rPr>
              <a:t>&lt;html&gt;</a:t>
            </a:r>
          </a:p>
          <a:p>
            <a:pPr lvl="0" algn="just"/>
            <a:r>
              <a:rPr lang="en-IN" sz="1400" b="1" kern="100" dirty="0">
                <a:latin typeface="Calibri" panose="020F0502020204030204" pitchFamily="34" charset="0"/>
                <a:ea typeface="Calibri" panose="020F0502020204030204" pitchFamily="34" charset="0"/>
                <a:cs typeface="Times New Roman" panose="02020603050405020304" pitchFamily="18" charset="0"/>
              </a:rPr>
              <a:t>                                &lt;head&gt;&lt;title&gt;Hello World&lt;/title&gt;</a:t>
            </a:r>
          </a:p>
          <a:p>
            <a:pPr lvl="0" algn="just"/>
            <a:r>
              <a:rPr lang="en-IN" sz="1400" b="1" kern="100" dirty="0">
                <a:latin typeface="Calibri" panose="020F0502020204030204" pitchFamily="34" charset="0"/>
                <a:ea typeface="Calibri" panose="020F0502020204030204" pitchFamily="34" charset="0"/>
                <a:cs typeface="Times New Roman" panose="02020603050405020304" pitchFamily="18" charset="0"/>
              </a:rPr>
              <a:t>                                &lt;body&gt;&lt;?</a:t>
            </a:r>
            <a:r>
              <a:rPr lang="en-IN" sz="1400" b="1" kern="100" dirty="0" err="1">
                <a:latin typeface="Calibri" panose="020F0502020204030204" pitchFamily="34" charset="0"/>
                <a:ea typeface="Calibri" panose="020F0502020204030204" pitchFamily="34" charset="0"/>
                <a:cs typeface="Times New Roman" panose="02020603050405020304" pitchFamily="18" charset="0"/>
              </a:rPr>
              <a:t>php</a:t>
            </a:r>
            <a:r>
              <a:rPr lang="en-IN" sz="1400" b="1" kern="100" dirty="0">
                <a:latin typeface="Calibri" panose="020F0502020204030204" pitchFamily="34" charset="0"/>
                <a:ea typeface="Calibri" panose="020F0502020204030204" pitchFamily="34" charset="0"/>
                <a:cs typeface="Times New Roman" panose="02020603050405020304" pitchFamily="18" charset="0"/>
              </a:rPr>
              <a:t> echo "Hello, World!";?&gt;&lt;/body&gt;&lt;/html</a:t>
            </a:r>
          </a:p>
          <a:p>
            <a:pPr lvl="1" algn="l"/>
            <a:endParaRPr lang="en-US" sz="1800" b="1" dirty="0"/>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9F09FF6D-A5C8-41A8-BF07-537C191A4C7E}"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5</a:t>
            </a:fld>
            <a:endParaRPr lang="en-US" dirty="0"/>
          </a:p>
        </p:txBody>
      </p:sp>
      <p:sp>
        <p:nvSpPr>
          <p:cNvPr id="8" name="Footer Placeholder 7"/>
          <p:cNvSpPr>
            <a:spLocks noGrp="1"/>
          </p:cNvSpPr>
          <p:nvPr>
            <p:ph type="ftr" sz="quarter" idx="11"/>
          </p:nvPr>
        </p:nvSpPr>
        <p:spPr>
          <a:xfrm>
            <a:off x="4191000" y="6356350"/>
            <a:ext cx="41148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629022"/>
            <a:ext cx="8229600" cy="2857378"/>
          </a:xfrm>
        </p:spPr>
        <p:txBody>
          <a:bodyPr>
            <a:normAutofit/>
          </a:bodyPr>
          <a:lstStyle/>
          <a:p>
            <a:pPr marL="0" indent="0" algn="just">
              <a:buNone/>
            </a:pPr>
            <a:r>
              <a:rPr lang="en-US" sz="2000" dirty="0"/>
              <a:t>To discuss about Understanding file&amp; directory, Opening and closing, a file, Coping, renaming and deleting a file, working with directories, Creating and deleting folder, File Uploading &amp; Downloading in PHP </a:t>
            </a:r>
            <a:endParaRPr lang="en-IN" sz="2000" dirty="0"/>
          </a:p>
        </p:txBody>
      </p:sp>
      <p:sp>
        <p:nvSpPr>
          <p:cNvPr id="4" name="Date Placeholder 3"/>
          <p:cNvSpPr>
            <a:spLocks noGrp="1"/>
          </p:cNvSpPr>
          <p:nvPr>
            <p:ph type="dt" sz="half" idx="10"/>
          </p:nvPr>
        </p:nvSpPr>
        <p:spPr/>
        <p:txBody>
          <a:bodyPr/>
          <a:lstStyle/>
          <a:p>
            <a:fld id="{36DFF46C-7572-4F00-8F6B-CE5E0D1ABD25}" type="datetime1">
              <a:rPr lang="en-US" smtClean="0"/>
              <a:t>10/31/2023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Rajat Kumar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113"/>
            <a:ext cx="1374058" cy="664804"/>
          </a:xfrm>
          <a:prstGeom prst="rect">
            <a:avLst/>
          </a:prstGeom>
          <a:noFill/>
          <a:ln>
            <a:noFill/>
          </a:ln>
        </p:spPr>
      </p:pic>
      <p:sp>
        <p:nvSpPr>
          <p:cNvPr id="8" name="TextBox 7"/>
          <p:cNvSpPr txBox="1"/>
          <p:nvPr/>
        </p:nvSpPr>
        <p:spPr>
          <a:xfrm>
            <a:off x="3124200" y="1066800"/>
            <a:ext cx="63246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Title 1"/>
          <p:cNvSpPr txBox="1">
            <a:spLocks/>
          </p:cNvSpPr>
          <p:nvPr/>
        </p:nvSpPr>
        <p:spPr>
          <a:xfrm>
            <a:off x="1828800" y="1847912"/>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3746229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838200"/>
            <a:ext cx="9005119" cy="5476364"/>
          </a:xfrm>
        </p:spPr>
        <p:txBody>
          <a:bodyPr>
            <a:normAutofit/>
          </a:bodyPr>
          <a:lstStyle/>
          <a:p>
            <a:pPr algn="just"/>
            <a:r>
              <a:rPr lang="en-US" sz="2000" dirty="0"/>
              <a:t>Now that we have spent some time looking at how to work with files in PHP it is now time to look at how to work with file system directories. </a:t>
            </a:r>
          </a:p>
          <a:p>
            <a:pPr algn="just"/>
            <a:r>
              <a:rPr lang="en-US" sz="2000" dirty="0"/>
              <a:t>PHP provides a number of functions that can be used to perform tasks such as identifying and changing the current directory, creating new directories, deleting existing directories and listing the contents of a directory.</a:t>
            </a:r>
          </a:p>
          <a:p>
            <a:pPr marL="0" indent="0" algn="just">
              <a:buNone/>
            </a:pPr>
            <a:r>
              <a:rPr lang="en-US" sz="2000" b="1" dirty="0"/>
              <a:t>1 Creating Directories in PHP- </a:t>
            </a:r>
            <a:r>
              <a:rPr lang="en-US" sz="2000" dirty="0"/>
              <a:t>A new directory can be created in PHP using the </a:t>
            </a:r>
            <a:r>
              <a:rPr lang="en-US" sz="2000" dirty="0" err="1"/>
              <a:t>mkdir</a:t>
            </a:r>
            <a:r>
              <a:rPr lang="en-US" sz="2000" dirty="0"/>
              <a:t>() function. This function takes a path to the directory to be created. </a:t>
            </a:r>
          </a:p>
          <a:p>
            <a:pPr algn="just"/>
            <a:r>
              <a:rPr lang="en-US" sz="2000" dirty="0"/>
              <a:t>To create a directory in the same directory as your PHP script simply provide the directory name. To create a new directory in a different directory specify the full path when calling </a:t>
            </a:r>
            <a:r>
              <a:rPr lang="en-US" sz="2000" dirty="0" err="1"/>
              <a:t>mkdir</a:t>
            </a:r>
            <a:r>
              <a:rPr lang="en-US" sz="2000" dirty="0"/>
              <a:t>().</a:t>
            </a:r>
          </a:p>
          <a:p>
            <a:pPr algn="just"/>
            <a:r>
              <a:rPr lang="en-US" sz="2000" dirty="0"/>
              <a:t>A second, optional argument allows the specification of permissions on the directory (controlling such issues as whether the directory is writable):</a:t>
            </a:r>
          </a:p>
          <a:p>
            <a:pPr marL="0" indent="0" algn="just">
              <a:buNone/>
            </a:pPr>
            <a:r>
              <a:rPr lang="en-US" sz="2000" dirty="0"/>
              <a:t>&lt;?</a:t>
            </a:r>
            <a:r>
              <a:rPr lang="en-US" sz="2000" dirty="0" err="1"/>
              <a:t>php</a:t>
            </a:r>
            <a:endParaRPr lang="en-US" sz="2000" dirty="0"/>
          </a:p>
          <a:p>
            <a:pPr marL="0" indent="0" algn="just">
              <a:buNone/>
            </a:pPr>
            <a:r>
              <a:rPr lang="en-US" sz="2000" dirty="0"/>
              <a:t>$result = </a:t>
            </a:r>
            <a:r>
              <a:rPr lang="en-US" sz="2000" dirty="0" err="1"/>
              <a:t>mkdir</a:t>
            </a:r>
            <a:r>
              <a:rPr lang="en-US" sz="2000" dirty="0"/>
              <a:t> ("/path/to/directory", "0777");</a:t>
            </a:r>
          </a:p>
          <a:p>
            <a:pPr marL="0" indent="0" algn="just">
              <a:buNone/>
            </a:pPr>
            <a:r>
              <a:rPr lang="en-US" sz="2000" dirty="0"/>
              <a:t>?&gt;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930F2F7-97DC-40B5-9ABA-B3D6E3959026}"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828392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838200"/>
            <a:ext cx="9005119" cy="5476364"/>
          </a:xfrm>
        </p:spPr>
        <p:txBody>
          <a:bodyPr>
            <a:normAutofit/>
          </a:bodyPr>
          <a:lstStyle/>
          <a:p>
            <a:pPr marL="0" indent="0" algn="just">
              <a:buNone/>
            </a:pPr>
            <a:r>
              <a:rPr lang="en-US" sz="2000" b="1" dirty="0"/>
              <a:t>2 Deleting a directory- </a:t>
            </a:r>
            <a:r>
              <a:rPr lang="en-US" sz="2000" dirty="0"/>
              <a:t>Directories are deleted in PHP using the </a:t>
            </a:r>
            <a:r>
              <a:rPr lang="en-US" sz="2000" i="1" dirty="0" err="1"/>
              <a:t>rmdir</a:t>
            </a:r>
            <a:r>
              <a:rPr lang="en-US" sz="2000" i="1" dirty="0"/>
              <a:t>()</a:t>
            </a:r>
            <a:r>
              <a:rPr lang="en-US" sz="2000" dirty="0"/>
              <a:t> function. </a:t>
            </a:r>
            <a:r>
              <a:rPr lang="en-US" sz="2000" i="1" dirty="0" err="1"/>
              <a:t>rmdir</a:t>
            </a:r>
            <a:r>
              <a:rPr lang="en-US" sz="2000" i="1" dirty="0"/>
              <a:t>()</a:t>
            </a:r>
            <a:r>
              <a:rPr lang="en-US" sz="2000" dirty="0"/>
              <a:t> takes a single argument, the name of the directory to be deleted. </a:t>
            </a:r>
          </a:p>
          <a:p>
            <a:pPr algn="just"/>
            <a:r>
              <a:rPr lang="en-US" sz="2000" dirty="0"/>
              <a:t>The deletion will only be successful if the directory is empty. If the directory contains files or other sub-directories the deletion cannot be performed until those files and sub-directories are also deleted.</a:t>
            </a:r>
          </a:p>
          <a:p>
            <a:pPr marL="0" indent="0" algn="just">
              <a:buNone/>
            </a:pPr>
            <a:r>
              <a:rPr lang="en-US" sz="2000" b="1" dirty="0"/>
              <a:t>3 To Close a directory- </a:t>
            </a:r>
            <a:r>
              <a:rPr lang="en-US" sz="2000" dirty="0"/>
              <a:t>We use </a:t>
            </a:r>
            <a:r>
              <a:rPr lang="en-US" sz="2000" dirty="0" err="1"/>
              <a:t>closedir</a:t>
            </a:r>
            <a:r>
              <a:rPr lang="en-US" sz="2000" dirty="0"/>
              <a:t>() function in order to close a directory after reading its contents.</a:t>
            </a:r>
          </a:p>
          <a:p>
            <a:pPr marL="0" indent="0" algn="just">
              <a:buNone/>
            </a:pPr>
            <a:r>
              <a:rPr lang="en-US" sz="2000" dirty="0"/>
              <a:t>Syntax:</a:t>
            </a:r>
          </a:p>
          <a:p>
            <a:pPr marL="400050" lvl="1" indent="0" algn="just">
              <a:buNone/>
            </a:pPr>
            <a:r>
              <a:rPr lang="en-US" sz="2000" dirty="0"/>
              <a:t>$</a:t>
            </a:r>
            <a:r>
              <a:rPr lang="en-US" sz="2000" dirty="0" err="1"/>
              <a:t>dir_handle</a:t>
            </a:r>
            <a:r>
              <a:rPr lang="en-US" sz="2000" dirty="0"/>
              <a:t> = </a:t>
            </a:r>
            <a:r>
              <a:rPr lang="en-US" sz="2000" dirty="0" err="1"/>
              <a:t>opendir</a:t>
            </a:r>
            <a:r>
              <a:rPr lang="en-US" sz="2000" dirty="0"/>
              <a:t>($</a:t>
            </a:r>
            <a:r>
              <a:rPr lang="en-US" sz="2000" dirty="0" err="1"/>
              <a:t>dir_path</a:t>
            </a:r>
            <a:r>
              <a:rPr lang="en-US" sz="2000" dirty="0"/>
              <a:t>);</a:t>
            </a:r>
          </a:p>
          <a:p>
            <a:pPr marL="400050" lvl="1" indent="0" algn="just">
              <a:buNone/>
            </a:pPr>
            <a:r>
              <a:rPr lang="en-US" sz="2000" dirty="0"/>
              <a:t>...</a:t>
            </a:r>
          </a:p>
          <a:p>
            <a:pPr marL="400050" lvl="1" indent="0" algn="just">
              <a:buNone/>
            </a:pPr>
            <a:r>
              <a:rPr lang="en-US" sz="2000" dirty="0"/>
              <a:t>...</a:t>
            </a:r>
          </a:p>
          <a:p>
            <a:pPr marL="400050" lvl="1" indent="0" algn="just">
              <a:buNone/>
            </a:pPr>
            <a:r>
              <a:rPr lang="en-US" sz="2000" dirty="0" err="1"/>
              <a:t>closedir</a:t>
            </a:r>
            <a:r>
              <a:rPr lang="en-US" sz="2000" dirty="0"/>
              <a:t>($</a:t>
            </a:r>
            <a:r>
              <a:rPr lang="en-US" sz="2000" dirty="0" err="1"/>
              <a:t>dir_handle</a:t>
            </a:r>
            <a:r>
              <a:rPr lang="en-US" sz="2000" dirty="0"/>
              <a: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FBFFACD-C2A7-4AC2-A6CB-C9F1705362DC}"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55443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914400"/>
            <a:ext cx="9005119" cy="5400164"/>
          </a:xfrm>
        </p:spPr>
        <p:txBody>
          <a:bodyPr>
            <a:normAutofit/>
          </a:bodyPr>
          <a:lstStyle/>
          <a:p>
            <a:pPr marL="0" indent="0" algn="just">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None/>
            </a:pPr>
            <a:r>
              <a:rPr lang="en-US" sz="2000" dirty="0"/>
              <a:t>Syntax:</a:t>
            </a:r>
          </a:p>
          <a:p>
            <a:pPr marL="400050" lvl="1" indent="0" algn="just">
              <a:buNone/>
            </a:pPr>
            <a:r>
              <a:rPr lang="en-US" sz="2000" dirty="0" err="1"/>
              <a:t>opendir</a:t>
            </a:r>
            <a:r>
              <a:rPr lang="en-US" sz="2000" dirty="0"/>
              <a:t>($path,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C2B2180-880F-4B5E-9C66-AE556A83F1C8}"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66983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None/>
            </a:pPr>
            <a:r>
              <a:rPr lang="en-US" sz="2000" dirty="0"/>
              <a:t>Syntax:</a:t>
            </a:r>
          </a:p>
          <a:p>
            <a:pPr marL="0" indent="0" algn="just">
              <a:buNone/>
            </a:pPr>
            <a:r>
              <a:rPr lang="en-US" sz="2000" dirty="0" err="1"/>
              <a:t>Bool</a:t>
            </a:r>
            <a:r>
              <a:rPr lang="en-US" sz="2000" dirty="0"/>
              <a:t> copy($source, $</a:t>
            </a:r>
            <a:r>
              <a:rPr lang="en-US" sz="2000" dirty="0" err="1"/>
              <a:t>dest</a:t>
            </a:r>
            <a:r>
              <a:rPr lang="en-US" sz="2000" dirty="0"/>
              <a:t>)</a:t>
            </a:r>
          </a:p>
          <a:p>
            <a:pPr marL="0" indent="0" algn="just">
              <a:buNone/>
            </a:pPr>
            <a:endParaRPr lang="en-US" sz="2000" b="1" dirty="0"/>
          </a:p>
          <a:p>
            <a:pPr marL="0" indent="0" algn="just">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B441319-F866-4353-8B33-8186386A67C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4276398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dirty="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None/>
            </a:pPr>
            <a:r>
              <a:rPr lang="en-US" sz="2000" dirty="0"/>
              <a:t>Syntax:</a:t>
            </a:r>
          </a:p>
          <a:p>
            <a:pPr marL="0" indent="0" algn="just">
              <a:buNone/>
            </a:pPr>
            <a:r>
              <a:rPr lang="en-US" sz="2000" dirty="0"/>
              <a:t>rename(</a:t>
            </a:r>
            <a:r>
              <a:rPr lang="en-US" sz="2000" dirty="0" err="1"/>
              <a:t>oldname</a:t>
            </a:r>
            <a:r>
              <a:rPr lang="en-US" sz="2000" dirty="0"/>
              <a:t>, </a:t>
            </a:r>
            <a:r>
              <a:rPr lang="en-US" sz="2000" dirty="0" err="1"/>
              <a:t>newname</a:t>
            </a:r>
            <a:r>
              <a:rPr lang="en-US" sz="2000" dirty="0"/>
              <a:t>,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A1FF0E2-2CEC-4880-A0A1-78220E3878CD}"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7986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47ACAB0-750F-4F5E-8415-051E76FBFDED}"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415169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400050" lvl="1" indent="0" algn="just">
              <a:buNone/>
            </a:pPr>
            <a:r>
              <a:rPr lang="en-US" sz="2000" dirty="0"/>
              <a:t>&lt;?</a:t>
            </a:r>
            <a:r>
              <a:rPr lang="en-US" sz="2000" dirty="0" err="1"/>
              <a:t>php</a:t>
            </a:r>
            <a:endParaRPr lang="en-US" sz="2000" dirty="0"/>
          </a:p>
          <a:p>
            <a:pPr marL="400050" lvl="1" indent="0" algn="just">
              <a:buNone/>
            </a:pPr>
            <a:r>
              <a:rPr lang="en-US" sz="2000" dirty="0"/>
              <a:t>// delete all files and sub-folders from a folder</a:t>
            </a:r>
          </a:p>
          <a:p>
            <a:pPr marL="400050" lvl="1" indent="0" algn="just">
              <a:buNone/>
            </a:pPr>
            <a:r>
              <a:rPr lang="en-US" sz="2000" dirty="0"/>
              <a:t>function </a:t>
            </a:r>
            <a:r>
              <a:rPr lang="en-US" sz="2000" dirty="0" err="1"/>
              <a:t>deleteAll</a:t>
            </a:r>
            <a:r>
              <a:rPr lang="en-US" sz="2000" dirty="0"/>
              <a:t>($</a:t>
            </a:r>
            <a:r>
              <a:rPr lang="en-US" sz="2000" dirty="0" err="1"/>
              <a:t>dir</a:t>
            </a:r>
            <a:r>
              <a:rPr lang="en-US" sz="2000" dirty="0"/>
              <a:t>) {</a:t>
            </a:r>
          </a:p>
          <a:p>
            <a:pPr marL="400050" lvl="1" indent="0" algn="just">
              <a:buNone/>
            </a:pPr>
            <a:r>
              <a:rPr lang="en-US" sz="2000" dirty="0" err="1"/>
              <a:t>foreach</a:t>
            </a:r>
            <a:r>
              <a:rPr lang="en-US" sz="2000" dirty="0"/>
              <a:t>(glob($</a:t>
            </a:r>
            <a:r>
              <a:rPr lang="en-US" sz="2000" dirty="0" err="1"/>
              <a:t>dir</a:t>
            </a:r>
            <a:r>
              <a:rPr lang="en-US" sz="2000" dirty="0"/>
              <a:t> . '/*') as $file) {</a:t>
            </a:r>
          </a:p>
          <a:p>
            <a:pPr marL="400050" lvl="1" indent="0" algn="just">
              <a:buNone/>
            </a:pPr>
            <a:r>
              <a:rPr lang="en-US" sz="2000" dirty="0"/>
              <a:t>if(</a:t>
            </a:r>
            <a:r>
              <a:rPr lang="en-US" sz="2000" dirty="0" err="1"/>
              <a:t>is_dir</a:t>
            </a:r>
            <a:r>
              <a:rPr lang="en-US" sz="2000" dirty="0"/>
              <a:t>($file))</a:t>
            </a:r>
          </a:p>
          <a:p>
            <a:pPr marL="400050" lvl="1" indent="0" algn="just">
              <a:buNone/>
            </a:pPr>
            <a:r>
              <a:rPr lang="en-US" sz="2000" dirty="0" err="1"/>
              <a:t>deleteAll</a:t>
            </a:r>
            <a:r>
              <a:rPr lang="en-US" sz="2000" dirty="0"/>
              <a:t>($file);</a:t>
            </a:r>
          </a:p>
          <a:p>
            <a:pPr marL="400050" lvl="1" indent="0" algn="just">
              <a:buNone/>
            </a:pPr>
            <a:r>
              <a:rPr lang="en-US" sz="2000" dirty="0"/>
              <a:t>else</a:t>
            </a:r>
          </a:p>
          <a:p>
            <a:pPr marL="400050" lvl="1" indent="0" algn="just">
              <a:buNone/>
            </a:pPr>
            <a:r>
              <a:rPr lang="en-US" sz="2000" dirty="0"/>
              <a:t>unlink($file);</a:t>
            </a:r>
          </a:p>
          <a:p>
            <a:pPr marL="400050" lvl="1" indent="0" algn="just">
              <a:buNone/>
            </a:pPr>
            <a:r>
              <a:rPr lang="en-US" sz="2000" dirty="0"/>
              <a:t>}</a:t>
            </a:r>
          </a:p>
          <a:p>
            <a:pPr marL="400050" lvl="1" indent="0" algn="just">
              <a:buNone/>
            </a:pPr>
            <a:r>
              <a:rPr lang="en-US" sz="2000" dirty="0" err="1"/>
              <a:t>rmdir</a:t>
            </a:r>
            <a:r>
              <a:rPr lang="en-US" sz="2000" dirty="0"/>
              <a:t>($</a:t>
            </a:r>
            <a:r>
              <a:rPr lang="en-US" sz="2000" dirty="0" err="1"/>
              <a:t>dir</a:t>
            </a:r>
            <a:r>
              <a:rPr lang="en-US" sz="2000" dirty="0"/>
              <a:t>);</a:t>
            </a:r>
          </a:p>
          <a:p>
            <a:pPr marL="400050" lvl="1" indent="0" algn="just">
              <a:buNone/>
            </a:pPr>
            <a:r>
              <a:rPr lang="en-US" sz="2000" dirty="0"/>
              <a:t>}</a:t>
            </a:r>
          </a:p>
          <a:p>
            <a:pPr marL="400050" lvl="1" indent="0" algn="just">
              <a:buNone/>
            </a:pPr>
            <a:r>
              <a:rPr lang="en-US" sz="2000" dirty="0"/>
              <a:t>?&gt;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0C012A7-D30B-48A1-8EAA-A3A0660C264D}"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670043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E6C17630-7ACC-48AE-AAE9-67CF6C0F2710}"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400422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b="1" dirty="0"/>
              <a:t>PHP Download File- </a:t>
            </a:r>
            <a:r>
              <a:rPr lang="en-US" sz="2000" dirty="0"/>
              <a:t>PHP enables you to download file easily using built-in </a:t>
            </a:r>
            <a:r>
              <a:rPr lang="en-US" sz="2000" dirty="0" err="1"/>
              <a:t>readfile</a:t>
            </a:r>
            <a:r>
              <a:rPr lang="en-US" sz="2000" dirty="0"/>
              <a:t>() function. The </a:t>
            </a:r>
            <a:r>
              <a:rPr lang="en-US" sz="2000" dirty="0" err="1"/>
              <a:t>readfile</a:t>
            </a:r>
            <a:r>
              <a:rPr lang="en-US" sz="2000" dirty="0"/>
              <a:t>() function reads a file and writes it to the output buffer.</a:t>
            </a:r>
          </a:p>
          <a:p>
            <a:pPr marL="0" indent="0" algn="just">
              <a:buNone/>
            </a:pPr>
            <a:r>
              <a:rPr lang="en-US" sz="2000" dirty="0"/>
              <a:t>Syntax</a:t>
            </a:r>
          </a:p>
          <a:p>
            <a:pPr marL="0" indent="0" algn="just">
              <a:buNone/>
            </a:pPr>
            <a:endParaRPr lang="en-US" sz="2000" dirty="0"/>
          </a:p>
          <a:p>
            <a:pPr marL="400050" lvl="1" indent="0" algn="just">
              <a:buNone/>
            </a:pPr>
            <a:r>
              <a:rPr lang="en-US" sz="2000" dirty="0" err="1"/>
              <a:t>int</a:t>
            </a:r>
            <a:r>
              <a:rPr lang="en-US" sz="2000" dirty="0"/>
              <a:t> </a:t>
            </a:r>
            <a:r>
              <a:rPr lang="en-US" sz="2000" dirty="0" err="1"/>
              <a:t>readfile</a:t>
            </a:r>
            <a:r>
              <a:rPr lang="en-US" sz="2000" dirty="0"/>
              <a:t> ( string $filename [, </a:t>
            </a:r>
            <a:r>
              <a:rPr lang="en-US" sz="2000" dirty="0" err="1"/>
              <a:t>bool</a:t>
            </a:r>
            <a:r>
              <a:rPr lang="en-US" sz="2000" dirty="0"/>
              <a:t> $</a:t>
            </a:r>
            <a:r>
              <a:rPr lang="en-US" sz="2000" dirty="0" err="1"/>
              <a:t>use_include_path</a:t>
            </a:r>
            <a:r>
              <a:rPr lang="en-US" sz="2000" dirty="0"/>
              <a:t> = false [, resource $context ]] )  </a:t>
            </a:r>
          </a:p>
          <a:p>
            <a:pPr marL="0" indent="0" algn="just">
              <a:buNone/>
            </a:pPr>
            <a:endParaRPr lang="en-US" sz="2000" dirty="0"/>
          </a:p>
          <a:p>
            <a:pPr marL="0" indent="0" algn="just">
              <a:buNone/>
            </a:pPr>
            <a:r>
              <a:rPr lang="en-US" sz="2000" dirty="0"/>
              <a:t>$filename: represents the file name</a:t>
            </a:r>
          </a:p>
          <a:p>
            <a:pPr marL="0" indent="0" algn="just">
              <a:buNone/>
            </a:pPr>
            <a:r>
              <a:rPr lang="en-US" sz="2000" dirty="0"/>
              <a:t>$</a:t>
            </a:r>
            <a:r>
              <a:rPr lang="en-US" sz="2000" dirty="0" err="1"/>
              <a:t>use_include_path</a:t>
            </a:r>
            <a:r>
              <a:rPr lang="en-US" sz="2000" dirty="0"/>
              <a:t>: it is the optional parameter. It is by default false. You can set it to true to the search the file in the </a:t>
            </a:r>
            <a:r>
              <a:rPr lang="en-US" sz="2000" dirty="0" err="1"/>
              <a:t>included_path</a:t>
            </a:r>
            <a:r>
              <a:rPr lang="en-US" sz="2000" dirty="0"/>
              <a:t>.</a:t>
            </a:r>
          </a:p>
          <a:p>
            <a:pPr marL="0" indent="0" algn="just">
              <a:buNone/>
            </a:pPr>
            <a:r>
              <a:rPr lang="en-US" sz="2000" dirty="0"/>
              <a:t>$context: represents the context stream resource.</a:t>
            </a:r>
          </a:p>
          <a:p>
            <a:pPr marL="0" indent="0" algn="just">
              <a:buNone/>
            </a:pPr>
            <a:r>
              <a:rPr lang="en-US" sz="2000" dirty="0" err="1"/>
              <a:t>int</a:t>
            </a:r>
            <a:r>
              <a:rPr lang="en-US" sz="2000" dirty="0"/>
              <a:t>: it returns the number of bytes read from the file.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76C6236-A5A9-41FD-9A76-F0B5591561BC}"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14554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6682" y="685800"/>
            <a:ext cx="8928919" cy="6172200"/>
          </a:xfrm>
        </p:spPr>
        <p:txBody>
          <a:bodyPr>
            <a:noAutofit/>
          </a:bodyPr>
          <a:lstStyle/>
          <a:p>
            <a:pPr lvl="1" algn="just"/>
            <a:r>
              <a:rPr lang="en-US" b="1" dirty="0"/>
              <a:t>Web Server - PHP will work with virtually all Web Server software, including Microsoft's Internet Information Server (IIS) but then most often used is freely available Apache Server. </a:t>
            </a:r>
          </a:p>
          <a:p>
            <a:pPr lvl="1" algn="just"/>
            <a:r>
              <a:rPr lang="en-US" b="1" dirty="0"/>
              <a:t>Download Apache for free here: http://httpd.apache.org/download.cgi</a:t>
            </a:r>
          </a:p>
          <a:p>
            <a:pPr lvl="1" algn="just"/>
            <a:r>
              <a:rPr lang="en-US" b="1" dirty="0"/>
              <a:t>Database - PHP will work with virtually all database software, including Oracle and Sybase but most commonly used is freely available MySQL database. Download MySQL for free here: </a:t>
            </a:r>
          </a:p>
          <a:p>
            <a:pPr lvl="1" algn="just"/>
            <a:r>
              <a:rPr lang="en-US" b="1" dirty="0"/>
              <a:t>http://www.mysql.com/downloads/index.html</a:t>
            </a:r>
          </a:p>
          <a:p>
            <a:pPr lvl="1" algn="just"/>
            <a:r>
              <a:rPr lang="en-US" b="1" dirty="0"/>
              <a:t>PHP Parser - In order to process PHP script instructions, a parser must be installed to generate HTML output that can be sent to the Web Browser. This tutorial will guide </a:t>
            </a:r>
            <a:r>
              <a:rPr lang="en-US" b="1"/>
              <a:t>you how to </a:t>
            </a:r>
            <a:r>
              <a:rPr lang="en-US" b="1" dirty="0"/>
              <a:t>install PHP parser on your computer.</a:t>
            </a:r>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A95B9EFD-609E-4994-BDBF-2F93BA01249B}"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6</a:t>
            </a:fld>
            <a:endParaRPr lang="en-US" dirty="0"/>
          </a:p>
        </p:txBody>
      </p:sp>
      <p:sp>
        <p:nvSpPr>
          <p:cNvPr id="8" name="Footer Placeholder 7"/>
          <p:cNvSpPr>
            <a:spLocks noGrp="1"/>
          </p:cNvSpPr>
          <p:nvPr>
            <p:ph type="ftr" sz="quarter" idx="11"/>
          </p:nvPr>
        </p:nvSpPr>
        <p:spPr>
          <a:xfrm>
            <a:off x="4191000" y="6356350"/>
            <a:ext cx="41148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139069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None/>
            </a:pPr>
            <a:endParaRPr lang="en-US" sz="2000" dirty="0"/>
          </a:p>
          <a:p>
            <a:pPr marL="0" indent="0" algn="just">
              <a:buNone/>
            </a:pPr>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pPr marL="0" indent="0" algn="just">
              <a:buNone/>
            </a:pPr>
            <a:endParaRPr lang="en-US" sz="2000" dirty="0"/>
          </a:p>
          <a:p>
            <a:pPr marL="0" indent="0" algn="just">
              <a:buNone/>
            </a:pPr>
            <a:r>
              <a:rPr lang="en-US" sz="2000" dirty="0"/>
              <a:t>So; Session variables hold information about one single user, and are available to all pages in one application.</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CB99AF7-A6AC-4BC1-983D-00841A8420AE}"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491157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None/>
            </a:pPr>
            <a:endParaRPr lang="en-US" sz="2000" dirty="0"/>
          </a:p>
          <a:p>
            <a:pPr marL="0" indent="0" algn="just">
              <a:buNone/>
            </a:pPr>
            <a:r>
              <a:rPr lang="en-US" sz="2000" dirty="0"/>
              <a:t>Example</a:t>
            </a:r>
          </a:p>
          <a:p>
            <a:pPr marL="0" indent="0" algn="just">
              <a:buNone/>
            </a:pPr>
            <a:r>
              <a:rPr lang="en-US" sz="2000" dirty="0"/>
              <a:t>&lt;?</a:t>
            </a:r>
            <a:r>
              <a:rPr lang="en-US" sz="2000" dirty="0" err="1"/>
              <a:t>php</a:t>
            </a:r>
            <a:endParaRPr lang="en-US" sz="2000" dirty="0"/>
          </a:p>
          <a:p>
            <a:pPr marL="0" indent="0" algn="just">
              <a:buNone/>
            </a:pPr>
            <a:r>
              <a:rPr lang="en-US" sz="2000" dirty="0"/>
              <a:t>// Start the session</a:t>
            </a:r>
          </a:p>
          <a:p>
            <a:pPr marL="0" indent="0" algn="just">
              <a:buNone/>
            </a:pPr>
            <a:r>
              <a:rPr lang="en-US" sz="2000" dirty="0" err="1"/>
              <a:t>session_start</a:t>
            </a:r>
            <a:r>
              <a:rPr lang="en-US" sz="2000" dirty="0"/>
              <a:t>();</a:t>
            </a:r>
          </a:p>
          <a:p>
            <a:pPr marL="0" indent="0" algn="just">
              <a:buNone/>
            </a:pPr>
            <a:r>
              <a:rPr lang="en-US" sz="2000" dirty="0"/>
              <a:t>?&gt;</a:t>
            </a:r>
          </a:p>
          <a:p>
            <a:pPr marL="0" indent="0" algn="just">
              <a:buNone/>
            </a:pPr>
            <a:r>
              <a:rPr lang="en-US" sz="2000" dirty="0"/>
              <a:t>&lt;!DOCTYPE html&gt;</a:t>
            </a:r>
          </a:p>
          <a:p>
            <a:pPr marL="0" indent="0" algn="just">
              <a:buNone/>
            </a:pPr>
            <a:r>
              <a:rPr lang="en-US" sz="2000" dirty="0"/>
              <a:t>&lt;html&gt;</a:t>
            </a:r>
          </a:p>
          <a:p>
            <a:pPr marL="0" indent="0" algn="just">
              <a:buNone/>
            </a:pPr>
            <a:r>
              <a:rPr lang="en-US" sz="2000" dirty="0"/>
              <a:t>&lt;body&gt;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589F983-6943-4953-9178-BF5822BFA973}"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4133532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dirty="0"/>
              <a:t>&lt;?</a:t>
            </a:r>
            <a:r>
              <a:rPr lang="en-US" sz="2000" dirty="0" err="1"/>
              <a:t>php</a:t>
            </a:r>
            <a:endParaRPr lang="en-US" sz="2000" dirty="0"/>
          </a:p>
          <a:p>
            <a:pPr marL="0" indent="0" algn="just">
              <a:buNone/>
            </a:pPr>
            <a:r>
              <a:rPr lang="en-US" sz="2000" dirty="0"/>
              <a:t>// Set session variables</a:t>
            </a:r>
          </a:p>
          <a:p>
            <a:pPr marL="0" indent="0" algn="just">
              <a:buNone/>
            </a:pPr>
            <a:r>
              <a:rPr lang="en-US" sz="2000" dirty="0"/>
              <a:t>$_SESSION["</a:t>
            </a:r>
            <a:r>
              <a:rPr lang="en-US" sz="2000" dirty="0" err="1"/>
              <a:t>favcolor</a:t>
            </a:r>
            <a:r>
              <a:rPr lang="en-US" sz="2000" dirty="0"/>
              <a:t>"] = "green";</a:t>
            </a:r>
          </a:p>
          <a:p>
            <a:pPr marL="0" indent="0" algn="just">
              <a:buNone/>
            </a:pPr>
            <a:r>
              <a:rPr lang="en-US" sz="2000" dirty="0"/>
              <a:t>$_SESSION["</a:t>
            </a:r>
            <a:r>
              <a:rPr lang="en-US" sz="2000" dirty="0" err="1"/>
              <a:t>favanimal</a:t>
            </a:r>
            <a:r>
              <a:rPr lang="en-US" sz="2000" dirty="0"/>
              <a:t>"] = "cat";</a:t>
            </a:r>
          </a:p>
          <a:p>
            <a:pPr marL="0" indent="0" algn="just">
              <a:buNone/>
            </a:pPr>
            <a:r>
              <a:rPr lang="en-US" sz="2000" dirty="0"/>
              <a:t>echo "Session variables are set.";</a:t>
            </a:r>
          </a:p>
          <a:p>
            <a:pPr marL="0" indent="0" algn="just">
              <a:buNone/>
            </a:pPr>
            <a:r>
              <a:rPr lang="en-US" sz="2000" dirty="0"/>
              <a:t>?&gt;</a:t>
            </a:r>
          </a:p>
          <a:p>
            <a:pPr marL="0" indent="0" algn="just">
              <a:buNone/>
            </a:pPr>
            <a:r>
              <a:rPr lang="en-US" sz="2000" dirty="0"/>
              <a:t>&lt;/body&gt;</a:t>
            </a:r>
          </a:p>
          <a:p>
            <a:pPr marL="0" indent="0" algn="just">
              <a:buNone/>
            </a:pPr>
            <a:r>
              <a:rPr lang="en-US" sz="2000" dirty="0"/>
              <a:t>&lt;/html&gt;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B541762-EE60-499B-94A3-9CBAEFF8E1A7}"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013898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algn="just"/>
            <a:r>
              <a:rPr lang="en-US" sz="2000" dirty="0" err="1"/>
              <a:t>session_abort</a:t>
            </a:r>
            <a:r>
              <a:rPr lang="en-US" sz="2000" dirty="0"/>
              <a:t> — Discard session array changes and finish session</a:t>
            </a:r>
          </a:p>
          <a:p>
            <a:pPr algn="just"/>
            <a:r>
              <a:rPr lang="en-US" sz="2000" dirty="0" err="1"/>
              <a:t>session_cache_expire</a:t>
            </a:r>
            <a:r>
              <a:rPr lang="en-US" sz="2000" dirty="0"/>
              <a:t> — Get and/or set current cache expire</a:t>
            </a:r>
          </a:p>
          <a:p>
            <a:pPr algn="just"/>
            <a:r>
              <a:rPr lang="en-US" sz="2000" dirty="0" err="1"/>
              <a:t>session_cache_limiter</a:t>
            </a:r>
            <a:r>
              <a:rPr lang="en-US" sz="2000" dirty="0"/>
              <a:t> — Get and/or set the current cache limiter</a:t>
            </a:r>
          </a:p>
          <a:p>
            <a:pPr algn="just"/>
            <a:r>
              <a:rPr lang="en-US" sz="2000" dirty="0" err="1"/>
              <a:t>session_commit</a:t>
            </a:r>
            <a:r>
              <a:rPr lang="en-US" sz="2000" dirty="0"/>
              <a:t> — Alias of </a:t>
            </a:r>
            <a:r>
              <a:rPr lang="en-US" sz="2000" dirty="0" err="1"/>
              <a:t>session_write_close</a:t>
            </a:r>
            <a:endParaRPr lang="en-US" sz="2000" dirty="0"/>
          </a:p>
          <a:p>
            <a:pPr algn="just"/>
            <a:r>
              <a:rPr lang="en-US" sz="2000" dirty="0" err="1"/>
              <a:t>session_create_id</a:t>
            </a:r>
            <a:r>
              <a:rPr lang="en-US" sz="2000" dirty="0"/>
              <a:t> — Create new session id</a:t>
            </a:r>
          </a:p>
          <a:p>
            <a:pPr algn="just"/>
            <a:r>
              <a:rPr lang="en-US" sz="2000" dirty="0" err="1"/>
              <a:t>session_decode</a:t>
            </a:r>
            <a:r>
              <a:rPr lang="en-US" sz="2000" dirty="0"/>
              <a:t> — Decodes session data from a session encoded string</a:t>
            </a:r>
          </a:p>
          <a:p>
            <a:pPr algn="just"/>
            <a:r>
              <a:rPr lang="en-US" sz="2000" dirty="0" err="1"/>
              <a:t>session_destroy</a:t>
            </a:r>
            <a:r>
              <a:rPr lang="en-US" sz="2000" dirty="0"/>
              <a:t> — Destroys all data registered to a session</a:t>
            </a:r>
          </a:p>
          <a:p>
            <a:pPr algn="just"/>
            <a:r>
              <a:rPr lang="en-US" sz="2000" dirty="0" err="1"/>
              <a:t>session_encode</a:t>
            </a:r>
            <a:r>
              <a:rPr lang="en-US" sz="2000" dirty="0"/>
              <a:t> — Encodes the current session data as a session encoded string</a:t>
            </a:r>
          </a:p>
          <a:p>
            <a:pPr algn="just"/>
            <a:r>
              <a:rPr lang="en-US" sz="2000" dirty="0" err="1"/>
              <a:t>session_gc</a:t>
            </a:r>
            <a:r>
              <a:rPr lang="en-US" sz="2000" dirty="0"/>
              <a:t> — Perform session data garbage collection</a:t>
            </a:r>
          </a:p>
          <a:p>
            <a:pPr algn="just"/>
            <a:r>
              <a:rPr lang="en-US" sz="2000" dirty="0" err="1"/>
              <a:t>session_get_cookie_params</a:t>
            </a:r>
            <a:r>
              <a:rPr lang="en-US" sz="2000" dirty="0"/>
              <a:t> — Get the session cookie parameters</a:t>
            </a:r>
          </a:p>
          <a:p>
            <a:pPr algn="just"/>
            <a:r>
              <a:rPr lang="en-US" sz="2000" dirty="0" err="1"/>
              <a:t>session_id</a:t>
            </a:r>
            <a:r>
              <a:rPr lang="en-US" sz="2000" dirty="0"/>
              <a:t> — Get and/or set the current session id</a:t>
            </a:r>
          </a:p>
          <a:p>
            <a:pPr algn="just"/>
            <a:r>
              <a:rPr lang="en-US" sz="2000" dirty="0" err="1"/>
              <a:t>session_module_name</a:t>
            </a:r>
            <a:r>
              <a:rPr lang="en-US" sz="2000" dirty="0"/>
              <a:t> — Get and/or set the current session module</a:t>
            </a:r>
          </a:p>
          <a:p>
            <a:pPr algn="just"/>
            <a:r>
              <a:rPr lang="en-US" sz="2000" dirty="0" err="1"/>
              <a:t>session_name</a:t>
            </a:r>
            <a:r>
              <a:rPr lang="en-US" sz="2000" dirty="0"/>
              <a:t> — Get and/or set the current session name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33616A6-A237-46C3-978F-07A7D97DA52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654832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algn="just"/>
            <a:r>
              <a:rPr lang="en-US" sz="2000" dirty="0" err="1"/>
              <a:t>session_name</a:t>
            </a:r>
            <a:r>
              <a:rPr lang="en-US" sz="2000" dirty="0"/>
              <a:t> — Get and/or set the current session name</a:t>
            </a:r>
          </a:p>
          <a:p>
            <a:pPr algn="just"/>
            <a:r>
              <a:rPr lang="en-US" sz="2000" dirty="0" err="1"/>
              <a:t>session_regenerate_id</a:t>
            </a:r>
            <a:r>
              <a:rPr lang="en-US" sz="2000" dirty="0"/>
              <a:t> — Update the current session id with a newly generated one</a:t>
            </a:r>
          </a:p>
          <a:p>
            <a:pPr algn="just"/>
            <a:r>
              <a:rPr lang="en-US" sz="2000" dirty="0" err="1"/>
              <a:t>session_register_shutdown</a:t>
            </a:r>
            <a:r>
              <a:rPr lang="en-US" sz="2000" dirty="0"/>
              <a:t> — Session shutdown function</a:t>
            </a:r>
          </a:p>
          <a:p>
            <a:pPr algn="just"/>
            <a:r>
              <a:rPr lang="en-US" sz="2000" dirty="0" err="1"/>
              <a:t>session_reset</a:t>
            </a:r>
            <a:r>
              <a:rPr lang="en-US" sz="2000" dirty="0"/>
              <a:t> — Re-initialize session array with original values</a:t>
            </a:r>
          </a:p>
          <a:p>
            <a:pPr algn="just"/>
            <a:r>
              <a:rPr lang="en-US" sz="2000" dirty="0" err="1"/>
              <a:t>session_save_path</a:t>
            </a:r>
            <a:r>
              <a:rPr lang="en-US" sz="2000" dirty="0"/>
              <a:t> — Get and/or set the current session save path</a:t>
            </a:r>
          </a:p>
          <a:p>
            <a:pPr algn="just"/>
            <a:r>
              <a:rPr lang="en-US" sz="2000" dirty="0" err="1"/>
              <a:t>session_set_cookie_params</a:t>
            </a:r>
            <a:r>
              <a:rPr lang="en-US" sz="2000" dirty="0"/>
              <a:t> — Set the session cookie parameters</a:t>
            </a:r>
          </a:p>
          <a:p>
            <a:pPr algn="just"/>
            <a:r>
              <a:rPr lang="en-US" sz="2000" dirty="0" err="1"/>
              <a:t>session_set_save_handler</a:t>
            </a:r>
            <a:r>
              <a:rPr lang="en-US" sz="2000" dirty="0"/>
              <a:t> — Sets user-level session storage functions</a:t>
            </a:r>
          </a:p>
          <a:p>
            <a:pPr algn="just"/>
            <a:r>
              <a:rPr lang="en-US" sz="2000" dirty="0" err="1"/>
              <a:t>session_start</a:t>
            </a:r>
            <a:r>
              <a:rPr lang="en-US" sz="2000" dirty="0"/>
              <a:t> — Start new or resume existing session</a:t>
            </a:r>
          </a:p>
          <a:p>
            <a:pPr algn="just"/>
            <a:r>
              <a:rPr lang="en-US" sz="2000" dirty="0" err="1"/>
              <a:t>session_status</a:t>
            </a:r>
            <a:r>
              <a:rPr lang="en-US" sz="2000" dirty="0"/>
              <a:t> — Returns the current session status</a:t>
            </a:r>
          </a:p>
          <a:p>
            <a:pPr algn="just"/>
            <a:r>
              <a:rPr lang="en-US" sz="2000" dirty="0" err="1"/>
              <a:t>session_unset</a:t>
            </a:r>
            <a:r>
              <a:rPr lang="en-US" sz="2000" dirty="0"/>
              <a:t> — Free all session variables</a:t>
            </a:r>
          </a:p>
          <a:p>
            <a:pPr algn="just"/>
            <a:r>
              <a:rPr lang="en-US" sz="2000" dirty="0" err="1"/>
              <a:t>session_write_close</a:t>
            </a:r>
            <a:r>
              <a:rPr lang="en-US" sz="2000" dirty="0"/>
              <a:t> — Write session data and end session</a:t>
            </a:r>
            <a:endParaRPr lang="en-US" sz="2000" b="1"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D18B9C0-3B23-409D-B969-640B8326F244}"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996986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None/>
            </a:pPr>
            <a:endParaRPr lang="en-US" sz="2000" dirty="0"/>
          </a:p>
          <a:p>
            <a:pPr marL="0" indent="0" algn="just">
              <a:buNone/>
            </a:pPr>
            <a:r>
              <a:rPr lang="en-US" sz="2000" dirty="0"/>
              <a:t>Create Cookies With PHP</a:t>
            </a:r>
          </a:p>
          <a:p>
            <a:pPr marL="0" indent="0" algn="just">
              <a:buNone/>
            </a:pPr>
            <a:r>
              <a:rPr lang="en-US" sz="2000" dirty="0"/>
              <a:t>A cookie is created with the </a:t>
            </a:r>
            <a:r>
              <a:rPr lang="en-US" sz="2000" dirty="0" err="1"/>
              <a:t>setcookie</a:t>
            </a:r>
            <a:r>
              <a:rPr lang="en-US" sz="2000" dirty="0"/>
              <a:t>() function.</a:t>
            </a:r>
          </a:p>
          <a:p>
            <a:pPr marL="0" indent="0" algn="just">
              <a:buNone/>
            </a:pPr>
            <a:endParaRPr lang="en-US" sz="2000" dirty="0"/>
          </a:p>
          <a:p>
            <a:pPr marL="0" indent="0" algn="just">
              <a:buNone/>
            </a:pPr>
            <a:r>
              <a:rPr lang="en-US" sz="2000" dirty="0"/>
              <a:t>Syntax</a:t>
            </a:r>
          </a:p>
          <a:p>
            <a:pPr marL="0" indent="0" algn="just">
              <a:buNone/>
            </a:pPr>
            <a:r>
              <a:rPr lang="en-US" sz="2000" dirty="0" err="1"/>
              <a:t>setcookie</a:t>
            </a:r>
            <a:r>
              <a:rPr lang="en-US" sz="2000" dirty="0"/>
              <a:t>(name, value, expire, path, domain, secure, </a:t>
            </a:r>
            <a:r>
              <a:rPr lang="en-US" sz="2000" dirty="0" err="1"/>
              <a:t>httponly</a:t>
            </a:r>
            <a:r>
              <a:rPr lang="en-US" sz="2000" dirty="0"/>
              <a: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F2DE156-6ABB-426F-804B-61783C14D847}"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Cookie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74780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dirty="0"/>
              <a:t>Setting Cookie In PHP: To set a cookie in PHP, the </a:t>
            </a:r>
            <a:r>
              <a:rPr lang="en-US" sz="2000" dirty="0" err="1"/>
              <a:t>setcookie</a:t>
            </a:r>
            <a:r>
              <a:rPr lang="en-US" sz="2000" dirty="0"/>
              <a:t>() function is used. The </a:t>
            </a:r>
            <a:r>
              <a:rPr lang="en-US" sz="2000" dirty="0" err="1"/>
              <a:t>setcookie</a:t>
            </a:r>
            <a:r>
              <a:rPr lang="en-US" sz="2000" dirty="0"/>
              <a:t>() function needs to be called prior to any output generated by the script otherwise the cookie will not be set.</a:t>
            </a:r>
          </a:p>
          <a:p>
            <a:pPr marL="0" indent="0" algn="just">
              <a:buNone/>
            </a:pPr>
            <a:endParaRPr lang="en-US" sz="2000" dirty="0"/>
          </a:p>
          <a:p>
            <a:pPr marL="0" indent="0" algn="just">
              <a:buNone/>
            </a:pPr>
            <a:r>
              <a:rPr lang="en-US" sz="2000" dirty="0"/>
              <a:t>Syntax:</a:t>
            </a:r>
          </a:p>
          <a:p>
            <a:pPr marL="0" indent="0" algn="just">
              <a:buNone/>
            </a:pPr>
            <a:endParaRPr lang="en-US" sz="2000" dirty="0"/>
          </a:p>
          <a:p>
            <a:pPr marL="0" indent="0" algn="just">
              <a:buNone/>
            </a:pPr>
            <a:r>
              <a:rPr lang="en-US" sz="2000" dirty="0" err="1"/>
              <a:t>setcookie</a:t>
            </a:r>
            <a:r>
              <a:rPr lang="en-US" sz="2000" dirty="0"/>
              <a:t>(name, value, expire, path, domain, security);</a:t>
            </a:r>
          </a:p>
          <a:p>
            <a:pPr marL="0" indent="0" algn="just">
              <a:buNone/>
            </a:pPr>
            <a:r>
              <a:rPr lang="en-US" sz="2000" dirty="0"/>
              <a:t>Parameters: The </a:t>
            </a:r>
            <a:r>
              <a:rPr lang="en-US" sz="2000" dirty="0" err="1"/>
              <a:t>setcookie</a:t>
            </a:r>
            <a:r>
              <a:rPr lang="en-US" sz="2000" dirty="0"/>
              <a:t>() function requires six arguments in general which are: </a:t>
            </a:r>
          </a:p>
          <a:p>
            <a:pPr marL="0" indent="0" algn="just">
              <a:buNone/>
            </a:pPr>
            <a:endParaRPr lang="en-US" sz="2000" dirty="0"/>
          </a:p>
          <a:p>
            <a:pPr marL="0" indent="0" algn="just">
              <a:buNone/>
            </a:pPr>
            <a:r>
              <a:rPr lang="en-US" sz="2000" dirty="0"/>
              <a:t>Name: It is used to set the name of the cookie.</a:t>
            </a:r>
          </a:p>
          <a:p>
            <a:pPr marL="0" indent="0" algn="just">
              <a:buNone/>
            </a:pPr>
            <a:r>
              <a:rPr lang="en-US" sz="2000" dirty="0"/>
              <a:t>Value: It is used to set the value of the cookie.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2FA89C7-89B2-405F-8F65-9A04A0D3BD84}"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085451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a:buNone/>
            </a:pPr>
            <a:r>
              <a:rPr lang="en-US" sz="2000" dirty="0"/>
              <a:t>Expire: It is used to set the expiry timestamp of the cookie after which the cookie can’t be accessed.</a:t>
            </a:r>
          </a:p>
          <a:p>
            <a:pPr marL="0" indent="0" algn="just">
              <a:buNone/>
            </a:pPr>
            <a:r>
              <a:rPr lang="en-US" sz="2000" dirty="0"/>
              <a:t>Path: It is used to specify the path on the server for which the cookie will be available.</a:t>
            </a:r>
          </a:p>
          <a:p>
            <a:pPr marL="0" indent="0" algn="just">
              <a:buNone/>
            </a:pPr>
            <a:r>
              <a:rPr lang="en-US" sz="2000" dirty="0"/>
              <a:t>Domain: It is used to specify the domain for which the cookie is available.</a:t>
            </a:r>
          </a:p>
          <a:p>
            <a:pPr marL="0" indent="0" algn="just">
              <a:buNone/>
            </a:pPr>
            <a:r>
              <a:rPr lang="en-US" sz="2000" dirty="0"/>
              <a:t>Security: It is used to indicate that the cookie should be sent only if a secure HTTPS connection exists.</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31FE3E4-3B39-4E41-A78C-C622964F1BAE}"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719193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62868E2-0F80-462A-823A-7267ECBFB68F}"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544025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6BB7EE4-2C26-47F2-8CAC-24F83E633D38}"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82831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685800"/>
            <a:ext cx="8839200" cy="5654675"/>
          </a:xfrm>
        </p:spPr>
        <p:txBody>
          <a:bodyPr>
            <a:normAutofit/>
          </a:bodyPr>
          <a:lstStyle/>
          <a:p>
            <a:pPr marL="342900" indent="-342900" algn="just">
              <a:buFont typeface="Arial" panose="020B0604020202020204" pitchFamily="34" charset="0"/>
              <a:buChar char="•"/>
            </a:pPr>
            <a:r>
              <a:rPr lang="en-US" sz="2000" dirty="0"/>
              <a:t>In PHP, variables and constants are used to store and represent data in a program. However, they have some key differences:</a:t>
            </a:r>
          </a:p>
          <a:p>
            <a:pPr algn="just"/>
            <a:r>
              <a:rPr lang="en-US" sz="2000" b="1" u="sng" dirty="0"/>
              <a:t>Variables:</a:t>
            </a:r>
          </a:p>
          <a:p>
            <a:pPr marL="342900" indent="-342900" algn="just">
              <a:buFont typeface="Arial" panose="020B0604020202020204" pitchFamily="34" charset="0"/>
              <a:buChar char="•"/>
            </a:pPr>
            <a:r>
              <a:rPr lang="en-US" sz="2000" dirty="0"/>
              <a:t>Variables are used to store data that may change during the execution of a script.</a:t>
            </a:r>
          </a:p>
          <a:p>
            <a:pPr marL="342900" indent="-342900" algn="just">
              <a:buFont typeface="Arial" panose="020B0604020202020204" pitchFamily="34" charset="0"/>
              <a:buChar char="•"/>
            </a:pPr>
            <a:r>
              <a:rPr lang="en-US" sz="2000" dirty="0"/>
              <a:t>The value of a variable can be reassigned multiple times during the program's execution.</a:t>
            </a:r>
          </a:p>
          <a:p>
            <a:pPr marL="342900" indent="-342900" algn="just">
              <a:buFont typeface="Arial" panose="020B0604020202020204" pitchFamily="34" charset="0"/>
              <a:buChar char="•"/>
            </a:pPr>
            <a:r>
              <a:rPr lang="en-US" sz="2000" dirty="0"/>
              <a:t>PHP variables start with a dollar sign ($) followed by the variable name (e.g., $</a:t>
            </a:r>
            <a:r>
              <a:rPr lang="en-US" sz="2000" dirty="0" err="1"/>
              <a:t>variableName</a:t>
            </a:r>
            <a:r>
              <a:rPr lang="en-US" sz="2000" dirty="0"/>
              <a:t>).</a:t>
            </a:r>
          </a:p>
          <a:p>
            <a:pPr marL="342900" indent="-342900" algn="just">
              <a:buFont typeface="Arial" panose="020B0604020202020204" pitchFamily="34" charset="0"/>
              <a:buChar char="•"/>
            </a:pPr>
            <a:r>
              <a:rPr lang="en-US" sz="2000" dirty="0"/>
              <a:t>Variables are case-sensitive, so $variable and $Variable are considered different variables.</a:t>
            </a:r>
          </a:p>
          <a:p>
            <a:pPr marL="342900" indent="-342900" algn="just">
              <a:buFont typeface="Arial" panose="020B0604020202020204" pitchFamily="34" charset="0"/>
              <a:buChar char="•"/>
            </a:pPr>
            <a:r>
              <a:rPr lang="en-US" sz="2000" dirty="0"/>
              <a:t>You don't need to declare variables explicitly before using them; they are created dynamically when assigned a value.</a:t>
            </a:r>
          </a:p>
        </p:txBody>
      </p:sp>
      <p:sp>
        <p:nvSpPr>
          <p:cNvPr id="4"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E0249C49-B25B-4506-A2D0-8EADEABC4FAB}"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7</a:t>
            </a:fld>
            <a:endParaRPr lang="en-US" dirty="0"/>
          </a:p>
        </p:txBody>
      </p:sp>
      <p:sp>
        <p:nvSpPr>
          <p:cNvPr id="8" name="Footer Placeholder 7"/>
          <p:cNvSpPr>
            <a:spLocks noGrp="1"/>
          </p:cNvSpPr>
          <p:nvPr>
            <p:ph type="ftr" sz="quarter" idx="11"/>
          </p:nvPr>
        </p:nvSpPr>
        <p:spPr>
          <a:xfrm>
            <a:off x="3657600" y="6356351"/>
            <a:ext cx="5029200" cy="349249"/>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Use the </a:t>
            </a:r>
            <a:r>
              <a:rPr lang="en-US" sz="2000" dirty="0" err="1"/>
              <a:t>setcookie</a:t>
            </a:r>
            <a:r>
              <a:rPr lang="en-US" sz="2000" dirty="0"/>
              <a:t>() method to delete the cookies. For that, we need to keep the expiry date of the past. We can use the </a:t>
            </a:r>
            <a:r>
              <a:rPr lang="en-US" sz="2000" dirty="0" err="1"/>
              <a:t>isset</a:t>
            </a:r>
            <a:r>
              <a:rPr lang="en-US" sz="2000" dirty="0"/>
              <a:t>() function to check if the cookie has been set before deleting the cookie.</a:t>
            </a:r>
          </a:p>
          <a:p>
            <a:pPr marL="0" indent="0" algn="just">
              <a:buNone/>
            </a:pPr>
            <a:endParaRPr lang="en-US" sz="2000" dirty="0"/>
          </a:p>
          <a:p>
            <a:pPr marL="0" indent="0" algn="just">
              <a:buNone/>
            </a:pPr>
            <a:r>
              <a:rPr lang="en-US" sz="2000" dirty="0"/>
              <a:t>For example, use the $_COOKI[$</a:t>
            </a:r>
            <a:r>
              <a:rPr lang="en-US" sz="2000" dirty="0" err="1"/>
              <a:t>cookie_name</a:t>
            </a:r>
            <a:r>
              <a:rPr lang="en-US" sz="2000" dirty="0"/>
              <a:t>] variable in the </a:t>
            </a:r>
            <a:r>
              <a:rPr lang="en-US" sz="2000" dirty="0" err="1"/>
              <a:t>isset</a:t>
            </a:r>
            <a:r>
              <a:rPr lang="en-US" sz="2000" dirty="0"/>
              <a:t>() function to check if the above created cookie exist.</a:t>
            </a:r>
          </a:p>
          <a:p>
            <a:pPr marL="0" indent="0" algn="just">
              <a:buNone/>
            </a:pPr>
            <a:r>
              <a:rPr lang="en-US" sz="2000" dirty="0"/>
              <a:t>In the if block, use the </a:t>
            </a:r>
            <a:r>
              <a:rPr lang="en-US" sz="2000" dirty="0" err="1"/>
              <a:t>setcookie</a:t>
            </a:r>
            <a:r>
              <a:rPr lang="en-US" sz="2000" dirty="0"/>
              <a:t>() function. Inside the function, set $</a:t>
            </a:r>
            <a:r>
              <a:rPr lang="en-US" sz="2000" dirty="0" err="1"/>
              <a:t>cookie_name</a:t>
            </a:r>
            <a:r>
              <a:rPr lang="en-US" sz="2000" dirty="0"/>
              <a:t> as the first parameter.</a:t>
            </a:r>
          </a:p>
          <a:p>
            <a:pPr marL="0" indent="0" algn="just">
              <a:buNone/>
            </a:pPr>
            <a:endParaRPr lang="en-US" sz="2000" dirty="0"/>
          </a:p>
          <a:p>
            <a:pPr marL="400050" lvl="1" indent="0" algn="just">
              <a:buNone/>
            </a:pPr>
            <a:r>
              <a:rPr lang="en-US" sz="2000" dirty="0"/>
              <a:t>if(</a:t>
            </a:r>
            <a:r>
              <a:rPr lang="en-US" sz="2000" dirty="0" err="1"/>
              <a:t>isset</a:t>
            </a:r>
            <a:r>
              <a:rPr lang="en-US" sz="2000" dirty="0"/>
              <a:t>($_COOKIE[$</a:t>
            </a:r>
            <a:r>
              <a:rPr lang="en-US" sz="2000" dirty="0" err="1"/>
              <a:t>cookie_name</a:t>
            </a:r>
            <a:r>
              <a:rPr lang="en-US" sz="2000" dirty="0"/>
              <a:t>])) {</a:t>
            </a:r>
          </a:p>
          <a:p>
            <a:pPr marL="400050" lvl="1" indent="0" algn="just">
              <a:buNone/>
            </a:pPr>
            <a:r>
              <a:rPr lang="en-US" sz="2000" dirty="0"/>
              <a:t> </a:t>
            </a:r>
            <a:r>
              <a:rPr lang="en-US" sz="2000" dirty="0" err="1"/>
              <a:t>setcookie</a:t>
            </a:r>
            <a:r>
              <a:rPr lang="en-US" sz="2000" dirty="0"/>
              <a:t>($</a:t>
            </a:r>
            <a:r>
              <a:rPr lang="en-US" sz="2000" dirty="0" err="1"/>
              <a:t>cookie_name</a:t>
            </a:r>
            <a:r>
              <a:rPr lang="en-US" sz="2000" dirty="0"/>
              <a:t>, "", time()-3600);</a:t>
            </a:r>
          </a:p>
          <a:p>
            <a:pPr marL="400050" lvl="1" indent="0" algn="just">
              <a:buNone/>
            </a:pPr>
            <a:r>
              <a:rPr lang="en-US" sz="2000" dirty="0"/>
              <a:t>}</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0197944-C2CE-4524-8864-06318D6E4D04}"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695767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marL="0" indent="0" algn="just">
              <a:buNone/>
            </a:pPr>
            <a:r>
              <a:rPr lang="en-US" sz="2000" dirty="0"/>
              <a:t>We wrote an empty string and time()-3600 for the expiry time for the second parameter.</a:t>
            </a:r>
          </a:p>
          <a:p>
            <a:pPr marL="0" indent="0" algn="just">
              <a:buNone/>
            </a:pPr>
            <a:endParaRPr lang="en-US" sz="2000" dirty="0"/>
          </a:p>
          <a:p>
            <a:pPr marL="0" indent="0" algn="just">
              <a:buNone/>
            </a:pPr>
            <a:r>
              <a:rPr lang="en-US" sz="2000" dirty="0"/>
              <a:t>As the time() function returns the current time in seconds since Epoch, 3600 subtracted from it will return the past time. Finally, the cookie with the $</a:t>
            </a:r>
            <a:r>
              <a:rPr lang="en-US" sz="2000" dirty="0" err="1"/>
              <a:t>cookie_name</a:t>
            </a:r>
            <a:r>
              <a:rPr lang="en-US" sz="2000" dirty="0"/>
              <a:t> is deleted. We can also use $</a:t>
            </a:r>
            <a:r>
              <a:rPr lang="en-US" sz="2000" dirty="0" err="1"/>
              <a:t>cookie_name</a:t>
            </a:r>
            <a:r>
              <a:rPr lang="en-US" sz="2000" dirty="0"/>
              <a:t> and null value in the </a:t>
            </a:r>
            <a:r>
              <a:rPr lang="en-US" sz="2000" dirty="0" err="1"/>
              <a:t>setcookie</a:t>
            </a:r>
            <a:r>
              <a:rPr lang="en-US" sz="2000" dirty="0"/>
              <a:t>() function to delete the cookies.</a:t>
            </a:r>
          </a:p>
          <a:p>
            <a:pPr marL="0" indent="0" algn="just">
              <a:buNone/>
            </a:pPr>
            <a:r>
              <a:rPr lang="en-US" sz="2000" dirty="0"/>
              <a:t>if(</a:t>
            </a:r>
            <a:r>
              <a:rPr lang="en-US" sz="2000" dirty="0" err="1"/>
              <a:t>isset</a:t>
            </a:r>
            <a:r>
              <a:rPr lang="en-US" sz="2000" dirty="0"/>
              <a:t>($_COOKIE[$</a:t>
            </a:r>
            <a:r>
              <a:rPr lang="en-US" sz="2000" dirty="0" err="1"/>
              <a:t>cookie_name</a:t>
            </a:r>
            <a:r>
              <a:rPr lang="en-US" sz="2000" dirty="0"/>
              <a:t>])) {</a:t>
            </a:r>
          </a:p>
          <a:p>
            <a:pPr marL="0" indent="0" algn="just">
              <a:buNone/>
            </a:pPr>
            <a:r>
              <a:rPr lang="en-US" sz="2000" dirty="0"/>
              <a:t> </a:t>
            </a:r>
            <a:r>
              <a:rPr lang="en-US" sz="2000" dirty="0" err="1"/>
              <a:t>setcookie</a:t>
            </a:r>
            <a:r>
              <a:rPr lang="en-US" sz="2000" dirty="0"/>
              <a:t>($</a:t>
            </a:r>
            <a:r>
              <a:rPr lang="en-US" sz="2000" dirty="0" err="1"/>
              <a:t>cookie_name</a:t>
            </a:r>
            <a:r>
              <a:rPr lang="en-US" sz="2000" dirty="0"/>
              <a:t>, null);</a:t>
            </a:r>
          </a:p>
          <a:p>
            <a:pPr marL="0" indent="0" algn="just">
              <a:buNone/>
            </a:pPr>
            <a:r>
              <a:rPr lang="en-US" sz="2000" dirty="0"/>
              <a:t>}</a:t>
            </a:r>
          </a:p>
          <a:p>
            <a:pPr marL="0" indent="0" algn="just">
              <a:buNone/>
            </a:pPr>
            <a:r>
              <a:rPr lang="en-US" sz="2000" dirty="0"/>
              <a:t>Thus, we can use the </a:t>
            </a:r>
            <a:r>
              <a:rPr lang="en-US" sz="2000" dirty="0" err="1"/>
              <a:t>setcookie</a:t>
            </a:r>
            <a:r>
              <a:rPr lang="en-US" sz="2000" dirty="0"/>
              <a:t>() function to delete cookies in PHP.</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4E97B57-690F-4C38-89EF-750731D6796C}"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1476181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algn="just" fontAlgn="base"/>
            <a:r>
              <a:rPr lang="en-US" sz="2000" dirty="0"/>
              <a:t>The PHP session is required so that you can store the user information and use it on different pages of the browser. </a:t>
            </a:r>
          </a:p>
          <a:p>
            <a:pPr algn="just" fontAlgn="base"/>
            <a:r>
              <a:rPr lang="en-US" sz="2000" dirty="0"/>
              <a:t>It creates a session with the name or any other useful information you want to store and access on different pages. </a:t>
            </a:r>
          </a:p>
          <a:p>
            <a:pPr algn="just" fontAlgn="base"/>
            <a:r>
              <a:rPr lang="en-US" sz="2000" dirty="0"/>
              <a:t>Even after your page is closed you can access the information until the browser does not close. </a:t>
            </a:r>
          </a:p>
          <a:p>
            <a:pPr algn="just" fontAlgn="base"/>
            <a:r>
              <a:rPr lang="en-US" sz="2000" dirty="0"/>
              <a:t>This is an important thing to understand if a browser is closed then the session is automatically destroyed. </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DA7636E-E060-4118-8609-F58A22576432}"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25112000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rmAutofit/>
          </a:bodyPr>
          <a:lstStyle/>
          <a:p>
            <a:pPr algn="just" fontAlgn="base"/>
            <a:r>
              <a:rPr lang="en-US" sz="2000" dirty="0"/>
              <a:t>We can create the session by writing </a:t>
            </a:r>
            <a:r>
              <a:rPr lang="en-US" sz="2000" dirty="0" err="1"/>
              <a:t>session_start</a:t>
            </a:r>
            <a:r>
              <a:rPr lang="en-US" sz="2000" dirty="0"/>
              <a:t>()</a:t>
            </a:r>
            <a:r>
              <a:rPr lang="en-US" sz="2000" b="1" u="sng" dirty="0"/>
              <a:t> </a:t>
            </a:r>
            <a:r>
              <a:rPr lang="en-US" sz="2000" dirty="0"/>
              <a:t>and destroy the session by using </a:t>
            </a:r>
            <a:r>
              <a:rPr lang="en-US" sz="2000" dirty="0" err="1"/>
              <a:t>session_destroy</a:t>
            </a:r>
            <a:r>
              <a:rPr lang="en-US" sz="2000" dirty="0"/>
              <a:t>(). You can access the session variable by writing $_session[“name”].</a:t>
            </a:r>
          </a:p>
          <a:p>
            <a:pPr marL="0" indent="0" algn="just">
              <a:buNone/>
            </a:pPr>
            <a:r>
              <a:rPr lang="en-US" sz="2000" dirty="0"/>
              <a:t>&lt;?</a:t>
            </a:r>
            <a:r>
              <a:rPr lang="en-US" sz="2000" dirty="0" err="1"/>
              <a:t>php</a:t>
            </a:r>
            <a:endParaRPr lang="en-US" sz="2000" dirty="0"/>
          </a:p>
          <a:p>
            <a:pPr marL="0" indent="0" algn="just">
              <a:buNone/>
            </a:pPr>
            <a:r>
              <a:rPr lang="en-US" sz="2000" dirty="0"/>
              <a:t>   // Starting session</a:t>
            </a:r>
          </a:p>
          <a:p>
            <a:pPr marL="0" indent="0" algn="just">
              <a:buNone/>
            </a:pPr>
            <a:r>
              <a:rPr lang="en-US" sz="2000" dirty="0"/>
              <a:t>    </a:t>
            </a:r>
            <a:r>
              <a:rPr lang="en-US" sz="2000" dirty="0" err="1"/>
              <a:t>session_start</a:t>
            </a:r>
            <a:r>
              <a:rPr lang="en-US" sz="2000" dirty="0"/>
              <a:t>();</a:t>
            </a:r>
          </a:p>
          <a:p>
            <a:pPr marL="0" indent="0" algn="just">
              <a:buNone/>
            </a:pPr>
            <a:r>
              <a:rPr lang="en-US" sz="2000" dirty="0"/>
              <a:t>   // Use of </a:t>
            </a:r>
            <a:r>
              <a:rPr lang="en-US" sz="2000" dirty="0" err="1"/>
              <a:t>session_register</a:t>
            </a:r>
            <a:r>
              <a:rPr lang="en-US" sz="2000" dirty="0"/>
              <a:t>() is deprecated</a:t>
            </a:r>
          </a:p>
          <a:p>
            <a:pPr marL="0" indent="0" algn="just">
              <a:buNone/>
            </a:pPr>
            <a:r>
              <a:rPr lang="en-US" sz="2000" dirty="0"/>
              <a:t>    $username = "</a:t>
            </a:r>
            <a:r>
              <a:rPr lang="en-US" sz="2000" dirty="0" err="1"/>
              <a:t>PhpScots</a:t>
            </a:r>
            <a:r>
              <a:rPr lang="en-US" sz="2000" dirty="0"/>
              <a:t>";</a:t>
            </a:r>
          </a:p>
          <a:p>
            <a:pPr marL="0" indent="0" algn="just">
              <a:buNone/>
            </a:pPr>
            <a:r>
              <a:rPr lang="en-US" sz="2000" dirty="0"/>
              <a:t>    </a:t>
            </a:r>
            <a:r>
              <a:rPr lang="en-US" sz="2000" dirty="0" err="1"/>
              <a:t>session_register</a:t>
            </a:r>
            <a:r>
              <a:rPr lang="en-US" sz="2000" dirty="0"/>
              <a:t>("username");</a:t>
            </a:r>
          </a:p>
          <a:p>
            <a:pPr marL="0" indent="0" algn="just">
              <a:buNone/>
            </a:pPr>
            <a:r>
              <a:rPr lang="en-US" sz="2000" dirty="0"/>
              <a:t>   // Use of $_SESSION is preferred</a:t>
            </a:r>
          </a:p>
          <a:p>
            <a:pPr marL="0" indent="0" algn="just">
              <a:buNone/>
            </a:pPr>
            <a:r>
              <a:rPr lang="en-US" sz="2000" dirty="0"/>
              <a:t>    $_SESSION["username"] = "</a:t>
            </a:r>
            <a:r>
              <a:rPr lang="en-US" sz="2000" dirty="0" err="1"/>
              <a:t>PhpScots</a:t>
            </a:r>
            <a:r>
              <a:rPr lang="en-US" sz="2000" dirty="0"/>
              <a:t>";</a:t>
            </a:r>
          </a:p>
          <a:p>
            <a:pPr marL="0" indent="0" algn="just">
              <a:buNone/>
            </a:pPr>
            <a:r>
              <a:rPr lang="en-US" sz="2000" dirty="0"/>
              <a:t>?&gt;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A59486C-B694-4B6D-84D5-B693EB0A7980}"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8050523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fontAlgn="base">
              <a:buNone/>
            </a:pPr>
            <a:r>
              <a:rPr lang="en-US" sz="2000" b="1" dirty="0"/>
              <a:t>Destroying the Variable-</a:t>
            </a:r>
            <a:r>
              <a:rPr lang="en-US" sz="2000" dirty="0"/>
              <a:t> The unset() function in PHP resets any variable. If unset() is called inside a user-defined function, it unsets the local variables. </a:t>
            </a:r>
          </a:p>
          <a:p>
            <a:pPr marL="0" indent="0" algn="just" fontAlgn="base">
              <a:buNone/>
            </a:pPr>
            <a:r>
              <a:rPr lang="en-US" sz="2000" dirty="0"/>
              <a:t>If a user wants to unset the global variable inside the function, then he/she has to use $GLOBALS array to do so. The unset() function has no return value.</a:t>
            </a:r>
          </a:p>
          <a:p>
            <a:pPr marL="0" indent="0" algn="just" fontAlgn="base">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E784E44-4805-40CD-B6B0-46BDB9963592}"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738338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86682" y="685800"/>
            <a:ext cx="9005119" cy="5628764"/>
          </a:xfrm>
        </p:spPr>
        <p:txBody>
          <a:bodyPr>
            <a:noAutofit/>
          </a:bodyPr>
          <a:lstStyle/>
          <a:p>
            <a:pPr marL="0" indent="0" algn="just" fontAlgn="base">
              <a:buNone/>
            </a:pPr>
            <a:r>
              <a:rPr lang="en-US" sz="2000" b="1" dirty="0"/>
              <a:t>Destroying the Session-</a:t>
            </a:r>
            <a:r>
              <a:rPr lang="en-US" sz="2000" dirty="0"/>
              <a:t> A PHP session can be destroyed by </a:t>
            </a:r>
            <a:r>
              <a:rPr lang="en-US" sz="2000" dirty="0" err="1"/>
              <a:t>session_destroy</a:t>
            </a:r>
            <a:r>
              <a:rPr lang="en-US" sz="2000" dirty="0"/>
              <a:t>()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dirty="0"/>
              <a:t>&lt;?</a:t>
            </a:r>
            <a:r>
              <a:rPr lang="en-US" sz="2000" dirty="0" err="1"/>
              <a:t>php</a:t>
            </a:r>
            <a:endParaRPr lang="en-US" sz="2000" dirty="0"/>
          </a:p>
          <a:p>
            <a:pPr lvl="1" algn="just" fontAlgn="base"/>
            <a:r>
              <a:rPr lang="en-US" sz="2000" dirty="0"/>
              <a:t>   unset($_SESSION['counter']);</a:t>
            </a:r>
          </a:p>
          <a:p>
            <a:pPr lvl="1" algn="just" fontAlgn="base"/>
            <a:r>
              <a:rPr lang="en-US" sz="2000" dirty="0"/>
              <a:t>?&gt;</a:t>
            </a:r>
          </a:p>
          <a:p>
            <a:pPr lvl="1" algn="just" fontAlgn="base"/>
            <a:r>
              <a:rPr lang="en-US" sz="2000" dirty="0"/>
              <a:t>Here is the call which will destroy all the session variables −</a:t>
            </a:r>
          </a:p>
          <a:p>
            <a:pPr lvl="1" algn="just" fontAlgn="base"/>
            <a:endParaRPr lang="en-US" sz="2000" dirty="0"/>
          </a:p>
          <a:p>
            <a:pPr lvl="1" algn="just" fontAlgn="base"/>
            <a:r>
              <a:rPr lang="en-US" sz="2000" dirty="0"/>
              <a:t>&lt;?</a:t>
            </a:r>
            <a:r>
              <a:rPr lang="en-US" sz="2000" dirty="0" err="1"/>
              <a:t>php</a:t>
            </a:r>
            <a:endParaRPr lang="en-US" sz="2000" dirty="0"/>
          </a:p>
          <a:p>
            <a:pPr lvl="1" algn="just" fontAlgn="base"/>
            <a:r>
              <a:rPr lang="en-US" sz="2000" dirty="0"/>
              <a:t>   </a:t>
            </a:r>
            <a:r>
              <a:rPr lang="en-US" sz="2000" dirty="0" err="1"/>
              <a:t>session_destroy</a:t>
            </a:r>
            <a:r>
              <a:rPr lang="en-US" sz="2000" dirty="0"/>
              <a:t>();</a:t>
            </a:r>
          </a:p>
          <a:p>
            <a:pPr lvl="1" algn="just" fontAlgn="base"/>
            <a:r>
              <a:rPr lang="en-US" sz="2000" dirty="0"/>
              <a:t>?&gt;</a:t>
            </a: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C4E8376-226E-478D-8999-B66E0B1ADE10}" type="datetime1">
              <a:rPr lang="en-US" smtClean="0"/>
              <a:t>10/31/2023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4648200" y="6356351"/>
            <a:ext cx="3657600" cy="365125"/>
          </a:xfrm>
        </p:spPr>
        <p:txBody>
          <a:bodyPr/>
          <a:lstStyle/>
          <a:p>
            <a:r>
              <a:rPr lang="en-US"/>
              <a:t>Rajat Kumar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2895600" y="-517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370410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685800"/>
            <a:ext cx="8839200" cy="5654675"/>
          </a:xfrm>
        </p:spPr>
        <p:txBody>
          <a:bodyPr>
            <a:normAutofit/>
          </a:bodyPr>
          <a:lstStyle/>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$name = “Rakesh"; // String variable</a:t>
            </a:r>
          </a:p>
          <a:p>
            <a:pPr marL="342900" indent="-342900" algn="just">
              <a:buFont typeface="Arial" panose="020B0604020202020204" pitchFamily="34" charset="0"/>
              <a:buChar char="•"/>
            </a:pPr>
            <a:r>
              <a:rPr lang="en-US" sz="2000" dirty="0"/>
              <a:t>$age = 30;      // Integer variable</a:t>
            </a:r>
          </a:p>
          <a:p>
            <a:pPr marL="342900" indent="-342900" algn="just">
              <a:buFont typeface="Arial" panose="020B0604020202020204" pitchFamily="34" charset="0"/>
              <a:buChar char="•"/>
            </a:pPr>
            <a:r>
              <a:rPr lang="en-US" sz="2000" dirty="0"/>
              <a:t>$height = 1.75; // Float variable</a:t>
            </a:r>
          </a:p>
          <a:p>
            <a:pPr marL="342900" indent="-342900" algn="just">
              <a:buFont typeface="Arial" panose="020B0604020202020204" pitchFamily="34" charset="0"/>
              <a:buChar char="•"/>
            </a:pPr>
            <a:r>
              <a:rPr lang="en-US" sz="2000" dirty="0"/>
              <a:t>$</a:t>
            </a:r>
            <a:r>
              <a:rPr lang="en-US" sz="2000" dirty="0" err="1"/>
              <a:t>isStudent</a:t>
            </a:r>
            <a:r>
              <a:rPr lang="en-US" sz="2000" dirty="0"/>
              <a:t> = true; // Boolean variable</a:t>
            </a:r>
          </a:p>
          <a:p>
            <a:pPr algn="just"/>
            <a:r>
              <a:rPr lang="en-US" sz="2000" dirty="0"/>
              <a:t>    </a:t>
            </a:r>
            <a:r>
              <a:rPr lang="en-US" sz="2000" b="1" u="sng" dirty="0"/>
              <a:t>Rules for declaring PHP variable:</a:t>
            </a:r>
          </a:p>
          <a:p>
            <a:pPr marL="342900" indent="-342900" algn="just">
              <a:buFont typeface="Arial" panose="020B0604020202020204" pitchFamily="34" charset="0"/>
              <a:buChar char="•"/>
            </a:pPr>
            <a:r>
              <a:rPr lang="en-US" sz="2000" dirty="0"/>
              <a:t>A variable must start with a dollar ($) sign, followed by the variable name.</a:t>
            </a:r>
          </a:p>
          <a:p>
            <a:pPr marL="342900" indent="-342900" algn="just">
              <a:buFont typeface="Arial" panose="020B0604020202020204" pitchFamily="34" charset="0"/>
              <a:buChar char="•"/>
            </a:pPr>
            <a:r>
              <a:rPr lang="en-US" sz="2000" dirty="0"/>
              <a:t>It can only contain alpha-numeric character and underscore (A-z, 0-9, _).</a:t>
            </a:r>
          </a:p>
          <a:p>
            <a:pPr marL="342900" indent="-342900" algn="just">
              <a:buFont typeface="Arial" panose="020B0604020202020204" pitchFamily="34" charset="0"/>
              <a:buChar char="•"/>
            </a:pPr>
            <a:r>
              <a:rPr lang="en-US" sz="2000" dirty="0"/>
              <a:t>A variable name must start with a letter or underscore (_) character.</a:t>
            </a:r>
          </a:p>
          <a:p>
            <a:pPr marL="342900" indent="-342900" algn="just">
              <a:buFont typeface="Arial" panose="020B0604020202020204" pitchFamily="34" charset="0"/>
              <a:buChar char="•"/>
            </a:pPr>
            <a:r>
              <a:rPr lang="en-US" sz="2000" dirty="0"/>
              <a:t>A PHP variable name cannot contain spaces.</a:t>
            </a:r>
          </a:p>
          <a:p>
            <a:pPr marL="342900" indent="-342900" algn="just">
              <a:buFont typeface="Arial" panose="020B0604020202020204" pitchFamily="34" charset="0"/>
              <a:buChar char="•"/>
            </a:pPr>
            <a:r>
              <a:rPr lang="en-US" sz="2000" dirty="0"/>
              <a:t>One thing to be kept in mind that the variable name cannot start with a number or special symbols.</a:t>
            </a:r>
          </a:p>
          <a:p>
            <a:pPr marL="342900" indent="-342900" algn="just">
              <a:buFont typeface="Arial" panose="020B0604020202020204" pitchFamily="34" charset="0"/>
              <a:buChar char="•"/>
            </a:pPr>
            <a:r>
              <a:rPr lang="en-US" sz="2000" dirty="0"/>
              <a:t>PHP variables are case-sensitive, so $name and $NAME both are treated as different variable.</a:t>
            </a:r>
          </a:p>
          <a:p>
            <a:pPr algn="just"/>
            <a:endParaRPr lang="en-US" sz="2000" dirty="0"/>
          </a:p>
        </p:txBody>
      </p:sp>
      <p:sp>
        <p:nvSpPr>
          <p:cNvPr id="4"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C5A883B6-68F0-4ABA-9787-D7969F17639F}"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8</a:t>
            </a:fld>
            <a:endParaRPr lang="en-US" dirty="0"/>
          </a:p>
        </p:txBody>
      </p:sp>
      <p:sp>
        <p:nvSpPr>
          <p:cNvPr id="8" name="Footer Placeholder 7"/>
          <p:cNvSpPr>
            <a:spLocks noGrp="1"/>
          </p:cNvSpPr>
          <p:nvPr>
            <p:ph type="ftr" sz="quarter" idx="11"/>
          </p:nvPr>
        </p:nvSpPr>
        <p:spPr>
          <a:xfrm>
            <a:off x="3657600" y="6356351"/>
            <a:ext cx="5029200" cy="349249"/>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extLst>
      <p:ext uri="{BB962C8B-B14F-4D97-AF65-F5344CB8AC3E}">
        <p14:creationId xmlns:p14="http://schemas.microsoft.com/office/powerpoint/2010/main" val="407653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685801"/>
            <a:ext cx="8915400" cy="5534024"/>
          </a:xfrm>
        </p:spPr>
        <p:txBody>
          <a:bodyPr>
            <a:noAutofit/>
          </a:bodyPr>
          <a:lstStyle/>
          <a:p>
            <a:pPr algn="just"/>
            <a:r>
              <a:rPr lang="en-US" sz="2200" b="1" dirty="0"/>
              <a:t>PHP Variable: Declaring string, integer, and float</a:t>
            </a:r>
          </a:p>
          <a:p>
            <a:pPr algn="just"/>
            <a:r>
              <a:rPr lang="en-US" sz="2000" dirty="0"/>
              <a:t>Let's see the example to store string, integer, and float values in PHP variables.</a:t>
            </a:r>
          </a:p>
          <a:p>
            <a:pPr algn="just"/>
            <a:r>
              <a:rPr lang="en-US" sz="2000" dirty="0"/>
              <a:t>&lt;?</a:t>
            </a:r>
            <a:r>
              <a:rPr lang="en-US" sz="2000" dirty="0" err="1"/>
              <a:t>php</a:t>
            </a:r>
            <a:r>
              <a:rPr lang="en-US" sz="2000" dirty="0"/>
              <a:t>  </a:t>
            </a:r>
          </a:p>
          <a:p>
            <a:pPr algn="just"/>
            <a:r>
              <a:rPr lang="en-US" sz="2000" dirty="0"/>
              <a:t>$</a:t>
            </a:r>
            <a:r>
              <a:rPr lang="en-US" sz="2000" dirty="0" err="1"/>
              <a:t>str</a:t>
            </a:r>
            <a:r>
              <a:rPr lang="en-US" sz="2000" dirty="0"/>
              <a:t>="hello string";  </a:t>
            </a:r>
          </a:p>
          <a:p>
            <a:pPr algn="just"/>
            <a:r>
              <a:rPr lang="en-US" sz="2000" dirty="0"/>
              <a:t>$x=200;  </a:t>
            </a:r>
          </a:p>
          <a:p>
            <a:pPr algn="just"/>
            <a:r>
              <a:rPr lang="en-US" sz="2000" dirty="0"/>
              <a:t>$y=44.6;  </a:t>
            </a:r>
          </a:p>
          <a:p>
            <a:pPr algn="just"/>
            <a:r>
              <a:rPr lang="en-US" sz="2000" dirty="0"/>
              <a:t>echo "string is: $</a:t>
            </a:r>
            <a:r>
              <a:rPr lang="en-US" sz="2000" dirty="0" err="1"/>
              <a:t>str</a:t>
            </a:r>
            <a:r>
              <a:rPr lang="en-US" sz="2000" dirty="0"/>
              <a:t> &lt;</a:t>
            </a:r>
            <a:r>
              <a:rPr lang="en-US" sz="2000" dirty="0" err="1"/>
              <a:t>br</a:t>
            </a:r>
            <a:r>
              <a:rPr lang="en-US" sz="2000" dirty="0"/>
              <a:t>/&gt;";  </a:t>
            </a:r>
          </a:p>
          <a:p>
            <a:pPr algn="just"/>
            <a:r>
              <a:rPr lang="en-US" sz="2000" dirty="0"/>
              <a:t>echo "integer is: $x &lt;</a:t>
            </a:r>
            <a:r>
              <a:rPr lang="en-US" sz="2000" dirty="0" err="1"/>
              <a:t>br</a:t>
            </a:r>
            <a:r>
              <a:rPr lang="en-US" sz="2000" dirty="0"/>
              <a:t>/&gt;";  </a:t>
            </a:r>
          </a:p>
          <a:p>
            <a:pPr algn="just"/>
            <a:r>
              <a:rPr lang="en-US" sz="2000" dirty="0"/>
              <a:t>echo "float is: $y &lt;</a:t>
            </a:r>
            <a:r>
              <a:rPr lang="en-US" sz="2000" dirty="0" err="1"/>
              <a:t>br</a:t>
            </a:r>
            <a:r>
              <a:rPr lang="en-US" sz="2000" dirty="0"/>
              <a:t>/&gt;";  </a:t>
            </a:r>
          </a:p>
          <a:p>
            <a:pPr algn="just"/>
            <a:r>
              <a:rPr lang="en-US" sz="2000" dirty="0"/>
              <a:t>?&gt;  </a:t>
            </a:r>
          </a:p>
        </p:txBody>
      </p:sp>
      <p:sp>
        <p:nvSpPr>
          <p:cNvPr id="4"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D0DADB63-4A77-45E0-A47D-2A5778D9F340}" type="datetime1">
              <a:rPr lang="en-US" smtClean="0"/>
              <a:t>10/31/2023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9</a:t>
            </a:fld>
            <a:endParaRPr lang="en-US" dirty="0"/>
          </a:p>
        </p:txBody>
      </p:sp>
      <p:sp>
        <p:nvSpPr>
          <p:cNvPr id="8" name="Footer Placeholder 7"/>
          <p:cNvSpPr>
            <a:spLocks noGrp="1"/>
          </p:cNvSpPr>
          <p:nvPr>
            <p:ph type="ftr" sz="quarter" idx="11"/>
          </p:nvPr>
        </p:nvSpPr>
        <p:spPr>
          <a:xfrm>
            <a:off x="3657600" y="6356350"/>
            <a:ext cx="5029200" cy="501650"/>
          </a:xfrm>
        </p:spPr>
        <p:txBody>
          <a:bodyPr/>
          <a:lstStyle/>
          <a:p>
            <a:r>
              <a:rPr lang="en-US"/>
              <a:t>Rajat Kumar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1586681" y="41787"/>
            <a:ext cx="1295400" cy="6022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7038</Words>
  <Application>Microsoft Office PowerPoint</Application>
  <PresentationFormat>Widescreen</PresentationFormat>
  <Paragraphs>815</Paragraphs>
  <Slides>75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Open Sans</vt:lpstr>
      <vt:lpstr>Office Theme</vt:lpstr>
      <vt:lpstr>Unit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dc:title>
  <dc:creator>Rajat Sharma</dc:creator>
  <cp:lastModifiedBy>Rajat Sharma</cp:lastModifiedBy>
  <cp:revision>8</cp:revision>
  <dcterms:created xsi:type="dcterms:W3CDTF">2023-10-29T16:26:00Z</dcterms:created>
  <dcterms:modified xsi:type="dcterms:W3CDTF">2023-10-31T07:45:57Z</dcterms:modified>
</cp:coreProperties>
</file>