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sldIdLst>
    <p:sldId id="256" r:id="rId2"/>
    <p:sldId id="268" r:id="rId3"/>
    <p:sldId id="260" r:id="rId4"/>
    <p:sldId id="264" r:id="rId5"/>
    <p:sldId id="257" r:id="rId6"/>
    <p:sldId id="262" r:id="rId7"/>
    <p:sldId id="273" r:id="rId8"/>
    <p:sldId id="269" r:id="rId9"/>
    <p:sldId id="270" r:id="rId10"/>
    <p:sldId id="274" r:id="rId11"/>
    <p:sldId id="271" r:id="rId12"/>
    <p:sldId id="275" r:id="rId13"/>
    <p:sldId id="272" r:id="rId14"/>
    <p:sldId id="263" r:id="rId15"/>
    <p:sldId id="259" r:id="rId16"/>
    <p:sldId id="258" r:id="rId17"/>
    <p:sldId id="26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091D12-DCF5-4137-A221-E51D7DC63163}"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2BAF7-C08E-41DB-8613-19862F1110A5}" type="slidenum">
              <a:rPr lang="en-US" smtClean="0"/>
              <a:t>‹#›</a:t>
            </a:fld>
            <a:endParaRPr lang="en-US"/>
          </a:p>
        </p:txBody>
      </p:sp>
    </p:spTree>
    <p:extLst>
      <p:ext uri="{BB962C8B-B14F-4D97-AF65-F5344CB8AC3E}">
        <p14:creationId xmlns:p14="http://schemas.microsoft.com/office/powerpoint/2010/main" val="212122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91D12-DCF5-4137-A221-E51D7DC63163}"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2BAF7-C08E-41DB-8613-19862F1110A5}" type="slidenum">
              <a:rPr lang="en-US" smtClean="0"/>
              <a:t>‹#›</a:t>
            </a:fld>
            <a:endParaRPr lang="en-US"/>
          </a:p>
        </p:txBody>
      </p:sp>
    </p:spTree>
    <p:extLst>
      <p:ext uri="{BB962C8B-B14F-4D97-AF65-F5344CB8AC3E}">
        <p14:creationId xmlns:p14="http://schemas.microsoft.com/office/powerpoint/2010/main" val="137961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91D12-DCF5-4137-A221-E51D7DC63163}"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2BAF7-C08E-41DB-8613-19862F1110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5797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91D12-DCF5-4137-A221-E51D7DC63163}"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2BAF7-C08E-41DB-8613-19862F1110A5}" type="slidenum">
              <a:rPr lang="en-US" smtClean="0"/>
              <a:t>‹#›</a:t>
            </a:fld>
            <a:endParaRPr lang="en-US"/>
          </a:p>
        </p:txBody>
      </p:sp>
    </p:spTree>
    <p:extLst>
      <p:ext uri="{BB962C8B-B14F-4D97-AF65-F5344CB8AC3E}">
        <p14:creationId xmlns:p14="http://schemas.microsoft.com/office/powerpoint/2010/main" val="2846450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91D12-DCF5-4137-A221-E51D7DC63163}"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2BAF7-C08E-41DB-8613-19862F1110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8227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91D12-DCF5-4137-A221-E51D7DC63163}"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2BAF7-C08E-41DB-8613-19862F1110A5}" type="slidenum">
              <a:rPr lang="en-US" smtClean="0"/>
              <a:t>‹#›</a:t>
            </a:fld>
            <a:endParaRPr lang="en-US"/>
          </a:p>
        </p:txBody>
      </p:sp>
    </p:spTree>
    <p:extLst>
      <p:ext uri="{BB962C8B-B14F-4D97-AF65-F5344CB8AC3E}">
        <p14:creationId xmlns:p14="http://schemas.microsoft.com/office/powerpoint/2010/main" val="3124422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91D12-DCF5-4137-A221-E51D7DC63163}"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2BAF7-C08E-41DB-8613-19862F1110A5}" type="slidenum">
              <a:rPr lang="en-US" smtClean="0"/>
              <a:t>‹#›</a:t>
            </a:fld>
            <a:endParaRPr lang="en-US"/>
          </a:p>
        </p:txBody>
      </p:sp>
    </p:spTree>
    <p:extLst>
      <p:ext uri="{BB962C8B-B14F-4D97-AF65-F5344CB8AC3E}">
        <p14:creationId xmlns:p14="http://schemas.microsoft.com/office/powerpoint/2010/main" val="2747026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91D12-DCF5-4137-A221-E51D7DC63163}"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2BAF7-C08E-41DB-8613-19862F1110A5}" type="slidenum">
              <a:rPr lang="en-US" smtClean="0"/>
              <a:t>‹#›</a:t>
            </a:fld>
            <a:endParaRPr lang="en-US"/>
          </a:p>
        </p:txBody>
      </p:sp>
    </p:spTree>
    <p:extLst>
      <p:ext uri="{BB962C8B-B14F-4D97-AF65-F5344CB8AC3E}">
        <p14:creationId xmlns:p14="http://schemas.microsoft.com/office/powerpoint/2010/main" val="3293672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91D12-DCF5-4137-A221-E51D7DC63163}"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2BAF7-C08E-41DB-8613-19862F1110A5}" type="slidenum">
              <a:rPr lang="en-US" smtClean="0"/>
              <a:t>‹#›</a:t>
            </a:fld>
            <a:endParaRPr lang="en-US"/>
          </a:p>
        </p:txBody>
      </p:sp>
    </p:spTree>
    <p:extLst>
      <p:ext uri="{BB962C8B-B14F-4D97-AF65-F5344CB8AC3E}">
        <p14:creationId xmlns:p14="http://schemas.microsoft.com/office/powerpoint/2010/main" val="335096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091D12-DCF5-4137-A221-E51D7DC63163}"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2BAF7-C08E-41DB-8613-19862F1110A5}" type="slidenum">
              <a:rPr lang="en-US" smtClean="0"/>
              <a:t>‹#›</a:t>
            </a:fld>
            <a:endParaRPr lang="en-US"/>
          </a:p>
        </p:txBody>
      </p:sp>
    </p:spTree>
    <p:extLst>
      <p:ext uri="{BB962C8B-B14F-4D97-AF65-F5344CB8AC3E}">
        <p14:creationId xmlns:p14="http://schemas.microsoft.com/office/powerpoint/2010/main" val="1838322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91D12-DCF5-4137-A221-E51D7DC63163}"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2BAF7-C08E-41DB-8613-19862F1110A5}" type="slidenum">
              <a:rPr lang="en-US" smtClean="0"/>
              <a:t>‹#›</a:t>
            </a:fld>
            <a:endParaRPr lang="en-US"/>
          </a:p>
        </p:txBody>
      </p:sp>
    </p:spTree>
    <p:extLst>
      <p:ext uri="{BB962C8B-B14F-4D97-AF65-F5344CB8AC3E}">
        <p14:creationId xmlns:p14="http://schemas.microsoft.com/office/powerpoint/2010/main" val="376377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91D12-DCF5-4137-A221-E51D7DC63163}" type="datetimeFigureOut">
              <a:rPr lang="en-US" smtClean="0"/>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2BAF7-C08E-41DB-8613-19862F1110A5}" type="slidenum">
              <a:rPr lang="en-US" smtClean="0"/>
              <a:t>‹#›</a:t>
            </a:fld>
            <a:endParaRPr lang="en-US"/>
          </a:p>
        </p:txBody>
      </p:sp>
    </p:spTree>
    <p:extLst>
      <p:ext uri="{BB962C8B-B14F-4D97-AF65-F5344CB8AC3E}">
        <p14:creationId xmlns:p14="http://schemas.microsoft.com/office/powerpoint/2010/main" val="3557450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91D12-DCF5-4137-A221-E51D7DC63163}" type="datetimeFigureOut">
              <a:rPr lang="en-US" smtClean="0"/>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2BAF7-C08E-41DB-8613-19862F1110A5}" type="slidenum">
              <a:rPr lang="en-US" smtClean="0"/>
              <a:t>‹#›</a:t>
            </a:fld>
            <a:endParaRPr lang="en-US"/>
          </a:p>
        </p:txBody>
      </p:sp>
    </p:spTree>
    <p:extLst>
      <p:ext uri="{BB962C8B-B14F-4D97-AF65-F5344CB8AC3E}">
        <p14:creationId xmlns:p14="http://schemas.microsoft.com/office/powerpoint/2010/main" val="117062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91D12-DCF5-4137-A221-E51D7DC63163}" type="datetimeFigureOut">
              <a:rPr lang="en-US" smtClean="0"/>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2BAF7-C08E-41DB-8613-19862F1110A5}" type="slidenum">
              <a:rPr lang="en-US" smtClean="0"/>
              <a:t>‹#›</a:t>
            </a:fld>
            <a:endParaRPr lang="en-US"/>
          </a:p>
        </p:txBody>
      </p:sp>
    </p:spTree>
    <p:extLst>
      <p:ext uri="{BB962C8B-B14F-4D97-AF65-F5344CB8AC3E}">
        <p14:creationId xmlns:p14="http://schemas.microsoft.com/office/powerpoint/2010/main" val="411941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091D12-DCF5-4137-A221-E51D7DC63163}" type="datetimeFigureOut">
              <a:rPr lang="en-US" smtClean="0"/>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2BAF7-C08E-41DB-8613-19862F1110A5}" type="slidenum">
              <a:rPr lang="en-US" smtClean="0"/>
              <a:t>‹#›</a:t>
            </a:fld>
            <a:endParaRPr lang="en-US"/>
          </a:p>
        </p:txBody>
      </p:sp>
    </p:spTree>
    <p:extLst>
      <p:ext uri="{BB962C8B-B14F-4D97-AF65-F5344CB8AC3E}">
        <p14:creationId xmlns:p14="http://schemas.microsoft.com/office/powerpoint/2010/main" val="382946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2BAF7-C08E-41DB-8613-19862F1110A5}" type="slidenum">
              <a:rPr lang="en-US" smtClean="0"/>
              <a:t>‹#›</a:t>
            </a:fld>
            <a:endParaRPr lang="en-US"/>
          </a:p>
        </p:txBody>
      </p:sp>
      <p:sp>
        <p:nvSpPr>
          <p:cNvPr id="5" name="Date Placeholder 4"/>
          <p:cNvSpPr>
            <a:spLocks noGrp="1"/>
          </p:cNvSpPr>
          <p:nvPr>
            <p:ph type="dt" sz="half" idx="10"/>
          </p:nvPr>
        </p:nvSpPr>
        <p:spPr/>
        <p:txBody>
          <a:bodyPr/>
          <a:lstStyle/>
          <a:p>
            <a:fld id="{5E091D12-DCF5-4137-A221-E51D7DC63163}" type="datetimeFigureOut">
              <a:rPr lang="en-US" smtClean="0"/>
              <a:t>3/17/2024</a:t>
            </a:fld>
            <a:endParaRPr lang="en-US"/>
          </a:p>
        </p:txBody>
      </p:sp>
    </p:spTree>
    <p:extLst>
      <p:ext uri="{BB962C8B-B14F-4D97-AF65-F5344CB8AC3E}">
        <p14:creationId xmlns:p14="http://schemas.microsoft.com/office/powerpoint/2010/main" val="392103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091D12-DCF5-4137-A221-E51D7DC63163}" type="datetimeFigureOut">
              <a:rPr lang="en-US" smtClean="0"/>
              <a:t>3/17/2024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12BAF7-C08E-41DB-8613-19862F1110A5}" type="slidenum">
              <a:rPr lang="en-US" smtClean="0"/>
              <a:t>‹#›</a:t>
            </a:fld>
            <a:endParaRPr lang="en-US"/>
          </a:p>
        </p:txBody>
      </p:sp>
    </p:spTree>
    <p:extLst>
      <p:ext uri="{BB962C8B-B14F-4D97-AF65-F5344CB8AC3E}">
        <p14:creationId xmlns:p14="http://schemas.microsoft.com/office/powerpoint/2010/main" val="1880195036"/>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file:///D:\ITUM\TM1.mp4" TargetMode="External"/><Relationship Id="rId2" Type="http://schemas.openxmlformats.org/officeDocument/2006/relationships/hyperlink" Target="file:///D:\ITUM\TM2.mp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3729E3E-18BA-619B-FCF3-7C7F674330B9}"/>
              </a:ext>
            </a:extLst>
          </p:cNvPr>
          <p:cNvGraphicFramePr>
            <a:graphicFrameLocks noGrp="1"/>
          </p:cNvGraphicFramePr>
          <p:nvPr>
            <p:extLst>
              <p:ext uri="{D42A27DB-BD31-4B8C-83A1-F6EECF244321}">
                <p14:modId xmlns:p14="http://schemas.microsoft.com/office/powerpoint/2010/main" val="322265643"/>
              </p:ext>
            </p:extLst>
          </p:nvPr>
        </p:nvGraphicFramePr>
        <p:xfrm>
          <a:off x="824753" y="501936"/>
          <a:ext cx="9628094" cy="1210139"/>
        </p:xfrm>
        <a:graphic>
          <a:graphicData uri="http://schemas.openxmlformats.org/drawingml/2006/table">
            <a:tbl>
              <a:tblPr/>
              <a:tblGrid>
                <a:gridCol w="9628094">
                  <a:extLst>
                    <a:ext uri="{9D8B030D-6E8A-4147-A177-3AD203B41FA5}">
                      <a16:colId xmlns:a16="http://schemas.microsoft.com/office/drawing/2014/main" val="1686601854"/>
                    </a:ext>
                  </a:extLst>
                </a:gridCol>
              </a:tblGrid>
              <a:tr h="337752">
                <a:tc>
                  <a:txBody>
                    <a:bodyPr/>
                    <a:lstStyle/>
                    <a:p>
                      <a:endParaRPr lang="en-US" dirty="0">
                        <a:effectLst/>
                      </a:endParaRPr>
                    </a:p>
                  </a:txBody>
                  <a:tcPr anchor="ctr">
                    <a:lnL>
                      <a:noFill/>
                    </a:lnL>
                    <a:lnR>
                      <a:noFill/>
                    </a:lnR>
                    <a:lnT>
                      <a:noFill/>
                    </a:lnT>
                    <a:lnB>
                      <a:noFill/>
                    </a:lnB>
                    <a:noFill/>
                  </a:tcPr>
                </a:tc>
                <a:extLst>
                  <a:ext uri="{0D108BD9-81ED-4DB2-BD59-A6C34878D82A}">
                    <a16:rowId xmlns:a16="http://schemas.microsoft.com/office/drawing/2014/main" val="793597675"/>
                  </a:ext>
                </a:extLst>
              </a:tr>
              <a:tr h="844379">
                <a:tc>
                  <a:txBody>
                    <a:bodyPr/>
                    <a:lstStyle/>
                    <a:p>
                      <a:r>
                        <a:rPr lang="en-US" sz="4000" b="1" i="0" dirty="0">
                          <a:solidFill>
                            <a:srgbClr val="C00000"/>
                          </a:solidFill>
                          <a:effectLst/>
                          <a:latin typeface="Garamond" panose="02020404030301010803" pitchFamily="18" charset="0"/>
                        </a:rPr>
                        <a:t>Introduction to Project Management</a:t>
                      </a:r>
                      <a:endParaRPr lang="en-US" sz="4000" b="1" dirty="0">
                        <a:solidFill>
                          <a:srgbClr val="C00000"/>
                        </a:solidFill>
                        <a:effectLst/>
                        <a:latin typeface="Garamond" panose="02020404030301010803" pitchFamily="18" charset="0"/>
                      </a:endParaRPr>
                    </a:p>
                  </a:txBody>
                  <a:tcPr anchor="ctr">
                    <a:lnL>
                      <a:noFill/>
                    </a:lnL>
                    <a:lnR>
                      <a:noFill/>
                    </a:lnR>
                    <a:lnT>
                      <a:noFill/>
                    </a:lnT>
                    <a:lnB>
                      <a:noFill/>
                    </a:lnB>
                    <a:noFill/>
                  </a:tcPr>
                </a:tc>
                <a:extLst>
                  <a:ext uri="{0D108BD9-81ED-4DB2-BD59-A6C34878D82A}">
                    <a16:rowId xmlns:a16="http://schemas.microsoft.com/office/drawing/2014/main" val="574157245"/>
                  </a:ext>
                </a:extLst>
              </a:tr>
            </a:tbl>
          </a:graphicData>
        </a:graphic>
      </p:graphicFrame>
      <p:sp>
        <p:nvSpPr>
          <p:cNvPr id="9" name="Rectangle 3">
            <a:extLst>
              <a:ext uri="{FF2B5EF4-FFF2-40B4-BE49-F238E27FC236}">
                <a16:creationId xmlns:a16="http://schemas.microsoft.com/office/drawing/2014/main" id="{F1CC78AF-3AD3-5AF0-E12B-1E90681D9F5D}"/>
              </a:ext>
            </a:extLst>
          </p:cNvPr>
          <p:cNvSpPr>
            <a:spLocks noGrp="1" noChangeArrowheads="1"/>
          </p:cNvSpPr>
          <p:nvPr>
            <p:ph type="ctr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12320FE7-510E-C3CA-2189-5375B5A89477}"/>
              </a:ext>
            </a:extLst>
          </p:cNvPr>
          <p:cNvSpPr txBox="1"/>
          <p:nvPr/>
        </p:nvSpPr>
        <p:spPr>
          <a:xfrm>
            <a:off x="903008" y="2012576"/>
            <a:ext cx="8773701" cy="1200329"/>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Many organizations today have a new or renewed interest in project management.</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5B9273A-0AD0-CC87-4857-3C8B8989E161}"/>
              </a:ext>
            </a:extLst>
          </p:cNvPr>
          <p:cNvSpPr txBox="1"/>
          <p:nvPr/>
        </p:nvSpPr>
        <p:spPr>
          <a:xfrm>
            <a:off x="1039905" y="3624481"/>
            <a:ext cx="6096000" cy="646331"/>
          </a:xfrm>
          <a:prstGeom prst="rect">
            <a:avLst/>
          </a:prstGeom>
          <a:noFill/>
        </p:spPr>
        <p:txBody>
          <a:bodyPr wrap="square">
            <a:spAutoFit/>
          </a:bodyPr>
          <a:lstStyle/>
          <a:p>
            <a:r>
              <a:rPr lang="en-US" dirty="0"/>
              <a:t> </a:t>
            </a:r>
            <a:br>
              <a:rPr lang="en-US" dirty="0"/>
            </a:br>
            <a:endParaRPr lang="en-US" dirty="0"/>
          </a:p>
        </p:txBody>
      </p:sp>
      <p:sp>
        <p:nvSpPr>
          <p:cNvPr id="3" name="TextBox 2">
            <a:extLst>
              <a:ext uri="{FF2B5EF4-FFF2-40B4-BE49-F238E27FC236}">
                <a16:creationId xmlns:a16="http://schemas.microsoft.com/office/drawing/2014/main" id="{3DFF6962-09DD-3646-E5FB-06F9C81BAEEC}"/>
              </a:ext>
            </a:extLst>
          </p:cNvPr>
          <p:cNvSpPr txBox="1"/>
          <p:nvPr/>
        </p:nvSpPr>
        <p:spPr>
          <a:xfrm>
            <a:off x="903008" y="3227685"/>
            <a:ext cx="8873692" cy="1569660"/>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Computer hardware, software, networks, and the use of interdisciplinary and global work teams have radically changed the work environment</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60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EF0AEA-9331-1279-991F-5D81A6FFAE38}"/>
              </a:ext>
            </a:extLst>
          </p:cNvPr>
          <p:cNvSpPr txBox="1"/>
          <p:nvPr/>
        </p:nvSpPr>
        <p:spPr>
          <a:xfrm>
            <a:off x="486334" y="1039579"/>
            <a:ext cx="9321053" cy="557637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Every project has its Lifecycle for completion, such as Initiation (Beginning), Planning, Execution, Growth, Controlling, and Closing.</a:t>
            </a:r>
          </a:p>
          <a:p>
            <a:r>
              <a:rPr lang="en-US"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stages perfectly describe how the project must be executed.</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Depending on the type of project, characteristics of project life cycle phases may vary.</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Defining these phases for a project depends on how the goals and objectives of the project are derived. </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Project objectives help in carrying out the tasks and activities towards the succession of the project, while its lifecycle phases keep the project tasks actively moving towards succession.</a:t>
            </a:r>
          </a:p>
          <a:p>
            <a:endParaRPr lang="en-US" dirty="0"/>
          </a:p>
        </p:txBody>
      </p:sp>
      <p:sp>
        <p:nvSpPr>
          <p:cNvPr id="6" name="TextBox 5">
            <a:extLst>
              <a:ext uri="{FF2B5EF4-FFF2-40B4-BE49-F238E27FC236}">
                <a16:creationId xmlns:a16="http://schemas.microsoft.com/office/drawing/2014/main" id="{1FE373B7-F6BC-F02A-1425-B43D1D63DFD4}"/>
              </a:ext>
            </a:extLst>
          </p:cNvPr>
          <p:cNvSpPr txBox="1"/>
          <p:nvPr/>
        </p:nvSpPr>
        <p:spPr>
          <a:xfrm>
            <a:off x="558054" y="233082"/>
            <a:ext cx="6100482" cy="707886"/>
          </a:xfrm>
          <a:prstGeom prst="rect">
            <a:avLst/>
          </a:prstGeom>
          <a:noFill/>
        </p:spPr>
        <p:txBody>
          <a:bodyPr wrap="square">
            <a:spAutoFit/>
          </a:bodyPr>
          <a:lstStyle/>
          <a:p>
            <a:r>
              <a:rPr lang="en-US" sz="4000" b="1" dirty="0">
                <a:solidFill>
                  <a:srgbClr val="C00000"/>
                </a:solidFill>
                <a:effectLst/>
              </a:rPr>
              <a:t>Life Cycle  (Cont.)</a:t>
            </a:r>
            <a:endParaRPr lang="en-US" sz="4000" dirty="0">
              <a:solidFill>
                <a:srgbClr val="C00000"/>
              </a:solidFill>
            </a:endParaRPr>
          </a:p>
        </p:txBody>
      </p:sp>
    </p:spTree>
    <p:extLst>
      <p:ext uri="{BB962C8B-B14F-4D97-AF65-F5344CB8AC3E}">
        <p14:creationId xmlns:p14="http://schemas.microsoft.com/office/powerpoint/2010/main" val="129663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454981-2CDC-FA21-BC34-182945F4C8CF}"/>
              </a:ext>
            </a:extLst>
          </p:cNvPr>
          <p:cNvSpPr txBox="1"/>
          <p:nvPr/>
        </p:nvSpPr>
        <p:spPr>
          <a:xfrm>
            <a:off x="546846" y="279022"/>
            <a:ext cx="4661647" cy="707886"/>
          </a:xfrm>
          <a:prstGeom prst="rect">
            <a:avLst/>
          </a:prstGeom>
          <a:noFill/>
        </p:spPr>
        <p:txBody>
          <a:bodyPr wrap="square" rtlCol="0">
            <a:spAutoFit/>
          </a:bodyPr>
          <a:lstStyle/>
          <a:p>
            <a:r>
              <a:rPr lang="en-US" sz="4000" b="1" dirty="0">
                <a:solidFill>
                  <a:srgbClr val="C00000"/>
                </a:solidFill>
                <a:effectLst/>
              </a:rPr>
              <a:t>Possible Conflicts</a:t>
            </a:r>
            <a:endParaRPr lang="en-US" sz="4000" dirty="0">
              <a:solidFill>
                <a:srgbClr val="C00000"/>
              </a:solidFill>
            </a:endParaRPr>
          </a:p>
        </p:txBody>
      </p:sp>
      <p:pic>
        <p:nvPicPr>
          <p:cNvPr id="10" name="Picture 9">
            <a:extLst>
              <a:ext uri="{FF2B5EF4-FFF2-40B4-BE49-F238E27FC236}">
                <a16:creationId xmlns:a16="http://schemas.microsoft.com/office/drawing/2014/main" id="{4D46DC13-2DD7-F4A0-A6C5-C6F6701A0022}"/>
              </a:ext>
            </a:extLst>
          </p:cNvPr>
          <p:cNvPicPr>
            <a:picLocks noChangeAspect="1"/>
          </p:cNvPicPr>
          <p:nvPr/>
        </p:nvPicPr>
        <p:blipFill>
          <a:blip r:embed="rId2"/>
          <a:stretch>
            <a:fillRect/>
          </a:stretch>
        </p:blipFill>
        <p:spPr>
          <a:xfrm>
            <a:off x="881850" y="1190509"/>
            <a:ext cx="8154574" cy="4626153"/>
          </a:xfrm>
          <a:prstGeom prst="rect">
            <a:avLst/>
          </a:prstGeom>
        </p:spPr>
      </p:pic>
    </p:spTree>
    <p:extLst>
      <p:ext uri="{BB962C8B-B14F-4D97-AF65-F5344CB8AC3E}">
        <p14:creationId xmlns:p14="http://schemas.microsoft.com/office/powerpoint/2010/main" val="346860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0AE6A6-85A8-1947-EABD-870A89E443FC}"/>
              </a:ext>
            </a:extLst>
          </p:cNvPr>
          <p:cNvSpPr txBox="1"/>
          <p:nvPr/>
        </p:nvSpPr>
        <p:spPr>
          <a:xfrm>
            <a:off x="546846" y="279022"/>
            <a:ext cx="6149789" cy="707886"/>
          </a:xfrm>
          <a:prstGeom prst="rect">
            <a:avLst/>
          </a:prstGeom>
          <a:noFill/>
        </p:spPr>
        <p:txBody>
          <a:bodyPr wrap="square" rtlCol="0">
            <a:spAutoFit/>
          </a:bodyPr>
          <a:lstStyle/>
          <a:p>
            <a:r>
              <a:rPr lang="en-US" sz="4000" b="1" dirty="0">
                <a:solidFill>
                  <a:srgbClr val="C00000"/>
                </a:solidFill>
                <a:effectLst/>
              </a:rPr>
              <a:t>Possible Conflicts</a:t>
            </a:r>
            <a:r>
              <a:rPr lang="en-US" sz="4000" b="1" dirty="0">
                <a:solidFill>
                  <a:srgbClr val="C00000"/>
                </a:solidFill>
              </a:rPr>
              <a:t> (Cont.)</a:t>
            </a:r>
            <a:endParaRPr lang="en-US" sz="4000" dirty="0">
              <a:solidFill>
                <a:srgbClr val="C00000"/>
              </a:solidFill>
            </a:endParaRPr>
          </a:p>
        </p:txBody>
      </p:sp>
      <p:sp>
        <p:nvSpPr>
          <p:cNvPr id="5" name="TextBox 4">
            <a:extLst>
              <a:ext uri="{FF2B5EF4-FFF2-40B4-BE49-F238E27FC236}">
                <a16:creationId xmlns:a16="http://schemas.microsoft.com/office/drawing/2014/main" id="{05DCE399-41D1-54F7-B802-5ED6376A5F8B}"/>
              </a:ext>
            </a:extLst>
          </p:cNvPr>
          <p:cNvSpPr txBox="1"/>
          <p:nvPr/>
        </p:nvSpPr>
        <p:spPr>
          <a:xfrm>
            <a:off x="546846" y="1116996"/>
            <a:ext cx="8677835"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becoming a project manager, one of the key skills required is Conflict Resolution.</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Irrespective of the project type or its field, the occurrence of Conflicts and Risks is uncontrollable. </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Not properly defining the project results in high risks and conflicts.</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Utilizing the information available can help reduce the occurrence of risks and conflicts.</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With this, project managers can ensure every project team and its members work more productively and present more effectively.</a:t>
            </a:r>
          </a:p>
        </p:txBody>
      </p:sp>
    </p:spTree>
    <p:extLst>
      <p:ext uri="{BB962C8B-B14F-4D97-AF65-F5344CB8AC3E}">
        <p14:creationId xmlns:p14="http://schemas.microsoft.com/office/powerpoint/2010/main" val="194778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930E22-0FF2-9122-DD93-9875B904E50C}"/>
              </a:ext>
            </a:extLst>
          </p:cNvPr>
          <p:cNvSpPr txBox="1"/>
          <p:nvPr/>
        </p:nvSpPr>
        <p:spPr>
          <a:xfrm>
            <a:off x="600635" y="544861"/>
            <a:ext cx="6100482" cy="707886"/>
          </a:xfrm>
          <a:prstGeom prst="rect">
            <a:avLst/>
          </a:prstGeom>
          <a:noFill/>
        </p:spPr>
        <p:txBody>
          <a:bodyPr wrap="square">
            <a:spAutoFit/>
          </a:bodyPr>
          <a:lstStyle/>
          <a:p>
            <a:r>
              <a:rPr lang="en-US" sz="4000" b="1" dirty="0">
                <a:solidFill>
                  <a:srgbClr val="C00000"/>
                </a:solidFill>
                <a:effectLst/>
              </a:rPr>
              <a:t>Flexibility</a:t>
            </a:r>
            <a:endParaRPr lang="en-US" sz="4000" dirty="0">
              <a:solidFill>
                <a:srgbClr val="C00000"/>
              </a:solidFill>
            </a:endParaRPr>
          </a:p>
        </p:txBody>
      </p:sp>
      <p:sp>
        <p:nvSpPr>
          <p:cNvPr id="8" name="TextBox 7">
            <a:extLst>
              <a:ext uri="{FF2B5EF4-FFF2-40B4-BE49-F238E27FC236}">
                <a16:creationId xmlns:a16="http://schemas.microsoft.com/office/drawing/2014/main" id="{D15E730E-A6CC-E44E-43D9-4F654210C071}"/>
              </a:ext>
            </a:extLst>
          </p:cNvPr>
          <p:cNvSpPr txBox="1"/>
          <p:nvPr/>
        </p:nvSpPr>
        <p:spPr>
          <a:xfrm>
            <a:off x="412376" y="1514932"/>
            <a:ext cx="9018494"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make any project work as intended, it is important to take part in the changes that occur within its lifecycle.</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Project managers must also ensure to schedule every project task as flexibly as possible to give team members enough time to adapt to changes and cope with the tasks as scheduled.</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more flexibility in the schedule, the better the results concerning the changes.</a:t>
            </a:r>
          </a:p>
          <a:p>
            <a:endParaRPr lang="en-US" dirty="0"/>
          </a:p>
        </p:txBody>
      </p:sp>
    </p:spTree>
    <p:extLst>
      <p:ext uri="{BB962C8B-B14F-4D97-AF65-F5344CB8AC3E}">
        <p14:creationId xmlns:p14="http://schemas.microsoft.com/office/powerpoint/2010/main" val="103397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E481F5-E704-09B7-1DFD-F301179B9BDD}"/>
              </a:ext>
            </a:extLst>
          </p:cNvPr>
          <p:cNvSpPr txBox="1"/>
          <p:nvPr/>
        </p:nvSpPr>
        <p:spPr>
          <a:xfrm>
            <a:off x="770965" y="510988"/>
            <a:ext cx="4168588" cy="707886"/>
          </a:xfrm>
          <a:prstGeom prst="rect">
            <a:avLst/>
          </a:prstGeom>
          <a:noFill/>
        </p:spPr>
        <p:txBody>
          <a:bodyPr wrap="square" rtlCol="0">
            <a:spAutoFit/>
          </a:bodyPr>
          <a:lstStyle/>
          <a:p>
            <a:r>
              <a:rPr lang="en-US" sz="4000" b="1" dirty="0">
                <a:solidFill>
                  <a:srgbClr val="C00000"/>
                </a:solidFill>
                <a:effectLst/>
                <a:latin typeface="Garamond" panose="02020404030301010803" pitchFamily="18" charset="0"/>
              </a:rPr>
              <a:t>Team Spirit</a:t>
            </a:r>
            <a:endParaRPr lang="en-US" sz="4000" dirty="0">
              <a:solidFill>
                <a:srgbClr val="C00000"/>
              </a:solidFill>
              <a:latin typeface="Garamond" panose="02020404030301010803" pitchFamily="18" charset="0"/>
            </a:endParaRPr>
          </a:p>
        </p:txBody>
      </p:sp>
      <p:sp>
        <p:nvSpPr>
          <p:cNvPr id="4" name="TextBox 3">
            <a:extLst>
              <a:ext uri="{FF2B5EF4-FFF2-40B4-BE49-F238E27FC236}">
                <a16:creationId xmlns:a16="http://schemas.microsoft.com/office/drawing/2014/main" id="{4DA3A523-89C4-EF3F-0F7A-E390056CC9EE}"/>
              </a:ext>
            </a:extLst>
          </p:cNvPr>
          <p:cNvSpPr txBox="1"/>
          <p:nvPr/>
        </p:nvSpPr>
        <p:spPr>
          <a:xfrm>
            <a:off x="547967" y="1705579"/>
            <a:ext cx="8783171"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Just like the project is comprised of different characteristics, the same goes for the team.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Every team member is capable of different project characteristics. With the help of a team with good team spirit, the project can reciprocate according to the objectives set for each project.</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also helps in reducing the time taken to process the tasks and activities since every project team member is working cumulatively.</a:t>
            </a:r>
          </a:p>
        </p:txBody>
      </p:sp>
      <p:sp>
        <p:nvSpPr>
          <p:cNvPr id="3" name="TextBox 2">
            <a:extLst>
              <a:ext uri="{FF2B5EF4-FFF2-40B4-BE49-F238E27FC236}">
                <a16:creationId xmlns:a16="http://schemas.microsoft.com/office/drawing/2014/main" id="{409DCF83-35CD-6A72-AD7E-C22C03C255C8}"/>
              </a:ext>
            </a:extLst>
          </p:cNvPr>
          <p:cNvSpPr txBox="1"/>
          <p:nvPr/>
        </p:nvSpPr>
        <p:spPr>
          <a:xfrm>
            <a:off x="1308846" y="5767265"/>
            <a:ext cx="3065929" cy="646331"/>
          </a:xfrm>
          <a:prstGeom prst="rect">
            <a:avLst/>
          </a:prstGeom>
          <a:noFill/>
        </p:spPr>
        <p:txBody>
          <a:bodyPr wrap="square" rtlCol="0">
            <a:spAutoFit/>
          </a:bodyPr>
          <a:lstStyle/>
          <a:p>
            <a:r>
              <a:rPr lang="en-US" dirty="0">
                <a:hlinkClick r:id="rId2" action="ppaction://hlinkfile"/>
              </a:rPr>
              <a:t>D:\ITUM\TM2.mp4</a:t>
            </a:r>
            <a:endParaRPr lang="en-US" dirty="0"/>
          </a:p>
          <a:p>
            <a:r>
              <a:rPr lang="en-US" dirty="0">
                <a:hlinkClick r:id="rId3" action="ppaction://hlinkfile"/>
              </a:rPr>
              <a:t>D:\ITUM\TM1.mp4</a:t>
            </a:r>
            <a:endParaRPr lang="en-US" dirty="0"/>
          </a:p>
        </p:txBody>
      </p:sp>
    </p:spTree>
    <p:extLst>
      <p:ext uri="{BB962C8B-B14F-4D97-AF65-F5344CB8AC3E}">
        <p14:creationId xmlns:p14="http://schemas.microsoft.com/office/powerpoint/2010/main" val="407260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458D08-61E9-1B5F-D75F-BF1DFD7D3353}"/>
              </a:ext>
            </a:extLst>
          </p:cNvPr>
          <p:cNvPicPr>
            <a:picLocks noChangeAspect="1"/>
          </p:cNvPicPr>
          <p:nvPr/>
        </p:nvPicPr>
        <p:blipFill>
          <a:blip r:embed="rId2"/>
          <a:stretch>
            <a:fillRect/>
          </a:stretch>
        </p:blipFill>
        <p:spPr>
          <a:xfrm>
            <a:off x="2365544" y="1401877"/>
            <a:ext cx="5578323" cy="4663844"/>
          </a:xfrm>
          <a:prstGeom prst="rect">
            <a:avLst/>
          </a:prstGeom>
        </p:spPr>
      </p:pic>
      <p:sp>
        <p:nvSpPr>
          <p:cNvPr id="6" name="TextBox 5">
            <a:extLst>
              <a:ext uri="{FF2B5EF4-FFF2-40B4-BE49-F238E27FC236}">
                <a16:creationId xmlns:a16="http://schemas.microsoft.com/office/drawing/2014/main" id="{475E780C-DA33-B536-E62D-775FFE543ECD}"/>
              </a:ext>
            </a:extLst>
          </p:cNvPr>
          <p:cNvSpPr txBox="1"/>
          <p:nvPr/>
        </p:nvSpPr>
        <p:spPr>
          <a:xfrm>
            <a:off x="620805" y="375583"/>
            <a:ext cx="6100482" cy="707886"/>
          </a:xfrm>
          <a:prstGeom prst="rect">
            <a:avLst/>
          </a:prstGeom>
          <a:noFill/>
        </p:spPr>
        <p:txBody>
          <a:bodyPr wrap="square">
            <a:spAutoFit/>
          </a:bodyPr>
          <a:lstStyle/>
          <a:p>
            <a:r>
              <a:rPr lang="en-US" sz="4000" b="1" dirty="0">
                <a:solidFill>
                  <a:srgbClr val="C00000"/>
                </a:solidFill>
                <a:latin typeface="Garamond" panose="02020404030301010803" pitchFamily="18" charset="0"/>
              </a:rPr>
              <a:t>Stakeholders in a Project</a:t>
            </a:r>
          </a:p>
        </p:txBody>
      </p:sp>
    </p:spTree>
    <p:extLst>
      <p:ext uri="{BB962C8B-B14F-4D97-AF65-F5344CB8AC3E}">
        <p14:creationId xmlns:p14="http://schemas.microsoft.com/office/powerpoint/2010/main" val="234204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845615-60BF-9CDE-AD91-972325D84444}"/>
              </a:ext>
            </a:extLst>
          </p:cNvPr>
          <p:cNvSpPr txBox="1"/>
          <p:nvPr/>
        </p:nvSpPr>
        <p:spPr>
          <a:xfrm>
            <a:off x="620805" y="1321407"/>
            <a:ext cx="8012207" cy="5539978"/>
          </a:xfrm>
          <a:prstGeom prst="rect">
            <a:avLst/>
          </a:prstGeom>
          <a:noFill/>
        </p:spPr>
        <p:txBody>
          <a:bodyPr wrap="square">
            <a:spAutoFit/>
          </a:bodyPr>
          <a:lstStyle/>
          <a:p>
            <a:pPr algn="just">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Sponsor: </a:t>
            </a:r>
            <a:r>
              <a:rPr lang="en-US" sz="2400" b="0" dirty="0">
                <a:effectLst/>
                <a:latin typeface="Times New Roman" panose="02020603050405020304" pitchFamily="18" charset="0"/>
                <a:cs typeface="Times New Roman" panose="02020603050405020304" pitchFamily="18" charset="0"/>
              </a:rPr>
              <a:t>A sponsor is a person or group who provides supplies and support for the project and is liable for assisting success. He may be external or internal to the organization.</a:t>
            </a:r>
          </a:p>
          <a:p>
            <a:pPr algn="just">
              <a:buFont typeface="Arial" panose="020B0604020202020204" pitchFamily="34" charset="0"/>
              <a:buChar char="•"/>
            </a:pPr>
            <a:endParaRPr lang="en-US" sz="2400" b="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Customers and Users:</a:t>
            </a:r>
            <a:r>
              <a:rPr lang="en-US" sz="2400" b="0" dirty="0">
                <a:effectLst/>
                <a:latin typeface="Times New Roman" panose="02020603050405020304" pitchFamily="18" charset="0"/>
                <a:cs typeface="Times New Roman" panose="02020603050405020304" pitchFamily="18" charset="0"/>
              </a:rPr>
              <a:t> Customers are the people or organizations who will approve and manage the project’s product, service, or result. Users, as clear from the name, use the product.</a:t>
            </a:r>
          </a:p>
          <a:p>
            <a:pPr algn="just"/>
            <a:endParaRPr lang="en-US" sz="2400" b="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Sellers:</a:t>
            </a:r>
            <a:r>
              <a:rPr lang="en-US" sz="2400" b="0" dirty="0">
                <a:effectLst/>
                <a:latin typeface="Times New Roman" panose="02020603050405020304" pitchFamily="18" charset="0"/>
                <a:cs typeface="Times New Roman" panose="02020603050405020304" pitchFamily="18" charset="0"/>
              </a:rPr>
              <a:t> Sellers, also known as vendors, are external companies that enter into a contractual agreement to provide services or resources necessary for the project.</a:t>
            </a:r>
          </a:p>
          <a:p>
            <a:pPr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400" b="0" dirty="0">
              <a:effectLst/>
              <a:latin typeface="Times New Roman" panose="02020603050405020304" pitchFamily="18" charset="0"/>
              <a:cs typeface="Times New Roman" panose="02020603050405020304" pitchFamily="18" charset="0"/>
            </a:endParaRPr>
          </a:p>
          <a:p>
            <a:pPr algn="just"/>
            <a:endParaRPr lang="en-US" b="0" dirty="0">
              <a:effectLst/>
            </a:endParaRPr>
          </a:p>
        </p:txBody>
      </p:sp>
      <p:sp>
        <p:nvSpPr>
          <p:cNvPr id="2" name="TextBox 1">
            <a:extLst>
              <a:ext uri="{FF2B5EF4-FFF2-40B4-BE49-F238E27FC236}">
                <a16:creationId xmlns:a16="http://schemas.microsoft.com/office/drawing/2014/main" id="{01615600-C748-ADD2-ACE6-22D5FE6195A8}"/>
              </a:ext>
            </a:extLst>
          </p:cNvPr>
          <p:cNvSpPr txBox="1"/>
          <p:nvPr/>
        </p:nvSpPr>
        <p:spPr>
          <a:xfrm>
            <a:off x="620805" y="375583"/>
            <a:ext cx="7519148" cy="707886"/>
          </a:xfrm>
          <a:prstGeom prst="rect">
            <a:avLst/>
          </a:prstGeom>
          <a:noFill/>
        </p:spPr>
        <p:txBody>
          <a:bodyPr wrap="square">
            <a:spAutoFit/>
          </a:bodyPr>
          <a:lstStyle/>
          <a:p>
            <a:r>
              <a:rPr lang="en-US" sz="4000" b="1" dirty="0">
                <a:solidFill>
                  <a:srgbClr val="C00000"/>
                </a:solidFill>
                <a:latin typeface="Garamond" panose="02020404030301010803" pitchFamily="18" charset="0"/>
              </a:rPr>
              <a:t>Stakeholders in a Project (Cont.)</a:t>
            </a:r>
          </a:p>
        </p:txBody>
      </p:sp>
    </p:spTree>
    <p:extLst>
      <p:ext uri="{BB962C8B-B14F-4D97-AF65-F5344CB8AC3E}">
        <p14:creationId xmlns:p14="http://schemas.microsoft.com/office/powerpoint/2010/main" val="299440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08FE83-5929-0E95-D84D-8593A3367EA1}"/>
              </a:ext>
            </a:extLst>
          </p:cNvPr>
          <p:cNvSpPr txBox="1"/>
          <p:nvPr/>
        </p:nvSpPr>
        <p:spPr>
          <a:xfrm>
            <a:off x="620805" y="1468067"/>
            <a:ext cx="8119782" cy="3668710"/>
          </a:xfrm>
          <a:prstGeom prst="rect">
            <a:avLst/>
          </a:prstGeom>
          <a:noFill/>
        </p:spPr>
        <p:txBody>
          <a:bodyPr wrap="square">
            <a:spAutoFit/>
          </a:bodyPr>
          <a:lstStyle/>
          <a:p>
            <a:pPr algn="just">
              <a:buFont typeface="Arial" panose="020B0604020202020204" pitchFamily="34" charset="0"/>
              <a:buChar char="•"/>
            </a:pPr>
            <a:endParaRPr lang="en-US" b="0" dirty="0">
              <a:effectLst/>
            </a:endParaRPr>
          </a:p>
          <a:p>
            <a:pPr algn="just">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Business Partners:</a:t>
            </a:r>
            <a:r>
              <a:rPr lang="en-US" sz="2400" b="0" dirty="0">
                <a:effectLst/>
                <a:latin typeface="Times New Roman" panose="02020603050405020304" pitchFamily="18" charset="0"/>
                <a:cs typeface="Times New Roman" panose="02020603050405020304" pitchFamily="18" charset="0"/>
              </a:rPr>
              <a:t> They are external organizations that have a special relationship or partnership with the enterprise.</a:t>
            </a:r>
          </a:p>
          <a:p>
            <a:pPr algn="just">
              <a:buFont typeface="Arial" panose="020B0604020202020204" pitchFamily="34" charset="0"/>
              <a:buChar char="•"/>
            </a:pPr>
            <a:endParaRPr lang="en-US" sz="2400" b="1"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Organizational Groups:</a:t>
            </a:r>
            <a:r>
              <a:rPr lang="en-US" sz="2400" b="0" dirty="0">
                <a:effectLst/>
                <a:latin typeface="Times New Roman" panose="02020603050405020304" pitchFamily="18" charset="0"/>
                <a:cs typeface="Times New Roman" panose="02020603050405020304" pitchFamily="18" charset="0"/>
              </a:rPr>
              <a:t> Organizational groups are internal stakeholders who are influenced by the actions of the project team. For example, human resources, marketing, sales, legal, finance, operations, manufacturing, etc.</a:t>
            </a:r>
          </a:p>
          <a:p>
            <a:pPr algn="just">
              <a:buFont typeface="Arial" panose="020B0604020202020204" pitchFamily="34" charset="0"/>
              <a:buChar char="•"/>
            </a:pPr>
            <a:endParaRPr lang="en-US" sz="2400" b="0" dirty="0">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1B3BDF4-03C5-E2AC-EC2C-A57D0904DA65}"/>
              </a:ext>
            </a:extLst>
          </p:cNvPr>
          <p:cNvSpPr txBox="1"/>
          <p:nvPr/>
        </p:nvSpPr>
        <p:spPr>
          <a:xfrm>
            <a:off x="620805" y="375583"/>
            <a:ext cx="7519148" cy="707886"/>
          </a:xfrm>
          <a:prstGeom prst="rect">
            <a:avLst/>
          </a:prstGeom>
          <a:noFill/>
        </p:spPr>
        <p:txBody>
          <a:bodyPr wrap="square">
            <a:spAutoFit/>
          </a:bodyPr>
          <a:lstStyle/>
          <a:p>
            <a:r>
              <a:rPr lang="en-US" sz="4000" b="1" dirty="0">
                <a:solidFill>
                  <a:srgbClr val="C00000"/>
                </a:solidFill>
                <a:latin typeface="Garamond" panose="02020404030301010803" pitchFamily="18" charset="0"/>
              </a:rPr>
              <a:t>Stakeholders in a Project (Cont.)</a:t>
            </a:r>
          </a:p>
        </p:txBody>
      </p:sp>
    </p:spTree>
    <p:extLst>
      <p:ext uri="{BB962C8B-B14F-4D97-AF65-F5344CB8AC3E}">
        <p14:creationId xmlns:p14="http://schemas.microsoft.com/office/powerpoint/2010/main" val="55982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46F592-261E-C5BB-C0D8-36F0B1B37CE9}"/>
              </a:ext>
            </a:extLst>
          </p:cNvPr>
          <p:cNvSpPr txBox="1"/>
          <p:nvPr/>
        </p:nvSpPr>
        <p:spPr>
          <a:xfrm>
            <a:off x="459441" y="1957496"/>
            <a:ext cx="8146677" cy="3785652"/>
          </a:xfrm>
          <a:prstGeom prst="rect">
            <a:avLst/>
          </a:prstGeom>
          <a:noFill/>
        </p:spPr>
        <p:txBody>
          <a:bodyPr wrap="square">
            <a:spAutoFit/>
          </a:bodyPr>
          <a:lstStyle/>
          <a:p>
            <a:pPr algn="just">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Functional Managers:</a:t>
            </a:r>
            <a:r>
              <a:rPr lang="en-US" sz="2400" b="0" dirty="0">
                <a:effectLst/>
                <a:latin typeface="Times New Roman" panose="02020603050405020304" pitchFamily="18" charset="0"/>
                <a:cs typeface="Times New Roman" panose="02020603050405020304" pitchFamily="18" charset="0"/>
              </a:rPr>
              <a:t> They are key individuals who play the role of management within an administrative or functional area of the business. For example, human resources, finance, accounting, etc.</a:t>
            </a:r>
          </a:p>
          <a:p>
            <a:pPr algn="just">
              <a:buFont typeface="Arial" panose="020B0604020202020204" pitchFamily="34" charset="0"/>
              <a:buChar char="•"/>
            </a:pPr>
            <a:endParaRPr lang="en-US" sz="2400" b="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Other Stakeholders:</a:t>
            </a:r>
            <a:r>
              <a:rPr lang="en-US" sz="2400" b="0" dirty="0">
                <a:effectLst/>
                <a:latin typeface="Times New Roman" panose="02020603050405020304" pitchFamily="18" charset="0"/>
                <a:cs typeface="Times New Roman" panose="02020603050405020304" pitchFamily="18" charset="0"/>
              </a:rPr>
              <a:t> They are additional stakeholders which include financial institutions, government regulators, subject matter experts, consultants, and others, who have a financial interest in the project, contribute inputs to the project, or have in the outcome of the project</a:t>
            </a:r>
            <a:endParaRPr 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767A69D-DE94-8C6A-1E2A-E6744037E306}"/>
              </a:ext>
            </a:extLst>
          </p:cNvPr>
          <p:cNvSpPr txBox="1"/>
          <p:nvPr/>
        </p:nvSpPr>
        <p:spPr>
          <a:xfrm>
            <a:off x="540123" y="760909"/>
            <a:ext cx="7519148" cy="707886"/>
          </a:xfrm>
          <a:prstGeom prst="rect">
            <a:avLst/>
          </a:prstGeom>
          <a:noFill/>
        </p:spPr>
        <p:txBody>
          <a:bodyPr wrap="square">
            <a:spAutoFit/>
          </a:bodyPr>
          <a:lstStyle/>
          <a:p>
            <a:r>
              <a:rPr lang="en-US" sz="4000" b="1" dirty="0">
                <a:solidFill>
                  <a:srgbClr val="C00000"/>
                </a:solidFill>
                <a:latin typeface="Garamond" panose="02020404030301010803" pitchFamily="18" charset="0"/>
              </a:rPr>
              <a:t>Stakeholders in a Project (Cont.)</a:t>
            </a:r>
          </a:p>
        </p:txBody>
      </p:sp>
    </p:spTree>
    <p:extLst>
      <p:ext uri="{BB962C8B-B14F-4D97-AF65-F5344CB8AC3E}">
        <p14:creationId xmlns:p14="http://schemas.microsoft.com/office/powerpoint/2010/main" val="200610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F800EF-DA75-581E-63A9-E4C2B31470E7}"/>
              </a:ext>
            </a:extLst>
          </p:cNvPr>
          <p:cNvSpPr txBox="1"/>
          <p:nvPr/>
        </p:nvSpPr>
        <p:spPr>
          <a:xfrm>
            <a:off x="235321" y="263568"/>
            <a:ext cx="9195547" cy="707886"/>
          </a:xfrm>
          <a:prstGeom prst="rect">
            <a:avLst/>
          </a:prstGeom>
          <a:noFill/>
        </p:spPr>
        <p:txBody>
          <a:bodyPr wrap="square">
            <a:spAutoFit/>
          </a:bodyPr>
          <a:lstStyle/>
          <a:p>
            <a:r>
              <a:rPr lang="en-US" sz="4000" b="1" dirty="0">
                <a:solidFill>
                  <a:srgbClr val="C00000"/>
                </a:solidFill>
                <a:latin typeface="Garamond" panose="02020404030301010803" pitchFamily="18" charset="0"/>
              </a:rPr>
              <a:t>Project Management Professional (PMP)</a:t>
            </a:r>
          </a:p>
        </p:txBody>
      </p:sp>
      <p:sp>
        <p:nvSpPr>
          <p:cNvPr id="9" name="TextBox 8">
            <a:extLst>
              <a:ext uri="{FF2B5EF4-FFF2-40B4-BE49-F238E27FC236}">
                <a16:creationId xmlns:a16="http://schemas.microsoft.com/office/drawing/2014/main" id="{8FB5D670-A6C1-4E48-E399-AE269B991648}"/>
              </a:ext>
            </a:extLst>
          </p:cNvPr>
          <p:cNvSpPr txBox="1"/>
          <p:nvPr/>
        </p:nvSpPr>
        <p:spPr>
          <a:xfrm>
            <a:off x="280143" y="1209417"/>
            <a:ext cx="9105901" cy="2769989"/>
          </a:xfrm>
          <a:prstGeom prst="rect">
            <a:avLst/>
          </a:prstGeom>
          <a:noFill/>
        </p:spPr>
        <p:txBody>
          <a:bodyPr wrap="square">
            <a:spAutoFit/>
          </a:bodyPr>
          <a:lstStyle/>
          <a:p>
            <a:r>
              <a:rPr lang="en-US" b="1" dirty="0">
                <a:solidFill>
                  <a:srgbClr val="C00000"/>
                </a:solidFill>
                <a:effectLst/>
              </a:rPr>
              <a:t>What is PMP Certification?</a:t>
            </a:r>
          </a:p>
          <a:p>
            <a:r>
              <a:rPr lang="en-US" sz="2400" dirty="0">
                <a:effectLst/>
                <a:latin typeface="Times New Roman" panose="02020603050405020304" pitchFamily="18" charset="0"/>
                <a:cs typeface="Times New Roman" panose="02020603050405020304" pitchFamily="18" charset="0"/>
              </a:rPr>
              <a:t>The PMP acknowledges candidates skilled at managing the people, processes, and business priorities of professional projects. PMI, the world’s leading authority on project management, created the PMP to recognize project managers who have proven they have project leadership experience and expertise in any way of working.</a:t>
            </a:r>
          </a:p>
          <a:p>
            <a:br>
              <a:rPr lang="en-US" dirty="0">
                <a:effectLst/>
                <a:latin typeface="var(--bs-body-font-family)"/>
              </a:rPr>
            </a:br>
            <a:endParaRPr lang="en-US" dirty="0">
              <a:effectLst/>
            </a:endParaRPr>
          </a:p>
        </p:txBody>
      </p:sp>
      <p:pic>
        <p:nvPicPr>
          <p:cNvPr id="11" name="Picture 10">
            <a:extLst>
              <a:ext uri="{FF2B5EF4-FFF2-40B4-BE49-F238E27FC236}">
                <a16:creationId xmlns:a16="http://schemas.microsoft.com/office/drawing/2014/main" id="{61DB08E5-5234-2795-4B50-C887DD4B08C1}"/>
              </a:ext>
            </a:extLst>
          </p:cNvPr>
          <p:cNvPicPr>
            <a:picLocks noChangeAspect="1"/>
          </p:cNvPicPr>
          <p:nvPr/>
        </p:nvPicPr>
        <p:blipFill>
          <a:blip r:embed="rId2"/>
          <a:stretch>
            <a:fillRect/>
          </a:stretch>
        </p:blipFill>
        <p:spPr>
          <a:xfrm>
            <a:off x="1642782" y="3638819"/>
            <a:ext cx="6353736" cy="3039888"/>
          </a:xfrm>
          <a:prstGeom prst="rect">
            <a:avLst/>
          </a:prstGeom>
        </p:spPr>
      </p:pic>
    </p:spTree>
    <p:extLst>
      <p:ext uri="{BB962C8B-B14F-4D97-AF65-F5344CB8AC3E}">
        <p14:creationId xmlns:p14="http://schemas.microsoft.com/office/powerpoint/2010/main" val="28623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0152959-86C2-70F3-79B9-37A27A9690E8}"/>
              </a:ext>
            </a:extLst>
          </p:cNvPr>
          <p:cNvSpPr txBox="1"/>
          <p:nvPr/>
        </p:nvSpPr>
        <p:spPr>
          <a:xfrm>
            <a:off x="551746" y="816052"/>
            <a:ext cx="8300994" cy="1323439"/>
          </a:xfrm>
          <a:prstGeom prst="rect">
            <a:avLst/>
          </a:prstGeom>
          <a:noFill/>
        </p:spPr>
        <p:txBody>
          <a:bodyPr wrap="square">
            <a:spAutoFit/>
          </a:bodyPr>
          <a:lstStyle/>
          <a:p>
            <a:r>
              <a:rPr lang="en-US" sz="4000" b="1" i="0" dirty="0">
                <a:solidFill>
                  <a:srgbClr val="C00000"/>
                </a:solidFill>
                <a:effectLst/>
                <a:latin typeface="Garamond" panose="02020404030301010803" pitchFamily="18" charset="0"/>
              </a:rPr>
              <a:t>Project Management Statistics</a:t>
            </a:r>
            <a:r>
              <a:rPr lang="en-US" sz="4000" dirty="0">
                <a:solidFill>
                  <a:srgbClr val="C00000"/>
                </a:solidFill>
              </a:rPr>
              <a:t> </a:t>
            </a:r>
            <a:br>
              <a:rPr lang="en-US" sz="4000" dirty="0">
                <a:solidFill>
                  <a:srgbClr val="C00000"/>
                </a:solidFill>
              </a:rPr>
            </a:br>
            <a:endParaRPr lang="en-US" sz="4000" dirty="0">
              <a:solidFill>
                <a:srgbClr val="C00000"/>
              </a:solidFill>
            </a:endParaRPr>
          </a:p>
        </p:txBody>
      </p:sp>
      <p:sp>
        <p:nvSpPr>
          <p:cNvPr id="3" name="TextBox 2">
            <a:extLst>
              <a:ext uri="{FF2B5EF4-FFF2-40B4-BE49-F238E27FC236}">
                <a16:creationId xmlns:a16="http://schemas.microsoft.com/office/drawing/2014/main" id="{9E284DFE-7054-ECF5-E062-218C8BD90F6C}"/>
              </a:ext>
            </a:extLst>
          </p:cNvPr>
          <p:cNvSpPr txBox="1"/>
          <p:nvPr/>
        </p:nvSpPr>
        <p:spPr>
          <a:xfrm>
            <a:off x="551745" y="1899110"/>
            <a:ext cx="6094428" cy="461665"/>
          </a:xfrm>
          <a:prstGeom prst="rect">
            <a:avLst/>
          </a:prstGeom>
          <a:noFill/>
        </p:spPr>
        <p:txBody>
          <a:bodyPr wrap="square">
            <a:spAutoFit/>
          </a:bodyPr>
          <a:lstStyle/>
          <a:p>
            <a:r>
              <a:rPr lang="en-US" sz="2400" b="0" dirty="0">
                <a:effectLst/>
                <a:latin typeface="Times New Roman" panose="02020603050405020304" pitchFamily="18" charset="0"/>
                <a:cs typeface="Times New Roman" panose="02020603050405020304" pitchFamily="18" charset="0"/>
              </a:rPr>
              <a:t>70% of all projects fail.</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B91B79E-321D-7BFE-4549-4C5DA27DB8FD}"/>
              </a:ext>
            </a:extLst>
          </p:cNvPr>
          <p:cNvSpPr txBox="1"/>
          <p:nvPr/>
        </p:nvSpPr>
        <p:spPr>
          <a:xfrm>
            <a:off x="551745" y="2437841"/>
            <a:ext cx="9999482" cy="830997"/>
          </a:xfrm>
          <a:prstGeom prst="rect">
            <a:avLst/>
          </a:prstGeom>
          <a:noFill/>
        </p:spPr>
        <p:txBody>
          <a:bodyPr wrap="square">
            <a:spAutoFit/>
          </a:bodyPr>
          <a:lstStyle/>
          <a:p>
            <a:r>
              <a:rPr lang="en-US" sz="2400" b="0" dirty="0">
                <a:effectLst/>
                <a:latin typeface="Times New Roman" panose="02020603050405020304" pitchFamily="18" charset="0"/>
                <a:cs typeface="Times New Roman" panose="02020603050405020304" pitchFamily="18" charset="0"/>
              </a:rPr>
              <a:t>42% of companies don’t understand the need or importance of project management.</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EB93FD1-6AF1-C9BD-2E9A-58718A14C92F}"/>
              </a:ext>
            </a:extLst>
          </p:cNvPr>
          <p:cNvSpPr txBox="1"/>
          <p:nvPr/>
        </p:nvSpPr>
        <p:spPr>
          <a:xfrm>
            <a:off x="551745" y="3367010"/>
            <a:ext cx="9488726" cy="830997"/>
          </a:xfrm>
          <a:prstGeom prst="rect">
            <a:avLst/>
          </a:prstGeom>
          <a:noFill/>
        </p:spPr>
        <p:txBody>
          <a:bodyPr wrap="square">
            <a:spAutoFit/>
          </a:bodyPr>
          <a:lstStyle/>
          <a:p>
            <a:r>
              <a:rPr lang="en-US" sz="2400" b="0" dirty="0">
                <a:effectLst/>
                <a:latin typeface="Times New Roman" panose="02020603050405020304" pitchFamily="18" charset="0"/>
                <a:cs typeface="Times New Roman" panose="02020603050405020304" pitchFamily="18" charset="0"/>
              </a:rPr>
              <a:t>55% of project managers cite budget overrun as a reason for project failure</a:t>
            </a:r>
          </a:p>
          <a:p>
            <a:endParaRPr lang="en-US" sz="2400" dirty="0"/>
          </a:p>
        </p:txBody>
      </p:sp>
      <p:sp>
        <p:nvSpPr>
          <p:cNvPr id="9" name="TextBox 8">
            <a:extLst>
              <a:ext uri="{FF2B5EF4-FFF2-40B4-BE49-F238E27FC236}">
                <a16:creationId xmlns:a16="http://schemas.microsoft.com/office/drawing/2014/main" id="{834A733C-03F3-75DA-123F-6325D4DE19C4}"/>
              </a:ext>
            </a:extLst>
          </p:cNvPr>
          <p:cNvSpPr txBox="1"/>
          <p:nvPr/>
        </p:nvSpPr>
        <p:spPr>
          <a:xfrm>
            <a:off x="551745" y="4126612"/>
            <a:ext cx="8897054" cy="830997"/>
          </a:xfrm>
          <a:prstGeom prst="rect">
            <a:avLst/>
          </a:prstGeom>
          <a:noFill/>
        </p:spPr>
        <p:txBody>
          <a:bodyPr wrap="square">
            <a:spAutoFit/>
          </a:bodyPr>
          <a:lstStyle/>
          <a:p>
            <a:r>
              <a:rPr lang="en-US" sz="2400" b="0" dirty="0">
                <a:effectLst/>
                <a:latin typeface="Times New Roman" panose="02020603050405020304" pitchFamily="18" charset="0"/>
                <a:cs typeface="Times New Roman" panose="02020603050405020304" pitchFamily="18" charset="0"/>
              </a:rPr>
              <a:t>The project management industry is set to grow by $6.6 trillion by the end of 2020</a:t>
            </a:r>
            <a:endParaRPr 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8B5A7AC-D7AF-CE4C-BF02-DD95195A0C8F}"/>
              </a:ext>
            </a:extLst>
          </p:cNvPr>
          <p:cNvSpPr txBox="1"/>
          <p:nvPr/>
        </p:nvSpPr>
        <p:spPr>
          <a:xfrm>
            <a:off x="551745" y="5187631"/>
            <a:ext cx="8135055" cy="461665"/>
          </a:xfrm>
          <a:prstGeom prst="rect">
            <a:avLst/>
          </a:prstGeom>
          <a:noFill/>
        </p:spPr>
        <p:txBody>
          <a:bodyPr wrap="square">
            <a:spAutoFit/>
          </a:bodyPr>
          <a:lstStyle/>
          <a:p>
            <a:r>
              <a:rPr lang="en-US" sz="2400" b="0" dirty="0">
                <a:effectLst/>
                <a:latin typeface="Times New Roman" panose="02020603050405020304" pitchFamily="18" charset="0"/>
                <a:cs typeface="Times New Roman" panose="02020603050405020304" pitchFamily="18" charset="0"/>
              </a:rPr>
              <a:t>Stakeholder engagement is the most valuable PM process.</a:t>
            </a:r>
            <a:endParaRPr 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96FE7FF-D1F9-5AD8-9D10-A3D3C2EC091B}"/>
              </a:ext>
            </a:extLst>
          </p:cNvPr>
          <p:cNvSpPr txBox="1"/>
          <p:nvPr/>
        </p:nvSpPr>
        <p:spPr>
          <a:xfrm>
            <a:off x="551745" y="5870580"/>
            <a:ext cx="7171441" cy="461665"/>
          </a:xfrm>
          <a:prstGeom prst="rect">
            <a:avLst/>
          </a:prstGeom>
          <a:noFill/>
        </p:spPr>
        <p:txBody>
          <a:bodyPr wrap="square">
            <a:spAutoFit/>
          </a:bodyPr>
          <a:lstStyle/>
          <a:p>
            <a:r>
              <a:rPr lang="en-US" sz="2400" b="0" dirty="0">
                <a:effectLst/>
                <a:latin typeface="Times New Roman" panose="02020603050405020304" pitchFamily="18" charset="0"/>
                <a:cs typeface="Times New Roman" panose="02020603050405020304" pitchFamily="18" charset="0"/>
              </a:rPr>
              <a:t>62% of completed projects had supportive sponsors.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70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0E47-5E36-C5D6-83DF-B60EA8FE8F88}"/>
              </a:ext>
            </a:extLst>
          </p:cNvPr>
          <p:cNvSpPr>
            <a:spLocks noGrp="1"/>
          </p:cNvSpPr>
          <p:nvPr>
            <p:ph type="title"/>
          </p:nvPr>
        </p:nvSpPr>
        <p:spPr/>
        <p:txBody>
          <a:bodyPr>
            <a:normAutofit/>
          </a:bodyPr>
          <a:lstStyle/>
          <a:p>
            <a:r>
              <a:rPr lang="en-US" sz="4000" b="1" dirty="0">
                <a:solidFill>
                  <a:srgbClr val="C00000"/>
                </a:solidFill>
                <a:latin typeface="Garamond" panose="02020404030301010803" pitchFamily="18" charset="0"/>
              </a:rPr>
              <a:t>Project Attributes</a:t>
            </a:r>
            <a:br>
              <a:rPr lang="en-US" sz="4000" b="1" dirty="0">
                <a:solidFill>
                  <a:srgbClr val="C00000"/>
                </a:solidFill>
                <a:latin typeface="Garamond" panose="02020404030301010803" pitchFamily="18" charset="0"/>
              </a:rPr>
            </a:br>
            <a:endParaRPr lang="en-US" sz="4000" dirty="0"/>
          </a:p>
        </p:txBody>
      </p:sp>
      <p:sp>
        <p:nvSpPr>
          <p:cNvPr id="5" name="TextBox 4">
            <a:extLst>
              <a:ext uri="{FF2B5EF4-FFF2-40B4-BE49-F238E27FC236}">
                <a16:creationId xmlns:a16="http://schemas.microsoft.com/office/drawing/2014/main" id="{07AFAD9B-8604-D34B-3222-E68890C74600}"/>
              </a:ext>
            </a:extLst>
          </p:cNvPr>
          <p:cNvSpPr txBox="1"/>
          <p:nvPr/>
        </p:nvSpPr>
        <p:spPr>
          <a:xfrm>
            <a:off x="677334" y="1443841"/>
            <a:ext cx="8881783" cy="3970318"/>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rPr>
              <a:t>A project:</a:t>
            </a:r>
          </a:p>
          <a:p>
            <a:r>
              <a:rPr lang="en-US" sz="2800" b="0" i="0" dirty="0">
                <a:solidFill>
                  <a:srgbClr val="666699"/>
                </a:solidFill>
                <a:effectLst/>
                <a:latin typeface="Wingdings" panose="05000000000000000000" pitchFamily="2" charset="2"/>
              </a:rPr>
              <a:t> </a:t>
            </a:r>
            <a:r>
              <a:rPr lang="en-US" sz="2400" b="0" i="0" dirty="0">
                <a:solidFill>
                  <a:srgbClr val="000000"/>
                </a:solidFill>
                <a:effectLst/>
                <a:latin typeface="Times New Roman" panose="02020603050405020304" pitchFamily="18" charset="0"/>
              </a:rPr>
              <a:t>Has a unique purpose.</a:t>
            </a:r>
          </a:p>
          <a:p>
            <a:r>
              <a:rPr lang="en-US" sz="2800" b="0" i="0" dirty="0">
                <a:solidFill>
                  <a:srgbClr val="666699"/>
                </a:solidFill>
                <a:effectLst/>
                <a:latin typeface="Wingdings" panose="05000000000000000000" pitchFamily="2" charset="2"/>
              </a:rPr>
              <a:t> </a:t>
            </a:r>
            <a:r>
              <a:rPr lang="en-US" sz="2400" b="0" i="0" dirty="0">
                <a:solidFill>
                  <a:srgbClr val="000000"/>
                </a:solidFill>
                <a:effectLst/>
                <a:latin typeface="Times New Roman" panose="02020603050405020304" pitchFamily="18" charset="0"/>
              </a:rPr>
              <a:t>Is temporary.</a:t>
            </a:r>
          </a:p>
          <a:p>
            <a:r>
              <a:rPr lang="en-US" sz="2800" b="0" i="0" dirty="0">
                <a:solidFill>
                  <a:srgbClr val="666699"/>
                </a:solidFill>
                <a:effectLst/>
                <a:latin typeface="Wingdings" panose="05000000000000000000" pitchFamily="2" charset="2"/>
              </a:rPr>
              <a:t> </a:t>
            </a:r>
            <a:r>
              <a:rPr lang="en-US" sz="2400" b="0" i="0" dirty="0">
                <a:solidFill>
                  <a:srgbClr val="000000"/>
                </a:solidFill>
                <a:effectLst/>
                <a:latin typeface="Times New Roman" panose="02020603050405020304" pitchFamily="18" charset="0"/>
              </a:rPr>
              <a:t>Is developed using progressive elaboration.</a:t>
            </a:r>
          </a:p>
          <a:p>
            <a:r>
              <a:rPr lang="en-US" sz="2800" b="0" i="0" dirty="0">
                <a:solidFill>
                  <a:srgbClr val="666699"/>
                </a:solidFill>
                <a:effectLst/>
                <a:latin typeface="Wingdings" panose="05000000000000000000" pitchFamily="2" charset="2"/>
              </a:rPr>
              <a:t> </a:t>
            </a:r>
            <a:r>
              <a:rPr lang="en-US" sz="2400" b="0" i="0" dirty="0">
                <a:solidFill>
                  <a:srgbClr val="000000"/>
                </a:solidFill>
                <a:effectLst/>
                <a:latin typeface="Times New Roman" panose="02020603050405020304" pitchFamily="18" charset="0"/>
              </a:rPr>
              <a:t>Requires resources, often from various areas.</a:t>
            </a:r>
          </a:p>
          <a:p>
            <a:r>
              <a:rPr lang="en-US" sz="2800" b="0" i="0" dirty="0">
                <a:solidFill>
                  <a:srgbClr val="666699"/>
                </a:solidFill>
                <a:effectLst/>
                <a:latin typeface="Wingdings" panose="05000000000000000000" pitchFamily="2" charset="2"/>
              </a:rPr>
              <a:t> </a:t>
            </a:r>
            <a:r>
              <a:rPr lang="en-US" sz="2400" b="0" i="0" dirty="0">
                <a:solidFill>
                  <a:srgbClr val="000000"/>
                </a:solidFill>
                <a:effectLst/>
                <a:latin typeface="Times New Roman" panose="02020603050405020304" pitchFamily="18" charset="0"/>
              </a:rPr>
              <a:t>Should have a primary customer or sponsor.</a:t>
            </a:r>
          </a:p>
          <a:p>
            <a:r>
              <a:rPr lang="en-US" sz="2800" b="0" i="0" dirty="0">
                <a:solidFill>
                  <a:srgbClr val="666699"/>
                </a:solidFill>
                <a:effectLst/>
                <a:latin typeface="Wingdings" panose="05000000000000000000" pitchFamily="2" charset="2"/>
              </a:rPr>
              <a:t> </a:t>
            </a:r>
            <a:r>
              <a:rPr lang="en-US" sz="2400" b="0" i="0" dirty="0">
                <a:solidFill>
                  <a:srgbClr val="000000"/>
                </a:solidFill>
                <a:effectLst/>
                <a:latin typeface="Times New Roman" panose="02020603050405020304" pitchFamily="18" charset="0"/>
              </a:rPr>
              <a:t>The </a:t>
            </a:r>
            <a:r>
              <a:rPr lang="en-US" sz="2400" b="1" i="0" dirty="0">
                <a:solidFill>
                  <a:srgbClr val="000000"/>
                </a:solidFill>
                <a:effectLst/>
                <a:latin typeface="Times New Roman" panose="02020603050405020304" pitchFamily="18" charset="0"/>
              </a:rPr>
              <a:t>project sponsor </a:t>
            </a:r>
            <a:r>
              <a:rPr lang="en-US" sz="2400" b="0" i="0" dirty="0">
                <a:solidFill>
                  <a:srgbClr val="000000"/>
                </a:solidFill>
                <a:effectLst/>
                <a:latin typeface="Times New Roman" panose="02020603050405020304" pitchFamily="18" charset="0"/>
              </a:rPr>
              <a:t>usually provides the direction and funding for the project.</a:t>
            </a:r>
          </a:p>
          <a:p>
            <a:r>
              <a:rPr lang="en-US" sz="2800" b="0" i="0" dirty="0">
                <a:solidFill>
                  <a:srgbClr val="666699"/>
                </a:solidFill>
                <a:effectLst/>
                <a:latin typeface="Wingdings" panose="05000000000000000000" pitchFamily="2" charset="2"/>
              </a:rPr>
              <a:t> </a:t>
            </a:r>
            <a:r>
              <a:rPr lang="en-US" sz="2400" b="0" i="0" dirty="0">
                <a:solidFill>
                  <a:srgbClr val="000000"/>
                </a:solidFill>
                <a:effectLst/>
                <a:latin typeface="Times New Roman" panose="02020603050405020304" pitchFamily="18" charset="0"/>
                <a:cs typeface="Times New Roman" panose="02020603050405020304" pitchFamily="18" charset="0"/>
              </a:rPr>
              <a:t>Involves uncertainty.</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350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23E0B7A-2635-4E11-D823-C879541BB616}"/>
              </a:ext>
            </a:extLst>
          </p:cNvPr>
          <p:cNvSpPr txBox="1"/>
          <p:nvPr/>
        </p:nvSpPr>
        <p:spPr>
          <a:xfrm>
            <a:off x="215152" y="330806"/>
            <a:ext cx="8148918" cy="707886"/>
          </a:xfrm>
          <a:prstGeom prst="rect">
            <a:avLst/>
          </a:prstGeom>
          <a:noFill/>
        </p:spPr>
        <p:txBody>
          <a:bodyPr wrap="square">
            <a:spAutoFit/>
          </a:bodyPr>
          <a:lstStyle/>
          <a:p>
            <a:r>
              <a:rPr lang="en-US" sz="4000" b="1" dirty="0">
                <a:solidFill>
                  <a:srgbClr val="C00000"/>
                </a:solidFill>
                <a:latin typeface="Garamond" panose="02020404030301010803" pitchFamily="18" charset="0"/>
              </a:rPr>
              <a:t>Key Characteristics of a Project</a:t>
            </a:r>
          </a:p>
        </p:txBody>
      </p:sp>
      <p:pic>
        <p:nvPicPr>
          <p:cNvPr id="9" name="Picture 8">
            <a:extLst>
              <a:ext uri="{FF2B5EF4-FFF2-40B4-BE49-F238E27FC236}">
                <a16:creationId xmlns:a16="http://schemas.microsoft.com/office/drawing/2014/main" id="{05CD2DEE-6297-EC3E-846A-E30815789D17}"/>
              </a:ext>
            </a:extLst>
          </p:cNvPr>
          <p:cNvPicPr>
            <a:picLocks noChangeAspect="1"/>
          </p:cNvPicPr>
          <p:nvPr/>
        </p:nvPicPr>
        <p:blipFill>
          <a:blip r:embed="rId2"/>
          <a:stretch>
            <a:fillRect/>
          </a:stretch>
        </p:blipFill>
        <p:spPr>
          <a:xfrm>
            <a:off x="2351856" y="1318694"/>
            <a:ext cx="5447438" cy="4926983"/>
          </a:xfrm>
          <a:prstGeom prst="rect">
            <a:avLst/>
          </a:prstGeom>
        </p:spPr>
      </p:pic>
    </p:spTree>
    <p:extLst>
      <p:ext uri="{BB962C8B-B14F-4D97-AF65-F5344CB8AC3E}">
        <p14:creationId xmlns:p14="http://schemas.microsoft.com/office/powerpoint/2010/main" val="76682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916E1B-2699-520F-6681-9A672BC6681F}"/>
              </a:ext>
            </a:extLst>
          </p:cNvPr>
          <p:cNvSpPr txBox="1"/>
          <p:nvPr/>
        </p:nvSpPr>
        <p:spPr>
          <a:xfrm>
            <a:off x="466165" y="518653"/>
            <a:ext cx="5235388" cy="707886"/>
          </a:xfrm>
          <a:prstGeom prst="rect">
            <a:avLst/>
          </a:prstGeom>
          <a:noFill/>
        </p:spPr>
        <p:txBody>
          <a:bodyPr wrap="square" rtlCol="0">
            <a:spAutoFit/>
          </a:bodyPr>
          <a:lstStyle/>
          <a:p>
            <a:r>
              <a:rPr lang="en-US" sz="4000" b="1" dirty="0">
                <a:solidFill>
                  <a:srgbClr val="C00000"/>
                </a:solidFill>
                <a:effectLst/>
              </a:rPr>
              <a:t>Project Objectives </a:t>
            </a:r>
            <a:endParaRPr lang="en-US" sz="4000" dirty="0">
              <a:solidFill>
                <a:srgbClr val="C00000"/>
              </a:solidFill>
            </a:endParaRPr>
          </a:p>
        </p:txBody>
      </p:sp>
      <p:pic>
        <p:nvPicPr>
          <p:cNvPr id="4" name="Picture 3">
            <a:extLst>
              <a:ext uri="{FF2B5EF4-FFF2-40B4-BE49-F238E27FC236}">
                <a16:creationId xmlns:a16="http://schemas.microsoft.com/office/drawing/2014/main" id="{9F25C33C-8A4C-A289-DB18-0EBA94FBAE0C}"/>
              </a:ext>
            </a:extLst>
          </p:cNvPr>
          <p:cNvPicPr>
            <a:picLocks noChangeAspect="1"/>
          </p:cNvPicPr>
          <p:nvPr/>
        </p:nvPicPr>
        <p:blipFill>
          <a:blip r:embed="rId2"/>
          <a:stretch>
            <a:fillRect/>
          </a:stretch>
        </p:blipFill>
        <p:spPr>
          <a:xfrm>
            <a:off x="1599504" y="1671104"/>
            <a:ext cx="7261239" cy="3698754"/>
          </a:xfrm>
          <a:prstGeom prst="rect">
            <a:avLst/>
          </a:prstGeom>
        </p:spPr>
      </p:pic>
    </p:spTree>
    <p:extLst>
      <p:ext uri="{BB962C8B-B14F-4D97-AF65-F5344CB8AC3E}">
        <p14:creationId xmlns:p14="http://schemas.microsoft.com/office/powerpoint/2010/main" val="180705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EF1B35-C2C8-AD9F-F348-CB979EC6DB08}"/>
              </a:ext>
            </a:extLst>
          </p:cNvPr>
          <p:cNvSpPr txBox="1"/>
          <p:nvPr/>
        </p:nvSpPr>
        <p:spPr>
          <a:xfrm>
            <a:off x="575981" y="514582"/>
            <a:ext cx="7814983" cy="707886"/>
          </a:xfrm>
          <a:prstGeom prst="rect">
            <a:avLst/>
          </a:prstGeom>
          <a:noFill/>
        </p:spPr>
        <p:txBody>
          <a:bodyPr wrap="square">
            <a:spAutoFit/>
          </a:bodyPr>
          <a:lstStyle/>
          <a:p>
            <a:r>
              <a:rPr lang="en-US" sz="4000" b="1" dirty="0">
                <a:solidFill>
                  <a:srgbClr val="C00000"/>
                </a:solidFill>
                <a:effectLst/>
              </a:rPr>
              <a:t>Project Objectives (Cont.)</a:t>
            </a:r>
            <a:endParaRPr lang="en-US" sz="4000" dirty="0">
              <a:solidFill>
                <a:srgbClr val="C00000"/>
              </a:solidFill>
            </a:endParaRPr>
          </a:p>
        </p:txBody>
      </p:sp>
      <p:sp>
        <p:nvSpPr>
          <p:cNvPr id="6" name="TextBox 5">
            <a:extLst>
              <a:ext uri="{FF2B5EF4-FFF2-40B4-BE49-F238E27FC236}">
                <a16:creationId xmlns:a16="http://schemas.microsoft.com/office/drawing/2014/main" id="{976D5AB0-9F05-0F29-1E8E-340513040E7B}"/>
              </a:ext>
            </a:extLst>
          </p:cNvPr>
          <p:cNvSpPr txBox="1"/>
          <p:nvPr/>
        </p:nvSpPr>
        <p:spPr>
          <a:xfrm>
            <a:off x="448236" y="1765227"/>
            <a:ext cx="9368118" cy="44576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important for any project to first have its goals and objectives decided.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Defining project objectives gives project team members a clear idea of how to proceed and what to achieve with the project tasks and activities.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Objectives are the key characteristics of any project that help you analyze the progress of the project.</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Tracking the progress and regularly analyzing the results shows how much of the project has been accomplished. </a:t>
            </a:r>
            <a:endParaRPr lang="en-US" sz="2400" dirty="0"/>
          </a:p>
        </p:txBody>
      </p:sp>
    </p:spTree>
    <p:extLst>
      <p:ext uri="{BB962C8B-B14F-4D97-AF65-F5344CB8AC3E}">
        <p14:creationId xmlns:p14="http://schemas.microsoft.com/office/powerpoint/2010/main" val="148151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C27BE4-65B8-EFC0-17E6-C5D9535F7A82}"/>
              </a:ext>
            </a:extLst>
          </p:cNvPr>
          <p:cNvSpPr txBox="1"/>
          <p:nvPr/>
        </p:nvSpPr>
        <p:spPr>
          <a:xfrm>
            <a:off x="692525" y="218746"/>
            <a:ext cx="6100482" cy="707886"/>
          </a:xfrm>
          <a:prstGeom prst="rect">
            <a:avLst/>
          </a:prstGeom>
          <a:noFill/>
        </p:spPr>
        <p:txBody>
          <a:bodyPr wrap="square">
            <a:spAutoFit/>
          </a:bodyPr>
          <a:lstStyle/>
          <a:p>
            <a:r>
              <a:rPr lang="en-US" sz="4000" b="1" dirty="0">
                <a:solidFill>
                  <a:srgbClr val="C00000"/>
                </a:solidFill>
              </a:rPr>
              <a:t>Time</a:t>
            </a:r>
          </a:p>
        </p:txBody>
      </p:sp>
      <p:sp>
        <p:nvSpPr>
          <p:cNvPr id="6" name="TextBox 5">
            <a:extLst>
              <a:ext uri="{FF2B5EF4-FFF2-40B4-BE49-F238E27FC236}">
                <a16:creationId xmlns:a16="http://schemas.microsoft.com/office/drawing/2014/main" id="{5A2F8208-7347-F9EB-EF1B-CF2EE2BA0767}"/>
              </a:ext>
            </a:extLst>
          </p:cNvPr>
          <p:cNvSpPr txBox="1"/>
          <p:nvPr/>
        </p:nvSpPr>
        <p:spPr>
          <a:xfrm>
            <a:off x="484093" y="2297905"/>
            <a:ext cx="9161929" cy="44579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Every project is assigned or designed with certain deadlines and milestones.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matter the type of project, every project is indiscriminately time-bound.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ensure that the project team works independently on necessary project tasks, project managers plan out the tasks and activities based on the resources available and the capabilities of the team and team members.</a:t>
            </a:r>
          </a:p>
        </p:txBody>
      </p:sp>
      <p:pic>
        <p:nvPicPr>
          <p:cNvPr id="9" name="Picture 8">
            <a:extLst>
              <a:ext uri="{FF2B5EF4-FFF2-40B4-BE49-F238E27FC236}">
                <a16:creationId xmlns:a16="http://schemas.microsoft.com/office/drawing/2014/main" id="{D0B835C8-0215-20D1-F5A7-75CCBD33EB0D}"/>
              </a:ext>
            </a:extLst>
          </p:cNvPr>
          <p:cNvPicPr>
            <a:picLocks noChangeAspect="1"/>
          </p:cNvPicPr>
          <p:nvPr/>
        </p:nvPicPr>
        <p:blipFill>
          <a:blip r:embed="rId2"/>
          <a:stretch>
            <a:fillRect/>
          </a:stretch>
        </p:blipFill>
        <p:spPr>
          <a:xfrm>
            <a:off x="3076626" y="492414"/>
            <a:ext cx="3602080" cy="1531823"/>
          </a:xfrm>
          <a:prstGeom prst="rect">
            <a:avLst/>
          </a:prstGeom>
        </p:spPr>
      </p:pic>
    </p:spTree>
    <p:extLst>
      <p:ext uri="{BB962C8B-B14F-4D97-AF65-F5344CB8AC3E}">
        <p14:creationId xmlns:p14="http://schemas.microsoft.com/office/powerpoint/2010/main" val="355531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F062CF-0766-88A5-A607-15813462F6E6}"/>
              </a:ext>
            </a:extLst>
          </p:cNvPr>
          <p:cNvSpPr txBox="1"/>
          <p:nvPr/>
        </p:nvSpPr>
        <p:spPr>
          <a:xfrm>
            <a:off x="486335" y="331693"/>
            <a:ext cx="3332630" cy="707886"/>
          </a:xfrm>
          <a:prstGeom prst="rect">
            <a:avLst/>
          </a:prstGeom>
          <a:noFill/>
        </p:spPr>
        <p:txBody>
          <a:bodyPr wrap="square" rtlCol="0">
            <a:spAutoFit/>
          </a:bodyPr>
          <a:lstStyle/>
          <a:p>
            <a:r>
              <a:rPr lang="en-US" sz="4000" b="1" dirty="0">
                <a:solidFill>
                  <a:srgbClr val="C00000"/>
                </a:solidFill>
                <a:effectLst/>
              </a:rPr>
              <a:t>Life Cycle</a:t>
            </a:r>
            <a:endParaRPr lang="en-US" sz="4000" dirty="0">
              <a:solidFill>
                <a:srgbClr val="C00000"/>
              </a:solidFill>
            </a:endParaRPr>
          </a:p>
        </p:txBody>
      </p:sp>
      <p:pic>
        <p:nvPicPr>
          <p:cNvPr id="7" name="Picture 6">
            <a:extLst>
              <a:ext uri="{FF2B5EF4-FFF2-40B4-BE49-F238E27FC236}">
                <a16:creationId xmlns:a16="http://schemas.microsoft.com/office/drawing/2014/main" id="{B7FAF17F-715B-576C-20A4-9A23885969DB}"/>
              </a:ext>
            </a:extLst>
          </p:cNvPr>
          <p:cNvPicPr>
            <a:picLocks noChangeAspect="1"/>
          </p:cNvPicPr>
          <p:nvPr/>
        </p:nvPicPr>
        <p:blipFill>
          <a:blip r:embed="rId2"/>
          <a:stretch>
            <a:fillRect/>
          </a:stretch>
        </p:blipFill>
        <p:spPr>
          <a:xfrm>
            <a:off x="2044654" y="1255127"/>
            <a:ext cx="6409063" cy="5090191"/>
          </a:xfrm>
          <a:prstGeom prst="rect">
            <a:avLst/>
          </a:prstGeom>
        </p:spPr>
      </p:pic>
    </p:spTree>
    <p:extLst>
      <p:ext uri="{BB962C8B-B14F-4D97-AF65-F5344CB8AC3E}">
        <p14:creationId xmlns:p14="http://schemas.microsoft.com/office/powerpoint/2010/main" val="225343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3876</TotalTime>
  <Words>1011</Words>
  <Application>Microsoft Office PowerPoint</Application>
  <PresentationFormat>Widescreen</PresentationFormat>
  <Paragraphs>90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Garamond</vt:lpstr>
      <vt:lpstr>Times New Roman</vt:lpstr>
      <vt:lpstr>Trebuchet MS</vt:lpstr>
      <vt:lpstr>var(--bs-body-font-family)</vt:lpstr>
      <vt:lpstr>Wingdings</vt:lpstr>
      <vt:lpstr>Wingdings 3</vt:lpstr>
      <vt:lpstr>Facet</vt:lpstr>
      <vt:lpstr> </vt:lpstr>
      <vt:lpstr>PowerPoint Presentation</vt:lpstr>
      <vt:lpstr>PowerPoint Presentation</vt:lpstr>
      <vt:lpstr>Project Attributes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Prabath Jayathilaka</dc:creator>
  <cp:lastModifiedBy>Prabath Jayathilaka</cp:lastModifiedBy>
  <cp:revision>17</cp:revision>
  <dcterms:created xsi:type="dcterms:W3CDTF">2024-02-25T15:12:27Z</dcterms:created>
  <dcterms:modified xsi:type="dcterms:W3CDTF">2024-03-17T10:16:40Z</dcterms:modified>
</cp:coreProperties>
</file>