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92" r:id="rId3"/>
    <p:sldId id="257" r:id="rId4"/>
    <p:sldId id="258" r:id="rId5"/>
    <p:sldId id="282" r:id="rId6"/>
    <p:sldId id="259" r:id="rId7"/>
    <p:sldId id="285" r:id="rId8"/>
    <p:sldId id="286" r:id="rId9"/>
    <p:sldId id="287" r:id="rId10"/>
    <p:sldId id="288" r:id="rId11"/>
    <p:sldId id="289" r:id="rId12"/>
    <p:sldId id="290" r:id="rId13"/>
    <p:sldId id="291" r:id="rId14"/>
    <p:sldId id="260" r:id="rId15"/>
    <p:sldId id="261" r:id="rId16"/>
    <p:sldId id="262" r:id="rId17"/>
    <p:sldId id="263" r:id="rId18"/>
    <p:sldId id="264" r:id="rId19"/>
    <p:sldId id="265" r:id="rId20"/>
    <p:sldId id="283" r:id="rId21"/>
    <p:sldId id="266" r:id="rId22"/>
    <p:sldId id="26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410835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92044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420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2701541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16328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1671840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592183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87972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12511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246D13-CCCB-4830-AD89-FA29BD71939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1459797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246D13-CCCB-4830-AD89-FA29BD71939F}"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179231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46D13-CCCB-4830-AD89-FA29BD71939F}"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1446972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246D13-CCCB-4830-AD89-FA29BD71939F}"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117959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46D13-CCCB-4830-AD89-FA29BD71939F}"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103575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46D13-CCCB-4830-AD89-FA29BD71939F}"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D3289-E0AF-4F31-88A2-954103FDFFDC}" type="slidenum">
              <a:rPr lang="en-US" smtClean="0"/>
              <a:t>‹#›</a:t>
            </a:fld>
            <a:endParaRPr lang="en-US"/>
          </a:p>
        </p:txBody>
      </p:sp>
    </p:spTree>
    <p:extLst>
      <p:ext uri="{BB962C8B-B14F-4D97-AF65-F5344CB8AC3E}">
        <p14:creationId xmlns:p14="http://schemas.microsoft.com/office/powerpoint/2010/main" val="851364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D3289-E0AF-4F31-88A2-954103FDFFDC}" type="slidenum">
              <a:rPr lang="en-US" smtClean="0"/>
              <a:t>‹#›</a:t>
            </a:fld>
            <a:endParaRPr lang="en-US"/>
          </a:p>
        </p:txBody>
      </p:sp>
      <p:sp>
        <p:nvSpPr>
          <p:cNvPr id="5" name="Date Placeholder 4"/>
          <p:cNvSpPr>
            <a:spLocks noGrp="1"/>
          </p:cNvSpPr>
          <p:nvPr>
            <p:ph type="dt" sz="half" idx="10"/>
          </p:nvPr>
        </p:nvSpPr>
        <p:spPr/>
        <p:txBody>
          <a:bodyPr/>
          <a:lstStyle/>
          <a:p>
            <a:fld id="{04246D13-CCCB-4830-AD89-FA29BD71939F}" type="datetimeFigureOut">
              <a:rPr lang="en-US" smtClean="0"/>
              <a:t>2/23/2025</a:t>
            </a:fld>
            <a:endParaRPr lang="en-US"/>
          </a:p>
        </p:txBody>
      </p:sp>
    </p:spTree>
    <p:extLst>
      <p:ext uri="{BB962C8B-B14F-4D97-AF65-F5344CB8AC3E}">
        <p14:creationId xmlns:p14="http://schemas.microsoft.com/office/powerpoint/2010/main" val="85689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246D13-CCCB-4830-AD89-FA29BD71939F}" type="datetimeFigureOut">
              <a:rPr lang="en-US" smtClean="0"/>
              <a:t>2/23/2025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0D3289-E0AF-4F31-88A2-954103FDFFDC}" type="slidenum">
              <a:rPr lang="en-US" smtClean="0"/>
              <a:t>‹#›</a:t>
            </a:fld>
            <a:endParaRPr lang="en-US"/>
          </a:p>
        </p:txBody>
      </p:sp>
    </p:spTree>
    <p:extLst>
      <p:ext uri="{BB962C8B-B14F-4D97-AF65-F5344CB8AC3E}">
        <p14:creationId xmlns:p14="http://schemas.microsoft.com/office/powerpoint/2010/main" val="21054786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226DC3-D013-5C04-E62A-0CD91614C89F}"/>
              </a:ext>
            </a:extLst>
          </p:cNvPr>
          <p:cNvGraphicFramePr>
            <a:graphicFrameLocks noGrp="1"/>
          </p:cNvGraphicFramePr>
          <p:nvPr>
            <p:extLst>
              <p:ext uri="{D42A27DB-BD31-4B8C-83A1-F6EECF244321}">
                <p14:modId xmlns:p14="http://schemas.microsoft.com/office/powerpoint/2010/main" val="1699348231"/>
              </p:ext>
            </p:extLst>
          </p:nvPr>
        </p:nvGraphicFramePr>
        <p:xfrm>
          <a:off x="941294" y="1824598"/>
          <a:ext cx="8677836" cy="2286000"/>
        </p:xfrm>
        <a:graphic>
          <a:graphicData uri="http://schemas.openxmlformats.org/drawingml/2006/table">
            <a:tbl>
              <a:tblPr/>
              <a:tblGrid>
                <a:gridCol w="8677836">
                  <a:extLst>
                    <a:ext uri="{9D8B030D-6E8A-4147-A177-3AD203B41FA5}">
                      <a16:colId xmlns:a16="http://schemas.microsoft.com/office/drawing/2014/main" val="1458867593"/>
                    </a:ext>
                  </a:extLst>
                </a:gridCol>
              </a:tblGrid>
              <a:tr h="0">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4168076729"/>
                  </a:ext>
                </a:extLst>
              </a:tr>
              <a:tr h="0">
                <a:tc>
                  <a:txBody>
                    <a:bodyPr/>
                    <a:lstStyle/>
                    <a:p>
                      <a:pPr algn="ctr"/>
                      <a:r>
                        <a:rPr lang="en-US" sz="6000" b="1" i="0" dirty="0">
                          <a:solidFill>
                            <a:srgbClr val="FF0000"/>
                          </a:solidFill>
                          <a:effectLst/>
                          <a:latin typeface="Garamond" panose="02020404030301010803" pitchFamily="18" charset="0"/>
                        </a:rPr>
                        <a:t>Project Integration Management</a:t>
                      </a:r>
                      <a:endParaRPr lang="en-US" sz="6000" b="1" dirty="0">
                        <a:solidFill>
                          <a:srgbClr val="FF0000"/>
                        </a:solidFill>
                        <a:effectLst/>
                        <a:latin typeface="Garamond" panose="02020404030301010803" pitchFamily="18" charset="0"/>
                      </a:endParaRPr>
                    </a:p>
                  </a:txBody>
                  <a:tcPr anchor="ctr">
                    <a:lnL>
                      <a:noFill/>
                    </a:lnL>
                    <a:lnR>
                      <a:noFill/>
                    </a:lnR>
                    <a:lnT>
                      <a:noFill/>
                    </a:lnT>
                    <a:lnB>
                      <a:noFill/>
                    </a:lnB>
                    <a:noFill/>
                  </a:tcPr>
                </a:tc>
                <a:extLst>
                  <a:ext uri="{0D108BD9-81ED-4DB2-BD59-A6C34878D82A}">
                    <a16:rowId xmlns:a16="http://schemas.microsoft.com/office/drawing/2014/main" val="3308514756"/>
                  </a:ext>
                </a:extLst>
              </a:tr>
            </a:tbl>
          </a:graphicData>
        </a:graphic>
      </p:graphicFrame>
      <p:sp>
        <p:nvSpPr>
          <p:cNvPr id="5" name="Rectangle 1">
            <a:extLst>
              <a:ext uri="{FF2B5EF4-FFF2-40B4-BE49-F238E27FC236}">
                <a16:creationId xmlns:a16="http://schemas.microsoft.com/office/drawing/2014/main" id="{E95FD1EA-8A02-373E-75B7-EFB32C824510}"/>
              </a:ext>
            </a:extLst>
          </p:cNvPr>
          <p:cNvSpPr>
            <a:spLocks noGrp="1" noChangeArrowheads="1"/>
          </p:cNvSpPr>
          <p:nvPr>
            <p:ph type="ctrTitle"/>
          </p:nvPr>
        </p:nvSpPr>
        <p:spPr bwMode="auto">
          <a:xfrm>
            <a:off x="-125506" y="-563002"/>
            <a:ext cx="91440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99FA9847-37F5-CEE2-1C0D-BC0B6D0CE80C}"/>
              </a:ext>
            </a:extLst>
          </p:cNvPr>
          <p:cNvSpPr txBox="1"/>
          <p:nvPr/>
        </p:nvSpPr>
        <p:spPr>
          <a:xfrm>
            <a:off x="6391836" y="4885764"/>
            <a:ext cx="2823882" cy="369332"/>
          </a:xfrm>
          <a:prstGeom prst="rect">
            <a:avLst/>
          </a:prstGeom>
          <a:noFill/>
        </p:spPr>
        <p:txBody>
          <a:bodyPr wrap="square" rtlCol="0">
            <a:spAutoFit/>
          </a:bodyPr>
          <a:lstStyle/>
          <a:p>
            <a:r>
              <a:rPr lang="en-US" dirty="0">
                <a:solidFill>
                  <a:srgbClr val="7030A0"/>
                </a:solidFill>
              </a:rPr>
              <a:t>Prabath Jayathilaka</a:t>
            </a:r>
          </a:p>
        </p:txBody>
      </p:sp>
    </p:spTree>
    <p:extLst>
      <p:ext uri="{BB962C8B-B14F-4D97-AF65-F5344CB8AC3E}">
        <p14:creationId xmlns:p14="http://schemas.microsoft.com/office/powerpoint/2010/main" val="4088933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1B43-6D33-46C0-5F95-FAFB5C284DA2}"/>
              </a:ext>
            </a:extLst>
          </p:cNvPr>
          <p:cNvSpPr>
            <a:spLocks noGrp="1"/>
          </p:cNvSpPr>
          <p:nvPr>
            <p:ph type="title"/>
          </p:nvPr>
        </p:nvSpPr>
        <p:spPr>
          <a:xfrm>
            <a:off x="507005" y="167813"/>
            <a:ext cx="8596668" cy="1320800"/>
          </a:xfrm>
        </p:spPr>
        <p:txBody>
          <a:bodyPr>
            <a:normAutofit/>
          </a:bodyPr>
          <a:lstStyle/>
          <a:p>
            <a:r>
              <a:rPr lang="en-US" sz="4000" b="1" i="0" dirty="0">
                <a:solidFill>
                  <a:srgbClr val="FF0000"/>
                </a:solidFill>
                <a:effectLst/>
                <a:latin typeface="Garamond" panose="02020404030301010803" pitchFamily="18" charset="0"/>
              </a:rPr>
              <a:t>Categorizing IT Projects</a:t>
            </a:r>
            <a:br>
              <a:rPr lang="en-US" sz="4000" b="1" i="0" dirty="0">
                <a:solidFill>
                  <a:srgbClr val="FF0000"/>
                </a:solidFill>
                <a:effectLst/>
                <a:latin typeface="Garamond" panose="02020404030301010803" pitchFamily="18" charset="0"/>
              </a:rPr>
            </a:br>
            <a:endParaRPr lang="en-US" sz="4000" b="1" dirty="0">
              <a:solidFill>
                <a:srgbClr val="FF0000"/>
              </a:solidFill>
            </a:endParaRPr>
          </a:p>
        </p:txBody>
      </p:sp>
      <p:sp>
        <p:nvSpPr>
          <p:cNvPr id="3" name="Content Placeholder 2">
            <a:extLst>
              <a:ext uri="{FF2B5EF4-FFF2-40B4-BE49-F238E27FC236}">
                <a16:creationId xmlns:a16="http://schemas.microsoft.com/office/drawing/2014/main" id="{9F306A7B-6952-5B6C-8160-F7266BD94EA5}"/>
              </a:ext>
            </a:extLst>
          </p:cNvPr>
          <p:cNvSpPr>
            <a:spLocks noGrp="1"/>
          </p:cNvSpPr>
          <p:nvPr>
            <p:ph idx="1"/>
          </p:nvPr>
        </p:nvSpPr>
        <p:spPr>
          <a:xfrm>
            <a:off x="677333" y="1121061"/>
            <a:ext cx="8596668" cy="3880773"/>
          </a:xfrm>
        </p:spPr>
        <p:txBody>
          <a:bodyPr>
            <a:normAutofit fontScale="92500"/>
          </a:bodyPr>
          <a:lstStyle/>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One categorization assesses whether the project provides a response to:</a:t>
            </a:r>
          </a:p>
          <a:p>
            <a:pPr lvl="1" indent="-342900">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A problem</a:t>
            </a:r>
          </a:p>
          <a:p>
            <a:pPr lvl="1" indent="-342900">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An opportunity</a:t>
            </a:r>
          </a:p>
          <a:p>
            <a:pPr lvl="1" indent="-342900">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A directive</a:t>
            </a:r>
          </a:p>
          <a:p>
            <a:pPr>
              <a:buFont typeface="Wingdings" panose="05000000000000000000" pitchFamily="2" charset="2"/>
              <a:buChar char="§"/>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Another categorization is based on the time it will take to complete a project or the date by which it must be done.</a:t>
            </a:r>
          </a:p>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Another categorization is the overall priority of the project.</a:t>
            </a:r>
            <a:r>
              <a:rPr lang="en-US" sz="24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239012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A6D6-06DA-9DAA-38E5-E366CB33AC0B}"/>
              </a:ext>
            </a:extLst>
          </p:cNvPr>
          <p:cNvSpPr>
            <a:spLocks noGrp="1"/>
          </p:cNvSpPr>
          <p:nvPr>
            <p:ph type="title"/>
          </p:nvPr>
        </p:nvSpPr>
        <p:spPr>
          <a:xfrm>
            <a:off x="489075" y="268941"/>
            <a:ext cx="8596668" cy="1320800"/>
          </a:xfrm>
        </p:spPr>
        <p:txBody>
          <a:bodyPr>
            <a:normAutofit/>
          </a:bodyPr>
          <a:lstStyle/>
          <a:p>
            <a:r>
              <a:rPr lang="en-US" sz="4000" b="1" i="0" dirty="0">
                <a:solidFill>
                  <a:srgbClr val="FF0000"/>
                </a:solidFill>
                <a:effectLst/>
                <a:latin typeface="Garamond" panose="02020404030301010803" pitchFamily="18" charset="0"/>
              </a:rPr>
              <a:t>Financial Analysis of Projects</a:t>
            </a:r>
            <a:br>
              <a:rPr lang="en-US" sz="4000" b="1" i="0" dirty="0">
                <a:solidFill>
                  <a:srgbClr val="FF0000"/>
                </a:solidFill>
                <a:effectLst/>
                <a:latin typeface="Garamond" panose="02020404030301010803" pitchFamily="18" charset="0"/>
              </a:rPr>
            </a:br>
            <a:endParaRPr lang="en-US" sz="4000" b="1" dirty="0">
              <a:solidFill>
                <a:srgbClr val="FF0000"/>
              </a:solidFill>
            </a:endParaRPr>
          </a:p>
        </p:txBody>
      </p:sp>
      <p:sp>
        <p:nvSpPr>
          <p:cNvPr id="5" name="TextBox 4">
            <a:extLst>
              <a:ext uri="{FF2B5EF4-FFF2-40B4-BE49-F238E27FC236}">
                <a16:creationId xmlns:a16="http://schemas.microsoft.com/office/drawing/2014/main" id="{AEC31C39-45B6-A557-59D5-1372A0811E6B}"/>
              </a:ext>
            </a:extLst>
          </p:cNvPr>
          <p:cNvSpPr txBox="1"/>
          <p:nvPr/>
        </p:nvSpPr>
        <p:spPr>
          <a:xfrm>
            <a:off x="572005" y="1029051"/>
            <a:ext cx="9127806" cy="4334969"/>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Financial considerations are often an important  aspect of the project selection process.</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Three primary methods for determining the projected financial value of projects:</a:t>
            </a:r>
          </a:p>
          <a:p>
            <a:pPr marL="1257300" lvl="2" indent="-342900">
              <a:lnSpc>
                <a:spcPct val="150000"/>
              </a:lnSpc>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Net present value (NPV) analysis</a:t>
            </a:r>
          </a:p>
          <a:p>
            <a:pPr marL="1257300" lvl="2" indent="-342900">
              <a:lnSpc>
                <a:spcPct val="150000"/>
              </a:lnSpc>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Return on investment (ROI)</a:t>
            </a:r>
          </a:p>
          <a:p>
            <a:pPr marL="1257300" lvl="2" indent="-342900">
              <a:lnSpc>
                <a:spcPct val="150000"/>
              </a:lnSpc>
              <a:buFont typeface="Wingdings" panose="05000000000000000000" pitchFamily="2" charset="2"/>
              <a:buChar char="v"/>
            </a:pPr>
            <a:r>
              <a:rPr lang="en-US" sz="2400" b="0" i="0" dirty="0">
                <a:solidFill>
                  <a:srgbClr val="000000"/>
                </a:solidFill>
                <a:effectLst/>
                <a:latin typeface="Times New Roman" panose="02020603050405020304" pitchFamily="18" charset="0"/>
                <a:cs typeface="Times New Roman" panose="02020603050405020304" pitchFamily="18" charset="0"/>
              </a:rPr>
              <a:t>Payback analysis</a:t>
            </a:r>
            <a:r>
              <a:rPr lang="en-US" sz="24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291577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A13E-806B-A3F0-C67D-CBD8B49B1E72}"/>
              </a:ext>
            </a:extLst>
          </p:cNvPr>
          <p:cNvSpPr>
            <a:spLocks noGrp="1"/>
          </p:cNvSpPr>
          <p:nvPr>
            <p:ph type="title"/>
          </p:nvPr>
        </p:nvSpPr>
        <p:spPr>
          <a:xfrm>
            <a:off x="309781" y="264063"/>
            <a:ext cx="8596668" cy="1320800"/>
          </a:xfrm>
        </p:spPr>
        <p:txBody>
          <a:bodyPr>
            <a:normAutofit/>
          </a:bodyPr>
          <a:lstStyle/>
          <a:p>
            <a:r>
              <a:rPr lang="en-US" sz="4000" b="1" i="0" dirty="0">
                <a:solidFill>
                  <a:srgbClr val="FF0000"/>
                </a:solidFill>
                <a:effectLst/>
                <a:latin typeface="Garamond" panose="02020404030301010803" pitchFamily="18" charset="0"/>
              </a:rPr>
              <a:t>Net Present Value Analysis</a:t>
            </a:r>
            <a:br>
              <a:rPr lang="en-US" sz="4000" b="1" i="0" dirty="0">
                <a:solidFill>
                  <a:srgbClr val="FF0000"/>
                </a:solidFill>
                <a:effectLst/>
                <a:latin typeface="Garamond" panose="02020404030301010803" pitchFamily="18" charset="0"/>
              </a:rPr>
            </a:br>
            <a:endParaRPr lang="en-US" sz="4000" b="1" dirty="0">
              <a:solidFill>
                <a:srgbClr val="FF0000"/>
              </a:solidFill>
            </a:endParaRPr>
          </a:p>
        </p:txBody>
      </p:sp>
      <p:sp>
        <p:nvSpPr>
          <p:cNvPr id="5" name="TextBox 4">
            <a:extLst>
              <a:ext uri="{FF2B5EF4-FFF2-40B4-BE49-F238E27FC236}">
                <a16:creationId xmlns:a16="http://schemas.microsoft.com/office/drawing/2014/main" id="{F7F356F1-2C39-1F37-A761-6707734BA818}"/>
              </a:ext>
            </a:extLst>
          </p:cNvPr>
          <p:cNvSpPr txBox="1"/>
          <p:nvPr/>
        </p:nvSpPr>
        <p:spPr>
          <a:xfrm>
            <a:off x="405652" y="1199381"/>
            <a:ext cx="9500348" cy="4888967"/>
          </a:xfrm>
          <a:prstGeom prst="rect">
            <a:avLst/>
          </a:prstGeom>
          <a:noFill/>
        </p:spPr>
        <p:txBody>
          <a:bodyPr wrap="square">
            <a:spAutoFit/>
          </a:bodyPr>
          <a:lstStyle/>
          <a:p>
            <a:pPr>
              <a:lnSpc>
                <a:spcPct val="150000"/>
              </a:lnSpc>
            </a:pPr>
            <a:r>
              <a:rPr lang="en-US" sz="2400" b="1" i="0" dirty="0">
                <a:solidFill>
                  <a:srgbClr val="000000"/>
                </a:solidFill>
                <a:effectLst/>
                <a:latin typeface="Times New Roman" panose="02020603050405020304" pitchFamily="18" charset="0"/>
                <a:cs typeface="Times New Roman" panose="02020603050405020304" pitchFamily="18" charset="0"/>
              </a:rPr>
              <a:t>Net present value </a:t>
            </a:r>
            <a:r>
              <a:rPr lang="en-US" sz="2400" b="0" i="0" dirty="0">
                <a:solidFill>
                  <a:srgbClr val="000000"/>
                </a:solidFill>
                <a:effectLst/>
                <a:latin typeface="Times New Roman" panose="02020603050405020304" pitchFamily="18" charset="0"/>
                <a:cs typeface="Times New Roman" panose="02020603050405020304" pitchFamily="18" charset="0"/>
              </a:rPr>
              <a:t>(NPV) analysis is a method of calculating the expected net monetary gain or loss from a project by discounting all expected future cash inflows and outflows to the present point in time.</a:t>
            </a:r>
          </a:p>
          <a:p>
            <a:pPr>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2400" b="0" i="0" dirty="0">
                <a:solidFill>
                  <a:srgbClr val="666699"/>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Projects with a positive NPV should be considered if financial value is a key criterion.</a:t>
            </a:r>
          </a:p>
          <a:p>
            <a:pPr>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higher the NPV, the better.</a:t>
            </a:r>
            <a:r>
              <a:rPr lang="en-US" sz="24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141607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1333-CC19-06DF-7286-15DC3681C998}"/>
              </a:ext>
            </a:extLst>
          </p:cNvPr>
          <p:cNvSpPr>
            <a:spLocks noGrp="1"/>
          </p:cNvSpPr>
          <p:nvPr>
            <p:ph type="title"/>
          </p:nvPr>
        </p:nvSpPr>
        <p:spPr>
          <a:xfrm>
            <a:off x="212926" y="98611"/>
            <a:ext cx="8596668" cy="1320800"/>
          </a:xfrm>
        </p:spPr>
        <p:txBody>
          <a:bodyPr>
            <a:normAutofit/>
          </a:bodyPr>
          <a:lstStyle/>
          <a:p>
            <a:r>
              <a:rPr lang="en-US" sz="4000" b="1" i="0" dirty="0">
                <a:solidFill>
                  <a:srgbClr val="FF0000"/>
                </a:solidFill>
                <a:effectLst/>
                <a:latin typeface="Garamond" panose="02020404030301010803" pitchFamily="18" charset="0"/>
              </a:rPr>
              <a:t>Return on Investment</a:t>
            </a:r>
            <a:br>
              <a:rPr lang="en-US" sz="4000" b="1" i="0" dirty="0">
                <a:solidFill>
                  <a:srgbClr val="FF0000"/>
                </a:solidFill>
                <a:effectLst/>
                <a:latin typeface="Garamond" panose="02020404030301010803" pitchFamily="18" charset="0"/>
              </a:rPr>
            </a:br>
            <a:endParaRPr lang="en-US" sz="4000" b="1" dirty="0">
              <a:solidFill>
                <a:srgbClr val="FF0000"/>
              </a:solidFill>
            </a:endParaRPr>
          </a:p>
        </p:txBody>
      </p:sp>
      <p:sp>
        <p:nvSpPr>
          <p:cNvPr id="5" name="TextBox 4">
            <a:extLst>
              <a:ext uri="{FF2B5EF4-FFF2-40B4-BE49-F238E27FC236}">
                <a16:creationId xmlns:a16="http://schemas.microsoft.com/office/drawing/2014/main" id="{328A9F08-706E-B5DE-F786-240026B3E97F}"/>
              </a:ext>
            </a:extLst>
          </p:cNvPr>
          <p:cNvSpPr txBox="1"/>
          <p:nvPr/>
        </p:nvSpPr>
        <p:spPr>
          <a:xfrm>
            <a:off x="490830" y="847796"/>
            <a:ext cx="9567569" cy="6181629"/>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000" b="1" i="0" dirty="0">
                <a:solidFill>
                  <a:srgbClr val="000000"/>
                </a:solidFill>
                <a:effectLst/>
                <a:latin typeface="Times New Roman" panose="02020603050405020304" pitchFamily="18" charset="0"/>
              </a:rPr>
              <a:t>Return on investment </a:t>
            </a:r>
            <a:r>
              <a:rPr lang="en-US" sz="2000" b="0" i="0" dirty="0">
                <a:solidFill>
                  <a:srgbClr val="000000"/>
                </a:solidFill>
                <a:effectLst/>
                <a:latin typeface="Times New Roman" panose="02020603050405020304" pitchFamily="18" charset="0"/>
              </a:rPr>
              <a:t>(ROI) is calculated by subtracting the project costs from the benefits and then dividing by the costs.</a:t>
            </a:r>
          </a:p>
          <a:p>
            <a:pPr>
              <a:lnSpc>
                <a:spcPct val="150000"/>
              </a:lnSpc>
            </a:pPr>
            <a:endParaRPr lang="en-US" sz="2000" b="0" i="0" dirty="0">
              <a:solidFill>
                <a:srgbClr val="000000"/>
              </a:solidFill>
              <a:effectLst/>
              <a:latin typeface="Times New Roman" panose="02020603050405020304" pitchFamily="18" charset="0"/>
            </a:endParaRPr>
          </a:p>
          <a:p>
            <a:pPr>
              <a:lnSpc>
                <a:spcPct val="150000"/>
              </a:lnSpc>
            </a:pPr>
            <a:r>
              <a:rPr lang="en-US" sz="2400" b="1" i="0" dirty="0">
                <a:solidFill>
                  <a:srgbClr val="000000"/>
                </a:solidFill>
                <a:effectLst/>
                <a:latin typeface="Times New Roman" panose="02020603050405020304" pitchFamily="18" charset="0"/>
              </a:rPr>
              <a:t>ROI = (total discounted benefits - total discounted costs) / discounted costs</a:t>
            </a:r>
          </a:p>
          <a:p>
            <a:pPr>
              <a:lnSpc>
                <a:spcPct val="150000"/>
              </a:lnSpc>
            </a:pPr>
            <a:endParaRPr lang="en-US" sz="2000" b="0" i="0" dirty="0">
              <a:solidFill>
                <a:srgbClr val="000000"/>
              </a:solidFill>
              <a:effectLst/>
              <a:latin typeface="Times New Roman" panose="02020603050405020304" pitchFamily="18" charset="0"/>
            </a:endParaRPr>
          </a:p>
          <a:p>
            <a:pPr marL="342900" indent="-342900">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higher the ROI, the better.</a:t>
            </a:r>
          </a:p>
          <a:p>
            <a:pPr marL="342900" indent="-342900">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Many organizations have a required rate of return or minimum acceptable rate of return on investment for  projects.</a:t>
            </a:r>
          </a:p>
          <a:p>
            <a:pPr marL="342900" indent="-342900">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Internal rate of return (IRR) can by calculated by  setting the NPV to zero.</a:t>
            </a:r>
            <a:r>
              <a:rPr lang="en-US" sz="24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343275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1FBC15-1DA4-CDFA-71D6-712E53794208}"/>
              </a:ext>
            </a:extLst>
          </p:cNvPr>
          <p:cNvSpPr txBox="1"/>
          <p:nvPr/>
        </p:nvSpPr>
        <p:spPr>
          <a:xfrm>
            <a:off x="-797860" y="1325887"/>
            <a:ext cx="11483789" cy="3046988"/>
          </a:xfrm>
          <a:prstGeom prst="rect">
            <a:avLst/>
          </a:prstGeom>
          <a:noFill/>
        </p:spPr>
        <p:txBody>
          <a:bodyPr wrap="square">
            <a:spAutoFit/>
          </a:bodyPr>
          <a:lstStyle/>
          <a:p>
            <a:pPr algn="ctr"/>
            <a:r>
              <a:rPr lang="en-US" sz="9600" b="1" i="0" dirty="0">
                <a:solidFill>
                  <a:srgbClr val="FF0000"/>
                </a:solidFill>
                <a:effectLst/>
                <a:latin typeface="Garamond" panose="02020404030301010803" pitchFamily="18" charset="0"/>
              </a:rPr>
              <a:t>Project Scope Management</a:t>
            </a:r>
            <a:endParaRPr lang="en-US" sz="9600" b="1" dirty="0">
              <a:solidFill>
                <a:srgbClr val="FF0000"/>
              </a:solidFill>
            </a:endParaRPr>
          </a:p>
        </p:txBody>
      </p:sp>
    </p:spTree>
    <p:extLst>
      <p:ext uri="{BB962C8B-B14F-4D97-AF65-F5344CB8AC3E}">
        <p14:creationId xmlns:p14="http://schemas.microsoft.com/office/powerpoint/2010/main" val="293050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B4DEC8-2455-F822-3E62-EAC0F6176BCD}"/>
              </a:ext>
            </a:extLst>
          </p:cNvPr>
          <p:cNvSpPr txBox="1"/>
          <p:nvPr/>
        </p:nvSpPr>
        <p:spPr>
          <a:xfrm>
            <a:off x="421341" y="249432"/>
            <a:ext cx="9502588" cy="6120073"/>
          </a:xfrm>
          <a:prstGeom prst="rect">
            <a:avLst/>
          </a:prstGeom>
          <a:noFill/>
        </p:spPr>
        <p:txBody>
          <a:bodyPr wrap="square">
            <a:spAutoFit/>
          </a:bodyPr>
          <a:lstStyle/>
          <a:p>
            <a:r>
              <a:rPr lang="en-US" sz="4000" b="1" i="0" dirty="0">
                <a:solidFill>
                  <a:srgbClr val="FF0000"/>
                </a:solidFill>
                <a:effectLst/>
                <a:latin typeface="Garamond" panose="02020404030301010803" pitchFamily="18" charset="0"/>
              </a:rPr>
              <a:t>What is Project Scope Management?</a:t>
            </a:r>
          </a:p>
          <a:p>
            <a:endParaRPr lang="en-US" sz="4000" b="1" i="0" dirty="0">
              <a:solidFill>
                <a:srgbClr val="FF0000"/>
              </a:solidFill>
              <a:effectLst/>
              <a:latin typeface="Garamond" panose="02020404030301010803" pitchFamily="18" charset="0"/>
            </a:endParaRPr>
          </a:p>
          <a:p>
            <a:pPr marL="342900" indent="-342900">
              <a:lnSpc>
                <a:spcPct val="150000"/>
              </a:lnSpc>
              <a:buFont typeface="Wingdings" panose="05000000000000000000" pitchFamily="2" charset="2"/>
              <a:buChar char="§"/>
            </a:pPr>
            <a:r>
              <a:rPr lang="en-US" sz="2400" b="1" i="0" dirty="0">
                <a:solidFill>
                  <a:srgbClr val="000000"/>
                </a:solidFill>
                <a:effectLst/>
                <a:latin typeface="Times New Roman" panose="02020603050405020304" pitchFamily="18" charset="0"/>
              </a:rPr>
              <a:t>Scope </a:t>
            </a:r>
            <a:r>
              <a:rPr lang="en-US" sz="2400" b="0" i="0" dirty="0">
                <a:solidFill>
                  <a:srgbClr val="000000"/>
                </a:solidFill>
                <a:effectLst/>
                <a:latin typeface="Times New Roman" panose="02020603050405020304" pitchFamily="18" charset="0"/>
              </a:rPr>
              <a:t>refers to </a:t>
            </a:r>
            <a:r>
              <a:rPr lang="en-US" sz="2400" b="0" i="1" dirty="0">
                <a:solidFill>
                  <a:srgbClr val="000000"/>
                </a:solidFill>
                <a:effectLst/>
                <a:latin typeface="Times New Roman" panose="02020603050405020304" pitchFamily="18" charset="0"/>
              </a:rPr>
              <a:t>all </a:t>
            </a:r>
            <a:r>
              <a:rPr lang="en-US" sz="2400" b="0" i="0" dirty="0">
                <a:solidFill>
                  <a:srgbClr val="000000"/>
                </a:solidFill>
                <a:effectLst/>
                <a:latin typeface="Times New Roman" panose="02020603050405020304" pitchFamily="18" charset="0"/>
              </a:rPr>
              <a:t>the work involved in creating the products of the project and the processes used to create them.</a:t>
            </a:r>
          </a:p>
          <a:p>
            <a:pPr marL="342900" indent="-342900">
              <a:lnSpc>
                <a:spcPct val="150000"/>
              </a:lnSpc>
              <a:buFont typeface="Wingdings" panose="05000000000000000000" pitchFamily="2" charset="2"/>
              <a:buChar char="§"/>
            </a:pPr>
            <a:endParaRPr lang="en-US" sz="2400" b="0" i="0" dirty="0">
              <a:solidFill>
                <a:srgbClr val="000000"/>
              </a:solidFill>
              <a:effectLst/>
              <a:latin typeface="Times New Roman" panose="02020603050405020304" pitchFamily="18" charset="0"/>
            </a:endParaRP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rPr>
              <a:t>A </a:t>
            </a:r>
            <a:r>
              <a:rPr lang="en-US" sz="2400" b="1" i="0" dirty="0">
                <a:solidFill>
                  <a:srgbClr val="000000"/>
                </a:solidFill>
                <a:effectLst/>
                <a:latin typeface="Times New Roman" panose="02020603050405020304" pitchFamily="18" charset="0"/>
              </a:rPr>
              <a:t>deliverable </a:t>
            </a:r>
            <a:r>
              <a:rPr lang="en-US" sz="2400" b="0" i="0" dirty="0">
                <a:solidFill>
                  <a:srgbClr val="000000"/>
                </a:solidFill>
                <a:effectLst/>
                <a:latin typeface="Times New Roman" panose="02020603050405020304" pitchFamily="18" charset="0"/>
              </a:rPr>
              <a:t>is a product produced as part of a project, such as hardware or software, planning documents, or meeting minutes.</a:t>
            </a:r>
          </a:p>
          <a:p>
            <a:pPr>
              <a:lnSpc>
                <a:spcPct val="150000"/>
              </a:lnSpc>
            </a:pPr>
            <a:endParaRPr lang="en-US" sz="2400" b="0" i="0" dirty="0">
              <a:solidFill>
                <a:srgbClr val="000000"/>
              </a:solidFill>
              <a:effectLst/>
              <a:latin typeface="Times New Roman" panose="02020603050405020304" pitchFamily="18" charset="0"/>
            </a:endParaRPr>
          </a:p>
          <a:p>
            <a:pPr>
              <a:lnSpc>
                <a:spcPct val="150000"/>
              </a:lnSpc>
            </a:pPr>
            <a:r>
              <a:rPr lang="en-US" sz="24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Project scope management includes the processes involved in</a:t>
            </a:r>
          </a:p>
          <a:p>
            <a:pPr>
              <a:lnSpc>
                <a:spcPct val="150000"/>
              </a:lnSpc>
            </a:pPr>
            <a:r>
              <a:rPr lang="en-US" sz="2400" b="0" i="0" dirty="0">
                <a:solidFill>
                  <a:srgbClr val="000000"/>
                </a:solidFill>
                <a:effectLst/>
                <a:latin typeface="Times New Roman" panose="02020603050405020304" pitchFamily="18" charset="0"/>
              </a:rPr>
              <a:t> defining and controlling what is or is not included in a project</a:t>
            </a:r>
            <a:r>
              <a:rPr lang="en-US" sz="2400" dirty="0"/>
              <a:t> </a:t>
            </a:r>
            <a:br>
              <a:rPr lang="en-US" dirty="0"/>
            </a:br>
            <a:endParaRPr lang="en-US" dirty="0"/>
          </a:p>
        </p:txBody>
      </p:sp>
    </p:spTree>
    <p:extLst>
      <p:ext uri="{BB962C8B-B14F-4D97-AF65-F5344CB8AC3E}">
        <p14:creationId xmlns:p14="http://schemas.microsoft.com/office/powerpoint/2010/main" val="59469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6ED25C-23C5-9F25-D1D2-507C899FE8F8}"/>
              </a:ext>
            </a:extLst>
          </p:cNvPr>
          <p:cNvSpPr txBox="1"/>
          <p:nvPr/>
        </p:nvSpPr>
        <p:spPr>
          <a:xfrm>
            <a:off x="466165" y="143668"/>
            <a:ext cx="8866094" cy="6278642"/>
          </a:xfrm>
          <a:prstGeom prst="rect">
            <a:avLst/>
          </a:prstGeom>
          <a:noFill/>
        </p:spPr>
        <p:txBody>
          <a:bodyPr wrap="square">
            <a:spAutoFit/>
          </a:bodyPr>
          <a:lstStyle/>
          <a:p>
            <a:r>
              <a:rPr lang="en-US" sz="4000" b="1" i="0" dirty="0">
                <a:solidFill>
                  <a:srgbClr val="FF0000"/>
                </a:solidFill>
                <a:effectLst/>
                <a:latin typeface="Garamond" panose="02020404030301010803" pitchFamily="18" charset="0"/>
              </a:rPr>
              <a:t>Project Scope Management Processes</a:t>
            </a:r>
          </a:p>
          <a:p>
            <a:endParaRPr lang="en-US" sz="3200" b="0" i="0" dirty="0">
              <a:solidFill>
                <a:srgbClr val="666699"/>
              </a:solidFill>
              <a:effectLst/>
              <a:latin typeface="Garamond" panose="02020404030301010803" pitchFamily="18" charset="0"/>
            </a:endParaRPr>
          </a:p>
          <a:p>
            <a:r>
              <a:rPr lang="en-US" sz="1800" b="0" i="0" dirty="0">
                <a:solidFill>
                  <a:srgbClr val="666699"/>
                </a:solidFill>
                <a:effectLst/>
                <a:latin typeface="Wingdings" panose="05000000000000000000" pitchFamily="2" charset="2"/>
              </a:rPr>
              <a:t> </a:t>
            </a:r>
            <a:r>
              <a:rPr lang="en-US" sz="2400" b="1" i="0" dirty="0">
                <a:solidFill>
                  <a:srgbClr val="000000"/>
                </a:solidFill>
                <a:effectLst/>
                <a:latin typeface="Times New Roman" panose="02020603050405020304" pitchFamily="18" charset="0"/>
              </a:rPr>
              <a:t>Scope planning</a:t>
            </a:r>
            <a:r>
              <a:rPr lang="en-US" sz="2400" b="0" i="0" dirty="0">
                <a:solidFill>
                  <a:srgbClr val="000000"/>
                </a:solidFill>
                <a:effectLst/>
                <a:latin typeface="Times New Roman" panose="02020603050405020304" pitchFamily="18" charset="0"/>
              </a:rPr>
              <a:t>: Deciding how the scope will be defined, verified, and controlled.</a:t>
            </a:r>
          </a:p>
          <a:p>
            <a:endParaRPr lang="en-US" sz="2400" b="0" i="0" dirty="0">
              <a:solidFill>
                <a:srgbClr val="000000"/>
              </a:solidFill>
              <a:effectLst/>
              <a:latin typeface="Times New Roman" panose="02020603050405020304" pitchFamily="18" charset="0"/>
            </a:endParaRPr>
          </a:p>
          <a:p>
            <a:r>
              <a:rPr lang="en-US" sz="2400" b="0" i="0" dirty="0">
                <a:solidFill>
                  <a:srgbClr val="666699"/>
                </a:solidFill>
                <a:effectLst/>
                <a:latin typeface="Wingdings" panose="05000000000000000000" pitchFamily="2" charset="2"/>
              </a:rPr>
              <a:t> </a:t>
            </a:r>
            <a:r>
              <a:rPr lang="en-US" sz="2400" b="1" i="0" dirty="0">
                <a:solidFill>
                  <a:srgbClr val="000000"/>
                </a:solidFill>
                <a:effectLst/>
                <a:latin typeface="Times New Roman" panose="02020603050405020304" pitchFamily="18" charset="0"/>
              </a:rPr>
              <a:t>Scope definition</a:t>
            </a:r>
            <a:r>
              <a:rPr lang="en-US" sz="2400" b="0" i="0" dirty="0">
                <a:solidFill>
                  <a:srgbClr val="000000"/>
                </a:solidFill>
                <a:effectLst/>
                <a:latin typeface="Times New Roman" panose="02020603050405020304" pitchFamily="18" charset="0"/>
              </a:rPr>
              <a:t>: Reviewing the project charter and preliminary scope statement and adding more information as requirements are developed and change requests are approved.</a:t>
            </a:r>
          </a:p>
          <a:p>
            <a:endParaRPr lang="en-US" sz="2400" b="0" i="0" dirty="0">
              <a:solidFill>
                <a:srgbClr val="000000"/>
              </a:solidFill>
              <a:effectLst/>
              <a:latin typeface="Times New Roman" panose="02020603050405020304" pitchFamily="18" charset="0"/>
            </a:endParaRPr>
          </a:p>
          <a:p>
            <a:pPr marL="285750" indent="-285750">
              <a:buFont typeface="Wingdings" panose="05000000000000000000" pitchFamily="2" charset="2"/>
              <a:buChar char="§"/>
            </a:pPr>
            <a:r>
              <a:rPr lang="en-US" sz="2400" b="1" i="0" dirty="0">
                <a:solidFill>
                  <a:srgbClr val="000000"/>
                </a:solidFill>
                <a:effectLst/>
                <a:latin typeface="Times New Roman" panose="02020603050405020304" pitchFamily="18" charset="0"/>
              </a:rPr>
              <a:t>Creating the WBS</a:t>
            </a:r>
            <a:r>
              <a:rPr lang="en-US" sz="2400" b="0" i="0" dirty="0">
                <a:solidFill>
                  <a:srgbClr val="000000"/>
                </a:solidFill>
                <a:effectLst/>
                <a:latin typeface="Times New Roman" panose="02020603050405020304" pitchFamily="18" charset="0"/>
              </a:rPr>
              <a:t>: Subdividing the major project deliverables into smaller, more manageable components.</a:t>
            </a:r>
          </a:p>
          <a:p>
            <a:endParaRPr lang="en-US" sz="2400" b="0" i="0" dirty="0">
              <a:solidFill>
                <a:srgbClr val="000000"/>
              </a:solidFill>
              <a:effectLst/>
              <a:latin typeface="Times New Roman" panose="02020603050405020304" pitchFamily="18" charset="0"/>
            </a:endParaRPr>
          </a:p>
          <a:p>
            <a:pPr marL="342900" indent="-342900">
              <a:buFont typeface="Wingdings" panose="05000000000000000000" pitchFamily="2" charset="2"/>
              <a:buChar char="§"/>
            </a:pPr>
            <a:r>
              <a:rPr lang="en-US" sz="2400" b="1" i="0" dirty="0">
                <a:solidFill>
                  <a:srgbClr val="000000"/>
                </a:solidFill>
                <a:effectLst/>
                <a:latin typeface="Times New Roman" panose="02020603050405020304" pitchFamily="18" charset="0"/>
              </a:rPr>
              <a:t>Scope verification</a:t>
            </a:r>
            <a:r>
              <a:rPr lang="en-US" sz="2400" b="0" i="0" dirty="0">
                <a:solidFill>
                  <a:srgbClr val="000000"/>
                </a:solidFill>
                <a:effectLst/>
                <a:latin typeface="Times New Roman" panose="02020603050405020304" pitchFamily="18" charset="0"/>
              </a:rPr>
              <a:t>: Formalizing acceptance of the project scope.</a:t>
            </a:r>
          </a:p>
          <a:p>
            <a:pPr marL="342900" indent="-342900">
              <a:buFont typeface="Wingdings" panose="05000000000000000000" pitchFamily="2" charset="2"/>
              <a:buChar char="§"/>
            </a:pPr>
            <a:endParaRPr lang="en-US" sz="2400" b="0" i="0" dirty="0">
              <a:solidFill>
                <a:srgbClr val="000000"/>
              </a:solidFill>
              <a:effectLst/>
              <a:latin typeface="Times New Roman" panose="02020603050405020304" pitchFamily="18" charset="0"/>
            </a:endParaRPr>
          </a:p>
          <a:p>
            <a:pPr marL="342900" indent="-342900">
              <a:buFont typeface="Wingdings" panose="05000000000000000000" pitchFamily="2" charset="2"/>
              <a:buChar char="§"/>
            </a:pPr>
            <a:r>
              <a:rPr lang="en-US" sz="2400" b="1" i="0" dirty="0">
                <a:solidFill>
                  <a:srgbClr val="000000"/>
                </a:solidFill>
                <a:effectLst/>
                <a:latin typeface="Times New Roman" panose="02020603050405020304" pitchFamily="18" charset="0"/>
              </a:rPr>
              <a:t>Scope control</a:t>
            </a:r>
            <a:r>
              <a:rPr lang="en-US" sz="2400" b="0" i="0" dirty="0">
                <a:solidFill>
                  <a:srgbClr val="000000"/>
                </a:solidFill>
                <a:effectLst/>
                <a:latin typeface="Times New Roman" panose="02020603050405020304" pitchFamily="18" charset="0"/>
              </a:rPr>
              <a:t>: Controlling changes to project scope.</a:t>
            </a:r>
            <a:r>
              <a:rPr lang="en-US" sz="2400" dirty="0"/>
              <a:t> </a:t>
            </a:r>
            <a:br>
              <a:rPr lang="en-US" dirty="0"/>
            </a:br>
            <a:endParaRPr lang="en-US" dirty="0"/>
          </a:p>
        </p:txBody>
      </p:sp>
    </p:spTree>
    <p:extLst>
      <p:ext uri="{BB962C8B-B14F-4D97-AF65-F5344CB8AC3E}">
        <p14:creationId xmlns:p14="http://schemas.microsoft.com/office/powerpoint/2010/main" val="230695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36A9D3-B7A1-306A-0D4A-92379C59FD12}"/>
              </a:ext>
            </a:extLst>
          </p:cNvPr>
          <p:cNvSpPr txBox="1"/>
          <p:nvPr/>
        </p:nvSpPr>
        <p:spPr>
          <a:xfrm>
            <a:off x="439270" y="286487"/>
            <a:ext cx="9215718" cy="6120073"/>
          </a:xfrm>
          <a:prstGeom prst="rect">
            <a:avLst/>
          </a:prstGeom>
          <a:noFill/>
        </p:spPr>
        <p:txBody>
          <a:bodyPr wrap="square">
            <a:spAutoFit/>
          </a:bodyPr>
          <a:lstStyle/>
          <a:p>
            <a:r>
              <a:rPr lang="en-US" sz="4000" b="1" i="0" dirty="0">
                <a:solidFill>
                  <a:srgbClr val="FF0000"/>
                </a:solidFill>
                <a:effectLst/>
                <a:latin typeface="Garamond" panose="02020404030301010803" pitchFamily="18" charset="0"/>
              </a:rPr>
              <a:t>Scope Planning and the Scope</a:t>
            </a:r>
          </a:p>
          <a:p>
            <a:r>
              <a:rPr lang="en-US" sz="4000" b="1" i="0" dirty="0">
                <a:solidFill>
                  <a:srgbClr val="FF0000"/>
                </a:solidFill>
                <a:effectLst/>
                <a:latin typeface="Garamond" panose="02020404030301010803" pitchFamily="18" charset="0"/>
              </a:rPr>
              <a:t>Management Plan</a:t>
            </a:r>
          </a:p>
          <a:p>
            <a:endParaRPr lang="en-US" sz="3600" b="0" i="0" dirty="0">
              <a:solidFill>
                <a:srgbClr val="666699"/>
              </a:solidFill>
              <a:effectLst/>
              <a:latin typeface="Garamond" panose="02020404030301010803" pitchFamily="18" charset="0"/>
            </a:endParaRPr>
          </a:p>
          <a:p>
            <a:pPr marL="342900" indent="-342900">
              <a:lnSpc>
                <a:spcPct val="150000"/>
              </a:lnSpc>
              <a:buFont typeface="Wingdings" panose="05000000000000000000" pitchFamily="2" charset="2"/>
              <a:buChar char="§"/>
            </a:pPr>
            <a:r>
              <a:rPr lang="en-US" sz="2400" b="0" i="0" dirty="0">
                <a:solidFill>
                  <a:srgbClr val="666699"/>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The </a:t>
            </a:r>
            <a:r>
              <a:rPr lang="en-US" sz="2400" b="1" i="0" dirty="0">
                <a:solidFill>
                  <a:srgbClr val="000000"/>
                </a:solidFill>
                <a:effectLst/>
                <a:latin typeface="Times New Roman" panose="02020603050405020304" pitchFamily="18" charset="0"/>
                <a:cs typeface="Times New Roman" panose="02020603050405020304" pitchFamily="18" charset="0"/>
              </a:rPr>
              <a:t>scope management plan </a:t>
            </a:r>
            <a:r>
              <a:rPr lang="en-US" sz="2400" b="0" i="0" dirty="0">
                <a:solidFill>
                  <a:srgbClr val="000000"/>
                </a:solidFill>
                <a:effectLst/>
                <a:latin typeface="Times New Roman" panose="02020603050405020304" pitchFamily="18" charset="0"/>
                <a:cs typeface="Times New Roman" panose="02020603050405020304" pitchFamily="18" charset="0"/>
              </a:rPr>
              <a:t>is a document that includes descriptions of how the team will prepare the project scope statement, create the WBS, verify completion of the project deliverables, and control requests for changes to the project scope.</a:t>
            </a:r>
          </a:p>
          <a:p>
            <a:pPr>
              <a:lnSpc>
                <a:spcPct val="150000"/>
              </a:lnSpc>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Key inputs include the project charter, preliminary scope statement, and project management plan.</a:t>
            </a:r>
            <a:r>
              <a:rPr lang="en-US" sz="24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333894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8B011DA-013C-F61B-DD4B-3DFC413CF350}"/>
              </a:ext>
            </a:extLst>
          </p:cNvPr>
          <p:cNvGraphicFramePr>
            <a:graphicFrameLocks noGrp="1"/>
          </p:cNvGraphicFramePr>
          <p:nvPr>
            <p:extLst>
              <p:ext uri="{D42A27DB-BD31-4B8C-83A1-F6EECF244321}">
                <p14:modId xmlns:p14="http://schemas.microsoft.com/office/powerpoint/2010/main" val="1748969258"/>
              </p:ext>
            </p:extLst>
          </p:nvPr>
        </p:nvGraphicFramePr>
        <p:xfrm>
          <a:off x="-1021975" y="1336984"/>
          <a:ext cx="12192000" cy="3139440"/>
        </p:xfrm>
        <a:graphic>
          <a:graphicData uri="http://schemas.openxmlformats.org/drawingml/2006/table">
            <a:tbl>
              <a:tblPr/>
              <a:tblGrid>
                <a:gridCol w="12192000">
                  <a:extLst>
                    <a:ext uri="{9D8B030D-6E8A-4147-A177-3AD203B41FA5}">
                      <a16:colId xmlns:a16="http://schemas.microsoft.com/office/drawing/2014/main" val="504547246"/>
                    </a:ext>
                  </a:extLst>
                </a:gridCol>
              </a:tblGrid>
              <a:tr h="0">
                <a:tc>
                  <a:txBody>
                    <a:bodyPr/>
                    <a:lstStyle/>
                    <a:p>
                      <a:endParaRPr lang="en-US">
                        <a:effectLst/>
                      </a:endParaRPr>
                    </a:p>
                  </a:txBody>
                  <a:tcPr anchor="ctr">
                    <a:lnL>
                      <a:noFill/>
                    </a:lnL>
                    <a:lnR>
                      <a:noFill/>
                    </a:lnR>
                    <a:lnT>
                      <a:noFill/>
                    </a:lnT>
                    <a:lnB>
                      <a:noFill/>
                    </a:lnB>
                    <a:noFill/>
                  </a:tcPr>
                </a:tc>
                <a:extLst>
                  <a:ext uri="{0D108BD9-81ED-4DB2-BD59-A6C34878D82A}">
                    <a16:rowId xmlns:a16="http://schemas.microsoft.com/office/drawing/2014/main" val="2879440565"/>
                  </a:ext>
                </a:extLst>
              </a:tr>
              <a:tr h="0">
                <a:tc>
                  <a:txBody>
                    <a:bodyPr/>
                    <a:lstStyle/>
                    <a:p>
                      <a:pPr algn="ctr"/>
                      <a:r>
                        <a:rPr lang="en-US" sz="8800" b="1" i="0" dirty="0">
                          <a:solidFill>
                            <a:srgbClr val="FF0000"/>
                          </a:solidFill>
                          <a:effectLst/>
                          <a:latin typeface="Garamond" panose="02020404030301010803" pitchFamily="18" charset="0"/>
                        </a:rPr>
                        <a:t>Project Time </a:t>
                      </a:r>
                    </a:p>
                    <a:p>
                      <a:pPr algn="ctr"/>
                      <a:r>
                        <a:rPr lang="en-US" sz="8800" b="1" i="0" dirty="0">
                          <a:solidFill>
                            <a:srgbClr val="FF0000"/>
                          </a:solidFill>
                          <a:effectLst/>
                          <a:latin typeface="Garamond" panose="02020404030301010803" pitchFamily="18" charset="0"/>
                        </a:rPr>
                        <a:t>Management</a:t>
                      </a:r>
                      <a:endParaRPr lang="en-US" sz="8800" b="1" dirty="0">
                        <a:solidFill>
                          <a:srgbClr val="FF0000"/>
                        </a:solidFill>
                        <a:effectLst/>
                        <a:latin typeface="Garamond" panose="02020404030301010803" pitchFamily="18" charset="0"/>
                      </a:endParaRPr>
                    </a:p>
                  </a:txBody>
                  <a:tcPr anchor="ctr">
                    <a:lnL>
                      <a:noFill/>
                    </a:lnL>
                    <a:lnR>
                      <a:noFill/>
                    </a:lnR>
                    <a:lnT>
                      <a:noFill/>
                    </a:lnT>
                    <a:lnB>
                      <a:noFill/>
                    </a:lnB>
                    <a:noFill/>
                  </a:tcPr>
                </a:tc>
                <a:extLst>
                  <a:ext uri="{0D108BD9-81ED-4DB2-BD59-A6C34878D82A}">
                    <a16:rowId xmlns:a16="http://schemas.microsoft.com/office/drawing/2014/main" val="2874555252"/>
                  </a:ext>
                </a:extLst>
              </a:tr>
            </a:tbl>
          </a:graphicData>
        </a:graphic>
      </p:graphicFrame>
      <p:sp>
        <p:nvSpPr>
          <p:cNvPr id="9" name="Rectangle 2">
            <a:extLst>
              <a:ext uri="{FF2B5EF4-FFF2-40B4-BE49-F238E27FC236}">
                <a16:creationId xmlns:a16="http://schemas.microsoft.com/office/drawing/2014/main" id="{B6948094-A480-E831-BAE7-BF842AECF259}"/>
              </a:ext>
            </a:extLst>
          </p:cNvPr>
          <p:cNvSpPr>
            <a:spLocks noChangeArrowheads="1"/>
          </p:cNvSpPr>
          <p:nvPr/>
        </p:nvSpPr>
        <p:spPr bwMode="auto">
          <a:xfrm>
            <a:off x="5334000" y="3605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809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6912F04-10C9-A57E-B9FE-B09E909DF251}"/>
              </a:ext>
            </a:extLst>
          </p:cNvPr>
          <p:cNvSpPr txBox="1"/>
          <p:nvPr/>
        </p:nvSpPr>
        <p:spPr>
          <a:xfrm>
            <a:off x="376517" y="239448"/>
            <a:ext cx="9269507" cy="7171194"/>
          </a:xfrm>
          <a:prstGeom prst="rect">
            <a:avLst/>
          </a:prstGeom>
          <a:noFill/>
        </p:spPr>
        <p:txBody>
          <a:bodyPr wrap="square">
            <a:spAutoFit/>
          </a:bodyPr>
          <a:lstStyle/>
          <a:p>
            <a:r>
              <a:rPr lang="en-US" sz="4000" b="1" i="0" dirty="0">
                <a:solidFill>
                  <a:srgbClr val="FF0000"/>
                </a:solidFill>
                <a:effectLst/>
                <a:latin typeface="Garamond" panose="02020404030301010803" pitchFamily="18" charset="0"/>
              </a:rPr>
              <a:t>Project Time Management Processes</a:t>
            </a:r>
          </a:p>
          <a:p>
            <a:endParaRPr lang="en-US" sz="3600" b="0" i="0" dirty="0">
              <a:solidFill>
                <a:srgbClr val="666699"/>
              </a:solidFill>
              <a:effectLst/>
              <a:latin typeface="Garamond" panose="02020404030301010803" pitchFamily="18" charset="0"/>
            </a:endParaRPr>
          </a:p>
          <a:p>
            <a:pPr marL="285750" indent="-285750">
              <a:lnSpc>
                <a:spcPct val="150000"/>
              </a:lnSpc>
              <a:buFont typeface="Wingdings" panose="05000000000000000000" pitchFamily="2" charset="2"/>
              <a:buChar char="§"/>
            </a:pPr>
            <a:r>
              <a:rPr lang="en-US" sz="2400" b="1" i="0" dirty="0">
                <a:solidFill>
                  <a:srgbClr val="000000"/>
                </a:solidFill>
                <a:effectLst/>
                <a:latin typeface="Times New Roman" panose="02020603050405020304" pitchFamily="18" charset="0"/>
              </a:rPr>
              <a:t>Activity definition</a:t>
            </a:r>
            <a:r>
              <a:rPr lang="en-US" sz="2400" b="0" i="0" dirty="0">
                <a:solidFill>
                  <a:srgbClr val="000000"/>
                </a:solidFill>
                <a:effectLst/>
                <a:latin typeface="Times New Roman" panose="02020603050405020304" pitchFamily="18" charset="0"/>
              </a:rPr>
              <a:t>: Identifying the specific activities that the project team members and stakeholders must perform to produce the project deliverables.</a:t>
            </a:r>
          </a:p>
          <a:p>
            <a:pPr>
              <a:lnSpc>
                <a:spcPct val="150000"/>
              </a:lnSpc>
            </a:pPr>
            <a:endParaRPr lang="en-US" sz="2400" b="0" i="0" dirty="0">
              <a:solidFill>
                <a:srgbClr val="000000"/>
              </a:solidFill>
              <a:effectLst/>
              <a:latin typeface="Times New Roman" panose="02020603050405020304" pitchFamily="18" charset="0"/>
            </a:endParaRPr>
          </a:p>
          <a:p>
            <a:pPr marL="285750" indent="-285750">
              <a:lnSpc>
                <a:spcPct val="150000"/>
              </a:lnSpc>
              <a:buFont typeface="Wingdings" panose="05000000000000000000" pitchFamily="2" charset="2"/>
              <a:buChar char="§"/>
            </a:pPr>
            <a:r>
              <a:rPr lang="en-US" sz="2400" b="1" i="0" dirty="0">
                <a:solidFill>
                  <a:srgbClr val="000000"/>
                </a:solidFill>
                <a:effectLst/>
                <a:latin typeface="Times New Roman" panose="02020603050405020304" pitchFamily="18" charset="0"/>
              </a:rPr>
              <a:t>Activity sequencing</a:t>
            </a:r>
            <a:r>
              <a:rPr lang="en-US" sz="2400" b="0" i="0" dirty="0">
                <a:solidFill>
                  <a:srgbClr val="000000"/>
                </a:solidFill>
                <a:effectLst/>
                <a:latin typeface="Times New Roman" panose="02020603050405020304" pitchFamily="18" charset="0"/>
              </a:rPr>
              <a:t>: Identifying and documenting the relationships between project activities.</a:t>
            </a:r>
          </a:p>
          <a:p>
            <a:pPr>
              <a:lnSpc>
                <a:spcPct val="150000"/>
              </a:lnSpc>
            </a:pPr>
            <a:endParaRPr lang="en-US" sz="2400" b="0" i="0" dirty="0">
              <a:solidFill>
                <a:srgbClr val="000000"/>
              </a:solidFill>
              <a:effectLst/>
              <a:latin typeface="Times New Roman" panose="02020603050405020304" pitchFamily="18" charset="0"/>
            </a:endParaRPr>
          </a:p>
          <a:p>
            <a:pPr marL="285750" indent="-285750">
              <a:lnSpc>
                <a:spcPct val="150000"/>
              </a:lnSpc>
              <a:buFont typeface="Wingdings" panose="05000000000000000000" pitchFamily="2" charset="2"/>
              <a:buChar char="§"/>
            </a:pPr>
            <a:r>
              <a:rPr lang="en-US" sz="2400" b="1" i="0" dirty="0">
                <a:solidFill>
                  <a:srgbClr val="000000"/>
                </a:solidFill>
                <a:effectLst/>
                <a:latin typeface="Times New Roman" panose="02020603050405020304" pitchFamily="18" charset="0"/>
              </a:rPr>
              <a:t>Activity resource estimating</a:t>
            </a:r>
            <a:r>
              <a:rPr lang="en-US" sz="2400" b="0" i="0" dirty="0">
                <a:solidFill>
                  <a:srgbClr val="000000"/>
                </a:solidFill>
                <a:effectLst/>
                <a:latin typeface="Times New Roman" panose="02020603050405020304" pitchFamily="18" charset="0"/>
              </a:rPr>
              <a:t>: Estimating how many resources a project team should use to perform project activities.</a:t>
            </a:r>
          </a:p>
          <a:p>
            <a:endParaRPr lang="en-US" sz="2400" b="0" i="0" dirty="0">
              <a:solidFill>
                <a:srgbClr val="000000"/>
              </a:solidFill>
              <a:effectLst/>
              <a:latin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146062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AD15-4F5C-848F-52C6-CA1430452BA9}"/>
              </a:ext>
            </a:extLst>
          </p:cNvPr>
          <p:cNvSpPr>
            <a:spLocks noGrp="1"/>
          </p:cNvSpPr>
          <p:nvPr>
            <p:ph type="title"/>
          </p:nvPr>
        </p:nvSpPr>
        <p:spPr>
          <a:xfrm>
            <a:off x="271181" y="156238"/>
            <a:ext cx="8596668" cy="1320800"/>
          </a:xfrm>
        </p:spPr>
        <p:txBody>
          <a:bodyPr>
            <a:normAutofit/>
          </a:bodyPr>
          <a:lstStyle/>
          <a:p>
            <a:r>
              <a:rPr lang="en-US" sz="4000" b="1" i="0" dirty="0">
                <a:solidFill>
                  <a:srgbClr val="FF0000"/>
                </a:solidFill>
                <a:effectLst/>
                <a:latin typeface="Garamond" panose="02020404030301010803" pitchFamily="18" charset="0"/>
              </a:rPr>
              <a:t>Learning Objectives</a:t>
            </a:r>
            <a:r>
              <a:rPr lang="en-US" sz="4000" b="1" dirty="0">
                <a:solidFill>
                  <a:srgbClr val="FF0000"/>
                </a:solidFill>
                <a:latin typeface="Garamond" panose="02020404030301010803" pitchFamily="18" charset="0"/>
              </a:rPr>
              <a:t> </a:t>
            </a:r>
            <a:br>
              <a:rPr lang="en-US" sz="4000" b="1" dirty="0">
                <a:latin typeface="Garamond" panose="02020404030301010803" pitchFamily="18" charset="0"/>
              </a:rPr>
            </a:br>
            <a:endParaRPr lang="en-US" sz="4000" b="1" dirty="0">
              <a:latin typeface="Garamond" panose="02020404030301010803" pitchFamily="18" charset="0"/>
            </a:endParaRPr>
          </a:p>
        </p:txBody>
      </p:sp>
      <p:sp>
        <p:nvSpPr>
          <p:cNvPr id="5" name="TextBox 4">
            <a:extLst>
              <a:ext uri="{FF2B5EF4-FFF2-40B4-BE49-F238E27FC236}">
                <a16:creationId xmlns:a16="http://schemas.microsoft.com/office/drawing/2014/main" id="{00413C24-A615-8ADA-8F05-732096A65A8C}"/>
              </a:ext>
            </a:extLst>
          </p:cNvPr>
          <p:cNvSpPr txBox="1"/>
          <p:nvPr/>
        </p:nvSpPr>
        <p:spPr>
          <a:xfrm>
            <a:off x="271181" y="907204"/>
            <a:ext cx="9231407" cy="5950796"/>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Describe an overall framework for project integration management as it relates to the other project management knowledge areas and the project life cycle.</a:t>
            </a:r>
          </a:p>
          <a:p>
            <a:pPr marL="342900" indent="-34290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Explain the strategic planning process and apply different project selection methods.</a:t>
            </a:r>
          </a:p>
          <a:p>
            <a:pPr marL="342900" indent="-34290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Explain the importance of creating a project charter to formally initiate projects.</a:t>
            </a:r>
          </a:p>
          <a:p>
            <a:pPr marL="285750" indent="-28575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Discuss the process of creating a preliminary project scope statement.</a:t>
            </a:r>
            <a:r>
              <a:rPr lang="en-US" sz="2000" dirty="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Describe project management plan development, including content, using guidelines and templates for developing plans, and performing a stakeholder analysis to help manage relationships.</a:t>
            </a:r>
          </a:p>
          <a:p>
            <a:pPr marL="342900" indent="-34290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Explain project execution, its relationship to project planning, the factors related to successful results, and tools and techniques to assist in project execution.</a:t>
            </a:r>
          </a:p>
          <a:p>
            <a:pPr marL="342900" indent="-342900">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Describe the process of monitoring and controlling project work.</a:t>
            </a:r>
            <a:r>
              <a:rPr lang="en-US" sz="2000" dirty="0">
                <a:latin typeface="Times New Roman" panose="02020603050405020304" pitchFamily="18" charset="0"/>
                <a:cs typeface="Times New Roman" panose="02020603050405020304" pitchFamily="18" charset="0"/>
              </a:rPr>
              <a:t> </a:t>
            </a:r>
            <a:br>
              <a:rPr lang="en-US" dirty="0"/>
            </a:br>
            <a:br>
              <a:rPr lang="en-US" dirty="0"/>
            </a:br>
            <a:endParaRPr lang="en-US" dirty="0"/>
          </a:p>
        </p:txBody>
      </p:sp>
    </p:spTree>
    <p:extLst>
      <p:ext uri="{BB962C8B-B14F-4D97-AF65-F5344CB8AC3E}">
        <p14:creationId xmlns:p14="http://schemas.microsoft.com/office/powerpoint/2010/main" val="286703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874B-6E27-F129-A253-931999E89762}"/>
              </a:ext>
            </a:extLst>
          </p:cNvPr>
          <p:cNvSpPr>
            <a:spLocks noGrp="1"/>
          </p:cNvSpPr>
          <p:nvPr>
            <p:ph type="title"/>
          </p:nvPr>
        </p:nvSpPr>
        <p:spPr>
          <a:xfrm>
            <a:off x="211169" y="206188"/>
            <a:ext cx="11792572" cy="1320800"/>
          </a:xfrm>
        </p:spPr>
        <p:txBody>
          <a:bodyPr>
            <a:noAutofit/>
          </a:bodyPr>
          <a:lstStyle/>
          <a:p>
            <a:r>
              <a:rPr lang="en-US" sz="4000" b="1" i="0" dirty="0">
                <a:solidFill>
                  <a:srgbClr val="FF0000"/>
                </a:solidFill>
                <a:effectLst/>
                <a:latin typeface="Garamond" panose="02020404030301010803" pitchFamily="18" charset="0"/>
              </a:rPr>
              <a:t>Project Time Management</a:t>
            </a:r>
            <a:br>
              <a:rPr lang="en-US" sz="4000" b="1" i="0" dirty="0">
                <a:solidFill>
                  <a:srgbClr val="FF0000"/>
                </a:solidFill>
                <a:effectLst/>
                <a:latin typeface="Garamond" panose="02020404030301010803" pitchFamily="18" charset="0"/>
              </a:rPr>
            </a:br>
            <a:r>
              <a:rPr lang="en-US" sz="4000" b="1" i="0" dirty="0">
                <a:solidFill>
                  <a:srgbClr val="FF0000"/>
                </a:solidFill>
                <a:effectLst/>
                <a:latin typeface="Garamond" panose="02020404030301010803" pitchFamily="18" charset="0"/>
              </a:rPr>
              <a:t>Processes – (</a:t>
            </a:r>
            <a:r>
              <a:rPr lang="en-US" sz="4000" b="1" i="0" dirty="0" err="1">
                <a:solidFill>
                  <a:srgbClr val="FF0000"/>
                </a:solidFill>
                <a:effectLst/>
                <a:latin typeface="Garamond" panose="02020404030301010803" pitchFamily="18" charset="0"/>
              </a:rPr>
              <a:t>Cont</a:t>
            </a:r>
            <a:r>
              <a:rPr lang="en-US" sz="4000" b="1" i="0" dirty="0">
                <a:solidFill>
                  <a:srgbClr val="FF0000"/>
                </a:solidFill>
                <a:effectLst/>
                <a:latin typeface="Garamond" panose="02020404030301010803" pitchFamily="18" charset="0"/>
              </a:rPr>
              <a:t>)</a:t>
            </a:r>
            <a:br>
              <a:rPr lang="en-US" sz="4000" b="1" i="0" dirty="0">
                <a:solidFill>
                  <a:srgbClr val="FF0000"/>
                </a:solidFill>
                <a:effectLst/>
                <a:latin typeface="Garamond" panose="02020404030301010803" pitchFamily="18" charset="0"/>
              </a:rPr>
            </a:br>
            <a:endParaRPr lang="en-US" sz="4000" dirty="0"/>
          </a:p>
        </p:txBody>
      </p:sp>
      <p:sp>
        <p:nvSpPr>
          <p:cNvPr id="3" name="Content Placeholder 2">
            <a:extLst>
              <a:ext uri="{FF2B5EF4-FFF2-40B4-BE49-F238E27FC236}">
                <a16:creationId xmlns:a16="http://schemas.microsoft.com/office/drawing/2014/main" id="{7F4A410D-A7A6-D5A1-47AC-099C9333E7F7}"/>
              </a:ext>
            </a:extLst>
          </p:cNvPr>
          <p:cNvSpPr>
            <a:spLocks noGrp="1"/>
          </p:cNvSpPr>
          <p:nvPr>
            <p:ph idx="1"/>
          </p:nvPr>
        </p:nvSpPr>
        <p:spPr>
          <a:xfrm>
            <a:off x="515969" y="1972707"/>
            <a:ext cx="8596668" cy="3880773"/>
          </a:xfrm>
        </p:spPr>
        <p:txBody>
          <a:bodyPr>
            <a:noAutofit/>
          </a:bodyPr>
          <a:lstStyle/>
          <a:p>
            <a:pPr>
              <a:buFont typeface="Wingdings" panose="05000000000000000000" pitchFamily="2" charset="2"/>
              <a:buChar char="§"/>
            </a:pPr>
            <a:r>
              <a:rPr lang="en-US" sz="2400" b="1" i="0" dirty="0">
                <a:solidFill>
                  <a:srgbClr val="000000"/>
                </a:solidFill>
                <a:effectLst/>
                <a:latin typeface="Times New Roman" panose="02020603050405020304" pitchFamily="18" charset="0"/>
              </a:rPr>
              <a:t>Activity duration estimating</a:t>
            </a:r>
            <a:r>
              <a:rPr lang="en-US" sz="2400" b="0" i="0" dirty="0">
                <a:solidFill>
                  <a:srgbClr val="000000"/>
                </a:solidFill>
                <a:effectLst/>
                <a:latin typeface="Times New Roman" panose="02020603050405020304" pitchFamily="18" charset="0"/>
              </a:rPr>
              <a:t>: Estimating the number of work periods that are needed to complete individual activities.</a:t>
            </a:r>
          </a:p>
          <a:p>
            <a:pPr>
              <a:buFont typeface="Wingdings" panose="05000000000000000000" pitchFamily="2" charset="2"/>
              <a:buChar char="§"/>
            </a:pPr>
            <a:endParaRPr lang="en-US" sz="2400" b="0" i="0" dirty="0">
              <a:solidFill>
                <a:srgbClr val="000000"/>
              </a:solidFill>
              <a:effectLst/>
              <a:latin typeface="Times New Roman" panose="02020603050405020304" pitchFamily="18" charset="0"/>
            </a:endParaRPr>
          </a:p>
          <a:p>
            <a:pPr>
              <a:buFont typeface="Wingdings" panose="05000000000000000000" pitchFamily="2" charset="2"/>
              <a:buChar char="§"/>
            </a:pPr>
            <a:r>
              <a:rPr lang="en-US" sz="2400" b="1" i="0" dirty="0">
                <a:solidFill>
                  <a:srgbClr val="000000"/>
                </a:solidFill>
                <a:effectLst/>
                <a:latin typeface="Times New Roman" panose="02020603050405020304" pitchFamily="18" charset="0"/>
              </a:rPr>
              <a:t>Schedule development</a:t>
            </a:r>
            <a:r>
              <a:rPr lang="en-US" sz="2400" b="0" i="0" dirty="0">
                <a:solidFill>
                  <a:srgbClr val="000000"/>
                </a:solidFill>
                <a:effectLst/>
                <a:latin typeface="Times New Roman" panose="02020603050405020304" pitchFamily="18" charset="0"/>
              </a:rPr>
              <a:t>: Analyzing activity sequences, activity resource estimates, and activity duration estimates to create the project schedule.</a:t>
            </a:r>
          </a:p>
          <a:p>
            <a:pPr>
              <a:buFont typeface="Wingdings" panose="05000000000000000000" pitchFamily="2" charset="2"/>
              <a:buChar char="§"/>
            </a:pPr>
            <a:endParaRPr lang="en-US" sz="2400" b="0" i="0" dirty="0">
              <a:solidFill>
                <a:srgbClr val="000000"/>
              </a:solidFill>
              <a:effectLst/>
              <a:latin typeface="Times New Roman" panose="02020603050405020304" pitchFamily="18" charset="0"/>
            </a:endParaRPr>
          </a:p>
          <a:p>
            <a:pPr>
              <a:buFont typeface="Wingdings" panose="05000000000000000000" pitchFamily="2" charset="2"/>
              <a:buChar char="§"/>
            </a:pPr>
            <a:r>
              <a:rPr lang="en-US" sz="2400" b="1" i="0" dirty="0">
                <a:solidFill>
                  <a:srgbClr val="000000"/>
                </a:solidFill>
                <a:effectLst/>
                <a:latin typeface="Times New Roman" panose="02020603050405020304" pitchFamily="18" charset="0"/>
              </a:rPr>
              <a:t>Schedule control</a:t>
            </a:r>
            <a:r>
              <a:rPr lang="en-US" sz="2400" b="0" i="0" dirty="0">
                <a:solidFill>
                  <a:srgbClr val="000000"/>
                </a:solidFill>
                <a:effectLst/>
                <a:latin typeface="Times New Roman" panose="02020603050405020304" pitchFamily="18" charset="0"/>
              </a:rPr>
              <a:t>: Controlling and managing changes to the project schedule.</a:t>
            </a:r>
            <a:endParaRPr lang="en-US" sz="2400" dirty="0"/>
          </a:p>
        </p:txBody>
      </p:sp>
    </p:spTree>
    <p:extLst>
      <p:ext uri="{BB962C8B-B14F-4D97-AF65-F5344CB8AC3E}">
        <p14:creationId xmlns:p14="http://schemas.microsoft.com/office/powerpoint/2010/main" val="30815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28CA72-1BB3-857F-E201-7E2851D5AEBF}"/>
              </a:ext>
            </a:extLst>
          </p:cNvPr>
          <p:cNvSpPr txBox="1"/>
          <p:nvPr/>
        </p:nvSpPr>
        <p:spPr>
          <a:xfrm>
            <a:off x="369794" y="908702"/>
            <a:ext cx="9338983" cy="5996963"/>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An </a:t>
            </a:r>
            <a:r>
              <a:rPr lang="en-US" sz="2400" b="1" i="0" dirty="0">
                <a:solidFill>
                  <a:srgbClr val="000000"/>
                </a:solidFill>
                <a:effectLst/>
                <a:latin typeface="Times New Roman" panose="02020603050405020304" pitchFamily="18" charset="0"/>
                <a:cs typeface="Times New Roman" panose="02020603050405020304" pitchFamily="18" charset="0"/>
              </a:rPr>
              <a:t>activity </a:t>
            </a:r>
            <a:r>
              <a:rPr lang="en-US" sz="2400" b="0" i="0" dirty="0">
                <a:solidFill>
                  <a:srgbClr val="000000"/>
                </a:solidFill>
                <a:effectLst/>
                <a:latin typeface="Times New Roman" panose="02020603050405020304" pitchFamily="18" charset="0"/>
                <a:cs typeface="Times New Roman" panose="02020603050405020304" pitchFamily="18" charset="0"/>
              </a:rPr>
              <a:t>or </a:t>
            </a:r>
            <a:r>
              <a:rPr lang="en-US" sz="2400" b="1" i="0" dirty="0">
                <a:solidFill>
                  <a:srgbClr val="000000"/>
                </a:solidFill>
                <a:effectLst/>
                <a:latin typeface="Times New Roman" panose="02020603050405020304" pitchFamily="18" charset="0"/>
                <a:cs typeface="Times New Roman" panose="02020603050405020304" pitchFamily="18" charset="0"/>
              </a:rPr>
              <a:t>task </a:t>
            </a:r>
            <a:r>
              <a:rPr lang="en-US" sz="2400" b="0" i="0" dirty="0">
                <a:solidFill>
                  <a:srgbClr val="000000"/>
                </a:solidFill>
                <a:effectLst/>
                <a:latin typeface="Times New Roman" panose="02020603050405020304" pitchFamily="18" charset="0"/>
                <a:cs typeface="Times New Roman" panose="02020603050405020304" pitchFamily="18" charset="0"/>
              </a:rPr>
              <a:t>is an element of work normally found</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on the WBS that has an expected duration, cost, and resource requirements.</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Project schedules grow out of the basic documents that initiate a project.</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The project charter includes start and end dates and budget information.</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The scope statement and WBS help define what will be done.</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Activity definition involves developing a more detailed WBS and supporting explanations to understand all the work to be done, so you can develop realistic cost and duration estimates.</a:t>
            </a:r>
            <a:r>
              <a:rPr lang="en-US" sz="2400" dirty="0">
                <a:latin typeface="Times New Roman" panose="02020603050405020304" pitchFamily="18" charset="0"/>
                <a:cs typeface="Times New Roman" panose="02020603050405020304" pitchFamily="18" charset="0"/>
              </a:rPr>
              <a:t> </a:t>
            </a:r>
            <a:br>
              <a:rPr lang="en-US" dirty="0"/>
            </a:br>
            <a:endParaRPr lang="en-US" dirty="0"/>
          </a:p>
        </p:txBody>
      </p:sp>
      <p:sp>
        <p:nvSpPr>
          <p:cNvPr id="3" name="TextBox 2">
            <a:extLst>
              <a:ext uri="{FF2B5EF4-FFF2-40B4-BE49-F238E27FC236}">
                <a16:creationId xmlns:a16="http://schemas.microsoft.com/office/drawing/2014/main" id="{6C7531C3-7DB2-DFB3-CC94-30787AC2CD6C}"/>
              </a:ext>
            </a:extLst>
          </p:cNvPr>
          <p:cNvSpPr txBox="1"/>
          <p:nvPr/>
        </p:nvSpPr>
        <p:spPr>
          <a:xfrm>
            <a:off x="351865" y="200816"/>
            <a:ext cx="6100482" cy="707886"/>
          </a:xfrm>
          <a:prstGeom prst="rect">
            <a:avLst/>
          </a:prstGeom>
          <a:noFill/>
        </p:spPr>
        <p:txBody>
          <a:bodyPr wrap="square">
            <a:spAutoFit/>
          </a:bodyPr>
          <a:lstStyle/>
          <a:p>
            <a:r>
              <a:rPr lang="en-US" sz="4000" b="1" i="0" dirty="0">
                <a:solidFill>
                  <a:srgbClr val="FF0000"/>
                </a:solidFill>
                <a:effectLst/>
                <a:latin typeface="Garamond" panose="02020404030301010803" pitchFamily="18" charset="0"/>
              </a:rPr>
              <a:t>Activity Definition</a:t>
            </a:r>
          </a:p>
        </p:txBody>
      </p:sp>
    </p:spTree>
    <p:extLst>
      <p:ext uri="{BB962C8B-B14F-4D97-AF65-F5344CB8AC3E}">
        <p14:creationId xmlns:p14="http://schemas.microsoft.com/office/powerpoint/2010/main" val="223359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834A4F-1478-F8F3-D42A-F703FF6D40F0}"/>
              </a:ext>
            </a:extLst>
          </p:cNvPr>
          <p:cNvSpPr txBox="1"/>
          <p:nvPr/>
        </p:nvSpPr>
        <p:spPr>
          <a:xfrm>
            <a:off x="423582" y="861037"/>
            <a:ext cx="9007289" cy="5996963"/>
          </a:xfrm>
          <a:prstGeom prst="rect">
            <a:avLst/>
          </a:prstGeom>
          <a:noFill/>
        </p:spPr>
        <p:txBody>
          <a:bodyPr wrap="square">
            <a:spAutoFit/>
          </a:bodyPr>
          <a:lstStyle/>
          <a:p>
            <a:pPr>
              <a:lnSpc>
                <a:spcPct val="150000"/>
              </a:lnSpc>
            </a:pPr>
            <a:r>
              <a:rPr lang="en-US" sz="18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An </a:t>
            </a:r>
            <a:r>
              <a:rPr lang="en-US" sz="2400" b="1" i="0" dirty="0">
                <a:solidFill>
                  <a:srgbClr val="000000"/>
                </a:solidFill>
                <a:effectLst/>
                <a:latin typeface="Times New Roman" panose="02020603050405020304" pitchFamily="18" charset="0"/>
              </a:rPr>
              <a:t>activity list </a:t>
            </a:r>
            <a:r>
              <a:rPr lang="en-US" sz="2400" b="0" i="0" dirty="0">
                <a:solidFill>
                  <a:srgbClr val="000000"/>
                </a:solidFill>
                <a:effectLst/>
                <a:latin typeface="Times New Roman" panose="02020603050405020304" pitchFamily="18" charset="0"/>
              </a:rPr>
              <a:t>is a tabulation of activities to be included on a project schedule. The list should include:</a:t>
            </a:r>
          </a:p>
          <a:p>
            <a:pPr>
              <a:lnSpc>
                <a:spcPct val="150000"/>
              </a:lnSpc>
            </a:pPr>
            <a:r>
              <a:rPr lang="en-US" sz="24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The activity name</a:t>
            </a:r>
          </a:p>
          <a:p>
            <a:pPr>
              <a:lnSpc>
                <a:spcPct val="150000"/>
              </a:lnSpc>
            </a:pPr>
            <a:r>
              <a:rPr lang="en-US" sz="24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An activity identifier or number</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rPr>
              <a:t>A brief description of the activity</a:t>
            </a:r>
          </a:p>
          <a:p>
            <a:pPr>
              <a:lnSpc>
                <a:spcPct val="150000"/>
              </a:lnSpc>
            </a:pPr>
            <a:endParaRPr lang="en-US" sz="2400" b="0" i="0" dirty="0">
              <a:solidFill>
                <a:srgbClr val="000000"/>
              </a:solidFill>
              <a:effectLst/>
              <a:latin typeface="Times New Roman" panose="02020603050405020304" pitchFamily="18" charset="0"/>
            </a:endParaRPr>
          </a:p>
          <a:p>
            <a:pPr>
              <a:lnSpc>
                <a:spcPct val="150000"/>
              </a:lnSpc>
            </a:pPr>
            <a:r>
              <a:rPr lang="en-US" sz="2400" b="0" i="0" dirty="0">
                <a:solidFill>
                  <a:srgbClr val="666699"/>
                </a:solidFill>
                <a:effectLst/>
                <a:latin typeface="Wingdings" panose="05000000000000000000" pitchFamily="2" charset="2"/>
              </a:rPr>
              <a:t> </a:t>
            </a:r>
            <a:r>
              <a:rPr lang="en-US" sz="2400" b="1" i="0" dirty="0">
                <a:solidFill>
                  <a:srgbClr val="000000"/>
                </a:solidFill>
                <a:effectLst/>
                <a:latin typeface="Times New Roman" panose="02020603050405020304" pitchFamily="18" charset="0"/>
              </a:rPr>
              <a:t>Activity attributes </a:t>
            </a:r>
            <a:r>
              <a:rPr lang="en-US" sz="2400" b="0" i="0" dirty="0">
                <a:solidFill>
                  <a:srgbClr val="000000"/>
                </a:solidFill>
                <a:effectLst/>
                <a:latin typeface="Times New Roman" panose="02020603050405020304" pitchFamily="18" charset="0"/>
              </a:rPr>
              <a:t>provide more information about each activity, such as predecessors, successors, logical relationships, leads and lags, resource requirements, constraints, imposed dates, and assumptions related to the activity.</a:t>
            </a:r>
            <a:r>
              <a:rPr lang="en-US" sz="2400" dirty="0"/>
              <a:t> </a:t>
            </a:r>
            <a:br>
              <a:rPr lang="en-US" dirty="0"/>
            </a:br>
            <a:endParaRPr lang="en-US" dirty="0"/>
          </a:p>
        </p:txBody>
      </p:sp>
      <p:sp>
        <p:nvSpPr>
          <p:cNvPr id="3" name="TextBox 2">
            <a:extLst>
              <a:ext uri="{FF2B5EF4-FFF2-40B4-BE49-F238E27FC236}">
                <a16:creationId xmlns:a16="http://schemas.microsoft.com/office/drawing/2014/main" id="{A77406EA-8063-F3E3-8D03-3410146EB80A}"/>
              </a:ext>
            </a:extLst>
          </p:cNvPr>
          <p:cNvSpPr txBox="1"/>
          <p:nvPr/>
        </p:nvSpPr>
        <p:spPr>
          <a:xfrm>
            <a:off x="271182" y="93240"/>
            <a:ext cx="6864723" cy="707886"/>
          </a:xfrm>
          <a:prstGeom prst="rect">
            <a:avLst/>
          </a:prstGeom>
          <a:noFill/>
        </p:spPr>
        <p:txBody>
          <a:bodyPr wrap="square">
            <a:spAutoFit/>
          </a:bodyPr>
          <a:lstStyle/>
          <a:p>
            <a:r>
              <a:rPr lang="en-US" sz="4000" b="1" i="0" dirty="0">
                <a:solidFill>
                  <a:srgbClr val="FF0000"/>
                </a:solidFill>
                <a:effectLst/>
                <a:latin typeface="Garamond" panose="02020404030301010803" pitchFamily="18" charset="0"/>
              </a:rPr>
              <a:t>Activity Lists and Attributes</a:t>
            </a:r>
          </a:p>
        </p:txBody>
      </p:sp>
    </p:spTree>
    <p:extLst>
      <p:ext uri="{BB962C8B-B14F-4D97-AF65-F5344CB8AC3E}">
        <p14:creationId xmlns:p14="http://schemas.microsoft.com/office/powerpoint/2010/main" val="147794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BBA5E8-4254-F098-668C-DE25F73454BE}"/>
              </a:ext>
            </a:extLst>
          </p:cNvPr>
          <p:cNvSpPr txBox="1"/>
          <p:nvPr/>
        </p:nvSpPr>
        <p:spPr>
          <a:xfrm>
            <a:off x="504264" y="1383612"/>
            <a:ext cx="8648701" cy="4457952"/>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sz="2400" dirty="0">
                <a:solidFill>
                  <a:srgbClr val="000000"/>
                </a:solidFill>
                <a:latin typeface="Times New Roman" panose="02020603050405020304" pitchFamily="18" charset="0"/>
                <a:cs typeface="Times New Roman" panose="02020603050405020304" pitchFamily="18" charset="0"/>
              </a:rPr>
              <a:t>A </a:t>
            </a:r>
            <a:r>
              <a:rPr lang="en-US" sz="2400" b="1" dirty="0">
                <a:solidFill>
                  <a:srgbClr val="000000"/>
                </a:solidFill>
                <a:latin typeface="Times New Roman" panose="02020603050405020304" pitchFamily="18" charset="0"/>
                <a:cs typeface="Times New Roman" panose="02020603050405020304" pitchFamily="18" charset="0"/>
              </a:rPr>
              <a:t>milestone </a:t>
            </a:r>
            <a:r>
              <a:rPr lang="en-US" sz="2400" dirty="0">
                <a:solidFill>
                  <a:srgbClr val="000000"/>
                </a:solidFill>
                <a:latin typeface="Times New Roman" panose="02020603050405020304" pitchFamily="18" charset="0"/>
                <a:cs typeface="Times New Roman" panose="02020603050405020304" pitchFamily="18" charset="0"/>
              </a:rPr>
              <a:t>is a significant event that normally has no duration.</a:t>
            </a:r>
          </a:p>
          <a:p>
            <a:pPr marL="285750" indent="-28575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It often takes several activities and a lot of work to complete a milestone.</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Milestones are useful tools for setting schedule goals and monitoring progress.</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Examples include completion and customer sign-off on key documents and completion of specific products.</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4696DFF-3704-4A5F-C41B-22EF36CE506A}"/>
              </a:ext>
            </a:extLst>
          </p:cNvPr>
          <p:cNvSpPr txBox="1"/>
          <p:nvPr/>
        </p:nvSpPr>
        <p:spPr>
          <a:xfrm>
            <a:off x="504264" y="318422"/>
            <a:ext cx="6100482" cy="707886"/>
          </a:xfrm>
          <a:prstGeom prst="rect">
            <a:avLst/>
          </a:prstGeom>
          <a:noFill/>
        </p:spPr>
        <p:txBody>
          <a:bodyPr wrap="square">
            <a:spAutoFit/>
          </a:bodyPr>
          <a:lstStyle/>
          <a:p>
            <a:r>
              <a:rPr lang="en-US" sz="4000" b="1" i="0" dirty="0">
                <a:solidFill>
                  <a:srgbClr val="FF0000"/>
                </a:solidFill>
                <a:effectLst/>
                <a:latin typeface="Garamond" panose="02020404030301010803" pitchFamily="18" charset="0"/>
              </a:rPr>
              <a:t>Milestones</a:t>
            </a:r>
          </a:p>
        </p:txBody>
      </p:sp>
    </p:spTree>
    <p:extLst>
      <p:ext uri="{BB962C8B-B14F-4D97-AF65-F5344CB8AC3E}">
        <p14:creationId xmlns:p14="http://schemas.microsoft.com/office/powerpoint/2010/main" val="331725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2E6B17-6CA3-8823-B0DC-7407CF0EDCA9}"/>
              </a:ext>
            </a:extLst>
          </p:cNvPr>
          <p:cNvSpPr txBox="1"/>
          <p:nvPr/>
        </p:nvSpPr>
        <p:spPr>
          <a:xfrm>
            <a:off x="555809" y="407780"/>
            <a:ext cx="9072283" cy="1600438"/>
          </a:xfrm>
          <a:prstGeom prst="rect">
            <a:avLst/>
          </a:prstGeom>
          <a:noFill/>
        </p:spPr>
        <p:txBody>
          <a:bodyPr wrap="square">
            <a:spAutoFit/>
          </a:bodyPr>
          <a:lstStyle/>
          <a:p>
            <a:r>
              <a:rPr lang="en-US" sz="4000" b="1" i="0" dirty="0">
                <a:solidFill>
                  <a:srgbClr val="FF0000"/>
                </a:solidFill>
                <a:effectLst/>
                <a:latin typeface="Garamond" panose="02020404030301010803" pitchFamily="18" charset="0"/>
              </a:rPr>
              <a:t>The Key to Overall Project Success: </a:t>
            </a:r>
          </a:p>
          <a:p>
            <a:r>
              <a:rPr lang="en-US" sz="4000" b="1" i="0" dirty="0">
                <a:solidFill>
                  <a:srgbClr val="FF0000"/>
                </a:solidFill>
                <a:effectLst/>
                <a:latin typeface="Garamond" panose="02020404030301010803" pitchFamily="18" charset="0"/>
              </a:rPr>
              <a:t>Good Project Integration Management</a:t>
            </a:r>
            <a:r>
              <a:rPr lang="en-US" sz="4000" b="1" dirty="0">
                <a:solidFill>
                  <a:srgbClr val="FF0000"/>
                </a:solidFill>
                <a:latin typeface="Garamond" panose="02020404030301010803" pitchFamily="18" charset="0"/>
              </a:rPr>
              <a:t> </a:t>
            </a:r>
            <a:br>
              <a:rPr lang="en-US" b="1" dirty="0">
                <a:solidFill>
                  <a:srgbClr val="FF0000"/>
                </a:solidFill>
              </a:rPr>
            </a:br>
            <a:endParaRPr lang="en-US" b="1" dirty="0">
              <a:solidFill>
                <a:srgbClr val="FF0000"/>
              </a:solidFill>
            </a:endParaRPr>
          </a:p>
        </p:txBody>
      </p:sp>
      <p:sp>
        <p:nvSpPr>
          <p:cNvPr id="7" name="TextBox 6">
            <a:extLst>
              <a:ext uri="{FF2B5EF4-FFF2-40B4-BE49-F238E27FC236}">
                <a16:creationId xmlns:a16="http://schemas.microsoft.com/office/drawing/2014/main" id="{4E919508-78BC-98A3-329E-DB9680E61EB2}"/>
              </a:ext>
            </a:extLst>
          </p:cNvPr>
          <p:cNvSpPr txBox="1"/>
          <p:nvPr/>
        </p:nvSpPr>
        <p:spPr>
          <a:xfrm>
            <a:off x="896469" y="2094853"/>
            <a:ext cx="8919883" cy="3323987"/>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rPr>
              <a:t>Project managers must coordinate all of the other knowledge areas throughout a project’s life cycle.</a:t>
            </a:r>
          </a:p>
          <a:p>
            <a:endParaRPr lang="en-US" sz="2400" b="0" i="0" dirty="0">
              <a:solidFill>
                <a:srgbClr val="000000"/>
              </a:solidFill>
              <a:effectLst/>
              <a:latin typeface="Times New Roman" panose="02020603050405020304" pitchFamily="18" charset="0"/>
            </a:endParaRPr>
          </a:p>
          <a:p>
            <a:pPr marL="342900" indent="-342900">
              <a:buFont typeface="Wingdings" panose="05000000000000000000" pitchFamily="2" charset="2"/>
              <a:buChar char="§"/>
            </a:pPr>
            <a:r>
              <a:rPr lang="en-US" sz="2400" b="0" i="0" dirty="0">
                <a:solidFill>
                  <a:srgbClr val="000000"/>
                </a:solidFill>
                <a:effectLst/>
                <a:latin typeface="Times New Roman" panose="02020603050405020304" pitchFamily="18" charset="0"/>
              </a:rPr>
              <a:t>Many new project managers have trouble looking at the “big picture” and want to focus on too many details. </a:t>
            </a:r>
          </a:p>
          <a:p>
            <a:endParaRPr lang="en-US" sz="2400" b="0" i="0" dirty="0">
              <a:solidFill>
                <a:srgbClr val="000000"/>
              </a:solidFill>
              <a:effectLst/>
              <a:latin typeface="Times New Roman" panose="02020603050405020304" pitchFamily="18" charset="0"/>
            </a:endParaRPr>
          </a:p>
          <a:p>
            <a:r>
              <a:rPr lang="en-US" sz="24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Project integration management is </a:t>
            </a:r>
            <a:r>
              <a:rPr lang="en-US" sz="2400" b="0" i="1" dirty="0">
                <a:solidFill>
                  <a:srgbClr val="000000"/>
                </a:solidFill>
                <a:effectLst/>
                <a:latin typeface="Times New Roman" panose="02020603050405020304" pitchFamily="18" charset="0"/>
              </a:rPr>
              <a:t>not </a:t>
            </a:r>
            <a:r>
              <a:rPr lang="en-US" sz="2400" b="0" i="0" dirty="0">
                <a:solidFill>
                  <a:srgbClr val="000000"/>
                </a:solidFill>
                <a:effectLst/>
                <a:latin typeface="Times New Roman" panose="02020603050405020304" pitchFamily="18" charset="0"/>
              </a:rPr>
              <a:t>the same thing as software integration.</a:t>
            </a:r>
            <a:r>
              <a:rPr lang="en-US" sz="2400" dirty="0"/>
              <a:t> </a:t>
            </a:r>
            <a:br>
              <a:rPr lang="en-US" dirty="0"/>
            </a:br>
            <a:endParaRPr lang="en-US" dirty="0"/>
          </a:p>
        </p:txBody>
      </p:sp>
    </p:spTree>
    <p:extLst>
      <p:ext uri="{BB962C8B-B14F-4D97-AF65-F5344CB8AC3E}">
        <p14:creationId xmlns:p14="http://schemas.microsoft.com/office/powerpoint/2010/main" val="175504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9"/>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9"/>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9"/>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DA24-7EBD-27D7-96EE-AC410F0C6F0D}"/>
              </a:ext>
            </a:extLst>
          </p:cNvPr>
          <p:cNvSpPr>
            <a:spLocks noGrp="1"/>
          </p:cNvSpPr>
          <p:nvPr>
            <p:ph type="title"/>
          </p:nvPr>
        </p:nvSpPr>
        <p:spPr>
          <a:xfrm>
            <a:off x="170328" y="186381"/>
            <a:ext cx="10058401" cy="1320800"/>
          </a:xfrm>
        </p:spPr>
        <p:txBody>
          <a:bodyPr>
            <a:noAutofit/>
          </a:bodyPr>
          <a:lstStyle/>
          <a:p>
            <a:r>
              <a:rPr lang="en-US" sz="4000" b="1" i="0" dirty="0">
                <a:solidFill>
                  <a:srgbClr val="FF0000"/>
                </a:solidFill>
                <a:effectLst/>
                <a:latin typeface="Garamond" panose="02020404030301010803" pitchFamily="18" charset="0"/>
              </a:rPr>
              <a:t>Project Integration Management Processes</a:t>
            </a:r>
            <a:r>
              <a:rPr lang="en-US" sz="4000" b="1" dirty="0">
                <a:solidFill>
                  <a:srgbClr val="FF0000"/>
                </a:solidFill>
                <a:latin typeface="Garamond" panose="02020404030301010803" pitchFamily="18" charset="0"/>
              </a:rPr>
              <a:t> </a:t>
            </a:r>
            <a:br>
              <a:rPr lang="en-US" sz="4000" b="1" dirty="0">
                <a:solidFill>
                  <a:srgbClr val="FF0000"/>
                </a:solidFill>
                <a:latin typeface="Garamond" panose="02020404030301010803" pitchFamily="18" charset="0"/>
              </a:rPr>
            </a:br>
            <a:endParaRPr lang="en-US" sz="4000" b="1" dirty="0">
              <a:solidFill>
                <a:srgbClr val="FF0000"/>
              </a:solidFill>
              <a:latin typeface="Garamond" panose="02020404030301010803" pitchFamily="18" charset="0"/>
            </a:endParaRPr>
          </a:p>
        </p:txBody>
      </p:sp>
      <p:sp>
        <p:nvSpPr>
          <p:cNvPr id="5" name="TextBox 4">
            <a:extLst>
              <a:ext uri="{FF2B5EF4-FFF2-40B4-BE49-F238E27FC236}">
                <a16:creationId xmlns:a16="http://schemas.microsoft.com/office/drawing/2014/main" id="{C9E6D46E-B0D1-7DE2-68DD-FE6545546C6B}"/>
              </a:ext>
            </a:extLst>
          </p:cNvPr>
          <p:cNvSpPr txBox="1"/>
          <p:nvPr/>
        </p:nvSpPr>
        <p:spPr>
          <a:xfrm>
            <a:off x="484094" y="1213008"/>
            <a:ext cx="10210800" cy="4431983"/>
          </a:xfrm>
          <a:prstGeom prst="rect">
            <a:avLst/>
          </a:prstGeom>
          <a:noFill/>
        </p:spPr>
        <p:txBody>
          <a:bodyPr wrap="square">
            <a:spAutoFit/>
          </a:bodyPr>
          <a:lstStyle/>
          <a:p>
            <a:pPr marL="342900" indent="-342900">
              <a:buFont typeface="Wingdings" panose="05000000000000000000" pitchFamily="2" charset="2"/>
              <a:buChar char="§"/>
            </a:pPr>
            <a:r>
              <a:rPr lang="en-US" sz="2400" b="1" i="0" dirty="0">
                <a:solidFill>
                  <a:srgbClr val="000000"/>
                </a:solidFill>
                <a:effectLst/>
                <a:latin typeface="Times New Roman" panose="02020603050405020304" pitchFamily="18" charset="0"/>
                <a:cs typeface="Times New Roman" panose="02020603050405020304" pitchFamily="18" charset="0"/>
              </a:rPr>
              <a:t>Develop the project charter</a:t>
            </a:r>
            <a:r>
              <a:rPr lang="en-US" sz="2400" b="0" i="0" dirty="0">
                <a:solidFill>
                  <a:srgbClr val="000000"/>
                </a:solidFill>
                <a:effectLst/>
                <a:latin typeface="Times New Roman" panose="02020603050405020304" pitchFamily="18" charset="0"/>
                <a:cs typeface="Times New Roman" panose="02020603050405020304" pitchFamily="18" charset="0"/>
              </a:rPr>
              <a:t>: Work with stakeholders to create </a:t>
            </a:r>
          </a:p>
          <a:p>
            <a:r>
              <a:rPr lang="en-US" sz="2400" b="0" i="0" dirty="0">
                <a:solidFill>
                  <a:srgbClr val="000000"/>
                </a:solidFill>
                <a:effectLst/>
                <a:latin typeface="Times New Roman" panose="02020603050405020304" pitchFamily="18" charset="0"/>
                <a:cs typeface="Times New Roman" panose="02020603050405020304" pitchFamily="18" charset="0"/>
              </a:rPr>
              <a:t>the document that formally authorizes a project— the charter.</a:t>
            </a:r>
          </a:p>
          <a:p>
            <a:pPr marL="342900" indent="-342900">
              <a:buFont typeface="Wingdings" panose="05000000000000000000" pitchFamily="2" charset="2"/>
              <a:buChar char="§"/>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i="0" dirty="0">
                <a:solidFill>
                  <a:srgbClr val="000000"/>
                </a:solidFill>
                <a:effectLst/>
                <a:latin typeface="Times New Roman" panose="02020603050405020304" pitchFamily="18" charset="0"/>
                <a:cs typeface="Times New Roman" panose="02020603050405020304" pitchFamily="18" charset="0"/>
              </a:rPr>
              <a:t>Develop the preliminary project scope statement</a:t>
            </a:r>
            <a:r>
              <a:rPr lang="en-US" sz="2400" b="0" i="0" dirty="0">
                <a:solidFill>
                  <a:srgbClr val="000000"/>
                </a:solidFill>
                <a:effectLst/>
                <a:latin typeface="Times New Roman" panose="02020603050405020304" pitchFamily="18" charset="0"/>
                <a:cs typeface="Times New Roman" panose="02020603050405020304" pitchFamily="18" charset="0"/>
              </a:rPr>
              <a:t>: Work with </a:t>
            </a:r>
          </a:p>
          <a:p>
            <a:r>
              <a:rPr lang="en-US" sz="2400" b="0" i="0" dirty="0">
                <a:solidFill>
                  <a:srgbClr val="000000"/>
                </a:solidFill>
                <a:effectLst/>
                <a:latin typeface="Times New Roman" panose="02020603050405020304" pitchFamily="18" charset="0"/>
                <a:cs typeface="Times New Roman" panose="02020603050405020304" pitchFamily="18" charset="0"/>
              </a:rPr>
              <a:t>stakeholders, especially users of the project’s products, services, </a:t>
            </a:r>
          </a:p>
          <a:p>
            <a:r>
              <a:rPr lang="en-US" sz="2400" b="0" i="0" dirty="0">
                <a:solidFill>
                  <a:srgbClr val="000000"/>
                </a:solidFill>
                <a:effectLst/>
                <a:latin typeface="Times New Roman" panose="02020603050405020304" pitchFamily="18" charset="0"/>
                <a:cs typeface="Times New Roman" panose="02020603050405020304" pitchFamily="18" charset="0"/>
              </a:rPr>
              <a:t>or results, to develop the high-level scope requirements and </a:t>
            </a:r>
          </a:p>
          <a:p>
            <a:r>
              <a:rPr lang="en-US" sz="2400" b="0" i="0" dirty="0">
                <a:solidFill>
                  <a:srgbClr val="000000"/>
                </a:solidFill>
                <a:effectLst/>
                <a:latin typeface="Times New Roman" panose="02020603050405020304" pitchFamily="18" charset="0"/>
                <a:cs typeface="Times New Roman" panose="02020603050405020304" pitchFamily="18" charset="0"/>
              </a:rPr>
              <a:t>create a preliminary project scope statement.</a:t>
            </a:r>
          </a:p>
          <a:p>
            <a:pPr marL="342900" indent="-342900">
              <a:buFont typeface="Wingdings" panose="05000000000000000000" pitchFamily="2" charset="2"/>
              <a:buChar char="§"/>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b="1" i="0" dirty="0">
                <a:solidFill>
                  <a:srgbClr val="000000"/>
                </a:solidFill>
                <a:effectLst/>
                <a:latin typeface="Times New Roman" panose="02020603050405020304" pitchFamily="18" charset="0"/>
                <a:cs typeface="Times New Roman" panose="02020603050405020304" pitchFamily="18" charset="0"/>
              </a:rPr>
              <a:t>Develop the project management plan</a:t>
            </a:r>
            <a:r>
              <a:rPr lang="en-US" sz="2400" b="0" i="0" dirty="0">
                <a:solidFill>
                  <a:srgbClr val="000000"/>
                </a:solidFill>
                <a:effectLst/>
                <a:latin typeface="Times New Roman" panose="02020603050405020304" pitchFamily="18" charset="0"/>
                <a:cs typeface="Times New Roman" panose="02020603050405020304" pitchFamily="18" charset="0"/>
              </a:rPr>
              <a:t>: Coordinate all </a:t>
            </a:r>
          </a:p>
          <a:p>
            <a:r>
              <a:rPr lang="en-US" sz="2400" b="0" i="0" dirty="0">
                <a:solidFill>
                  <a:srgbClr val="000000"/>
                </a:solidFill>
                <a:effectLst/>
                <a:latin typeface="Times New Roman" panose="02020603050405020304" pitchFamily="18" charset="0"/>
                <a:cs typeface="Times New Roman" panose="02020603050405020304" pitchFamily="18" charset="0"/>
              </a:rPr>
              <a:t>planning efforts to create a consistent, coherent document—the project management plan.</a:t>
            </a:r>
            <a:r>
              <a:rPr lang="en-US" sz="24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199674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63B2-18B1-F34F-8026-5F1D0236D846}"/>
              </a:ext>
            </a:extLst>
          </p:cNvPr>
          <p:cNvSpPr>
            <a:spLocks noGrp="1"/>
          </p:cNvSpPr>
          <p:nvPr>
            <p:ph type="title"/>
          </p:nvPr>
        </p:nvSpPr>
        <p:spPr>
          <a:xfrm>
            <a:off x="291352" y="403412"/>
            <a:ext cx="8072219" cy="1320800"/>
          </a:xfrm>
        </p:spPr>
        <p:txBody>
          <a:bodyPr/>
          <a:lstStyle/>
          <a:p>
            <a:r>
              <a:rPr lang="en-US" sz="3600" b="1" i="0" dirty="0">
                <a:solidFill>
                  <a:srgbClr val="FF0000"/>
                </a:solidFill>
                <a:effectLst/>
                <a:latin typeface="Garamond" panose="02020404030301010803" pitchFamily="18" charset="0"/>
              </a:rPr>
              <a:t>Project Integration Management Processes – (</a:t>
            </a:r>
            <a:r>
              <a:rPr lang="en-US" sz="3600" b="1" i="0" dirty="0" err="1">
                <a:solidFill>
                  <a:srgbClr val="FF0000"/>
                </a:solidFill>
                <a:effectLst/>
                <a:latin typeface="Garamond" panose="02020404030301010803" pitchFamily="18" charset="0"/>
              </a:rPr>
              <a:t>Cont</a:t>
            </a:r>
            <a:r>
              <a:rPr lang="en-US" sz="3600" b="1" i="0" dirty="0">
                <a:solidFill>
                  <a:srgbClr val="FF0000"/>
                </a:solidFill>
                <a:effectLst/>
                <a:latin typeface="Garamond" panose="02020404030301010803" pitchFamily="18" charset="0"/>
              </a:rPr>
              <a:t>)</a:t>
            </a:r>
            <a:endParaRPr lang="en-US" dirty="0"/>
          </a:p>
        </p:txBody>
      </p:sp>
      <p:sp>
        <p:nvSpPr>
          <p:cNvPr id="7" name="TextBox 6">
            <a:extLst>
              <a:ext uri="{FF2B5EF4-FFF2-40B4-BE49-F238E27FC236}">
                <a16:creationId xmlns:a16="http://schemas.microsoft.com/office/drawing/2014/main" id="{9A54B4E1-0DEF-94F4-BF95-B1F98DC14E4F}"/>
              </a:ext>
            </a:extLst>
          </p:cNvPr>
          <p:cNvSpPr txBox="1"/>
          <p:nvPr/>
        </p:nvSpPr>
        <p:spPr>
          <a:xfrm>
            <a:off x="291352" y="1930400"/>
            <a:ext cx="10130118" cy="4431983"/>
          </a:xfrm>
          <a:prstGeom prst="rect">
            <a:avLst/>
          </a:prstGeom>
          <a:noFill/>
        </p:spPr>
        <p:txBody>
          <a:bodyPr wrap="square">
            <a:spAutoFit/>
          </a:bodyPr>
          <a:lstStyle/>
          <a:p>
            <a:r>
              <a:rPr lang="en-US" sz="2400" b="1" i="0" dirty="0">
                <a:solidFill>
                  <a:srgbClr val="000000"/>
                </a:solidFill>
                <a:effectLst/>
                <a:latin typeface="Times New Roman" panose="02020603050405020304" pitchFamily="18" charset="0"/>
              </a:rPr>
              <a:t>Direct and manage project execution</a:t>
            </a:r>
            <a:r>
              <a:rPr lang="en-US" sz="2400" b="0" i="0" dirty="0">
                <a:solidFill>
                  <a:srgbClr val="000000"/>
                </a:solidFill>
                <a:effectLst/>
                <a:latin typeface="Times New Roman" panose="02020603050405020304" pitchFamily="18" charset="0"/>
              </a:rPr>
              <a:t>: Carry out the project management </a:t>
            </a:r>
          </a:p>
          <a:p>
            <a:r>
              <a:rPr lang="en-US" sz="2400" b="0" i="0" dirty="0">
                <a:solidFill>
                  <a:srgbClr val="000000"/>
                </a:solidFill>
                <a:effectLst/>
                <a:latin typeface="Times New Roman" panose="02020603050405020304" pitchFamily="18" charset="0"/>
              </a:rPr>
              <a:t>plan by performing the activities included in it.</a:t>
            </a:r>
          </a:p>
          <a:p>
            <a:endParaRPr lang="en-US" sz="2400" b="0" i="0" dirty="0">
              <a:solidFill>
                <a:srgbClr val="000000"/>
              </a:solidFill>
              <a:effectLst/>
              <a:latin typeface="Times New Roman" panose="02020603050405020304" pitchFamily="18" charset="0"/>
            </a:endParaRPr>
          </a:p>
          <a:p>
            <a:pPr marL="342900" indent="-342900">
              <a:buFont typeface="Wingdings" panose="05000000000000000000" pitchFamily="2" charset="2"/>
              <a:buChar char="§"/>
            </a:pPr>
            <a:r>
              <a:rPr lang="en-US" sz="2400" b="1" i="0" dirty="0">
                <a:solidFill>
                  <a:srgbClr val="000000"/>
                </a:solidFill>
                <a:effectLst/>
                <a:latin typeface="Times New Roman" panose="02020603050405020304" pitchFamily="18" charset="0"/>
              </a:rPr>
              <a:t>Monitor and control the project work</a:t>
            </a:r>
            <a:r>
              <a:rPr lang="en-US" sz="2400" b="0" i="0" dirty="0">
                <a:solidFill>
                  <a:srgbClr val="000000"/>
                </a:solidFill>
                <a:effectLst/>
                <a:latin typeface="Times New Roman" panose="02020603050405020304" pitchFamily="18" charset="0"/>
              </a:rPr>
              <a:t>: Oversee project work to meet </a:t>
            </a:r>
          </a:p>
          <a:p>
            <a:r>
              <a:rPr lang="en-US" sz="2400" b="0" i="0" dirty="0">
                <a:solidFill>
                  <a:srgbClr val="000000"/>
                </a:solidFill>
                <a:effectLst/>
                <a:latin typeface="Times New Roman" panose="02020603050405020304" pitchFamily="18" charset="0"/>
              </a:rPr>
              <a:t>the performance objectives of the project.</a:t>
            </a:r>
          </a:p>
          <a:p>
            <a:endParaRPr lang="en-US" sz="2400" b="0" i="0" dirty="0">
              <a:solidFill>
                <a:srgbClr val="000000"/>
              </a:solidFill>
              <a:effectLst/>
              <a:latin typeface="Times New Roman" panose="02020603050405020304" pitchFamily="18" charset="0"/>
            </a:endParaRPr>
          </a:p>
          <a:p>
            <a:pPr marL="342900" indent="-342900">
              <a:buFont typeface="Wingdings" panose="05000000000000000000" pitchFamily="2" charset="2"/>
              <a:buChar char="§"/>
            </a:pPr>
            <a:r>
              <a:rPr lang="en-US" sz="2400" b="1" i="0" dirty="0">
                <a:solidFill>
                  <a:srgbClr val="000000"/>
                </a:solidFill>
                <a:effectLst/>
                <a:latin typeface="Times New Roman" panose="02020603050405020304" pitchFamily="18" charset="0"/>
              </a:rPr>
              <a:t>Perform integrated change control</a:t>
            </a:r>
            <a:r>
              <a:rPr lang="en-US" sz="2400" b="0" i="0" dirty="0">
                <a:solidFill>
                  <a:srgbClr val="000000"/>
                </a:solidFill>
                <a:effectLst/>
                <a:latin typeface="Times New Roman" panose="02020603050405020304" pitchFamily="18" charset="0"/>
              </a:rPr>
              <a:t>: Coordinate changes that affect </a:t>
            </a:r>
          </a:p>
          <a:p>
            <a:r>
              <a:rPr lang="en-US" sz="2400" b="0" i="0" dirty="0">
                <a:solidFill>
                  <a:srgbClr val="000000"/>
                </a:solidFill>
                <a:effectLst/>
                <a:latin typeface="Times New Roman" panose="02020603050405020304" pitchFamily="18" charset="0"/>
              </a:rPr>
              <a:t>the project’s deliverables and organizational process assets.</a:t>
            </a:r>
          </a:p>
          <a:p>
            <a:endParaRPr lang="en-US" sz="2400" b="0" i="0" dirty="0">
              <a:solidFill>
                <a:srgbClr val="000000"/>
              </a:solidFill>
              <a:effectLst/>
              <a:latin typeface="Times New Roman" panose="02020603050405020304" pitchFamily="18" charset="0"/>
            </a:endParaRPr>
          </a:p>
          <a:p>
            <a:pPr marL="342900" indent="-342900">
              <a:buFont typeface="Wingdings" panose="05000000000000000000" pitchFamily="2" charset="2"/>
              <a:buChar char="§"/>
            </a:pPr>
            <a:r>
              <a:rPr lang="en-US" sz="2400" b="1" i="0" dirty="0">
                <a:solidFill>
                  <a:srgbClr val="000000"/>
                </a:solidFill>
                <a:effectLst/>
                <a:latin typeface="Times New Roman" panose="02020603050405020304" pitchFamily="18" charset="0"/>
              </a:rPr>
              <a:t>Close the project</a:t>
            </a:r>
            <a:r>
              <a:rPr lang="en-US" sz="2400" b="0" i="0" dirty="0">
                <a:solidFill>
                  <a:srgbClr val="000000"/>
                </a:solidFill>
                <a:effectLst/>
                <a:latin typeface="Times New Roman" panose="02020603050405020304" pitchFamily="18" charset="0"/>
              </a:rPr>
              <a:t>: Finalize all project activities to formally close </a:t>
            </a:r>
          </a:p>
          <a:p>
            <a:r>
              <a:rPr lang="en-US" sz="2400" b="0" i="0" dirty="0">
                <a:solidFill>
                  <a:srgbClr val="000000"/>
                </a:solidFill>
                <a:effectLst/>
                <a:latin typeface="Times New Roman" panose="02020603050405020304" pitchFamily="18" charset="0"/>
              </a:rPr>
              <a:t>the project</a:t>
            </a:r>
            <a:r>
              <a:rPr lang="en-US" sz="2400" dirty="0"/>
              <a:t> </a:t>
            </a:r>
            <a:br>
              <a:rPr lang="en-US" dirty="0"/>
            </a:br>
            <a:endParaRPr lang="en-US" dirty="0"/>
          </a:p>
        </p:txBody>
      </p:sp>
    </p:spTree>
    <p:extLst>
      <p:ext uri="{BB962C8B-B14F-4D97-AF65-F5344CB8AC3E}">
        <p14:creationId xmlns:p14="http://schemas.microsoft.com/office/powerpoint/2010/main" val="260705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B570D7-3B8D-1253-9CD1-CAD2BDCF3B15}"/>
              </a:ext>
            </a:extLst>
          </p:cNvPr>
          <p:cNvSpPr txBox="1"/>
          <p:nvPr/>
        </p:nvSpPr>
        <p:spPr>
          <a:xfrm>
            <a:off x="349624" y="80445"/>
            <a:ext cx="10264588" cy="6120073"/>
          </a:xfrm>
          <a:prstGeom prst="rect">
            <a:avLst/>
          </a:prstGeom>
          <a:noFill/>
        </p:spPr>
        <p:txBody>
          <a:bodyPr wrap="square">
            <a:spAutoFit/>
          </a:bodyPr>
          <a:lstStyle/>
          <a:p>
            <a:r>
              <a:rPr lang="en-US" sz="4000" b="1" i="0" dirty="0">
                <a:solidFill>
                  <a:srgbClr val="FF0000"/>
                </a:solidFill>
                <a:effectLst/>
                <a:latin typeface="Garamond" panose="02020404030301010803" pitchFamily="18" charset="0"/>
              </a:rPr>
              <a:t>Strategic Planning and Project Selection</a:t>
            </a:r>
          </a:p>
          <a:p>
            <a:endParaRPr lang="en-US" sz="4000" b="1" i="0" dirty="0">
              <a:solidFill>
                <a:srgbClr val="FF0000"/>
              </a:solidFill>
              <a:effectLst/>
              <a:latin typeface="Garamond" panose="02020404030301010803" pitchFamily="18" charset="0"/>
            </a:endParaRPr>
          </a:p>
          <a:p>
            <a:pPr marL="342900" indent="-342900" algn="just">
              <a:lnSpc>
                <a:spcPct val="150000"/>
              </a:lnSpc>
              <a:buFont typeface="Wingdings" panose="05000000000000000000" pitchFamily="2" charset="2"/>
              <a:buChar char="§"/>
            </a:pPr>
            <a:r>
              <a:rPr lang="en-US" sz="2400" b="1" i="0" dirty="0">
                <a:solidFill>
                  <a:srgbClr val="000000"/>
                </a:solidFill>
                <a:effectLst/>
                <a:latin typeface="Times New Roman" panose="02020603050405020304" pitchFamily="18" charset="0"/>
              </a:rPr>
              <a:t>Strategic planning </a:t>
            </a:r>
            <a:r>
              <a:rPr lang="en-US" sz="2400" b="0" i="0" dirty="0">
                <a:solidFill>
                  <a:srgbClr val="000000"/>
                </a:solidFill>
                <a:effectLst/>
                <a:latin typeface="Times New Roman" panose="02020603050405020304" pitchFamily="18" charset="0"/>
              </a:rPr>
              <a:t>involves determining long-term objectives, </a:t>
            </a:r>
          </a:p>
          <a:p>
            <a:pPr algn="just">
              <a:lnSpc>
                <a:spcPct val="150000"/>
              </a:lnSpc>
            </a:pPr>
            <a:r>
              <a:rPr lang="en-US" sz="2400" b="0" i="0" dirty="0">
                <a:solidFill>
                  <a:srgbClr val="000000"/>
                </a:solidFill>
                <a:effectLst/>
                <a:latin typeface="Times New Roman" panose="02020603050405020304" pitchFamily="18" charset="0"/>
              </a:rPr>
              <a:t>predicting future trends, and projecting the need for new products and services.</a:t>
            </a:r>
          </a:p>
          <a:p>
            <a:pPr lvl="1">
              <a:lnSpc>
                <a:spcPct val="150000"/>
              </a:lnSpc>
            </a:pPr>
            <a:r>
              <a:rPr lang="en-US" sz="24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Organizations often perform a </a:t>
            </a:r>
            <a:r>
              <a:rPr lang="en-US" sz="2400" b="1" i="0" dirty="0">
                <a:solidFill>
                  <a:srgbClr val="000000"/>
                </a:solidFill>
                <a:effectLst/>
                <a:latin typeface="Times New Roman" panose="02020603050405020304" pitchFamily="18" charset="0"/>
              </a:rPr>
              <a:t>SWOT analysis</a:t>
            </a:r>
            <a:r>
              <a:rPr lang="en-US" sz="2400" b="0" i="0" dirty="0">
                <a:solidFill>
                  <a:srgbClr val="000000"/>
                </a:solidFill>
                <a:effectLst/>
                <a:latin typeface="Times New Roman" panose="02020603050405020304" pitchFamily="18" charset="0"/>
              </a:rPr>
              <a:t>:</a:t>
            </a:r>
          </a:p>
          <a:p>
            <a:pPr lvl="1">
              <a:lnSpc>
                <a:spcPct val="150000"/>
              </a:lnSpc>
            </a:pPr>
            <a:r>
              <a:rPr lang="en-US" sz="2400" dirty="0">
                <a:solidFill>
                  <a:srgbClr val="666699"/>
                </a:solidFill>
                <a:latin typeface="Wingdings" panose="05000000000000000000" pitchFamily="2" charset="2"/>
              </a:rPr>
              <a:t>	</a:t>
            </a:r>
            <a:r>
              <a:rPr lang="en-US" sz="2400" b="0" i="0" dirty="0">
                <a:solidFill>
                  <a:srgbClr val="666699"/>
                </a:solidFill>
                <a:effectLst/>
                <a:latin typeface="Wingdings" panose="05000000000000000000" pitchFamily="2" charset="2"/>
              </a:rPr>
              <a:t> </a:t>
            </a:r>
            <a:r>
              <a:rPr lang="en-US" sz="2400" b="1" i="0" dirty="0">
                <a:solidFill>
                  <a:srgbClr val="000000"/>
                </a:solidFill>
                <a:effectLst/>
                <a:latin typeface="Times New Roman" panose="02020603050405020304" pitchFamily="18" charset="0"/>
              </a:rPr>
              <a:t>S</a:t>
            </a:r>
            <a:r>
              <a:rPr lang="en-US" sz="2400" b="0" i="0" dirty="0">
                <a:solidFill>
                  <a:srgbClr val="000000"/>
                </a:solidFill>
                <a:effectLst/>
                <a:latin typeface="Times New Roman" panose="02020603050405020304" pitchFamily="18" charset="0"/>
              </a:rPr>
              <a:t>trengths, </a:t>
            </a:r>
            <a:r>
              <a:rPr lang="en-US" sz="2400" b="1" i="0" dirty="0">
                <a:solidFill>
                  <a:srgbClr val="000000"/>
                </a:solidFill>
                <a:effectLst/>
                <a:latin typeface="Times New Roman" panose="02020603050405020304" pitchFamily="18" charset="0"/>
              </a:rPr>
              <a:t>W</a:t>
            </a:r>
            <a:r>
              <a:rPr lang="en-US" sz="2400" b="0" i="0" dirty="0">
                <a:solidFill>
                  <a:srgbClr val="000000"/>
                </a:solidFill>
                <a:effectLst/>
                <a:latin typeface="Times New Roman" panose="02020603050405020304" pitchFamily="18" charset="0"/>
              </a:rPr>
              <a:t>eaknesses, </a:t>
            </a:r>
            <a:r>
              <a:rPr lang="en-US" sz="2400" b="1" i="0" dirty="0">
                <a:solidFill>
                  <a:srgbClr val="000000"/>
                </a:solidFill>
                <a:effectLst/>
                <a:latin typeface="Times New Roman" panose="02020603050405020304" pitchFamily="18" charset="0"/>
              </a:rPr>
              <a:t>O</a:t>
            </a:r>
            <a:r>
              <a:rPr lang="en-US" sz="2400" b="0" i="0" dirty="0">
                <a:solidFill>
                  <a:srgbClr val="000000"/>
                </a:solidFill>
                <a:effectLst/>
                <a:latin typeface="Times New Roman" panose="02020603050405020304" pitchFamily="18" charset="0"/>
              </a:rPr>
              <a:t>pportunities, and </a:t>
            </a:r>
            <a:r>
              <a:rPr lang="en-US" sz="2400" b="1" i="0" dirty="0">
                <a:solidFill>
                  <a:srgbClr val="000000"/>
                </a:solidFill>
                <a:effectLst/>
                <a:latin typeface="Times New Roman" panose="02020603050405020304" pitchFamily="18" charset="0"/>
              </a:rPr>
              <a:t>T</a:t>
            </a:r>
            <a:r>
              <a:rPr lang="en-US" sz="2400" b="0" i="0" dirty="0">
                <a:solidFill>
                  <a:srgbClr val="000000"/>
                </a:solidFill>
                <a:effectLst/>
                <a:latin typeface="Times New Roman" panose="02020603050405020304" pitchFamily="18" charset="0"/>
              </a:rPr>
              <a:t>hreats</a:t>
            </a:r>
          </a:p>
          <a:p>
            <a:pPr marL="800100" lvl="1"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rPr>
              <a:t>As part of strategic planning, organizations should</a:t>
            </a:r>
            <a:r>
              <a:rPr lang="en-US" sz="2400" dirty="0">
                <a:solidFill>
                  <a:srgbClr val="000000"/>
                </a:solidFill>
                <a:latin typeface="Times New Roman" panose="02020603050405020304" pitchFamily="18" charset="0"/>
              </a:rPr>
              <a:t> </a:t>
            </a:r>
            <a:r>
              <a:rPr lang="en-US" sz="2400" b="0" i="0" dirty="0">
                <a:solidFill>
                  <a:srgbClr val="000000"/>
                </a:solidFill>
                <a:effectLst/>
                <a:latin typeface="Times New Roman" panose="02020603050405020304" pitchFamily="18" charset="0"/>
              </a:rPr>
              <a:t>Identify </a:t>
            </a:r>
          </a:p>
          <a:p>
            <a:pPr lvl="1">
              <a:lnSpc>
                <a:spcPct val="150000"/>
              </a:lnSpc>
            </a:pPr>
            <a:r>
              <a:rPr lang="en-US" sz="2400" b="0" i="0" dirty="0">
                <a:solidFill>
                  <a:srgbClr val="000000"/>
                </a:solidFill>
                <a:effectLst/>
                <a:latin typeface="Times New Roman" panose="02020603050405020304" pitchFamily="18" charset="0"/>
              </a:rPr>
              <a:t>    potential projects.</a:t>
            </a:r>
          </a:p>
          <a:p>
            <a:pPr lvl="1">
              <a:lnSpc>
                <a:spcPct val="150000"/>
              </a:lnSpc>
            </a:pPr>
            <a:r>
              <a:rPr lang="en-US" sz="24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Use realistic methods to select which projects to work on.</a:t>
            </a:r>
          </a:p>
          <a:p>
            <a:pPr lvl="1">
              <a:lnSpc>
                <a:spcPct val="150000"/>
              </a:lnSpc>
            </a:pPr>
            <a:r>
              <a:rPr lang="en-US" sz="2400" b="0" i="0" dirty="0">
                <a:solidFill>
                  <a:srgbClr val="666699"/>
                </a:solidFill>
                <a:effectLst/>
                <a:latin typeface="Wingdings" panose="05000000000000000000" pitchFamily="2" charset="2"/>
              </a:rPr>
              <a:t> </a:t>
            </a:r>
            <a:r>
              <a:rPr lang="en-US" sz="2400" b="0" i="0" dirty="0">
                <a:solidFill>
                  <a:srgbClr val="000000"/>
                </a:solidFill>
                <a:effectLst/>
                <a:latin typeface="Times New Roman" panose="02020603050405020304" pitchFamily="18" charset="0"/>
              </a:rPr>
              <a:t>Formalize project initiation by issuing a project charter</a:t>
            </a:r>
            <a:r>
              <a:rPr lang="en-US" sz="2400" dirty="0"/>
              <a:t> </a:t>
            </a:r>
            <a:br>
              <a:rPr lang="en-US" dirty="0"/>
            </a:br>
            <a:endParaRPr lang="en-US" dirty="0"/>
          </a:p>
        </p:txBody>
      </p:sp>
    </p:spTree>
    <p:extLst>
      <p:ext uri="{BB962C8B-B14F-4D97-AF65-F5344CB8AC3E}">
        <p14:creationId xmlns:p14="http://schemas.microsoft.com/office/powerpoint/2010/main" val="166644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BAD0-8191-A64F-CDCB-345E3B3BB85F}"/>
              </a:ext>
            </a:extLst>
          </p:cNvPr>
          <p:cNvSpPr>
            <a:spLocks noGrp="1"/>
          </p:cNvSpPr>
          <p:nvPr>
            <p:ph type="title"/>
          </p:nvPr>
        </p:nvSpPr>
        <p:spPr>
          <a:xfrm>
            <a:off x="381498" y="242047"/>
            <a:ext cx="8596668" cy="1320800"/>
          </a:xfrm>
        </p:spPr>
        <p:txBody>
          <a:bodyPr>
            <a:normAutofit/>
          </a:bodyPr>
          <a:lstStyle/>
          <a:p>
            <a:r>
              <a:rPr lang="en-US" sz="4000" b="1" i="0" dirty="0">
                <a:solidFill>
                  <a:srgbClr val="FF0000"/>
                </a:solidFill>
                <a:effectLst/>
                <a:latin typeface="Garamond" panose="02020404030301010803" pitchFamily="18" charset="0"/>
              </a:rPr>
              <a:t>Identifying Potential Projects</a:t>
            </a:r>
            <a:r>
              <a:rPr lang="en-US" sz="4000" b="1" dirty="0">
                <a:solidFill>
                  <a:srgbClr val="FF0000"/>
                </a:solidFill>
                <a:latin typeface="Garamond" panose="02020404030301010803" pitchFamily="18" charset="0"/>
              </a:rPr>
              <a:t> </a:t>
            </a:r>
            <a:br>
              <a:rPr lang="en-US" sz="4000" b="1" dirty="0">
                <a:solidFill>
                  <a:srgbClr val="FF0000"/>
                </a:solidFill>
                <a:latin typeface="Garamond" panose="02020404030301010803" pitchFamily="18" charset="0"/>
              </a:rPr>
            </a:br>
            <a:endParaRPr lang="en-US" sz="4000" b="1" dirty="0">
              <a:solidFill>
                <a:srgbClr val="FF0000"/>
              </a:solidFill>
              <a:latin typeface="Garamond" panose="02020404030301010803" pitchFamily="18" charset="0"/>
            </a:endParaRPr>
          </a:p>
        </p:txBody>
      </p:sp>
      <p:sp>
        <p:nvSpPr>
          <p:cNvPr id="5" name="TextBox 4">
            <a:extLst>
              <a:ext uri="{FF2B5EF4-FFF2-40B4-BE49-F238E27FC236}">
                <a16:creationId xmlns:a16="http://schemas.microsoft.com/office/drawing/2014/main" id="{BF399392-95B8-9A76-8F40-7EA88AE4BA60}"/>
              </a:ext>
            </a:extLst>
          </p:cNvPr>
          <p:cNvSpPr txBox="1"/>
          <p:nvPr/>
        </p:nvSpPr>
        <p:spPr>
          <a:xfrm>
            <a:off x="513227" y="1138877"/>
            <a:ext cx="9330020" cy="5442965"/>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Many organizations follow a planning process for selecting IT projects.</a:t>
            </a:r>
          </a:p>
          <a:p>
            <a:pPr marL="342900"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It’s crucial to align IT projects with business strategy.</a:t>
            </a:r>
          </a:p>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Research shows that:</a:t>
            </a:r>
          </a:p>
          <a:p>
            <a:pPr marL="800100" lvl="1"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Supporting explicit business objectives is the number one  reason cited for investing in IT projects.</a:t>
            </a:r>
          </a:p>
          <a:p>
            <a:pPr marL="800100" lvl="1"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Companies with consolidated IT operations have a 24 percent lower operational cost per end user.</a:t>
            </a:r>
          </a:p>
          <a:p>
            <a:pPr marL="800100" lvl="1"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The consistent use of IT standards lowers application development costs by 41 percent per user.</a:t>
            </a:r>
            <a:r>
              <a:rPr lang="en-US" sz="2400" dirty="0">
                <a:latin typeface="Times New Roman" panose="020206030504050203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131660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3DA2-F11D-EC50-122B-026092350D2E}"/>
              </a:ext>
            </a:extLst>
          </p:cNvPr>
          <p:cNvSpPr>
            <a:spLocks noGrp="1"/>
          </p:cNvSpPr>
          <p:nvPr>
            <p:ph type="title"/>
          </p:nvPr>
        </p:nvSpPr>
        <p:spPr>
          <a:xfrm>
            <a:off x="408393" y="349622"/>
            <a:ext cx="8596668" cy="1320800"/>
          </a:xfrm>
        </p:spPr>
        <p:txBody>
          <a:bodyPr>
            <a:normAutofit fontScale="90000"/>
          </a:bodyPr>
          <a:lstStyle/>
          <a:p>
            <a:r>
              <a:rPr lang="en-US" sz="4000" b="1" i="0" dirty="0">
                <a:solidFill>
                  <a:srgbClr val="FF0000"/>
                </a:solidFill>
                <a:effectLst/>
                <a:latin typeface="Garamond" panose="02020404030301010803" pitchFamily="18" charset="0"/>
              </a:rPr>
              <a:t>Information Technology Planning Process</a:t>
            </a:r>
            <a:r>
              <a:rPr lang="en-US" sz="4000" b="1" dirty="0">
                <a:solidFill>
                  <a:srgbClr val="FF0000"/>
                </a:solidFill>
                <a:latin typeface="Garamond" panose="02020404030301010803" pitchFamily="18" charset="0"/>
              </a:rPr>
              <a:t> </a:t>
            </a:r>
            <a:br>
              <a:rPr lang="en-US" sz="4000" b="1" dirty="0">
                <a:solidFill>
                  <a:srgbClr val="FF0000"/>
                </a:solidFill>
                <a:latin typeface="Garamond" panose="02020404030301010803" pitchFamily="18" charset="0"/>
              </a:rPr>
            </a:br>
            <a:endParaRPr lang="en-US" sz="4000" b="1" dirty="0">
              <a:solidFill>
                <a:srgbClr val="FF0000"/>
              </a:solidFill>
              <a:latin typeface="Garamond" panose="02020404030301010803" pitchFamily="18" charset="0"/>
            </a:endParaRPr>
          </a:p>
        </p:txBody>
      </p:sp>
      <p:pic>
        <p:nvPicPr>
          <p:cNvPr id="5" name="Picture 4">
            <a:extLst>
              <a:ext uri="{FF2B5EF4-FFF2-40B4-BE49-F238E27FC236}">
                <a16:creationId xmlns:a16="http://schemas.microsoft.com/office/drawing/2014/main" id="{9392593A-1458-7D39-4704-82741645BE03}"/>
              </a:ext>
            </a:extLst>
          </p:cNvPr>
          <p:cNvPicPr>
            <a:picLocks noChangeAspect="1"/>
          </p:cNvPicPr>
          <p:nvPr/>
        </p:nvPicPr>
        <p:blipFill>
          <a:blip r:embed="rId2"/>
          <a:stretch>
            <a:fillRect/>
          </a:stretch>
        </p:blipFill>
        <p:spPr>
          <a:xfrm>
            <a:off x="1551968" y="1442922"/>
            <a:ext cx="6972904" cy="4572396"/>
          </a:xfrm>
          <a:prstGeom prst="rect">
            <a:avLst/>
          </a:prstGeom>
        </p:spPr>
      </p:pic>
    </p:spTree>
    <p:extLst>
      <p:ext uri="{BB962C8B-B14F-4D97-AF65-F5344CB8AC3E}">
        <p14:creationId xmlns:p14="http://schemas.microsoft.com/office/powerpoint/2010/main" val="211026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6337-8872-0D77-E217-FC5D28C6559B}"/>
              </a:ext>
            </a:extLst>
          </p:cNvPr>
          <p:cNvSpPr>
            <a:spLocks noGrp="1"/>
          </p:cNvSpPr>
          <p:nvPr>
            <p:ph type="title"/>
          </p:nvPr>
        </p:nvSpPr>
        <p:spPr>
          <a:xfrm>
            <a:off x="363569" y="215153"/>
            <a:ext cx="8596668" cy="1320800"/>
          </a:xfrm>
        </p:spPr>
        <p:txBody>
          <a:bodyPr>
            <a:normAutofit/>
          </a:bodyPr>
          <a:lstStyle/>
          <a:p>
            <a:r>
              <a:rPr lang="en-US" sz="4000" b="1" i="0" dirty="0">
                <a:solidFill>
                  <a:srgbClr val="FF0000"/>
                </a:solidFill>
                <a:effectLst/>
                <a:latin typeface="Garamond" panose="02020404030301010803" pitchFamily="18" charset="0"/>
              </a:rPr>
              <a:t>Methods for Selecting Projects</a:t>
            </a:r>
          </a:p>
        </p:txBody>
      </p:sp>
      <p:sp>
        <p:nvSpPr>
          <p:cNvPr id="5" name="TextBox 4">
            <a:extLst>
              <a:ext uri="{FF2B5EF4-FFF2-40B4-BE49-F238E27FC236}">
                <a16:creationId xmlns:a16="http://schemas.microsoft.com/office/drawing/2014/main" id="{9EDB9CB8-B57C-2C8A-E0B9-D073875EBCB8}"/>
              </a:ext>
            </a:extLst>
          </p:cNvPr>
          <p:cNvSpPr txBox="1"/>
          <p:nvPr/>
        </p:nvSpPr>
        <p:spPr>
          <a:xfrm>
            <a:off x="419349" y="1159404"/>
            <a:ext cx="11353301" cy="4539191"/>
          </a:xfrm>
          <a:prstGeom prst="rect">
            <a:avLst/>
          </a:prstGeom>
          <a:noFill/>
        </p:spPr>
        <p:txBody>
          <a:bodyPr wrap="square">
            <a:spAutoFit/>
          </a:bodyPr>
          <a:lstStyle/>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is usually not enough time or resources to implement all projects.</a:t>
            </a:r>
          </a:p>
          <a:p>
            <a:pPr>
              <a:lnSpc>
                <a:spcPct val="150000"/>
              </a:lnSpc>
            </a:pPr>
            <a:r>
              <a:rPr lang="en-US" sz="2400" b="0" i="0" dirty="0">
                <a:solidFill>
                  <a:srgbClr val="666699"/>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Methods for selecting projects include:</a:t>
            </a:r>
          </a:p>
          <a:p>
            <a:pPr marL="800100" lvl="1"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Focusing on broad organizational needs.</a:t>
            </a:r>
          </a:p>
          <a:p>
            <a:pPr marL="800100" lvl="1"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Categorizing information technology projects.</a:t>
            </a:r>
          </a:p>
          <a:p>
            <a:pPr marL="800100" lvl="1"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Performing net present value or other financial analyses.</a:t>
            </a:r>
          </a:p>
          <a:p>
            <a:pPr marL="800100" lvl="1"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Using a weighted scoring model.</a:t>
            </a:r>
          </a:p>
          <a:p>
            <a:pPr marL="800100" lvl="1" indent="-342900">
              <a:lnSpc>
                <a:spcPct val="150000"/>
              </a:lnSpc>
              <a:buFont typeface="Wingdings" panose="05000000000000000000" pitchFamily="2" charset="2"/>
              <a:buChar char="§"/>
            </a:pPr>
            <a:r>
              <a:rPr lang="en-US" sz="2400" b="0" i="0" dirty="0">
                <a:solidFill>
                  <a:srgbClr val="000000"/>
                </a:solidFill>
                <a:effectLst/>
                <a:latin typeface="Times New Roman" panose="02020603050405020304" pitchFamily="18" charset="0"/>
                <a:cs typeface="Times New Roman" panose="02020603050405020304" pitchFamily="18" charset="0"/>
              </a:rPr>
              <a:t>Implementing a balanced scorecard.</a:t>
            </a:r>
            <a:r>
              <a:rPr lang="en-US" sz="24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58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1345</TotalTime>
  <Words>1423</Words>
  <Application>Microsoft Office PowerPoint</Application>
  <PresentationFormat>Widescreen</PresentationFormat>
  <Paragraphs>158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Garamond</vt:lpstr>
      <vt:lpstr>Times New Roman</vt:lpstr>
      <vt:lpstr>Trebuchet MS</vt:lpstr>
      <vt:lpstr>Wingdings</vt:lpstr>
      <vt:lpstr>Wingdings 3</vt:lpstr>
      <vt:lpstr>Facet</vt:lpstr>
      <vt:lpstr> </vt:lpstr>
      <vt:lpstr>Learning Objectives  </vt:lpstr>
      <vt:lpstr>PowerPoint Presentation</vt:lpstr>
      <vt:lpstr>Project Integration Management Processes  </vt:lpstr>
      <vt:lpstr>Project Integration Management Processes – (Cont)</vt:lpstr>
      <vt:lpstr>PowerPoint Presentation</vt:lpstr>
      <vt:lpstr>Identifying Potential Projects  </vt:lpstr>
      <vt:lpstr>Information Technology Planning Process  </vt:lpstr>
      <vt:lpstr>Methods for Selecting Projects</vt:lpstr>
      <vt:lpstr>Categorizing IT Projects </vt:lpstr>
      <vt:lpstr>Financial Analysis of Projects </vt:lpstr>
      <vt:lpstr>Net Present Value Analysis </vt:lpstr>
      <vt:lpstr>Return on Investment </vt:lpstr>
      <vt:lpstr>PowerPoint Presentation</vt:lpstr>
      <vt:lpstr>PowerPoint Presentation</vt:lpstr>
      <vt:lpstr>PowerPoint Presentation</vt:lpstr>
      <vt:lpstr>PowerPoint Presentation</vt:lpstr>
      <vt:lpstr>PowerPoint Presentation</vt:lpstr>
      <vt:lpstr>PowerPoint Presentation</vt:lpstr>
      <vt:lpstr>Project Time Management Processes – (Cont)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Prabath Jayathilaka</dc:creator>
  <cp:lastModifiedBy>Prabath Jayathilaka</cp:lastModifiedBy>
  <cp:revision>12</cp:revision>
  <dcterms:created xsi:type="dcterms:W3CDTF">2024-03-19T06:49:29Z</dcterms:created>
  <dcterms:modified xsi:type="dcterms:W3CDTF">2025-02-23T15:53:34Z</dcterms:modified>
</cp:coreProperties>
</file>