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pPr/>
              <a:t>29/11/67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314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pPr/>
              <a:t>29/11/67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468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pPr/>
              <a:t>29/11/67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3526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pPr/>
              <a:t>29/11/67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05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pPr/>
              <a:t>29/11/67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1474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pPr/>
              <a:t>29/11/67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073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pPr/>
              <a:t>29/11/67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6655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pPr/>
              <a:t>29/11/67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288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pPr/>
              <a:t>29/11/67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94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pPr/>
              <a:t>29/11/67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344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pPr/>
              <a:t>29/11/67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298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pPr/>
              <a:t>29/11/67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38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pPr/>
              <a:t>29/11/67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147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pPr/>
              <a:t>29/11/67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414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pPr/>
              <a:t>29/11/67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915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pPr/>
              <a:t>29/11/67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989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pPr/>
              <a:t>29/11/67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831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3CF2941-F3A8-4841-90CB-825147AA92B2}" type="datetimeFigureOut">
              <a:rPr lang="th-TH" smtClean="0"/>
              <a:pPr/>
              <a:t>29/11/67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7F47AB4-E993-424A-93EF-2720BE39D7F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9457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C433-E2F2-4D68-9C37-60B3EEA68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3668" y="2114736"/>
            <a:ext cx="7766936" cy="1646302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                    </a:t>
            </a:r>
            <a:r>
              <a:rPr lang="en-US" sz="48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Docker </a:t>
            </a:r>
            <a:br>
              <a:rPr lang="en-US" sz="48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48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                  Fundamentals </a:t>
            </a:r>
            <a:endParaRPr lang="th-TH" sz="48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1729A-A52E-47B2-9600-C2E060A6C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70" y="2231041"/>
            <a:ext cx="1607105" cy="1607105"/>
          </a:xfrm>
          <a:prstGeom prst="rect">
            <a:avLst/>
          </a:prstGeom>
        </p:spPr>
      </p:pic>
      <p:pic>
        <p:nvPicPr>
          <p:cNvPr id="7" name="Picture 6" descr="Preview-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268" y="111597"/>
            <a:ext cx="1644276" cy="125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4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Docker Daemon/Engine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034" y="1538289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Docker daemon runs on the Host O.S</a:t>
            </a:r>
          </a:p>
          <a:p>
            <a:r>
              <a:rPr lang="en-IN" dirty="0"/>
              <a:t>It is responsible for running containers to manage docker services.</a:t>
            </a:r>
          </a:p>
          <a:p>
            <a:r>
              <a:rPr lang="en-IN" dirty="0"/>
              <a:t>It can communicate with other daemons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4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Docker Host</a:t>
            </a:r>
            <a:endParaRPr lang="en-IN" sz="3600" dirty="0">
              <a:solidFill>
                <a:srgbClr val="0070C0"/>
              </a:solidFill>
            </a:endParaRPr>
          </a:p>
          <a:p>
            <a:r>
              <a:rPr lang="en-IN" dirty="0"/>
              <a:t>Docker Host is use to provide an environment to execute and run applications. It contain the docker daemon, images, container, networks.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10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579" y="368448"/>
            <a:ext cx="8610600" cy="1293028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Docker Hub/Registry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768"/>
            <a:ext cx="10515600" cy="474119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It is centralized placed for store and manage docker images.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070C0"/>
                </a:solidFill>
              </a:rPr>
              <a:t>Types:</a:t>
            </a:r>
          </a:p>
          <a:p>
            <a:r>
              <a:rPr lang="en-IN" dirty="0"/>
              <a:t>1. Public registry – Use for all</a:t>
            </a:r>
          </a:p>
          <a:p>
            <a:r>
              <a:rPr lang="en-IN" dirty="0"/>
              <a:t>2. Private registry – Used in organization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IN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Images</a:t>
            </a:r>
            <a:endParaRPr lang="en-IN" sz="3600" dirty="0">
              <a:solidFill>
                <a:srgbClr val="0070C0"/>
              </a:solidFill>
            </a:endParaRPr>
          </a:p>
          <a:p>
            <a:r>
              <a:rPr lang="en-IN" dirty="0"/>
              <a:t>It is read only binary templates that use for create containers.</a:t>
            </a:r>
          </a:p>
          <a:p>
            <a:r>
              <a:rPr lang="en-IN" dirty="0"/>
              <a:t>It is single file with all dependencies require to run any program.</a:t>
            </a:r>
          </a:p>
          <a:p>
            <a:r>
              <a:rPr lang="en-IN" dirty="0"/>
              <a:t>Each images contains metadata providing information about the images and it’s dependencies.</a:t>
            </a:r>
          </a:p>
          <a:p>
            <a:endParaRPr lang="en-IN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69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Arial Black" pitchFamily="34" charset="0"/>
              </a:rPr>
              <a:t>Way to create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By Pulling from Docker hub</a:t>
            </a:r>
          </a:p>
          <a:p>
            <a:pPr marL="514350" indent="-514350">
              <a:buAutoNum type="arabicPeriod"/>
            </a:pPr>
            <a:r>
              <a:rPr lang="en-IN" dirty="0"/>
              <a:t>By </a:t>
            </a:r>
            <a:r>
              <a:rPr lang="en-IN" dirty="0" err="1"/>
              <a:t>Dockerfile</a:t>
            </a: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By existing images</a:t>
            </a:r>
          </a:p>
          <a:p>
            <a:pPr marL="514350" indent="-514350">
              <a:buAutoNum type="arabicPeriod"/>
            </a:pPr>
            <a:r>
              <a:rPr lang="en-IN" dirty="0"/>
              <a:t>By Docker compose</a:t>
            </a:r>
          </a:p>
          <a:p>
            <a:pPr marL="0" indent="0">
              <a:buNone/>
            </a:pPr>
            <a:endParaRPr lang="en-IN" sz="4000" dirty="0">
              <a:solidFill>
                <a:srgbClr val="FF0000"/>
              </a:solidFill>
              <a:latin typeface="Bahnschrift SemiBold SemiConde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9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I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Container</a:t>
            </a:r>
            <a:br>
              <a:rPr lang="en-I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IN" dirty="0"/>
              <a:t>It is just like a Virtual Machine.</a:t>
            </a:r>
          </a:p>
          <a:p>
            <a:pPr>
              <a:lnSpc>
                <a:spcPct val="110000"/>
              </a:lnSpc>
            </a:pPr>
            <a:r>
              <a:rPr lang="en-IN" dirty="0"/>
              <a:t>It hold all the packages to run any software.</a:t>
            </a:r>
          </a:p>
          <a:p>
            <a:pPr>
              <a:lnSpc>
                <a:spcPct val="110000"/>
              </a:lnSpc>
            </a:pPr>
            <a:r>
              <a:rPr lang="en-IN" dirty="0"/>
              <a:t>Images becomes container when run any image.</a:t>
            </a:r>
          </a:p>
          <a:p>
            <a:pPr>
              <a:lnSpc>
                <a:spcPct val="110000"/>
              </a:lnSpc>
            </a:pPr>
            <a:r>
              <a:rPr lang="en-IN" dirty="0"/>
              <a:t>It is lightweight than VM.</a:t>
            </a:r>
          </a:p>
          <a:p>
            <a:pPr>
              <a:lnSpc>
                <a:spcPct val="110000"/>
              </a:lnSpc>
            </a:pPr>
            <a:r>
              <a:rPr lang="en-IN" dirty="0"/>
              <a:t>It can run across different environment to make deployment and scaling easier.</a:t>
            </a:r>
          </a:p>
          <a:p>
            <a:pPr>
              <a:lnSpc>
                <a:spcPct val="110000"/>
              </a:lnSpc>
            </a:pPr>
            <a:r>
              <a:rPr lang="en-IN" dirty="0"/>
              <a:t>Each containers operates itself to maintain their file system, CPU, Memory, and Network resources.</a:t>
            </a:r>
          </a:p>
          <a:p>
            <a:pPr>
              <a:lnSpc>
                <a:spcPct val="110000"/>
              </a:lnSpc>
            </a:pPr>
            <a:r>
              <a:rPr lang="en-IN" dirty="0"/>
              <a:t>It takes very less time to start and stop.</a:t>
            </a:r>
          </a:p>
          <a:p>
            <a:pPr>
              <a:lnSpc>
                <a:spcPct val="110000"/>
              </a:lnSpc>
            </a:pPr>
            <a:r>
              <a:rPr lang="en-IN" dirty="0"/>
              <a:t>It is layer file system.</a:t>
            </a:r>
          </a:p>
        </p:txBody>
      </p:sp>
    </p:spTree>
    <p:extLst>
      <p:ext uri="{BB962C8B-B14F-4D97-AF65-F5344CB8AC3E}">
        <p14:creationId xmlns:p14="http://schemas.microsoft.com/office/powerpoint/2010/main" val="313335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accent2"/>
                </a:solidFill>
                <a:latin typeface="Arial Black" pitchFamily="34" charset="0"/>
              </a:rPr>
              <a:t>Dockerfile</a:t>
            </a:r>
            <a:endParaRPr lang="en-IN" b="1" dirty="0">
              <a:solidFill>
                <a:schemeClr val="accent2"/>
              </a:solidFill>
              <a:latin typeface="Arial Black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FB9169-BF3D-4440-8912-7A3AB8956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75" y="1253331"/>
            <a:ext cx="7748825" cy="47515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0A3A5-0C6B-4E64-8EC7-6ABF45CF151E}"/>
              </a:ext>
            </a:extLst>
          </p:cNvPr>
          <p:cNvSpPr txBox="1"/>
          <p:nvPr/>
        </p:nvSpPr>
        <p:spPr>
          <a:xfrm>
            <a:off x="584462" y="1621410"/>
            <a:ext cx="40063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Dockerfile is a text file that contain set of instruction to create image as our requirement.</a:t>
            </a:r>
          </a:p>
          <a:p>
            <a:pPr marL="457200" indent="-457200">
              <a:buAutoNum type="arabicPeriod"/>
            </a:pPr>
            <a:r>
              <a:rPr lang="en-US" dirty="0"/>
              <a:t>It operates by the layer file system.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9498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0308-01C7-4657-80D1-6B5AE4BC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0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Basic syntax of Dockerfile</a:t>
            </a:r>
            <a:endParaRPr lang="th-TH" b="1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DB80-C740-4D43-B372-EA06DFB04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058"/>
            <a:ext cx="10515600" cy="5276817"/>
          </a:xfrm>
        </p:spPr>
        <p:txBody>
          <a:bodyPr>
            <a:normAutofit fontScale="70000" lnSpcReduction="20000"/>
          </a:bodyPr>
          <a:lstStyle/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3200" b="1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FROM :- </a:t>
            </a:r>
            <a:r>
              <a:rPr lang="en-US" sz="32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 base image, this command must be on top of the </a:t>
            </a:r>
            <a:r>
              <a:rPr lang="en-US" sz="32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ocker file.</a:t>
            </a:r>
            <a:endParaRPr lang="en-US" sz="3200" b="0" dirty="0">
              <a:effectLst/>
            </a:endParaRPr>
          </a:p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3200" b="1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 :- 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execute command.</a:t>
            </a:r>
            <a:endParaRPr lang="en-US" sz="3200" b="0" dirty="0">
              <a:effectLst/>
            </a:endParaRPr>
          </a:p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3200" b="1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MAINTAINER :- 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Author/Owner/Description(tag for identification)</a:t>
            </a:r>
            <a:endParaRPr lang="en-US" sz="3200" b="0" dirty="0">
              <a:effectLst/>
            </a:endParaRPr>
          </a:p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3200" b="1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COPY :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Copy file from Host system to image. </a:t>
            </a:r>
          </a:p>
          <a:p>
            <a:pPr marL="0" indent="0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32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Syntax :- (/home/CDAC/cine.txt:/root/CDAC_CINE/)</a:t>
            </a:r>
            <a:endParaRPr lang="en-US" sz="3200" b="0" dirty="0">
              <a:effectLst/>
            </a:endParaRPr>
          </a:p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3200" b="1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 :- 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Similar to copy but, it provides a feature to download files from internet, also we extract file at docker image side.</a:t>
            </a:r>
            <a:endParaRPr lang="en-US" sz="3200" b="0" dirty="0">
              <a:effectLst/>
            </a:endParaRPr>
          </a:p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3200" b="1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EXPOSE :- 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expose ports such as port 8080 for tomcat, port 80 for </a:t>
            </a:r>
            <a:r>
              <a:rPr lang="en-US" sz="3200" b="0" i="0" u="none" strike="noStrike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nginx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etc.</a:t>
            </a:r>
            <a:endParaRPr lang="en-US" sz="3200" b="0" dirty="0">
              <a:effectLst/>
            </a:endParaRPr>
          </a:p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3200" b="1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WORKDIR :- 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set working directory for a container.</a:t>
            </a:r>
            <a:endParaRPr lang="en-US" sz="3200" b="0" dirty="0">
              <a:effectLst/>
            </a:endParaRPr>
          </a:p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3200" b="1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CMD :- 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Execute commands but during image creation.</a:t>
            </a:r>
            <a:endParaRPr lang="en-US" sz="3200" b="0" dirty="0">
              <a:effectLst/>
            </a:endParaRPr>
          </a:p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3200" b="1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ENTRYPOINT :- 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Similar to CMD(High priority comparison to CMD), Execute command when start the container.</a:t>
            </a:r>
            <a:endParaRPr lang="en-US" sz="3200" b="0" dirty="0">
              <a:effectLst/>
            </a:endParaRPr>
          </a:p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3200" b="1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ENV /ARG:- 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Environment variables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.(for change in future)</a:t>
            </a:r>
          </a:p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</a:rPr>
              <a:t>VOLUME</a:t>
            </a:r>
            <a:r>
              <a:rPr lang="en-US" sz="2400" b="0" dirty="0">
                <a:effectLst/>
              </a:rPr>
              <a:t> :- For crea</a:t>
            </a:r>
            <a:r>
              <a:rPr lang="en-US" sz="2400" dirty="0"/>
              <a:t>te sharable directory.</a:t>
            </a:r>
            <a:endParaRPr 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612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5390-6635-4477-9903-2495000E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Sample Dockerfile</a:t>
            </a:r>
            <a:endParaRPr lang="th-TH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15B7B0-BA05-4ABF-BFB1-A7E49CC901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326" y="1081191"/>
            <a:ext cx="8098410" cy="415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E42AC-78E6-4D13-9210-FCD5DAFDB430}"/>
              </a:ext>
            </a:extLst>
          </p:cNvPr>
          <p:cNvSpPr txBox="1"/>
          <p:nvPr/>
        </p:nvSpPr>
        <p:spPr>
          <a:xfrm>
            <a:off x="0" y="1081191"/>
            <a:ext cx="3977326" cy="5514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rtl="0">
              <a:spcBef>
                <a:spcPts val="1000"/>
              </a:spcBef>
              <a:spcAft>
                <a:spcPts val="0"/>
              </a:spcAft>
            </a:pPr>
            <a:r>
              <a:rPr lang="gl-ES" sz="36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FROM ubuntu:latest</a:t>
            </a:r>
            <a:endParaRPr lang="gl-ES" sz="3600" b="0" dirty="0">
              <a:effectLst/>
            </a:endParaRPr>
          </a:p>
          <a:p>
            <a:pPr marL="457200" rtl="0">
              <a:spcBef>
                <a:spcPts val="1000"/>
              </a:spcBef>
              <a:spcAft>
                <a:spcPts val="0"/>
              </a:spcAft>
            </a:pPr>
            <a:r>
              <a:rPr lang="gl-ES" sz="36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 apt update -y</a:t>
            </a:r>
            <a:endParaRPr lang="gl-ES" sz="3600" b="0" dirty="0">
              <a:effectLst/>
            </a:endParaRPr>
          </a:p>
          <a:p>
            <a:pPr marL="457200" rtl="0">
              <a:spcBef>
                <a:spcPts val="1000"/>
              </a:spcBef>
              <a:spcAft>
                <a:spcPts val="0"/>
              </a:spcAft>
            </a:pPr>
            <a:r>
              <a:rPr lang="gl-ES" sz="36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 apt upgrade -y</a:t>
            </a:r>
            <a:endParaRPr lang="gl-ES" sz="3600" b="0" dirty="0">
              <a:effectLst/>
            </a:endParaRPr>
          </a:p>
          <a:p>
            <a:pPr marL="457200" rtl="0">
              <a:spcBef>
                <a:spcPts val="1000"/>
              </a:spcBef>
              <a:spcAft>
                <a:spcPts val="0"/>
              </a:spcAft>
            </a:pPr>
            <a:r>
              <a:rPr lang="gl-ES" sz="36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 apt-get install </a:t>
            </a:r>
          </a:p>
          <a:p>
            <a:pPr marL="457200" rtl="0">
              <a:spcBef>
                <a:spcPts val="1000"/>
              </a:spcBef>
              <a:spcAft>
                <a:spcPts val="0"/>
              </a:spcAft>
            </a:pPr>
            <a:r>
              <a:rPr lang="gl-ES" sz="36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 mkdir /app/</a:t>
            </a:r>
            <a:endParaRPr lang="gl-ES" sz="3600" b="0" dirty="0">
              <a:effectLst/>
            </a:endParaRPr>
          </a:p>
          <a:p>
            <a:pPr marL="457200" rtl="0">
              <a:spcBef>
                <a:spcPts val="1000"/>
              </a:spcBef>
              <a:spcAft>
                <a:spcPts val="0"/>
              </a:spcAft>
            </a:pPr>
            <a:r>
              <a:rPr lang="gl-ES" sz="36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COPY sample.py /app/</a:t>
            </a:r>
          </a:p>
          <a:p>
            <a:pPr marL="457200">
              <a:spcBef>
                <a:spcPts val="1000"/>
              </a:spcBef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VOLUME [“/</a:t>
            </a:r>
            <a:r>
              <a:rPr lang="en-US" sz="24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myvolume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”]</a:t>
            </a:r>
            <a:endParaRPr lang="gl-ES" sz="2400" dirty="0">
              <a:effectLst/>
            </a:endParaRPr>
          </a:p>
          <a:p>
            <a:pPr marL="457200" rtl="0">
              <a:spcBef>
                <a:spcPts val="1000"/>
              </a:spcBef>
              <a:spcAft>
                <a:spcPts val="0"/>
              </a:spcAft>
            </a:pPr>
            <a:r>
              <a:rPr lang="gl-ES" sz="24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CMD ["python3","/app/smple.py"]</a:t>
            </a:r>
            <a:endParaRPr lang="gl-ES" sz="2400" b="0" dirty="0">
              <a:effectLst/>
            </a:endParaRPr>
          </a:p>
          <a:p>
            <a:br>
              <a:rPr lang="gl-ES" dirty="0"/>
            </a:br>
            <a:br>
              <a:rPr lang="gl-ES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9593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0DB8-DE55-475D-849B-4B5CE630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ritannic Bold" panose="020B0903060703020204" pitchFamily="34" charset="0"/>
              </a:rPr>
              <a:t>Docker VOLUME</a:t>
            </a:r>
            <a:endParaRPr lang="th-TH" b="1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3894-C210-42BE-8D51-2F4D248CE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572" y="1357460"/>
            <a:ext cx="6791227" cy="1894787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A88C0-9016-4724-9F4F-B19B1FD32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94" y="1828800"/>
            <a:ext cx="11429211" cy="49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23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E1D0-126A-4BE7-87DC-E2C99313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ritannic Bold" panose="020B0903060703020204" pitchFamily="34" charset="0"/>
              </a:rPr>
              <a:t>Docker VOLUME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38801-73CC-4333-AD37-0EFE3CB60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435"/>
            <a:ext cx="10515600" cy="46875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Docker volume is a ‘Shareable Directory’ that allow us to share any file from one docker container to other container or with Host OS</a:t>
            </a:r>
          </a:p>
          <a:p>
            <a:r>
              <a:rPr lang="en-US" dirty="0"/>
              <a:t>If we update anything in one container then it will automatically update in all container or where I shared.</a:t>
            </a:r>
          </a:p>
          <a:p>
            <a:r>
              <a:rPr lang="en-US" dirty="0"/>
              <a:t>Firstly, We need to declare the directory as a volume.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 if we stop container, still we can access volume</a:t>
            </a:r>
            <a:endParaRPr lang="en-US" b="0" dirty="0">
              <a:effectLst/>
            </a:endParaRPr>
          </a:p>
          <a:p>
            <a:r>
              <a:rPr lang="en-US" dirty="0"/>
              <a:t>We can’t create volume in running container only create while creating images.</a:t>
            </a:r>
          </a:p>
          <a:p>
            <a:r>
              <a:rPr lang="en-US" dirty="0"/>
              <a:t>We can share the volume across any no of container.</a:t>
            </a:r>
          </a:p>
          <a:p>
            <a:r>
              <a:rPr lang="en-US" dirty="0"/>
              <a:t>Host to container, Container to container.</a:t>
            </a:r>
          </a:p>
          <a:p>
            <a:pPr rtl="0"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deleting container volume does not delete</a:t>
            </a:r>
            <a:r>
              <a:rPr lang="en-US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5995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8A2-3407-4FCA-A5A3-FB9DC74F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63"/>
            <a:ext cx="10515600" cy="1304778"/>
          </a:xfrm>
        </p:spPr>
        <p:txBody>
          <a:bodyPr>
            <a:normAutofit/>
          </a:bodyPr>
          <a:lstStyle/>
          <a:p>
            <a:r>
              <a:rPr lang="en-US" b="1" dirty="0">
                <a:latin typeface="Britannic Bold" panose="020B0903060703020204" pitchFamily="34" charset="0"/>
              </a:rPr>
              <a:t>Docker Compose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E54A-46E2-4A63-B16F-87161A35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6440" cy="4351338"/>
          </a:xfrm>
        </p:spPr>
        <p:txBody>
          <a:bodyPr/>
          <a:lstStyle/>
          <a:p>
            <a:r>
              <a:rPr lang="en-US" dirty="0"/>
              <a:t>Docker compose is a tool that use for create multi-container at a time.</a:t>
            </a:r>
          </a:p>
          <a:p>
            <a:r>
              <a:rPr lang="en-US" dirty="0"/>
              <a:t>It use a YAML file to configure the services, networks, and volumes required for an application.</a:t>
            </a:r>
          </a:p>
          <a:p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E51FA-7647-487B-94E1-445A52FF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69" y="984855"/>
            <a:ext cx="6978573" cy="35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8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80BB-B6E4-45C7-83A7-CCFE8BD6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Agenda</a:t>
            </a:r>
            <a:endParaRPr lang="th-TH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B2E40-1F35-4383-A72E-E450E371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is Docker?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How it works?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Basic terms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Basic commands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Conclusion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68001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1DA5-47B6-4811-8AAF-4A15D66E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Sample of YAML file</a:t>
            </a:r>
            <a:endParaRPr lang="th-TH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C6E994-E908-4574-9027-95BDAC8729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4983" y="2127593"/>
            <a:ext cx="8364117" cy="31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03E808-0E42-48A4-B025-04E0B7289698}"/>
              </a:ext>
            </a:extLst>
          </p:cNvPr>
          <p:cNvSpPr txBox="1"/>
          <p:nvPr/>
        </p:nvSpPr>
        <p:spPr>
          <a:xfrm>
            <a:off x="508000" y="1465517"/>
            <a:ext cx="3616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Version: ‘3.3’</a:t>
            </a:r>
          </a:p>
          <a:p>
            <a:r>
              <a:rPr lang="en-US" sz="1800" dirty="0"/>
              <a:t>services:</a:t>
            </a:r>
          </a:p>
          <a:p>
            <a:r>
              <a:rPr lang="en-US" sz="1800" dirty="0"/>
              <a:t>    web1:</a:t>
            </a:r>
          </a:p>
          <a:p>
            <a:r>
              <a:rPr lang="en-US" sz="1800" dirty="0"/>
              <a:t>        image: </a:t>
            </a:r>
            <a:r>
              <a:rPr lang="en-US" sz="1800" dirty="0" err="1"/>
              <a:t>nginx</a:t>
            </a:r>
            <a:endParaRPr lang="en-US" sz="1800" dirty="0"/>
          </a:p>
          <a:p>
            <a:r>
              <a:rPr lang="en-US" sz="1800" dirty="0"/>
              <a:t>        ports:</a:t>
            </a:r>
          </a:p>
          <a:p>
            <a:r>
              <a:rPr lang="en-US" sz="1800" dirty="0"/>
              <a:t>            - 9000:80</a:t>
            </a:r>
          </a:p>
          <a:p>
            <a:r>
              <a:rPr lang="en-US" sz="1800" dirty="0"/>
              <a:t>        volumes:</a:t>
            </a:r>
          </a:p>
          <a:p>
            <a:r>
              <a:rPr lang="en-US" sz="1800" dirty="0"/>
              <a:t>            -/root/website/:/</a:t>
            </a:r>
            <a:r>
              <a:rPr lang="en-US" sz="1800" dirty="0" err="1"/>
              <a:t>usr</a:t>
            </a:r>
            <a:r>
              <a:rPr lang="en-US" sz="1800" dirty="0"/>
              <a:t>/share/</a:t>
            </a:r>
            <a:r>
              <a:rPr lang="en-US" sz="1800" dirty="0" err="1"/>
              <a:t>nginx</a:t>
            </a:r>
            <a:r>
              <a:rPr lang="en-US" sz="1800" dirty="0"/>
              <a:t>/html</a:t>
            </a:r>
          </a:p>
          <a:p>
            <a:r>
              <a:rPr lang="en-US" sz="1800" dirty="0"/>
              <a:t>    web2:</a:t>
            </a:r>
          </a:p>
          <a:p>
            <a:r>
              <a:rPr lang="en-US" sz="1800" dirty="0"/>
              <a:t>        image: httpd</a:t>
            </a:r>
          </a:p>
          <a:p>
            <a:r>
              <a:rPr lang="en-US" sz="1800" dirty="0"/>
              <a:t>        ports:</a:t>
            </a:r>
          </a:p>
          <a:p>
            <a:r>
              <a:rPr lang="en-US" sz="1800" dirty="0"/>
              <a:t>            - 9010:80</a:t>
            </a:r>
          </a:p>
          <a:p>
            <a:r>
              <a:rPr lang="en-US" sz="1800" dirty="0"/>
              <a:t>    c1:</a:t>
            </a:r>
          </a:p>
          <a:p>
            <a:r>
              <a:rPr lang="en-US" sz="1800" dirty="0"/>
              <a:t>        image: ubuntu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tty</a:t>
            </a:r>
            <a:r>
              <a:rPr lang="en-US" sz="1800" dirty="0"/>
              <a:t>: true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stdin_open</a:t>
            </a:r>
            <a:r>
              <a:rPr lang="en-US" sz="1800" dirty="0"/>
              <a:t>: true</a:t>
            </a:r>
          </a:p>
          <a:p>
            <a:r>
              <a:rPr lang="en-US" dirty="0"/>
              <a:t>			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76280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3307-5E57-4902-8199-28EFEA99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Docker Commands</a:t>
            </a:r>
            <a:endParaRPr lang="th-TH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5A6B-599C-4336-B4DB-91A77F097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5920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B0F0"/>
                </a:solidFill>
                <a:cs typeface="+mj-cs"/>
              </a:rPr>
              <a:t>Basic commands:-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# Find image in docker hub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Docker search ‘image_name’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b="0" dirty="0">
                <a:effectLst/>
              </a:rPr>
              <a:t>	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For download image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docker pull ‘image-name’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b="0" dirty="0">
                <a:effectLst/>
              </a:rPr>
              <a:t>	</a:t>
            </a: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install docker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apt-get install docker* -y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b="0" dirty="0">
                <a:effectLst/>
              </a:rPr>
              <a:t>	</a:t>
            </a: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check version</a:t>
            </a: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docker --version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b="0" dirty="0">
                <a:effectLst/>
              </a:rPr>
              <a:t>	</a:t>
            </a: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check docker in your system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which docker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b="0" dirty="0">
                <a:effectLst/>
              </a:rPr>
              <a:t>	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create image of container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docker commit ‘old_container_name’ ‘new_container-name’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b="0" dirty="0">
                <a:effectLst/>
              </a:rPr>
              <a:t>	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check changes under image after build container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docker diff ‘container_name’ updateimage</a:t>
            </a:r>
            <a:endParaRPr lang="gl-ES" b="0" dirty="0">
              <a:effectLst/>
            </a:endParaRPr>
          </a:p>
          <a:p>
            <a:pPr marL="0" indent="0">
              <a:buNone/>
            </a:pPr>
            <a:br>
              <a:rPr lang="gl-ES" dirty="0"/>
            </a:br>
            <a:endParaRPr lang="th-TH" b="1" dirty="0">
              <a:solidFill>
                <a:schemeClr val="accent5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8800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503F-FC9D-439D-A9C3-3743ECED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480"/>
            <a:ext cx="4505960" cy="6096000"/>
          </a:xfrm>
        </p:spPr>
        <p:txBody>
          <a:bodyPr>
            <a:normAutofit fontScale="475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 docker service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systemctl start docker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sz="3400" b="0" dirty="0">
                <a:effectLst/>
              </a:rPr>
            </a:br>
            <a:r>
              <a:rPr lang="gl-ES" sz="3400" b="0" dirty="0">
                <a:effectLst/>
              </a:rPr>
              <a:t>	</a:t>
            </a: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Enable docker service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systemctl enable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sz="3400" b="0" dirty="0">
                <a:effectLst/>
              </a:rPr>
            </a:br>
            <a:r>
              <a:rPr lang="gl-ES" sz="3400" b="0" dirty="0">
                <a:effectLst/>
              </a:rPr>
              <a:t>	</a:t>
            </a:r>
            <a:r>
              <a:rPr lang="gl-ES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check status of service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service docker status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sz="3400" b="0" dirty="0">
                <a:effectLst/>
              </a:rPr>
            </a:br>
            <a:r>
              <a:rPr lang="gl-ES" sz="3400" b="0" dirty="0">
                <a:effectLst/>
              </a:rPr>
              <a:t>	</a:t>
            </a: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show running containers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docker ps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 docker service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systemctl start docker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sz="3400" b="0" dirty="0">
                <a:effectLst/>
              </a:rPr>
            </a:br>
            <a:r>
              <a:rPr lang="gl-ES" sz="3400" b="0" dirty="0">
                <a:effectLst/>
              </a:rPr>
              <a:t>	</a:t>
            </a: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Enable docker service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systemctl enable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sz="3400" b="0" dirty="0">
                <a:effectLst/>
              </a:rPr>
            </a:br>
            <a:r>
              <a:rPr lang="gl-ES" sz="3400" b="0" dirty="0">
                <a:effectLst/>
              </a:rPr>
              <a:t>	</a:t>
            </a:r>
            <a:r>
              <a:rPr lang="gl-ES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check status of service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Service docker status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sz="3400" b="0" dirty="0">
                <a:effectLst/>
              </a:rPr>
            </a:br>
            <a:r>
              <a:rPr lang="gl-ES" sz="3400" b="0" dirty="0">
                <a:effectLst/>
              </a:rPr>
              <a:t>	</a:t>
            </a: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show running containers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docker ps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en-US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show running and stop container</a:t>
            </a:r>
            <a:endParaRPr lang="en-U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docker </a:t>
            </a:r>
            <a:r>
              <a:rPr lang="en-US" sz="3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ps</a:t>
            </a: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-a</a:t>
            </a:r>
            <a:endParaRPr lang="en-U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gl-ES" sz="3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login docker account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docker login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user  name:**************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password:************</a:t>
            </a:r>
            <a:endParaRPr lang="gl-ES" sz="3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68E69-5F5E-4098-95AC-ACF1D73DE3FB}"/>
              </a:ext>
            </a:extLst>
          </p:cNvPr>
          <p:cNvSpPr txBox="1"/>
          <p:nvPr/>
        </p:nvSpPr>
        <p:spPr>
          <a:xfrm>
            <a:off x="5953760" y="538479"/>
            <a:ext cx="488696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login docker account</a:t>
            </a:r>
            <a:endParaRPr lang="gl-E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docker login</a:t>
            </a:r>
            <a:endParaRPr lang="gl-E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  name:**************</a:t>
            </a:r>
            <a:endParaRPr lang="gl-E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password:************</a:t>
            </a:r>
            <a:endParaRPr lang="gl-E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gl-ES" sz="1600" b="0" dirty="0">
                <a:effectLst/>
              </a:rPr>
            </a:b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Download image on docker</a:t>
            </a:r>
            <a:endParaRPr lang="gl-E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docker pull ‘image name’</a:t>
            </a:r>
            <a:endParaRPr lang="gl-E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gl-ES" sz="1600" b="0" dirty="0">
                <a:effectLst/>
              </a:rPr>
            </a:b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</a:t>
            </a:r>
            <a:r>
              <a:rPr lang="gl-E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Download image on docker by version</a:t>
            </a:r>
            <a:endParaRPr lang="gl-E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docker pull ‘image name’:’version name’</a:t>
            </a:r>
            <a:endParaRPr lang="gl-E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gl-ES" sz="1600" b="0" dirty="0">
                <a:effectLst/>
              </a:rPr>
            </a:b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show list of images</a:t>
            </a:r>
            <a:endParaRPr lang="gl-E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docker images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gl-ES" sz="1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delete images</a:t>
            </a:r>
            <a:endParaRPr lang="gl-ES" sz="1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 rmi ‘ image id’</a:t>
            </a:r>
            <a:endParaRPr lang="gl-ES" sz="1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sz="1600" dirty="0"/>
            </a:b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download and create image command</a:t>
            </a:r>
            <a:endParaRPr lang="gl-ES" sz="1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 run -ti ‘application name’</a:t>
            </a:r>
            <a:endParaRPr lang="gl-ES" sz="1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run :-download image and create container</a:t>
            </a:r>
            <a:endParaRPr lang="gl-ES" sz="1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-ti :-Intractive terminal</a:t>
            </a:r>
            <a:endParaRPr lang="gl-ES" sz="1600" b="0" dirty="0">
              <a:effectLst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99344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3386-A2F1-4F67-A740-3585FCA5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3355"/>
          </a:xfrm>
        </p:spPr>
        <p:txBody>
          <a:bodyPr>
            <a:normAutofit fontScale="90000"/>
          </a:bodyPr>
          <a:lstStyle/>
          <a:p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2CD2-364C-43FF-8FE9-4BA59AAFE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040"/>
            <a:ext cx="10515600" cy="5475923"/>
          </a:xfrm>
        </p:spPr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download and create image command and set name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 run –name surya -ti ‘application name’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start any container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 start ‘container id’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gl-E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enter the container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 attach ‘container id’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delete container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 rm ‘container id’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 rm ‘container name’ 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stop container</a:t>
            </a: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 stop ‘container name’</a:t>
            </a:r>
            <a:endParaRPr lang="gl-ES" b="0" dirty="0">
              <a:effectLst/>
            </a:endParaRPr>
          </a:p>
          <a:p>
            <a:pPr marL="0" indent="0">
              <a:buNone/>
            </a:pPr>
            <a:br>
              <a:rPr lang="gl-ES" dirty="0"/>
            </a:br>
            <a:br>
              <a:rPr lang="gl-ES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56751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B404-86AE-4305-B881-06EB8E62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Command for docker compose</a:t>
            </a:r>
            <a:endParaRPr lang="th-TH" sz="32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81E3-E5AE-4A32-A148-3B3D555A2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40"/>
            <a:ext cx="10515600" cy="4561523"/>
          </a:xfrm>
        </p:spPr>
        <p:txBody>
          <a:bodyPr>
            <a:normAutofit fontScale="925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For create/start the container 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docker-compose -f </a:t>
            </a:r>
            <a:r>
              <a:rPr lang="en-US" sz="2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surya.yaml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up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00" b="0" dirty="0">
                <a:effectLst/>
              </a:rPr>
            </a:b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For stop and delete the container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docker-compose -f </a:t>
            </a:r>
            <a:r>
              <a:rPr lang="en-US" sz="2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surya.yaml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down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00" b="0" dirty="0">
                <a:effectLst/>
              </a:rPr>
            </a:b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For create without network 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docker-create create 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00" b="0" dirty="0">
                <a:effectLst/>
              </a:rPr>
            </a:b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For start , stop containers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docker-compose start 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00" b="0" dirty="0">
                <a:effectLst/>
              </a:rPr>
            </a:b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For stop , start containers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docker-compose stop 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00" b="0" dirty="0">
                <a:effectLst/>
              </a:rPr>
            </a:b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For remove/delete the containers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docker-compose rm</a:t>
            </a:r>
            <a:endParaRPr lang="en-US" sz="2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7196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211D-739B-4BBF-9036-BF73674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Dockerfile  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72735-E18D-45B0-8014-CE104EAC9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494"/>
            <a:ext cx="8596668" cy="4769223"/>
          </a:xfrm>
        </p:spPr>
        <p:txBody>
          <a:bodyPr>
            <a:normAutofit fontScale="25000" lnSpcReduction="20000"/>
          </a:bodyPr>
          <a:lstStyle/>
          <a:p>
            <a:pPr marL="0" indent="0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gl-ES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systemctl error shutout</a:t>
            </a:r>
            <a:endParaRPr lang="gl-ES" sz="4000" b="0" dirty="0">
              <a:effectLst/>
            </a:endParaRPr>
          </a:p>
          <a:p>
            <a:pPr marL="0" indent="0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gl-ES" sz="4000" dirty="0">
                <a:solidFill>
                  <a:srgbClr val="000000"/>
                </a:solidFill>
                <a:latin typeface="Arial" panose="020B0604020202020204" pitchFamily="34" charset="0"/>
              </a:rPr>
              <a:t>   d</a:t>
            </a:r>
            <a:r>
              <a:rPr lang="gl-ES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ocker run -d -ti –name ‘Container name’’ –privileged ‘container id’ /usr/sbin/init</a:t>
            </a:r>
            <a:endParaRPr lang="gl-ES" sz="4000" b="0" dirty="0">
              <a:effectLst/>
            </a:endParaRPr>
          </a:p>
          <a:p>
            <a:pPr marL="0" indent="0" rtl="0">
              <a:lnSpc>
                <a:spcPct val="120000"/>
              </a:lnSpc>
              <a:spcAft>
                <a:spcPts val="0"/>
              </a:spcAft>
              <a:buNone/>
            </a:pPr>
            <a:br>
              <a:rPr lang="gl-ES" sz="4000" b="0" dirty="0">
                <a:effectLst/>
              </a:rPr>
            </a:br>
            <a:r>
              <a:rPr lang="gl-ES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For show IP-address</a:t>
            </a:r>
            <a:endParaRPr lang="gl-ES" sz="4000" b="0" dirty="0">
              <a:effectLst/>
            </a:endParaRPr>
          </a:p>
          <a:p>
            <a:pPr marL="0" indent="0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gl-ES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 inspect ‘container name’</a:t>
            </a:r>
            <a:endParaRPr lang="gl-ES" sz="4000" b="0" dirty="0">
              <a:effectLst/>
            </a:endParaRPr>
          </a:p>
          <a:p>
            <a:pPr marL="0" indent="0" rtl="0">
              <a:lnSpc>
                <a:spcPct val="120000"/>
              </a:lnSpc>
              <a:spcAft>
                <a:spcPts val="0"/>
              </a:spcAft>
              <a:buNone/>
            </a:pPr>
            <a:br>
              <a:rPr lang="gl-ES" sz="4000" b="0" dirty="0">
                <a:effectLst/>
              </a:rPr>
            </a:br>
            <a:br>
              <a:rPr lang="gl-ES" sz="4000" b="0" dirty="0">
                <a:effectLst/>
              </a:rPr>
            </a:br>
            <a:r>
              <a:rPr lang="gl-ES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Hide for logs</a:t>
            </a:r>
            <a:endParaRPr lang="gl-ES" sz="4000" b="0" dirty="0">
              <a:effectLst/>
            </a:endParaRPr>
          </a:p>
          <a:p>
            <a:pPr marL="0" indent="0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gl-ES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-d</a:t>
            </a:r>
          </a:p>
          <a:p>
            <a:pPr marL="0" indent="0" rtl="0">
              <a:lnSpc>
                <a:spcPct val="120000"/>
              </a:lnSpc>
              <a:spcAft>
                <a:spcPts val="0"/>
              </a:spcAft>
              <a:buNone/>
            </a:pPr>
            <a:br>
              <a:rPr lang="gl-ES" sz="4000" b="0" dirty="0">
                <a:effectLst/>
              </a:rPr>
            </a:br>
            <a:r>
              <a:rPr lang="gl-ES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For download reposetory from github</a:t>
            </a:r>
            <a:endParaRPr lang="gl-ES" sz="4000" dirty="0"/>
          </a:p>
          <a:p>
            <a:pPr marL="0" indent="0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gl-ES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git clone ‘repository link’</a:t>
            </a:r>
            <a:endParaRPr lang="gl-ES" sz="4000" b="0" dirty="0">
              <a:effectLst/>
            </a:endParaRPr>
          </a:p>
          <a:p>
            <a:pPr marL="0" indent="0" rtl="0">
              <a:lnSpc>
                <a:spcPct val="120000"/>
              </a:lnSpc>
              <a:spcAft>
                <a:spcPts val="0"/>
              </a:spcAft>
              <a:buNone/>
            </a:pPr>
            <a:br>
              <a:rPr lang="gl-ES" sz="4000" b="0" dirty="0">
                <a:effectLst/>
              </a:rPr>
            </a:br>
            <a:r>
              <a:rPr lang="gl-ES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Convert in tar file of any docker image </a:t>
            </a:r>
            <a:endParaRPr lang="gl-ES" sz="4000" b="0" dirty="0">
              <a:effectLst/>
            </a:endParaRPr>
          </a:p>
          <a:p>
            <a:pPr marL="0" indent="0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gl-ES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 save ptf:1.0 &gt; ptf.tar</a:t>
            </a:r>
            <a:endParaRPr lang="gl-ES" sz="4000" b="0" dirty="0">
              <a:effectLst/>
            </a:endParaRPr>
          </a:p>
          <a:p>
            <a:pPr marL="0" indent="0" rtl="0">
              <a:lnSpc>
                <a:spcPct val="120000"/>
              </a:lnSpc>
              <a:spcAft>
                <a:spcPts val="0"/>
              </a:spcAft>
              <a:buNone/>
            </a:pPr>
            <a:br>
              <a:rPr lang="gl-ES" sz="4000" b="0" dirty="0">
                <a:effectLst/>
              </a:rPr>
            </a:br>
            <a:r>
              <a:rPr lang="gl-ES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Convert in docker image from tar file</a:t>
            </a:r>
            <a:endParaRPr lang="gl-ES" sz="4000" b="0" dirty="0">
              <a:effectLst/>
            </a:endParaRPr>
          </a:p>
          <a:p>
            <a:pPr marL="0" indent="0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gl-ES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 load &lt; ‘tar_file’</a:t>
            </a:r>
            <a:endParaRPr lang="gl-ES" sz="4000" b="0" dirty="0">
              <a:effectLst/>
            </a:endParaRPr>
          </a:p>
          <a:p>
            <a:pPr marL="0" indent="0">
              <a:buNone/>
            </a:pPr>
            <a:br>
              <a:rPr lang="gl-ES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291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E708-6881-42D1-A6B3-35476005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Commands for Docker VOLUME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FF363-1241-49E2-9420-D5032946D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925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effectLst/>
                <a:latin typeface="Arial" panose="020B0604020202020204" pitchFamily="34" charset="0"/>
              </a:rPr>
              <a:t># show all docker volumes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1" i="0" u="none" strike="noStrike" dirty="0">
                <a:effectLst/>
                <a:latin typeface="Arial" panose="020B0604020202020204" pitchFamily="34" charset="0"/>
              </a:rPr>
              <a:t>   docker volume ls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sz="1800" b="0" i="0" u="none" strike="noStrike" dirty="0">
                <a:effectLst/>
                <a:latin typeface="Arial" panose="020B0604020202020204" pitchFamily="34" charset="0"/>
              </a:rPr>
              <a:t># create volume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1" i="0" u="none" strike="noStrike" dirty="0">
                <a:effectLst/>
                <a:latin typeface="Arial" panose="020B0604020202020204" pitchFamily="34" charset="0"/>
              </a:rPr>
              <a:t>   docker volume create ‘volume_name’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sz="1800" b="0" i="0" u="none" strike="noStrike" dirty="0">
                <a:effectLst/>
                <a:latin typeface="Arial" panose="020B0604020202020204" pitchFamily="34" charset="0"/>
              </a:rPr>
              <a:t># delete volume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1" i="0" u="none" strike="noStrike" dirty="0">
                <a:effectLst/>
                <a:latin typeface="Arial" panose="020B0604020202020204" pitchFamily="34" charset="0"/>
              </a:rPr>
              <a:t>   docker volume rm ‘volume_name’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sz="1800" b="0" i="0" u="none" strike="noStrike" dirty="0">
                <a:effectLst/>
                <a:latin typeface="Arial" panose="020B0604020202020204" pitchFamily="34" charset="0"/>
              </a:rPr>
              <a:t># delete all unused docker volume 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1" i="0" u="none" strike="noStrike" dirty="0">
                <a:effectLst/>
                <a:latin typeface="Arial" panose="020B0604020202020204" pitchFamily="34" charset="0"/>
              </a:rPr>
              <a:t>   docker volume purne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sz="1800" b="0" i="0" u="none" strike="noStrike" dirty="0">
                <a:effectLst/>
                <a:latin typeface="Arial" panose="020B0604020202020204" pitchFamily="34" charset="0"/>
              </a:rPr>
              <a:t># check information of volume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1" i="0" u="none" strike="noStrike" dirty="0">
                <a:effectLst/>
                <a:latin typeface="Arial" panose="020B0604020202020204" pitchFamily="34" charset="0"/>
              </a:rPr>
              <a:t>   docker volume inspect ‘volume_name’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sz="1800" b="0" i="0" u="none" strike="noStrike" dirty="0">
                <a:effectLst/>
                <a:latin typeface="Arial" panose="020B0604020202020204" pitchFamily="34" charset="0"/>
              </a:rPr>
              <a:t># check information of container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1" i="0" u="none" strike="noStrike" dirty="0">
                <a:effectLst/>
                <a:latin typeface="Arial" panose="020B0604020202020204" pitchFamily="34" charset="0"/>
              </a:rPr>
              <a:t>   docker container inspect ‘container_name’</a:t>
            </a:r>
            <a:endParaRPr lang="gl-ES" b="0" dirty="0">
              <a:effectLst/>
            </a:endParaRPr>
          </a:p>
          <a:p>
            <a:pPr marL="0" indent="0">
              <a:buNone/>
            </a:pPr>
            <a:br>
              <a:rPr lang="gl-ES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64888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A38D-3B40-4FB4-A301-07F99E438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631"/>
            <a:ext cx="10515600" cy="4970332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000" b="1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 dirty="0"/>
              <a:t>  </a:t>
            </a:r>
            <a:r>
              <a:rPr lang="en-US" sz="10000" b="1" dirty="0">
                <a:latin typeface="Algerian" panose="04020705040A02060702" pitchFamily="82" charset="0"/>
              </a:rPr>
              <a:t> </a:t>
            </a:r>
            <a:r>
              <a:rPr lang="en-US" sz="10000" b="1" dirty="0">
                <a:effectLst/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688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F88C-A10F-47C5-919D-04DDAC10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Docker Introduction</a:t>
            </a:r>
            <a:endParaRPr lang="th-TH" sz="4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883C-129F-4711-AC46-278AFFD9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719"/>
            <a:ext cx="8596668" cy="444564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Docker is advanced version of virtualization.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Docker is a tool it design to make easier to create, ship, run &amp; deploy any software using 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containers. </a:t>
            </a:r>
            <a:r>
              <a:rPr lang="en-US" i="0" dirty="0">
                <a:solidFill>
                  <a:srgbClr val="202124"/>
                </a:solidFill>
                <a:effectLst/>
                <a:latin typeface="Google Sans"/>
              </a:rPr>
              <a:t>Containers allow a developer to package up an applications with all of the parts it needs, such as libraries and other dependencies, and ship it all out as one package.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F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ounded by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Kamel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Founadi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,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Solomon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Hykes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, and Sebastien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Pahl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during the Y Combinator Summer 2010.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Initial release for Publicly in 13</a:t>
            </a:r>
            <a:r>
              <a:rPr lang="en-US" baseline="30000" dirty="0">
                <a:solidFill>
                  <a:srgbClr val="202124"/>
                </a:solidFill>
                <a:latin typeface="Google Sans"/>
              </a:rPr>
              <a:t>th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March 2013.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Platform independent &amp; Open source.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It written in ‘Go’ language.</a:t>
            </a:r>
          </a:p>
          <a:p>
            <a:pPr>
              <a:lnSpc>
                <a:spcPct val="120000"/>
              </a:lnSpc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install docker on any O.S but docker engine runs natively on Linux Distribution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It provide the functionality of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PaaS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5449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8A8B-6B31-4F29-99D2-9D3A87B9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Virtualization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4D75-19AF-45C1-9984-132D35C74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34" y="17414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t's the process of creating a virtual (rather than physical) version of something, including hardware, software, storage, or networks.</a:t>
            </a:r>
            <a:endParaRPr lang="gl-ES" sz="1600" b="1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gl-ES" b="1" i="0" dirty="0">
                <a:effectLst/>
                <a:latin typeface="Söhne"/>
              </a:rPr>
              <a:t> </a:t>
            </a:r>
            <a:r>
              <a:rPr lang="gl-ES" b="1" dirty="0">
                <a:solidFill>
                  <a:srgbClr val="0070C0"/>
                </a:solidFill>
                <a:latin typeface="Söhne"/>
              </a:rPr>
              <a:t>T</a:t>
            </a:r>
            <a:r>
              <a:rPr lang="gl-ES" b="1" i="0" dirty="0">
                <a:solidFill>
                  <a:srgbClr val="0070C0"/>
                </a:solidFill>
                <a:effectLst/>
                <a:latin typeface="Söhne"/>
              </a:rPr>
              <a:t>ypes:</a:t>
            </a:r>
          </a:p>
          <a:p>
            <a:r>
              <a:rPr lang="gl-ES" b="1" i="0" dirty="0">
                <a:effectLst/>
                <a:latin typeface="Söhne"/>
              </a:rPr>
              <a:t>1. </a:t>
            </a:r>
            <a:r>
              <a:rPr lang="gl-ES" b="1" i="0" dirty="0">
                <a:solidFill>
                  <a:srgbClr val="0070C0"/>
                </a:solidFill>
                <a:effectLst/>
                <a:latin typeface="Söhne"/>
              </a:rPr>
              <a:t>Server Virtualization</a:t>
            </a:r>
            <a:r>
              <a:rPr lang="gl-E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allow us to</a:t>
            </a:r>
          </a:p>
          <a:p>
            <a:pPr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create multiple virtual machine on single physical machine.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allow us to easily manage the resources such</a:t>
            </a:r>
          </a:p>
          <a:p>
            <a:pPr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as RAM, ROM, Processers etc.</a:t>
            </a:r>
          </a:p>
          <a:p>
            <a:r>
              <a:rPr lang="en-US" dirty="0"/>
              <a:t>2. </a:t>
            </a: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Desktop Virtualization</a:t>
            </a:r>
            <a:r>
              <a:rPr lang="en-U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Running desktop</a:t>
            </a:r>
          </a:p>
          <a:p>
            <a:pPr>
              <a:buNone/>
            </a:pPr>
            <a:r>
              <a:rPr lang="en-U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environments on a central server rather than on local machines.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Ex – EC2(AWS), Virtual Machine(GCP)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1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1224-735A-423A-B040-339BD2BA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34" y="203200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Why we need Docker? 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99BBEF-7406-45DB-AA5E-6087EB3F0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6" y="1355725"/>
            <a:ext cx="11616764" cy="5155992"/>
          </a:xfrm>
        </p:spPr>
      </p:pic>
    </p:spTree>
    <p:extLst>
      <p:ext uri="{BB962C8B-B14F-4D97-AF65-F5344CB8AC3E}">
        <p14:creationId xmlns:p14="http://schemas.microsoft.com/office/powerpoint/2010/main" val="21522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FC66-F8CF-4BA2-8E59-7A8B129E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Advantage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B4ED-60CC-4935-8974-596C9104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34" y="1754189"/>
            <a:ext cx="8596668" cy="38807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No-pre allocation of RAM.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Continuous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integration(CI) Efficiency: It enable us to continuously build run and deploy to any software in every department such as Development, Testing &amp; Deployment. </a:t>
            </a:r>
          </a:p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Less-cost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Light weight.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It can run on physical machine, Virtual machine or on Cloud.</a:t>
            </a:r>
          </a:p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takes very less time to create a container.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Reuse the images.</a:t>
            </a:r>
          </a:p>
        </p:txBody>
      </p:sp>
    </p:spTree>
    <p:extLst>
      <p:ext uri="{BB962C8B-B14F-4D97-AF65-F5344CB8AC3E}">
        <p14:creationId xmlns:p14="http://schemas.microsoft.com/office/powerpoint/2010/main" val="222678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55E4-0DD5-4115-8F17-BC01272D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Disadvantage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EA9B-F27A-44E7-B9BD-62A6751CC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5489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Platform dependent.</a:t>
            </a:r>
          </a:p>
          <a:p>
            <a:r>
              <a:rPr lang="en-US" dirty="0"/>
              <a:t>Not reach GUI.</a:t>
            </a:r>
          </a:p>
          <a:p>
            <a:r>
              <a:rPr lang="en-US" dirty="0"/>
              <a:t>Docker does not provide cross-platform compatibility, mean if any application is designed to run in a container on window then it can’t run on Linux or vice-versa.</a:t>
            </a:r>
          </a:p>
          <a:p>
            <a:r>
              <a:rPr lang="en-US" dirty="0"/>
              <a:t>Difficult to manage large amount of container.</a:t>
            </a:r>
          </a:p>
          <a:p>
            <a:r>
              <a:rPr lang="en-US" dirty="0"/>
              <a:t>No solution for data recovery or backup.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760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E625-C3C4-45ED-AC48-CAFFA5BC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7836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Docker Ecosystem</a:t>
            </a:r>
            <a:endParaRPr lang="th-TH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B4FFE-A951-4500-94F3-1636510CD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96" y="1160276"/>
            <a:ext cx="9201026" cy="4807536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6586E66-C924-448C-A94A-C3F28B918097}"/>
              </a:ext>
            </a:extLst>
          </p:cNvPr>
          <p:cNvSpPr/>
          <p:nvPr/>
        </p:nvSpPr>
        <p:spPr>
          <a:xfrm>
            <a:off x="1918447" y="1762941"/>
            <a:ext cx="1649506" cy="124609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Docker Client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DDCE62-012A-4C3E-97A0-32B80B0861AD}"/>
              </a:ext>
            </a:extLst>
          </p:cNvPr>
          <p:cNvSpPr/>
          <p:nvPr/>
        </p:nvSpPr>
        <p:spPr>
          <a:xfrm>
            <a:off x="6996131" y="1608164"/>
            <a:ext cx="1873624" cy="124609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Docker </a:t>
            </a:r>
          </a:p>
          <a:p>
            <a:pPr algn="ctr"/>
            <a:r>
              <a:rPr lang="en-US" sz="2400" dirty="0"/>
              <a:t>Server/Daemon</a:t>
            </a:r>
            <a:endParaRPr lang="th-TH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241B70-1BAD-4059-A3B1-8DA81F716AB5}"/>
              </a:ext>
            </a:extLst>
          </p:cNvPr>
          <p:cNvSpPr/>
          <p:nvPr/>
        </p:nvSpPr>
        <p:spPr>
          <a:xfrm>
            <a:off x="2097741" y="4715893"/>
            <a:ext cx="1730188" cy="111162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Docker Hub or Registry</a:t>
            </a:r>
            <a:endParaRPr lang="th-TH" sz="2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28FC6D-D392-47A4-9178-AD45F78C2C42}"/>
              </a:ext>
            </a:extLst>
          </p:cNvPr>
          <p:cNvSpPr/>
          <p:nvPr/>
        </p:nvSpPr>
        <p:spPr>
          <a:xfrm>
            <a:off x="6131655" y="4073468"/>
            <a:ext cx="1550894" cy="124609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Docker Container</a:t>
            </a:r>
            <a:endParaRPr lang="th-TH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E831BA-43E6-4B37-8386-4BC1A69F44E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092744" y="3665574"/>
            <a:ext cx="1489571" cy="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6BC8F5-5AF8-4B8D-8AD6-33CBD1A821B0}"/>
              </a:ext>
            </a:extLst>
          </p:cNvPr>
          <p:cNvCxnSpPr/>
          <p:nvPr/>
        </p:nvCxnSpPr>
        <p:spPr>
          <a:xfrm>
            <a:off x="9547412" y="4032905"/>
            <a:ext cx="0" cy="1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200B6D5-23F6-408A-81D6-07505E2E6208}"/>
              </a:ext>
            </a:extLst>
          </p:cNvPr>
          <p:cNvSpPr/>
          <p:nvPr/>
        </p:nvSpPr>
        <p:spPr>
          <a:xfrm>
            <a:off x="7582315" y="3105280"/>
            <a:ext cx="1873624" cy="112058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Images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7267E7-FE0A-4A71-9B07-E90642152BD8}"/>
              </a:ext>
            </a:extLst>
          </p:cNvPr>
          <p:cNvCxnSpPr>
            <a:cxnSpLocks/>
          </p:cNvCxnSpPr>
          <p:nvPr/>
        </p:nvCxnSpPr>
        <p:spPr>
          <a:xfrm flipH="1" flipV="1">
            <a:off x="2565378" y="3703744"/>
            <a:ext cx="1665963" cy="1908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E3C1949-FDB4-4C16-B03B-3E2D89BB6149}"/>
              </a:ext>
            </a:extLst>
          </p:cNvPr>
          <p:cNvSpPr/>
          <p:nvPr/>
        </p:nvSpPr>
        <p:spPr>
          <a:xfrm>
            <a:off x="992463" y="3271570"/>
            <a:ext cx="1853453" cy="124609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Docker Compose</a:t>
            </a:r>
            <a:endParaRPr lang="th-TH" sz="2000" dirty="0"/>
          </a:p>
        </p:txBody>
      </p:sp>
      <p:sp>
        <p:nvSpPr>
          <p:cNvPr id="23" name="Rectangle 22"/>
          <p:cNvSpPr/>
          <p:nvPr/>
        </p:nvSpPr>
        <p:spPr>
          <a:xfrm>
            <a:off x="4075015" y="4715893"/>
            <a:ext cx="2018003" cy="617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Ecosystem</a:t>
            </a:r>
          </a:p>
        </p:txBody>
      </p:sp>
    </p:spTree>
    <p:extLst>
      <p:ext uri="{BB962C8B-B14F-4D97-AF65-F5344CB8AC3E}">
        <p14:creationId xmlns:p14="http://schemas.microsoft.com/office/powerpoint/2010/main" val="162238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users can Interact with docker through a client.</a:t>
            </a:r>
          </a:p>
          <a:p>
            <a:r>
              <a:rPr lang="en-IN" dirty="0" err="1"/>
              <a:t>Docker</a:t>
            </a:r>
            <a:r>
              <a:rPr lang="en-IN" dirty="0"/>
              <a:t> client uses command line interface to communicate with the </a:t>
            </a:r>
            <a:r>
              <a:rPr lang="en-IN" dirty="0" err="1"/>
              <a:t>docker</a:t>
            </a:r>
            <a:r>
              <a:rPr lang="en-IN" dirty="0"/>
              <a:t> daemon or server.</a:t>
            </a:r>
          </a:p>
          <a:p>
            <a:r>
              <a:rPr lang="en-IN" dirty="0"/>
              <a:t>It can communicate with one or more than one daemon.</a:t>
            </a:r>
          </a:p>
          <a:p>
            <a:r>
              <a:rPr lang="en-IN" dirty="0"/>
              <a:t>When user run any server command  on the client terminal, then client terminal send these docker commands to the docker daemon.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40421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2699</TotalTime>
  <Words>1817</Words>
  <Application>Microsoft Office PowerPoint</Application>
  <PresentationFormat>Widescreen</PresentationFormat>
  <Paragraphs>263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Algerian</vt:lpstr>
      <vt:lpstr>Arial</vt:lpstr>
      <vt:lpstr>Arial Black</vt:lpstr>
      <vt:lpstr>Arial Rounded MT Bold</vt:lpstr>
      <vt:lpstr>Bahnschrift SemiBold SemiConden</vt:lpstr>
      <vt:lpstr>Britannic Bold</vt:lpstr>
      <vt:lpstr>Calibri</vt:lpstr>
      <vt:lpstr>Corbel</vt:lpstr>
      <vt:lpstr>Google Sans</vt:lpstr>
      <vt:lpstr>Söhne</vt:lpstr>
      <vt:lpstr>Depth</vt:lpstr>
      <vt:lpstr>                        Docker                        Fundamentals </vt:lpstr>
      <vt:lpstr>Agenda</vt:lpstr>
      <vt:lpstr>Docker Introduction</vt:lpstr>
      <vt:lpstr>Virtualization</vt:lpstr>
      <vt:lpstr>Why we need Docker? </vt:lpstr>
      <vt:lpstr>Advantage</vt:lpstr>
      <vt:lpstr>Disadvantage</vt:lpstr>
      <vt:lpstr>Docker Ecosystem</vt:lpstr>
      <vt:lpstr>Docker Client</vt:lpstr>
      <vt:lpstr>Docker Daemon/Engine</vt:lpstr>
      <vt:lpstr>Docker Hub/Registry</vt:lpstr>
      <vt:lpstr>Way to create images</vt:lpstr>
      <vt:lpstr>Docker Container </vt:lpstr>
      <vt:lpstr>Dockerfile</vt:lpstr>
      <vt:lpstr>Basic syntax of Dockerfile</vt:lpstr>
      <vt:lpstr>Sample Dockerfile</vt:lpstr>
      <vt:lpstr>Docker VOLUME</vt:lpstr>
      <vt:lpstr>Docker VOLUME</vt:lpstr>
      <vt:lpstr>Docker Compose</vt:lpstr>
      <vt:lpstr>Sample of YAML file</vt:lpstr>
      <vt:lpstr>Docker Commands</vt:lpstr>
      <vt:lpstr>PowerPoint Presentation</vt:lpstr>
      <vt:lpstr>PowerPoint Presentation</vt:lpstr>
      <vt:lpstr>Command for docker compose</vt:lpstr>
      <vt:lpstr>Dockerfile  </vt:lpstr>
      <vt:lpstr>Commands for Docker VOLUME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Keshri Suryavanshi</cp:lastModifiedBy>
  <cp:revision>76</cp:revision>
  <dcterms:created xsi:type="dcterms:W3CDTF">2023-10-31T06:46:31Z</dcterms:created>
  <dcterms:modified xsi:type="dcterms:W3CDTF">2024-11-29T13:16:58Z</dcterms:modified>
</cp:coreProperties>
</file>