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490" r:id="rId3"/>
    <p:sldId id="491" r:id="rId4"/>
    <p:sldId id="492" r:id="rId5"/>
    <p:sldId id="493" r:id="rId6"/>
    <p:sldId id="494" r:id="rId7"/>
    <p:sldId id="498" r:id="rId8"/>
    <p:sldId id="495" r:id="rId9"/>
    <p:sldId id="496" r:id="rId10"/>
    <p:sldId id="497" r:id="rId11"/>
    <p:sldId id="499" r:id="rId12"/>
    <p:sldId id="500" r:id="rId13"/>
    <p:sldId id="501" r:id="rId14"/>
    <p:sldId id="507" r:id="rId15"/>
    <p:sldId id="502" r:id="rId16"/>
    <p:sldId id="503" r:id="rId17"/>
    <p:sldId id="504" r:id="rId18"/>
    <p:sldId id="505" r:id="rId19"/>
    <p:sldId id="506" r:id="rId20"/>
    <p:sldId id="50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828" y="36"/>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68D3C-EBE2-72D9-B91A-CAA1122D10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BCA804C-6E93-24FA-4F87-AAA1480DBD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CE88889-A4A9-1717-F68D-FE437D7FB3B1}"/>
              </a:ext>
            </a:extLst>
          </p:cNvPr>
          <p:cNvSpPr>
            <a:spLocks noGrp="1"/>
          </p:cNvSpPr>
          <p:nvPr>
            <p:ph type="dt" sz="half" idx="10"/>
          </p:nvPr>
        </p:nvSpPr>
        <p:spPr/>
        <p:txBody>
          <a:bodyPr/>
          <a:lstStyle/>
          <a:p>
            <a:fld id="{A109A4E2-B82C-4261-AB9F-7C90D207B00C}" type="datetimeFigureOut">
              <a:rPr lang="en-IN" smtClean="0"/>
              <a:t>26-10-2022</a:t>
            </a:fld>
            <a:endParaRPr lang="en-IN"/>
          </a:p>
        </p:txBody>
      </p:sp>
      <p:sp>
        <p:nvSpPr>
          <p:cNvPr id="5" name="Footer Placeholder 4">
            <a:extLst>
              <a:ext uri="{FF2B5EF4-FFF2-40B4-BE49-F238E27FC236}">
                <a16:creationId xmlns:a16="http://schemas.microsoft.com/office/drawing/2014/main" id="{EB6397FD-B848-3CD0-3679-C810D8A750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A5BE89-0478-080E-C941-18A77B30C92B}"/>
              </a:ext>
            </a:extLst>
          </p:cNvPr>
          <p:cNvSpPr>
            <a:spLocks noGrp="1"/>
          </p:cNvSpPr>
          <p:nvPr>
            <p:ph type="sldNum" sz="quarter" idx="12"/>
          </p:nvPr>
        </p:nvSpPr>
        <p:spPr/>
        <p:txBody>
          <a:bodyPr/>
          <a:lstStyle/>
          <a:p>
            <a:fld id="{E98C7338-1730-46E5-8406-B9F2EE55712E}" type="slidenum">
              <a:rPr lang="en-IN" smtClean="0"/>
              <a:t>‹#›</a:t>
            </a:fld>
            <a:endParaRPr lang="en-IN"/>
          </a:p>
        </p:txBody>
      </p:sp>
    </p:spTree>
    <p:extLst>
      <p:ext uri="{BB962C8B-B14F-4D97-AF65-F5344CB8AC3E}">
        <p14:creationId xmlns:p14="http://schemas.microsoft.com/office/powerpoint/2010/main" val="953769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C4D75-5F46-06E1-51B9-5CA904BA2F3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81F45E-FDD2-05B3-B1B6-0E52804FC7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233C3D-35C3-EC1E-2500-6C9C282B4820}"/>
              </a:ext>
            </a:extLst>
          </p:cNvPr>
          <p:cNvSpPr>
            <a:spLocks noGrp="1"/>
          </p:cNvSpPr>
          <p:nvPr>
            <p:ph type="dt" sz="half" idx="10"/>
          </p:nvPr>
        </p:nvSpPr>
        <p:spPr/>
        <p:txBody>
          <a:bodyPr/>
          <a:lstStyle/>
          <a:p>
            <a:fld id="{A109A4E2-B82C-4261-AB9F-7C90D207B00C}" type="datetimeFigureOut">
              <a:rPr lang="en-IN" smtClean="0"/>
              <a:t>26-10-2022</a:t>
            </a:fld>
            <a:endParaRPr lang="en-IN"/>
          </a:p>
        </p:txBody>
      </p:sp>
      <p:sp>
        <p:nvSpPr>
          <p:cNvPr id="5" name="Footer Placeholder 4">
            <a:extLst>
              <a:ext uri="{FF2B5EF4-FFF2-40B4-BE49-F238E27FC236}">
                <a16:creationId xmlns:a16="http://schemas.microsoft.com/office/drawing/2014/main" id="{ABC7FF05-4909-9BBB-AEEA-13A22F8C93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F5C6B6-50E8-41B1-D94B-1269F8DDFB50}"/>
              </a:ext>
            </a:extLst>
          </p:cNvPr>
          <p:cNvSpPr>
            <a:spLocks noGrp="1"/>
          </p:cNvSpPr>
          <p:nvPr>
            <p:ph type="sldNum" sz="quarter" idx="12"/>
          </p:nvPr>
        </p:nvSpPr>
        <p:spPr/>
        <p:txBody>
          <a:bodyPr/>
          <a:lstStyle/>
          <a:p>
            <a:fld id="{E98C7338-1730-46E5-8406-B9F2EE55712E}" type="slidenum">
              <a:rPr lang="en-IN" smtClean="0"/>
              <a:t>‹#›</a:t>
            </a:fld>
            <a:endParaRPr lang="en-IN"/>
          </a:p>
        </p:txBody>
      </p:sp>
    </p:spTree>
    <p:extLst>
      <p:ext uri="{BB962C8B-B14F-4D97-AF65-F5344CB8AC3E}">
        <p14:creationId xmlns:p14="http://schemas.microsoft.com/office/powerpoint/2010/main" val="2432883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27F430-6567-3DBE-170C-A4A0976C15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E7DE21C-1486-C408-E3CE-2FADE80DC1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E6E19D-30DC-4BB9-F002-2526B4E81140}"/>
              </a:ext>
            </a:extLst>
          </p:cNvPr>
          <p:cNvSpPr>
            <a:spLocks noGrp="1"/>
          </p:cNvSpPr>
          <p:nvPr>
            <p:ph type="dt" sz="half" idx="10"/>
          </p:nvPr>
        </p:nvSpPr>
        <p:spPr/>
        <p:txBody>
          <a:bodyPr/>
          <a:lstStyle/>
          <a:p>
            <a:fld id="{A109A4E2-B82C-4261-AB9F-7C90D207B00C}" type="datetimeFigureOut">
              <a:rPr lang="en-IN" smtClean="0"/>
              <a:t>26-10-2022</a:t>
            </a:fld>
            <a:endParaRPr lang="en-IN"/>
          </a:p>
        </p:txBody>
      </p:sp>
      <p:sp>
        <p:nvSpPr>
          <p:cNvPr id="5" name="Footer Placeholder 4">
            <a:extLst>
              <a:ext uri="{FF2B5EF4-FFF2-40B4-BE49-F238E27FC236}">
                <a16:creationId xmlns:a16="http://schemas.microsoft.com/office/drawing/2014/main" id="{91D10186-BEA1-AD02-D877-080ABF8914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16F1E4-D343-A35A-7740-AAA6D24F414F}"/>
              </a:ext>
            </a:extLst>
          </p:cNvPr>
          <p:cNvSpPr>
            <a:spLocks noGrp="1"/>
          </p:cNvSpPr>
          <p:nvPr>
            <p:ph type="sldNum" sz="quarter" idx="12"/>
          </p:nvPr>
        </p:nvSpPr>
        <p:spPr/>
        <p:txBody>
          <a:bodyPr/>
          <a:lstStyle/>
          <a:p>
            <a:fld id="{E98C7338-1730-46E5-8406-B9F2EE55712E}" type="slidenum">
              <a:rPr lang="en-IN" smtClean="0"/>
              <a:t>‹#›</a:t>
            </a:fld>
            <a:endParaRPr lang="en-IN"/>
          </a:p>
        </p:txBody>
      </p:sp>
    </p:spTree>
    <p:extLst>
      <p:ext uri="{BB962C8B-B14F-4D97-AF65-F5344CB8AC3E}">
        <p14:creationId xmlns:p14="http://schemas.microsoft.com/office/powerpoint/2010/main" val="3020049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132ED-713C-CBAF-F56B-2A62FFA1C1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6A4B25-0209-1A76-4133-D892ABD084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A20FD3-4B46-782E-2760-47E5FB91F728}"/>
              </a:ext>
            </a:extLst>
          </p:cNvPr>
          <p:cNvSpPr>
            <a:spLocks noGrp="1"/>
          </p:cNvSpPr>
          <p:nvPr>
            <p:ph type="dt" sz="half" idx="10"/>
          </p:nvPr>
        </p:nvSpPr>
        <p:spPr/>
        <p:txBody>
          <a:bodyPr/>
          <a:lstStyle/>
          <a:p>
            <a:fld id="{A109A4E2-B82C-4261-AB9F-7C90D207B00C}" type="datetimeFigureOut">
              <a:rPr lang="en-IN" smtClean="0"/>
              <a:t>26-10-2022</a:t>
            </a:fld>
            <a:endParaRPr lang="en-IN"/>
          </a:p>
        </p:txBody>
      </p:sp>
      <p:sp>
        <p:nvSpPr>
          <p:cNvPr id="5" name="Footer Placeholder 4">
            <a:extLst>
              <a:ext uri="{FF2B5EF4-FFF2-40B4-BE49-F238E27FC236}">
                <a16:creationId xmlns:a16="http://schemas.microsoft.com/office/drawing/2014/main" id="{E1C2CFCD-047E-8CC8-A70D-56576756B2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2DD151-74C1-C6F7-23AF-48E2671674BD}"/>
              </a:ext>
            </a:extLst>
          </p:cNvPr>
          <p:cNvSpPr>
            <a:spLocks noGrp="1"/>
          </p:cNvSpPr>
          <p:nvPr>
            <p:ph type="sldNum" sz="quarter" idx="12"/>
          </p:nvPr>
        </p:nvSpPr>
        <p:spPr/>
        <p:txBody>
          <a:bodyPr/>
          <a:lstStyle/>
          <a:p>
            <a:fld id="{E98C7338-1730-46E5-8406-B9F2EE55712E}" type="slidenum">
              <a:rPr lang="en-IN" smtClean="0"/>
              <a:t>‹#›</a:t>
            </a:fld>
            <a:endParaRPr lang="en-IN"/>
          </a:p>
        </p:txBody>
      </p:sp>
    </p:spTree>
    <p:extLst>
      <p:ext uri="{BB962C8B-B14F-4D97-AF65-F5344CB8AC3E}">
        <p14:creationId xmlns:p14="http://schemas.microsoft.com/office/powerpoint/2010/main" val="453773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FA39D-623E-A96F-E0E4-76F8583ACB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2ABA894-51FA-5885-B9DA-A274904262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C807ED-A2C0-2F64-D4C7-9C716AA10693}"/>
              </a:ext>
            </a:extLst>
          </p:cNvPr>
          <p:cNvSpPr>
            <a:spLocks noGrp="1"/>
          </p:cNvSpPr>
          <p:nvPr>
            <p:ph type="dt" sz="half" idx="10"/>
          </p:nvPr>
        </p:nvSpPr>
        <p:spPr/>
        <p:txBody>
          <a:bodyPr/>
          <a:lstStyle/>
          <a:p>
            <a:fld id="{A109A4E2-B82C-4261-AB9F-7C90D207B00C}" type="datetimeFigureOut">
              <a:rPr lang="en-IN" smtClean="0"/>
              <a:t>26-10-2022</a:t>
            </a:fld>
            <a:endParaRPr lang="en-IN"/>
          </a:p>
        </p:txBody>
      </p:sp>
      <p:sp>
        <p:nvSpPr>
          <p:cNvPr id="5" name="Footer Placeholder 4">
            <a:extLst>
              <a:ext uri="{FF2B5EF4-FFF2-40B4-BE49-F238E27FC236}">
                <a16:creationId xmlns:a16="http://schemas.microsoft.com/office/drawing/2014/main" id="{FECF03D3-D93E-7766-B919-A654DB3923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BDE9AE-DB9A-903D-CF8C-FEC7AB4BD89D}"/>
              </a:ext>
            </a:extLst>
          </p:cNvPr>
          <p:cNvSpPr>
            <a:spLocks noGrp="1"/>
          </p:cNvSpPr>
          <p:nvPr>
            <p:ph type="sldNum" sz="quarter" idx="12"/>
          </p:nvPr>
        </p:nvSpPr>
        <p:spPr/>
        <p:txBody>
          <a:bodyPr/>
          <a:lstStyle/>
          <a:p>
            <a:fld id="{E98C7338-1730-46E5-8406-B9F2EE55712E}" type="slidenum">
              <a:rPr lang="en-IN" smtClean="0"/>
              <a:t>‹#›</a:t>
            </a:fld>
            <a:endParaRPr lang="en-IN"/>
          </a:p>
        </p:txBody>
      </p:sp>
    </p:spTree>
    <p:extLst>
      <p:ext uri="{BB962C8B-B14F-4D97-AF65-F5344CB8AC3E}">
        <p14:creationId xmlns:p14="http://schemas.microsoft.com/office/powerpoint/2010/main" val="1880817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BECD7-53C7-F849-3264-E8C7A9B73E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12532B-71B0-2649-3770-6BB2494EE9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D83A54D-4CFE-0645-3575-ACAEBDA5E8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6C40456-FB43-D2F2-EDB6-101F4757353E}"/>
              </a:ext>
            </a:extLst>
          </p:cNvPr>
          <p:cNvSpPr>
            <a:spLocks noGrp="1"/>
          </p:cNvSpPr>
          <p:nvPr>
            <p:ph type="dt" sz="half" idx="10"/>
          </p:nvPr>
        </p:nvSpPr>
        <p:spPr/>
        <p:txBody>
          <a:bodyPr/>
          <a:lstStyle/>
          <a:p>
            <a:fld id="{A109A4E2-B82C-4261-AB9F-7C90D207B00C}" type="datetimeFigureOut">
              <a:rPr lang="en-IN" smtClean="0"/>
              <a:t>26-10-2022</a:t>
            </a:fld>
            <a:endParaRPr lang="en-IN"/>
          </a:p>
        </p:txBody>
      </p:sp>
      <p:sp>
        <p:nvSpPr>
          <p:cNvPr id="6" name="Footer Placeholder 5">
            <a:extLst>
              <a:ext uri="{FF2B5EF4-FFF2-40B4-BE49-F238E27FC236}">
                <a16:creationId xmlns:a16="http://schemas.microsoft.com/office/drawing/2014/main" id="{92D56032-A38A-4BB9-C7AA-EE6AA7D9E3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405E0E-5228-8097-7FF2-87A64A2A70D7}"/>
              </a:ext>
            </a:extLst>
          </p:cNvPr>
          <p:cNvSpPr>
            <a:spLocks noGrp="1"/>
          </p:cNvSpPr>
          <p:nvPr>
            <p:ph type="sldNum" sz="quarter" idx="12"/>
          </p:nvPr>
        </p:nvSpPr>
        <p:spPr/>
        <p:txBody>
          <a:bodyPr/>
          <a:lstStyle/>
          <a:p>
            <a:fld id="{E98C7338-1730-46E5-8406-B9F2EE55712E}" type="slidenum">
              <a:rPr lang="en-IN" smtClean="0"/>
              <a:t>‹#›</a:t>
            </a:fld>
            <a:endParaRPr lang="en-IN"/>
          </a:p>
        </p:txBody>
      </p:sp>
    </p:spTree>
    <p:extLst>
      <p:ext uri="{BB962C8B-B14F-4D97-AF65-F5344CB8AC3E}">
        <p14:creationId xmlns:p14="http://schemas.microsoft.com/office/powerpoint/2010/main" val="3106205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063E6-258B-9AEB-B698-EE200BD87C5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1AD81E-9111-8A94-7153-963A09F00F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2B3B35-20EE-1284-17BA-F6494CDCE1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C7CAD6E-2D2D-785E-7902-F5D648B675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5A4814-E329-E793-A96A-F789188E17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C85589E-709C-49AF-A3FD-138DEA2DC3E9}"/>
              </a:ext>
            </a:extLst>
          </p:cNvPr>
          <p:cNvSpPr>
            <a:spLocks noGrp="1"/>
          </p:cNvSpPr>
          <p:nvPr>
            <p:ph type="dt" sz="half" idx="10"/>
          </p:nvPr>
        </p:nvSpPr>
        <p:spPr/>
        <p:txBody>
          <a:bodyPr/>
          <a:lstStyle/>
          <a:p>
            <a:fld id="{A109A4E2-B82C-4261-AB9F-7C90D207B00C}" type="datetimeFigureOut">
              <a:rPr lang="en-IN" smtClean="0"/>
              <a:t>26-10-2022</a:t>
            </a:fld>
            <a:endParaRPr lang="en-IN"/>
          </a:p>
        </p:txBody>
      </p:sp>
      <p:sp>
        <p:nvSpPr>
          <p:cNvPr id="8" name="Footer Placeholder 7">
            <a:extLst>
              <a:ext uri="{FF2B5EF4-FFF2-40B4-BE49-F238E27FC236}">
                <a16:creationId xmlns:a16="http://schemas.microsoft.com/office/drawing/2014/main" id="{D467EBEE-B546-0112-373E-2B5D68A50C0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D4AA457-1B65-8367-3E0D-CA9B3FBC6B56}"/>
              </a:ext>
            </a:extLst>
          </p:cNvPr>
          <p:cNvSpPr>
            <a:spLocks noGrp="1"/>
          </p:cNvSpPr>
          <p:nvPr>
            <p:ph type="sldNum" sz="quarter" idx="12"/>
          </p:nvPr>
        </p:nvSpPr>
        <p:spPr/>
        <p:txBody>
          <a:bodyPr/>
          <a:lstStyle/>
          <a:p>
            <a:fld id="{E98C7338-1730-46E5-8406-B9F2EE55712E}" type="slidenum">
              <a:rPr lang="en-IN" smtClean="0"/>
              <a:t>‹#›</a:t>
            </a:fld>
            <a:endParaRPr lang="en-IN"/>
          </a:p>
        </p:txBody>
      </p:sp>
    </p:spTree>
    <p:extLst>
      <p:ext uri="{BB962C8B-B14F-4D97-AF65-F5344CB8AC3E}">
        <p14:creationId xmlns:p14="http://schemas.microsoft.com/office/powerpoint/2010/main" val="2889066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1E969-4E98-3863-C7BF-A7AA1BCBD79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DD3DB59-C6C3-7952-C440-A91159E34758}"/>
              </a:ext>
            </a:extLst>
          </p:cNvPr>
          <p:cNvSpPr>
            <a:spLocks noGrp="1"/>
          </p:cNvSpPr>
          <p:nvPr>
            <p:ph type="dt" sz="half" idx="10"/>
          </p:nvPr>
        </p:nvSpPr>
        <p:spPr/>
        <p:txBody>
          <a:bodyPr/>
          <a:lstStyle/>
          <a:p>
            <a:fld id="{A109A4E2-B82C-4261-AB9F-7C90D207B00C}" type="datetimeFigureOut">
              <a:rPr lang="en-IN" smtClean="0"/>
              <a:t>26-10-2022</a:t>
            </a:fld>
            <a:endParaRPr lang="en-IN"/>
          </a:p>
        </p:txBody>
      </p:sp>
      <p:sp>
        <p:nvSpPr>
          <p:cNvPr id="4" name="Footer Placeholder 3">
            <a:extLst>
              <a:ext uri="{FF2B5EF4-FFF2-40B4-BE49-F238E27FC236}">
                <a16:creationId xmlns:a16="http://schemas.microsoft.com/office/drawing/2014/main" id="{524FE1D5-B45F-5CDB-E691-F12ABC8FB4F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A0F3959-99C4-E920-F164-E5DC39F3480A}"/>
              </a:ext>
            </a:extLst>
          </p:cNvPr>
          <p:cNvSpPr>
            <a:spLocks noGrp="1"/>
          </p:cNvSpPr>
          <p:nvPr>
            <p:ph type="sldNum" sz="quarter" idx="12"/>
          </p:nvPr>
        </p:nvSpPr>
        <p:spPr/>
        <p:txBody>
          <a:bodyPr/>
          <a:lstStyle/>
          <a:p>
            <a:fld id="{E98C7338-1730-46E5-8406-B9F2EE55712E}" type="slidenum">
              <a:rPr lang="en-IN" smtClean="0"/>
              <a:t>‹#›</a:t>
            </a:fld>
            <a:endParaRPr lang="en-IN"/>
          </a:p>
        </p:txBody>
      </p:sp>
    </p:spTree>
    <p:extLst>
      <p:ext uri="{BB962C8B-B14F-4D97-AF65-F5344CB8AC3E}">
        <p14:creationId xmlns:p14="http://schemas.microsoft.com/office/powerpoint/2010/main" val="3364265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3F06B3-7093-3BDD-7405-ECEF3F9634AC}"/>
              </a:ext>
            </a:extLst>
          </p:cNvPr>
          <p:cNvSpPr>
            <a:spLocks noGrp="1"/>
          </p:cNvSpPr>
          <p:nvPr>
            <p:ph type="dt" sz="half" idx="10"/>
          </p:nvPr>
        </p:nvSpPr>
        <p:spPr/>
        <p:txBody>
          <a:bodyPr/>
          <a:lstStyle/>
          <a:p>
            <a:fld id="{A109A4E2-B82C-4261-AB9F-7C90D207B00C}" type="datetimeFigureOut">
              <a:rPr lang="en-IN" smtClean="0"/>
              <a:t>26-10-2022</a:t>
            </a:fld>
            <a:endParaRPr lang="en-IN"/>
          </a:p>
        </p:txBody>
      </p:sp>
      <p:sp>
        <p:nvSpPr>
          <p:cNvPr id="3" name="Footer Placeholder 2">
            <a:extLst>
              <a:ext uri="{FF2B5EF4-FFF2-40B4-BE49-F238E27FC236}">
                <a16:creationId xmlns:a16="http://schemas.microsoft.com/office/drawing/2014/main" id="{E6068879-47CF-9C5B-D702-C150B07335E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A556A97-8C64-1721-2DBB-BA1C9B52E19A}"/>
              </a:ext>
            </a:extLst>
          </p:cNvPr>
          <p:cNvSpPr>
            <a:spLocks noGrp="1"/>
          </p:cNvSpPr>
          <p:nvPr>
            <p:ph type="sldNum" sz="quarter" idx="12"/>
          </p:nvPr>
        </p:nvSpPr>
        <p:spPr/>
        <p:txBody>
          <a:bodyPr/>
          <a:lstStyle/>
          <a:p>
            <a:fld id="{E98C7338-1730-46E5-8406-B9F2EE55712E}" type="slidenum">
              <a:rPr lang="en-IN" smtClean="0"/>
              <a:t>‹#›</a:t>
            </a:fld>
            <a:endParaRPr lang="en-IN"/>
          </a:p>
        </p:txBody>
      </p:sp>
    </p:spTree>
    <p:extLst>
      <p:ext uri="{BB962C8B-B14F-4D97-AF65-F5344CB8AC3E}">
        <p14:creationId xmlns:p14="http://schemas.microsoft.com/office/powerpoint/2010/main" val="4150284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9DA4A-E9A9-BB81-A95F-9D71A593CE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41EDE18-7586-872A-71AF-0B50ADEA95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A797380-2391-49A4-C364-21AAF6EDD0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33451-9578-A0EA-EDC2-3F649DBCF02F}"/>
              </a:ext>
            </a:extLst>
          </p:cNvPr>
          <p:cNvSpPr>
            <a:spLocks noGrp="1"/>
          </p:cNvSpPr>
          <p:nvPr>
            <p:ph type="dt" sz="half" idx="10"/>
          </p:nvPr>
        </p:nvSpPr>
        <p:spPr/>
        <p:txBody>
          <a:bodyPr/>
          <a:lstStyle/>
          <a:p>
            <a:fld id="{A109A4E2-B82C-4261-AB9F-7C90D207B00C}" type="datetimeFigureOut">
              <a:rPr lang="en-IN" smtClean="0"/>
              <a:t>26-10-2022</a:t>
            </a:fld>
            <a:endParaRPr lang="en-IN"/>
          </a:p>
        </p:txBody>
      </p:sp>
      <p:sp>
        <p:nvSpPr>
          <p:cNvPr id="6" name="Footer Placeholder 5">
            <a:extLst>
              <a:ext uri="{FF2B5EF4-FFF2-40B4-BE49-F238E27FC236}">
                <a16:creationId xmlns:a16="http://schemas.microsoft.com/office/drawing/2014/main" id="{25B83507-428F-C15A-C499-BA6B3681A6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072C78-8113-4ADB-C766-C2FBE567F7D5}"/>
              </a:ext>
            </a:extLst>
          </p:cNvPr>
          <p:cNvSpPr>
            <a:spLocks noGrp="1"/>
          </p:cNvSpPr>
          <p:nvPr>
            <p:ph type="sldNum" sz="quarter" idx="12"/>
          </p:nvPr>
        </p:nvSpPr>
        <p:spPr/>
        <p:txBody>
          <a:bodyPr/>
          <a:lstStyle/>
          <a:p>
            <a:fld id="{E98C7338-1730-46E5-8406-B9F2EE55712E}" type="slidenum">
              <a:rPr lang="en-IN" smtClean="0"/>
              <a:t>‹#›</a:t>
            </a:fld>
            <a:endParaRPr lang="en-IN"/>
          </a:p>
        </p:txBody>
      </p:sp>
    </p:spTree>
    <p:extLst>
      <p:ext uri="{BB962C8B-B14F-4D97-AF65-F5344CB8AC3E}">
        <p14:creationId xmlns:p14="http://schemas.microsoft.com/office/powerpoint/2010/main" val="1800512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14CE3-1CC5-D936-182C-F08366FD40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ACFE6D5-6B94-5057-A63F-9679E8BB4D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B4BA288-CA7E-07EF-BD9E-6C1CE45F46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EBE4C4-332D-8777-C165-4FC1C88400DB}"/>
              </a:ext>
            </a:extLst>
          </p:cNvPr>
          <p:cNvSpPr>
            <a:spLocks noGrp="1"/>
          </p:cNvSpPr>
          <p:nvPr>
            <p:ph type="dt" sz="half" idx="10"/>
          </p:nvPr>
        </p:nvSpPr>
        <p:spPr/>
        <p:txBody>
          <a:bodyPr/>
          <a:lstStyle/>
          <a:p>
            <a:fld id="{A109A4E2-B82C-4261-AB9F-7C90D207B00C}" type="datetimeFigureOut">
              <a:rPr lang="en-IN" smtClean="0"/>
              <a:t>26-10-2022</a:t>
            </a:fld>
            <a:endParaRPr lang="en-IN"/>
          </a:p>
        </p:txBody>
      </p:sp>
      <p:sp>
        <p:nvSpPr>
          <p:cNvPr id="6" name="Footer Placeholder 5">
            <a:extLst>
              <a:ext uri="{FF2B5EF4-FFF2-40B4-BE49-F238E27FC236}">
                <a16:creationId xmlns:a16="http://schemas.microsoft.com/office/drawing/2014/main" id="{DC219ED1-CFCF-71B9-AF4A-454B460C32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0F89F9-C41E-4A1A-F556-CBB97A737A4F}"/>
              </a:ext>
            </a:extLst>
          </p:cNvPr>
          <p:cNvSpPr>
            <a:spLocks noGrp="1"/>
          </p:cNvSpPr>
          <p:nvPr>
            <p:ph type="sldNum" sz="quarter" idx="12"/>
          </p:nvPr>
        </p:nvSpPr>
        <p:spPr/>
        <p:txBody>
          <a:bodyPr/>
          <a:lstStyle/>
          <a:p>
            <a:fld id="{E98C7338-1730-46E5-8406-B9F2EE55712E}" type="slidenum">
              <a:rPr lang="en-IN" smtClean="0"/>
              <a:t>‹#›</a:t>
            </a:fld>
            <a:endParaRPr lang="en-IN"/>
          </a:p>
        </p:txBody>
      </p:sp>
    </p:spTree>
    <p:extLst>
      <p:ext uri="{BB962C8B-B14F-4D97-AF65-F5344CB8AC3E}">
        <p14:creationId xmlns:p14="http://schemas.microsoft.com/office/powerpoint/2010/main" val="3737665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012D32-F56F-5717-430A-7A5C7594DB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C4FD85-88FF-51EA-ABFB-C1FB1A5F64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8D8452-64F8-1F1B-7B1B-FCDBE61CC4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09A4E2-B82C-4261-AB9F-7C90D207B00C}" type="datetimeFigureOut">
              <a:rPr lang="en-IN" smtClean="0"/>
              <a:t>26-10-2022</a:t>
            </a:fld>
            <a:endParaRPr lang="en-IN"/>
          </a:p>
        </p:txBody>
      </p:sp>
      <p:sp>
        <p:nvSpPr>
          <p:cNvPr id="5" name="Footer Placeholder 4">
            <a:extLst>
              <a:ext uri="{FF2B5EF4-FFF2-40B4-BE49-F238E27FC236}">
                <a16:creationId xmlns:a16="http://schemas.microsoft.com/office/drawing/2014/main" id="{03C69E29-915F-1D18-0877-397246D45C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0DD5883-CAF2-B797-F650-2D382ECA56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8C7338-1730-46E5-8406-B9F2EE55712E}" type="slidenum">
              <a:rPr lang="en-IN" smtClean="0"/>
              <a:t>‹#›</a:t>
            </a:fld>
            <a:endParaRPr lang="en-IN"/>
          </a:p>
        </p:txBody>
      </p:sp>
    </p:spTree>
    <p:extLst>
      <p:ext uri="{BB962C8B-B14F-4D97-AF65-F5344CB8AC3E}">
        <p14:creationId xmlns:p14="http://schemas.microsoft.com/office/powerpoint/2010/main" val="1442888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6696B-BE3E-5204-9AC4-625D8FA4D6A9}"/>
              </a:ext>
            </a:extLst>
          </p:cNvPr>
          <p:cNvSpPr>
            <a:spLocks noGrp="1"/>
          </p:cNvSpPr>
          <p:nvPr>
            <p:ph type="ctrTitle"/>
          </p:nvPr>
        </p:nvSpPr>
        <p:spPr/>
        <p:txBody>
          <a:bodyPr/>
          <a:lstStyle/>
          <a:p>
            <a:r>
              <a:rPr lang="en-IN" dirty="0"/>
              <a:t>Computer Architecture</a:t>
            </a:r>
          </a:p>
        </p:txBody>
      </p:sp>
      <p:sp>
        <p:nvSpPr>
          <p:cNvPr id="3" name="Subtitle 2">
            <a:extLst>
              <a:ext uri="{FF2B5EF4-FFF2-40B4-BE49-F238E27FC236}">
                <a16:creationId xmlns:a16="http://schemas.microsoft.com/office/drawing/2014/main" id="{5BDF9A86-333F-1ADA-925A-A231BE70F5C6}"/>
              </a:ext>
            </a:extLst>
          </p:cNvPr>
          <p:cNvSpPr>
            <a:spLocks noGrp="1"/>
          </p:cNvSpPr>
          <p:nvPr>
            <p:ph type="subTitle" idx="1"/>
          </p:nvPr>
        </p:nvSpPr>
        <p:spPr/>
        <p:txBody>
          <a:bodyPr/>
          <a:lstStyle/>
          <a:p>
            <a:r>
              <a:rPr lang="en-IN" dirty="0"/>
              <a:t>Atul Kahate</a:t>
            </a:r>
          </a:p>
        </p:txBody>
      </p:sp>
    </p:spTree>
    <p:extLst>
      <p:ext uri="{BB962C8B-B14F-4D97-AF65-F5344CB8AC3E}">
        <p14:creationId xmlns:p14="http://schemas.microsoft.com/office/powerpoint/2010/main" val="2075953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D29E8-7668-0D29-EBA9-1FC091BB45C3}"/>
              </a:ext>
            </a:extLst>
          </p:cNvPr>
          <p:cNvSpPr>
            <a:spLocks noGrp="1"/>
          </p:cNvSpPr>
          <p:nvPr>
            <p:ph type="title"/>
          </p:nvPr>
        </p:nvSpPr>
        <p:spPr/>
        <p:txBody>
          <a:bodyPr/>
          <a:lstStyle/>
          <a:p>
            <a:r>
              <a:rPr lang="en-IN" dirty="0"/>
              <a:t>Types of Cluster Computing</a:t>
            </a:r>
          </a:p>
        </p:txBody>
      </p:sp>
      <p:sp>
        <p:nvSpPr>
          <p:cNvPr id="3" name="Content Placeholder 2">
            <a:extLst>
              <a:ext uri="{FF2B5EF4-FFF2-40B4-BE49-F238E27FC236}">
                <a16:creationId xmlns:a16="http://schemas.microsoft.com/office/drawing/2014/main" id="{7ED9C1C0-CE9D-F1B8-AFF5-F463896470B5}"/>
              </a:ext>
            </a:extLst>
          </p:cNvPr>
          <p:cNvSpPr>
            <a:spLocks noGrp="1"/>
          </p:cNvSpPr>
          <p:nvPr>
            <p:ph idx="1"/>
          </p:nvPr>
        </p:nvSpPr>
        <p:spPr/>
        <p:txBody>
          <a:bodyPr>
            <a:normAutofit fontScale="85000" lnSpcReduction="20000"/>
          </a:bodyPr>
          <a:lstStyle/>
          <a:p>
            <a:r>
              <a:rPr lang="en-IN" b="1" dirty="0"/>
              <a:t>High Performance (HP) Clusters</a:t>
            </a:r>
            <a:r>
              <a:rPr lang="en-IN" dirty="0"/>
              <a:t>: </a:t>
            </a:r>
            <a:r>
              <a:rPr lang="en-US" dirty="0"/>
              <a:t>HP clusters use computer clusters and supercomputers to solve advance computational problems. They are used to performing functions that need nodes to communicate as they perform their jobs. They are designed to take benefit of the parallel processing power of several nodes.</a:t>
            </a:r>
          </a:p>
          <a:p>
            <a:r>
              <a:rPr lang="en-US" b="1" dirty="0"/>
              <a:t>Load-balancing Clusters</a:t>
            </a:r>
            <a:r>
              <a:rPr lang="en-US" dirty="0"/>
              <a:t>: Incoming requests are distributed for resources among several nodes running similar programs or having similar content. This prevents any single node from receiving a disproportionate amount of task. This type of distribution is generally used in a web-hosting environment.</a:t>
            </a:r>
          </a:p>
          <a:p>
            <a:r>
              <a:rPr lang="en-US" b="1" dirty="0"/>
              <a:t>High Availability (HA) Clusters</a:t>
            </a:r>
            <a:r>
              <a:rPr lang="en-US" dirty="0"/>
              <a:t>: HA clusters are designed to maintain redundant nodes that can act as backup systems in case any failure occurs. Consistent computing services like business activities, complicated databases, customer services like e-websites and network file distribution are provided. They are designed to give uninterrupted data availability to the customers.</a:t>
            </a:r>
            <a:endParaRPr lang="en-IN" dirty="0"/>
          </a:p>
        </p:txBody>
      </p:sp>
    </p:spTree>
    <p:extLst>
      <p:ext uri="{BB962C8B-B14F-4D97-AF65-F5344CB8AC3E}">
        <p14:creationId xmlns:p14="http://schemas.microsoft.com/office/powerpoint/2010/main" val="3663988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55761-0295-1202-1806-DB62A197C39D}"/>
              </a:ext>
            </a:extLst>
          </p:cNvPr>
          <p:cNvSpPr>
            <a:spLocks noGrp="1"/>
          </p:cNvSpPr>
          <p:nvPr>
            <p:ph type="title"/>
          </p:nvPr>
        </p:nvSpPr>
        <p:spPr/>
        <p:txBody>
          <a:bodyPr/>
          <a:lstStyle/>
          <a:p>
            <a:r>
              <a:rPr lang="en-IN" dirty="0"/>
              <a:t>Grid Computing</a:t>
            </a:r>
          </a:p>
        </p:txBody>
      </p:sp>
      <p:sp>
        <p:nvSpPr>
          <p:cNvPr id="3" name="Content Placeholder 2">
            <a:extLst>
              <a:ext uri="{FF2B5EF4-FFF2-40B4-BE49-F238E27FC236}">
                <a16:creationId xmlns:a16="http://schemas.microsoft.com/office/drawing/2014/main" id="{8ED6CC8D-CE8C-A57F-F3E1-23A0E03A6673}"/>
              </a:ext>
            </a:extLst>
          </p:cNvPr>
          <p:cNvSpPr>
            <a:spLocks noGrp="1"/>
          </p:cNvSpPr>
          <p:nvPr>
            <p:ph idx="1"/>
          </p:nvPr>
        </p:nvSpPr>
        <p:spPr/>
        <p:txBody>
          <a:bodyPr>
            <a:normAutofit/>
          </a:bodyPr>
          <a:lstStyle/>
          <a:p>
            <a:r>
              <a:rPr lang="en-US" b="1" dirty="0"/>
              <a:t>Grid computing </a:t>
            </a:r>
            <a:r>
              <a:rPr lang="en-US" dirty="0"/>
              <a:t>is a group of networked computers that work together as a virtual supercomputer to perform large tasks, such as analyzing huge sets of data or weather modeling. </a:t>
            </a:r>
          </a:p>
          <a:p>
            <a:r>
              <a:rPr lang="en-US" dirty="0"/>
              <a:t>By splitting tasks over multiple machines, processing time is significantly reduced to increase efficiency and minimize wasted resources.</a:t>
            </a:r>
          </a:p>
        </p:txBody>
      </p:sp>
    </p:spTree>
    <p:extLst>
      <p:ext uri="{BB962C8B-B14F-4D97-AF65-F5344CB8AC3E}">
        <p14:creationId xmlns:p14="http://schemas.microsoft.com/office/powerpoint/2010/main" val="2885210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4839F-C653-A502-5908-9848DDE69BDB}"/>
              </a:ext>
            </a:extLst>
          </p:cNvPr>
          <p:cNvSpPr>
            <a:spLocks noGrp="1"/>
          </p:cNvSpPr>
          <p:nvPr>
            <p:ph type="title"/>
          </p:nvPr>
        </p:nvSpPr>
        <p:spPr/>
        <p:txBody>
          <a:bodyPr/>
          <a:lstStyle/>
          <a:p>
            <a:r>
              <a:rPr lang="en-IN" dirty="0"/>
              <a:t>Understanding the Differences</a:t>
            </a:r>
          </a:p>
        </p:txBody>
      </p:sp>
      <p:sp>
        <p:nvSpPr>
          <p:cNvPr id="3" name="Content Placeholder 2">
            <a:extLst>
              <a:ext uri="{FF2B5EF4-FFF2-40B4-BE49-F238E27FC236}">
                <a16:creationId xmlns:a16="http://schemas.microsoft.com/office/drawing/2014/main" id="{8F4C33D9-CB65-3AD9-96A1-9B71FCF6050C}"/>
              </a:ext>
            </a:extLst>
          </p:cNvPr>
          <p:cNvSpPr>
            <a:spLocks noGrp="1"/>
          </p:cNvSpPr>
          <p:nvPr>
            <p:ph idx="1"/>
          </p:nvPr>
        </p:nvSpPr>
        <p:spPr/>
        <p:txBody>
          <a:bodyPr/>
          <a:lstStyle/>
          <a:p>
            <a:r>
              <a:rPr lang="en-IN" b="1" dirty="0"/>
              <a:t>Parallel computing</a:t>
            </a:r>
            <a:r>
              <a:rPr lang="en-IN" dirty="0"/>
              <a:t>: </a:t>
            </a:r>
            <a:r>
              <a:rPr lang="en-US" dirty="0"/>
              <a:t>All the computers share the same memory. These systems share their work and complete it together.</a:t>
            </a:r>
          </a:p>
          <a:p>
            <a:r>
              <a:rPr lang="en-IN" dirty="0"/>
              <a:t> </a:t>
            </a:r>
            <a:r>
              <a:rPr lang="en-IN" b="1" dirty="0"/>
              <a:t>Grid computing</a:t>
            </a:r>
            <a:r>
              <a:rPr lang="en-IN" dirty="0"/>
              <a:t>: The computers are geographically distributed – they are not at one single place. </a:t>
            </a:r>
            <a:r>
              <a:rPr lang="en-US" dirty="0"/>
              <a:t>A central processing unit controls the grid and gets computing power to deliver the task. The grid resources are heterogeneous.</a:t>
            </a:r>
          </a:p>
          <a:p>
            <a:r>
              <a:rPr lang="en-US" b="1" dirty="0"/>
              <a:t>Distributed computing</a:t>
            </a:r>
            <a:r>
              <a:rPr lang="en-US" dirty="0"/>
              <a:t>: Similar to </a:t>
            </a:r>
            <a:r>
              <a:rPr lang="en-US" i="1" dirty="0"/>
              <a:t>grid computing</a:t>
            </a:r>
            <a:r>
              <a:rPr lang="en-US" dirty="0"/>
              <a:t>, but generally used for diverse tasks.</a:t>
            </a:r>
          </a:p>
          <a:p>
            <a:r>
              <a:rPr lang="en-US" b="1" dirty="0"/>
              <a:t>Cloud computing</a:t>
            </a:r>
            <a:r>
              <a:rPr lang="en-US" dirty="0"/>
              <a:t>: On-demand availability of resources at a cheap price</a:t>
            </a:r>
          </a:p>
          <a:p>
            <a:endParaRPr lang="en-IN" dirty="0"/>
          </a:p>
        </p:txBody>
      </p:sp>
    </p:spTree>
    <p:extLst>
      <p:ext uri="{BB962C8B-B14F-4D97-AF65-F5344CB8AC3E}">
        <p14:creationId xmlns:p14="http://schemas.microsoft.com/office/powerpoint/2010/main" val="4230756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4C34F-FA26-64B0-DE65-78281E490860}"/>
              </a:ext>
            </a:extLst>
          </p:cNvPr>
          <p:cNvSpPr>
            <a:spLocks noGrp="1"/>
          </p:cNvSpPr>
          <p:nvPr>
            <p:ph type="title"/>
          </p:nvPr>
        </p:nvSpPr>
        <p:spPr/>
        <p:txBody>
          <a:bodyPr/>
          <a:lstStyle/>
          <a:p>
            <a:r>
              <a:rPr lang="en-IN" dirty="0"/>
              <a:t>Distributed versus Parallel Computing</a:t>
            </a:r>
          </a:p>
        </p:txBody>
      </p:sp>
      <p:sp>
        <p:nvSpPr>
          <p:cNvPr id="3" name="Content Placeholder 2">
            <a:extLst>
              <a:ext uri="{FF2B5EF4-FFF2-40B4-BE49-F238E27FC236}">
                <a16:creationId xmlns:a16="http://schemas.microsoft.com/office/drawing/2014/main" id="{6A2AF52E-2536-AB89-664D-33FCD70B3C00}"/>
              </a:ext>
            </a:extLst>
          </p:cNvPr>
          <p:cNvSpPr>
            <a:spLocks noGrp="1"/>
          </p:cNvSpPr>
          <p:nvPr>
            <p:ph idx="1"/>
          </p:nvPr>
        </p:nvSpPr>
        <p:spPr/>
        <p:txBody>
          <a:bodyPr/>
          <a:lstStyle/>
          <a:p>
            <a:endParaRPr lang="en-IN"/>
          </a:p>
        </p:txBody>
      </p:sp>
      <p:pic>
        <p:nvPicPr>
          <p:cNvPr id="3074" name="Picture 2" descr="Parallel versus distributed computing - Distributed Computing in Java 9  [Book]">
            <a:extLst>
              <a:ext uri="{FF2B5EF4-FFF2-40B4-BE49-F238E27FC236}">
                <a16:creationId xmlns:a16="http://schemas.microsoft.com/office/drawing/2014/main" id="{4A81D269-1CFF-F393-F273-C87807CDB9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679" y="1891280"/>
            <a:ext cx="9678363" cy="4220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9591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98497-CA18-8209-8376-A8072FD1C30B}"/>
              </a:ext>
            </a:extLst>
          </p:cNvPr>
          <p:cNvSpPr>
            <a:spLocks noGrp="1"/>
          </p:cNvSpPr>
          <p:nvPr>
            <p:ph type="title"/>
          </p:nvPr>
        </p:nvSpPr>
        <p:spPr/>
        <p:txBody>
          <a:bodyPr/>
          <a:lstStyle/>
          <a:p>
            <a:r>
              <a:rPr lang="en-IN" dirty="0"/>
              <a:t>SMP, NUMA – Some Background</a:t>
            </a:r>
          </a:p>
        </p:txBody>
      </p:sp>
      <p:sp>
        <p:nvSpPr>
          <p:cNvPr id="3" name="Content Placeholder 2">
            <a:extLst>
              <a:ext uri="{FF2B5EF4-FFF2-40B4-BE49-F238E27FC236}">
                <a16:creationId xmlns:a16="http://schemas.microsoft.com/office/drawing/2014/main" id="{8DF4CA64-1A53-6607-4376-F2FA476049AE}"/>
              </a:ext>
            </a:extLst>
          </p:cNvPr>
          <p:cNvSpPr>
            <a:spLocks noGrp="1"/>
          </p:cNvSpPr>
          <p:nvPr>
            <p:ph idx="1"/>
          </p:nvPr>
        </p:nvSpPr>
        <p:spPr/>
        <p:txBody>
          <a:bodyPr>
            <a:normAutofit/>
          </a:bodyPr>
          <a:lstStyle/>
          <a:p>
            <a:r>
              <a:rPr lang="en-US" dirty="0"/>
              <a:t>There are two types of parallel processing architectures</a:t>
            </a:r>
          </a:p>
          <a:p>
            <a:r>
              <a:rPr lang="en-US" b="1" dirty="0"/>
              <a:t>Shared Memory Architecture</a:t>
            </a:r>
          </a:p>
          <a:p>
            <a:pPr lvl="1"/>
            <a:r>
              <a:rPr lang="en-US" dirty="0"/>
              <a:t>In Shared Memory Architecture all processors share a common memory. This architecture is also called as </a:t>
            </a:r>
            <a:r>
              <a:rPr lang="en-US" b="1" dirty="0"/>
              <a:t>Symmetric Multiprocessing (SMP)</a:t>
            </a:r>
            <a:r>
              <a:rPr lang="en-US" dirty="0"/>
              <a:t>. Cache Coherency is a challenge for this architecture and Snoopy scheme is a preferred way to handle it.</a:t>
            </a:r>
          </a:p>
          <a:p>
            <a:pPr lvl="1"/>
            <a:r>
              <a:rPr lang="en-US" dirty="0"/>
              <a:t>Shared Memory Architectures are of two types: </a:t>
            </a:r>
            <a:r>
              <a:rPr lang="en-US" b="1" dirty="0"/>
              <a:t>Uniform Memory Access (UMA)</a:t>
            </a:r>
            <a:r>
              <a:rPr lang="en-US" dirty="0"/>
              <a:t> and </a:t>
            </a:r>
            <a:r>
              <a:rPr lang="en-US" b="1" dirty="0"/>
              <a:t>Non Uniform Memory Access (NUMA)</a:t>
            </a:r>
            <a:r>
              <a:rPr lang="en-US" dirty="0"/>
              <a:t>.</a:t>
            </a:r>
          </a:p>
          <a:p>
            <a:r>
              <a:rPr lang="en-US" b="1" dirty="0"/>
              <a:t>Distributed Memory Architecture</a:t>
            </a:r>
          </a:p>
          <a:p>
            <a:endParaRPr lang="en-US" dirty="0"/>
          </a:p>
          <a:p>
            <a:endParaRPr lang="en-IN" dirty="0"/>
          </a:p>
        </p:txBody>
      </p:sp>
    </p:spTree>
    <p:extLst>
      <p:ext uri="{BB962C8B-B14F-4D97-AF65-F5344CB8AC3E}">
        <p14:creationId xmlns:p14="http://schemas.microsoft.com/office/powerpoint/2010/main" val="895986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4896E-18E3-87B8-760A-4FF21F5A5613}"/>
              </a:ext>
            </a:extLst>
          </p:cNvPr>
          <p:cNvSpPr>
            <a:spLocks noGrp="1"/>
          </p:cNvSpPr>
          <p:nvPr>
            <p:ph type="title"/>
          </p:nvPr>
        </p:nvSpPr>
        <p:spPr/>
        <p:txBody>
          <a:bodyPr/>
          <a:lstStyle/>
          <a:p>
            <a:r>
              <a:rPr lang="en-IN" dirty="0"/>
              <a:t>SMP</a:t>
            </a:r>
          </a:p>
        </p:txBody>
      </p:sp>
      <p:sp>
        <p:nvSpPr>
          <p:cNvPr id="3" name="Content Placeholder 2">
            <a:extLst>
              <a:ext uri="{FF2B5EF4-FFF2-40B4-BE49-F238E27FC236}">
                <a16:creationId xmlns:a16="http://schemas.microsoft.com/office/drawing/2014/main" id="{893F9470-40C8-90A0-F4F5-4E36BDA84DBF}"/>
              </a:ext>
            </a:extLst>
          </p:cNvPr>
          <p:cNvSpPr>
            <a:spLocks noGrp="1"/>
          </p:cNvSpPr>
          <p:nvPr>
            <p:ph idx="1"/>
          </p:nvPr>
        </p:nvSpPr>
        <p:spPr/>
        <p:txBody>
          <a:bodyPr>
            <a:normAutofit fontScale="85000" lnSpcReduction="20000"/>
          </a:bodyPr>
          <a:lstStyle/>
          <a:p>
            <a:r>
              <a:rPr lang="en-US" b="1" dirty="0"/>
              <a:t>SMP (symmetric multiprocessing) </a:t>
            </a:r>
            <a:r>
              <a:rPr lang="en-US" dirty="0"/>
              <a:t>is computer processing done by multiple processors that share a common operating system (OS) and memory. </a:t>
            </a:r>
          </a:p>
          <a:p>
            <a:r>
              <a:rPr lang="en-US" dirty="0"/>
              <a:t>In symmetric multiprocessing, the processors share the same input/output (I/O) bus or data path. A single copy of the OS is in charge of all the processors.</a:t>
            </a:r>
          </a:p>
          <a:p>
            <a:r>
              <a:rPr lang="en-US" dirty="0"/>
              <a:t>SMP systems are better suited for online transaction processing </a:t>
            </a:r>
          </a:p>
          <a:p>
            <a:r>
              <a:rPr lang="en-US" dirty="0"/>
              <a:t>SMP systems can dynamically balance the workload among computers to serve more users faster.</a:t>
            </a:r>
          </a:p>
          <a:p>
            <a:r>
              <a:rPr lang="en-US" dirty="0"/>
              <a:t>The SMP computer architecture is a multiprocessor hardware and software architecture that has multiple identical processors. </a:t>
            </a:r>
          </a:p>
          <a:p>
            <a:r>
              <a:rPr lang="en-US" dirty="0"/>
              <a:t>The processors equally share main memory and have access to all I/O devices. </a:t>
            </a:r>
          </a:p>
          <a:p>
            <a:r>
              <a:rPr lang="en-US" dirty="0"/>
              <a:t>Today, most modern OSes support SMP machines. In the past, users had to learn special programming skills to use SMP.</a:t>
            </a:r>
          </a:p>
        </p:txBody>
      </p:sp>
    </p:spTree>
    <p:extLst>
      <p:ext uri="{BB962C8B-B14F-4D97-AF65-F5344CB8AC3E}">
        <p14:creationId xmlns:p14="http://schemas.microsoft.com/office/powerpoint/2010/main" val="1845796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4896E-18E3-87B8-760A-4FF21F5A5613}"/>
              </a:ext>
            </a:extLst>
          </p:cNvPr>
          <p:cNvSpPr>
            <a:spLocks noGrp="1"/>
          </p:cNvSpPr>
          <p:nvPr>
            <p:ph type="title"/>
          </p:nvPr>
        </p:nvSpPr>
        <p:spPr/>
        <p:txBody>
          <a:bodyPr/>
          <a:lstStyle/>
          <a:p>
            <a:r>
              <a:rPr lang="en-IN" dirty="0"/>
              <a:t>SMP</a:t>
            </a:r>
          </a:p>
        </p:txBody>
      </p:sp>
      <p:pic>
        <p:nvPicPr>
          <p:cNvPr id="4098" name="Picture 2" descr="Difference between Asymmetric and Symmetric Multiprocessing - GeeksforGeeks">
            <a:extLst>
              <a:ext uri="{FF2B5EF4-FFF2-40B4-BE49-F238E27FC236}">
                <a16:creationId xmlns:a16="http://schemas.microsoft.com/office/drawing/2014/main" id="{5B9E55FC-5CB7-51A7-C97D-AB8D6E8628E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73139" y="1618768"/>
            <a:ext cx="8713341" cy="4657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5394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D0FF0-DA71-DEEA-70C4-DE07DC6AFA79}"/>
              </a:ext>
            </a:extLst>
          </p:cNvPr>
          <p:cNvSpPr>
            <a:spLocks noGrp="1"/>
          </p:cNvSpPr>
          <p:nvPr>
            <p:ph type="title"/>
          </p:nvPr>
        </p:nvSpPr>
        <p:spPr/>
        <p:txBody>
          <a:bodyPr/>
          <a:lstStyle/>
          <a:p>
            <a:r>
              <a:rPr lang="en-IN" dirty="0"/>
              <a:t>Symmetric versus Asymmetric Multiprocessing</a:t>
            </a:r>
          </a:p>
        </p:txBody>
      </p:sp>
      <p:sp>
        <p:nvSpPr>
          <p:cNvPr id="3" name="Content Placeholder 2">
            <a:extLst>
              <a:ext uri="{FF2B5EF4-FFF2-40B4-BE49-F238E27FC236}">
                <a16:creationId xmlns:a16="http://schemas.microsoft.com/office/drawing/2014/main" id="{B1A5140B-6318-81BA-677A-B9F4858A4C24}"/>
              </a:ext>
            </a:extLst>
          </p:cNvPr>
          <p:cNvSpPr>
            <a:spLocks noGrp="1"/>
          </p:cNvSpPr>
          <p:nvPr>
            <p:ph idx="1"/>
          </p:nvPr>
        </p:nvSpPr>
        <p:spPr/>
        <p:txBody>
          <a:bodyPr/>
          <a:lstStyle/>
          <a:p>
            <a:endParaRPr lang="en-IN"/>
          </a:p>
        </p:txBody>
      </p:sp>
      <p:pic>
        <p:nvPicPr>
          <p:cNvPr id="5122" name="Picture 2" descr="Difference Between Symmetric and Asymmetric Multiprocessing (with  Comparison Chart) - Tech Differences">
            <a:extLst>
              <a:ext uri="{FF2B5EF4-FFF2-40B4-BE49-F238E27FC236}">
                <a16:creationId xmlns:a16="http://schemas.microsoft.com/office/drawing/2014/main" id="{F6F0F469-2926-9084-032A-E1699DE9BD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2226" y="1905320"/>
            <a:ext cx="6978080" cy="4106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3324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6F5EF-DC49-D699-385A-1FDC20B5A478}"/>
              </a:ext>
            </a:extLst>
          </p:cNvPr>
          <p:cNvSpPr>
            <a:spLocks noGrp="1"/>
          </p:cNvSpPr>
          <p:nvPr>
            <p:ph type="title"/>
          </p:nvPr>
        </p:nvSpPr>
        <p:spPr/>
        <p:txBody>
          <a:bodyPr/>
          <a:lstStyle/>
          <a:p>
            <a:r>
              <a:rPr lang="en-IN" dirty="0"/>
              <a:t>NUMA</a:t>
            </a:r>
          </a:p>
        </p:txBody>
      </p:sp>
      <p:sp>
        <p:nvSpPr>
          <p:cNvPr id="3" name="Content Placeholder 2">
            <a:extLst>
              <a:ext uri="{FF2B5EF4-FFF2-40B4-BE49-F238E27FC236}">
                <a16:creationId xmlns:a16="http://schemas.microsoft.com/office/drawing/2014/main" id="{739A3E72-9324-40B6-1E30-74ED8FFCC0B9}"/>
              </a:ext>
            </a:extLst>
          </p:cNvPr>
          <p:cNvSpPr>
            <a:spLocks noGrp="1"/>
          </p:cNvSpPr>
          <p:nvPr>
            <p:ph idx="1"/>
          </p:nvPr>
        </p:nvSpPr>
        <p:spPr/>
        <p:txBody>
          <a:bodyPr>
            <a:normAutofit fontScale="85000" lnSpcReduction="10000"/>
          </a:bodyPr>
          <a:lstStyle/>
          <a:p>
            <a:r>
              <a:rPr lang="en-US" b="1" dirty="0"/>
              <a:t>Non-uniform Memory Access (NUMA)</a:t>
            </a:r>
            <a:r>
              <a:rPr lang="en-US" dirty="0"/>
              <a:t> is a multiprocessor model in which each processor is connected with the dedicated memory. </a:t>
            </a:r>
          </a:p>
          <a:p>
            <a:r>
              <a:rPr lang="en-US" dirty="0"/>
              <a:t>NUMA machines were intended to prevent the memory access bottleneck of UMA machines. </a:t>
            </a:r>
          </a:p>
          <a:p>
            <a:r>
              <a:rPr lang="en-US" dirty="0"/>
              <a:t>The logically shared memory is physically assigned among the processing nodes of NUMA machines, leading to distributed shared memory architectures.</a:t>
            </a:r>
          </a:p>
          <a:p>
            <a:r>
              <a:rPr lang="en-US" dirty="0"/>
              <a:t>These parallel computers became hugely scalable, but they are very responsive to data allocation in local memories. Accessing a local memory segment of a node is much quicker than accessing a remote memory segment.</a:t>
            </a:r>
          </a:p>
          <a:p>
            <a:r>
              <a:rPr lang="en-US" dirty="0"/>
              <a:t>The main difference is in the organization of the address space. In multiprocessors, a global address space is used that is consistently visible from each processor. Several processors can access all memory areas.</a:t>
            </a:r>
          </a:p>
        </p:txBody>
      </p:sp>
    </p:spTree>
    <p:extLst>
      <p:ext uri="{BB962C8B-B14F-4D97-AF65-F5344CB8AC3E}">
        <p14:creationId xmlns:p14="http://schemas.microsoft.com/office/powerpoint/2010/main" val="1443195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BED0C-6BD9-09D8-BFBA-DFF97BBCF6F0}"/>
              </a:ext>
            </a:extLst>
          </p:cNvPr>
          <p:cNvSpPr>
            <a:spLocks noGrp="1"/>
          </p:cNvSpPr>
          <p:nvPr>
            <p:ph type="title"/>
          </p:nvPr>
        </p:nvSpPr>
        <p:spPr/>
        <p:txBody>
          <a:bodyPr/>
          <a:lstStyle/>
          <a:p>
            <a:r>
              <a:rPr lang="en-IN" dirty="0"/>
              <a:t>UMA</a:t>
            </a:r>
          </a:p>
        </p:txBody>
      </p:sp>
      <p:sp>
        <p:nvSpPr>
          <p:cNvPr id="3" name="Content Placeholder 2">
            <a:extLst>
              <a:ext uri="{FF2B5EF4-FFF2-40B4-BE49-F238E27FC236}">
                <a16:creationId xmlns:a16="http://schemas.microsoft.com/office/drawing/2014/main" id="{7C2FA2FB-18CA-A516-D98D-DB0D72B923C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FE11807-911B-245B-CAC2-C2C6D686AFE6}"/>
              </a:ext>
            </a:extLst>
          </p:cNvPr>
          <p:cNvPicPr>
            <a:picLocks noChangeAspect="1"/>
          </p:cNvPicPr>
          <p:nvPr/>
        </p:nvPicPr>
        <p:blipFill>
          <a:blip r:embed="rId2"/>
          <a:stretch>
            <a:fillRect/>
          </a:stretch>
        </p:blipFill>
        <p:spPr>
          <a:xfrm>
            <a:off x="2006390" y="2267655"/>
            <a:ext cx="7774608" cy="3295758"/>
          </a:xfrm>
          <a:prstGeom prst="rect">
            <a:avLst/>
          </a:prstGeom>
        </p:spPr>
      </p:pic>
    </p:spTree>
    <p:extLst>
      <p:ext uri="{BB962C8B-B14F-4D97-AF65-F5344CB8AC3E}">
        <p14:creationId xmlns:p14="http://schemas.microsoft.com/office/powerpoint/2010/main" val="3624007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E81578-9295-6F48-E1AB-E93F5192FB12}"/>
              </a:ext>
            </a:extLst>
          </p:cNvPr>
          <p:cNvSpPr>
            <a:spLocks noGrp="1"/>
          </p:cNvSpPr>
          <p:nvPr>
            <p:ph type="title"/>
          </p:nvPr>
        </p:nvSpPr>
        <p:spPr/>
        <p:txBody>
          <a:bodyPr/>
          <a:lstStyle/>
          <a:p>
            <a:r>
              <a:rPr lang="en-IN" dirty="0"/>
              <a:t>Distributed Systems</a:t>
            </a:r>
          </a:p>
        </p:txBody>
      </p:sp>
      <p:sp>
        <p:nvSpPr>
          <p:cNvPr id="5" name="Text Placeholder 4">
            <a:extLst>
              <a:ext uri="{FF2B5EF4-FFF2-40B4-BE49-F238E27FC236}">
                <a16:creationId xmlns:a16="http://schemas.microsoft.com/office/drawing/2014/main" id="{9C447D63-F796-4111-C73B-0BD37A74B6E9}"/>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202915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BED0C-6BD9-09D8-BFBA-DFF97BBCF6F0}"/>
              </a:ext>
            </a:extLst>
          </p:cNvPr>
          <p:cNvSpPr>
            <a:spLocks noGrp="1"/>
          </p:cNvSpPr>
          <p:nvPr>
            <p:ph type="title"/>
          </p:nvPr>
        </p:nvSpPr>
        <p:spPr/>
        <p:txBody>
          <a:bodyPr/>
          <a:lstStyle/>
          <a:p>
            <a:r>
              <a:rPr lang="en-IN" dirty="0"/>
              <a:t>NUMA</a:t>
            </a:r>
          </a:p>
        </p:txBody>
      </p:sp>
      <p:sp>
        <p:nvSpPr>
          <p:cNvPr id="3" name="Content Placeholder 2">
            <a:extLst>
              <a:ext uri="{FF2B5EF4-FFF2-40B4-BE49-F238E27FC236}">
                <a16:creationId xmlns:a16="http://schemas.microsoft.com/office/drawing/2014/main" id="{7C2FA2FB-18CA-A516-D98D-DB0D72B923CF}"/>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9EBC3AF9-19D6-F126-AEBC-B408225E9172}"/>
              </a:ext>
            </a:extLst>
          </p:cNvPr>
          <p:cNvPicPr>
            <a:picLocks noChangeAspect="1"/>
          </p:cNvPicPr>
          <p:nvPr/>
        </p:nvPicPr>
        <p:blipFill>
          <a:blip r:embed="rId2"/>
          <a:stretch>
            <a:fillRect/>
          </a:stretch>
        </p:blipFill>
        <p:spPr>
          <a:xfrm>
            <a:off x="2713876" y="1457531"/>
            <a:ext cx="6162995" cy="4591479"/>
          </a:xfrm>
          <a:prstGeom prst="rect">
            <a:avLst/>
          </a:prstGeom>
        </p:spPr>
      </p:pic>
    </p:spTree>
    <p:extLst>
      <p:ext uri="{BB962C8B-B14F-4D97-AF65-F5344CB8AC3E}">
        <p14:creationId xmlns:p14="http://schemas.microsoft.com/office/powerpoint/2010/main" val="1256657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F80513-D68D-00F6-B746-D480B45C3B86}"/>
              </a:ext>
            </a:extLst>
          </p:cNvPr>
          <p:cNvSpPr>
            <a:spLocks noGrp="1"/>
          </p:cNvSpPr>
          <p:nvPr>
            <p:ph type="title"/>
          </p:nvPr>
        </p:nvSpPr>
        <p:spPr/>
        <p:txBody>
          <a:bodyPr/>
          <a:lstStyle/>
          <a:p>
            <a:r>
              <a:rPr lang="en-IN" dirty="0"/>
              <a:t>What is a Distributed System?</a:t>
            </a:r>
          </a:p>
        </p:txBody>
      </p:sp>
      <p:sp>
        <p:nvSpPr>
          <p:cNvPr id="5" name="Content Placeholder 4">
            <a:extLst>
              <a:ext uri="{FF2B5EF4-FFF2-40B4-BE49-F238E27FC236}">
                <a16:creationId xmlns:a16="http://schemas.microsoft.com/office/drawing/2014/main" id="{DFADC9D7-4868-F086-D19B-3C7D1F4D09E5}"/>
              </a:ext>
            </a:extLst>
          </p:cNvPr>
          <p:cNvSpPr>
            <a:spLocks noGrp="1"/>
          </p:cNvSpPr>
          <p:nvPr>
            <p:ph idx="1"/>
          </p:nvPr>
        </p:nvSpPr>
        <p:spPr/>
        <p:txBody>
          <a:bodyPr>
            <a:normAutofit/>
          </a:bodyPr>
          <a:lstStyle/>
          <a:p>
            <a:r>
              <a:rPr lang="en-US" dirty="0"/>
              <a:t>A </a:t>
            </a:r>
            <a:r>
              <a:rPr lang="en-US" b="1" dirty="0"/>
              <a:t>distributed system </a:t>
            </a:r>
            <a:r>
              <a:rPr lang="en-US" dirty="0"/>
              <a:t>is a collection of independent computers that appears to its users as a single coherent system.</a:t>
            </a:r>
          </a:p>
          <a:p>
            <a:r>
              <a:rPr lang="en-US" dirty="0"/>
              <a:t>In order to support heterogeneous computers and networks while offering a single-system view, distributed systems use </a:t>
            </a:r>
            <a:r>
              <a:rPr lang="en-US" b="1" dirty="0"/>
              <a:t>middleware </a:t>
            </a:r>
            <a:r>
              <a:rPr lang="en-US" dirty="0"/>
              <a:t>software logically placed between a higher-level layer consisting of users and applications, and a layer underneath consisting of operating systems and basic communication facilities</a:t>
            </a:r>
          </a:p>
          <a:p>
            <a:r>
              <a:rPr lang="en-US" dirty="0"/>
              <a:t>See figure on the next slide</a:t>
            </a:r>
            <a:endParaRPr lang="en-IN" dirty="0"/>
          </a:p>
        </p:txBody>
      </p:sp>
    </p:spTree>
    <p:extLst>
      <p:ext uri="{BB962C8B-B14F-4D97-AF65-F5344CB8AC3E}">
        <p14:creationId xmlns:p14="http://schemas.microsoft.com/office/powerpoint/2010/main" val="437739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30DB8-1EEC-974D-F8F3-00F2B6562A54}"/>
              </a:ext>
            </a:extLst>
          </p:cNvPr>
          <p:cNvSpPr>
            <a:spLocks noGrp="1"/>
          </p:cNvSpPr>
          <p:nvPr>
            <p:ph type="title"/>
          </p:nvPr>
        </p:nvSpPr>
        <p:spPr/>
        <p:txBody>
          <a:bodyPr/>
          <a:lstStyle/>
          <a:p>
            <a:r>
              <a:rPr lang="en-IN" dirty="0"/>
              <a:t>Distributed System using Middleware</a:t>
            </a:r>
          </a:p>
        </p:txBody>
      </p:sp>
      <p:sp>
        <p:nvSpPr>
          <p:cNvPr id="3" name="Content Placeholder 2">
            <a:extLst>
              <a:ext uri="{FF2B5EF4-FFF2-40B4-BE49-F238E27FC236}">
                <a16:creationId xmlns:a16="http://schemas.microsoft.com/office/drawing/2014/main" id="{3CF9C561-BA42-18EC-0056-DC0D1F40730C}"/>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51FCE96-6435-43C9-2062-5688A649ED62}"/>
              </a:ext>
            </a:extLst>
          </p:cNvPr>
          <p:cNvPicPr>
            <a:picLocks noChangeAspect="1"/>
          </p:cNvPicPr>
          <p:nvPr/>
        </p:nvPicPr>
        <p:blipFill>
          <a:blip r:embed="rId2"/>
          <a:stretch>
            <a:fillRect/>
          </a:stretch>
        </p:blipFill>
        <p:spPr>
          <a:xfrm>
            <a:off x="1457047" y="2059361"/>
            <a:ext cx="8972804" cy="3971569"/>
          </a:xfrm>
          <a:prstGeom prst="rect">
            <a:avLst/>
          </a:prstGeom>
        </p:spPr>
      </p:pic>
    </p:spTree>
    <p:extLst>
      <p:ext uri="{BB962C8B-B14F-4D97-AF65-F5344CB8AC3E}">
        <p14:creationId xmlns:p14="http://schemas.microsoft.com/office/powerpoint/2010/main" val="2868689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37CF9-414E-3436-15F7-F660FD076864}"/>
              </a:ext>
            </a:extLst>
          </p:cNvPr>
          <p:cNvSpPr>
            <a:spLocks noGrp="1"/>
          </p:cNvSpPr>
          <p:nvPr>
            <p:ph type="title"/>
          </p:nvPr>
        </p:nvSpPr>
        <p:spPr/>
        <p:txBody>
          <a:bodyPr/>
          <a:lstStyle/>
          <a:p>
            <a:r>
              <a:rPr lang="en-IN" dirty="0"/>
              <a:t>Goals of a Distributed System</a:t>
            </a:r>
          </a:p>
        </p:txBody>
      </p:sp>
      <p:sp>
        <p:nvSpPr>
          <p:cNvPr id="3" name="Content Placeholder 2">
            <a:extLst>
              <a:ext uri="{FF2B5EF4-FFF2-40B4-BE49-F238E27FC236}">
                <a16:creationId xmlns:a16="http://schemas.microsoft.com/office/drawing/2014/main" id="{F585CD6E-8693-AEDB-FC3F-73F6B466FA54}"/>
              </a:ext>
            </a:extLst>
          </p:cNvPr>
          <p:cNvSpPr>
            <a:spLocks noGrp="1"/>
          </p:cNvSpPr>
          <p:nvPr>
            <p:ph idx="1"/>
          </p:nvPr>
        </p:nvSpPr>
        <p:spPr/>
        <p:txBody>
          <a:bodyPr/>
          <a:lstStyle/>
          <a:p>
            <a:pPr marL="514350" indent="-514350">
              <a:buFont typeface="+mj-lt"/>
              <a:buAutoNum type="arabicPeriod"/>
            </a:pPr>
            <a:r>
              <a:rPr lang="en-IN" dirty="0"/>
              <a:t>Making resources accessible</a:t>
            </a:r>
          </a:p>
          <a:p>
            <a:pPr marL="514350" indent="-514350">
              <a:buFont typeface="+mj-lt"/>
              <a:buAutoNum type="arabicPeriod"/>
            </a:pPr>
            <a:r>
              <a:rPr lang="en-IN" dirty="0"/>
              <a:t>Distribution transparency (Types – Next slide)</a:t>
            </a:r>
          </a:p>
          <a:p>
            <a:pPr marL="514350" indent="-514350">
              <a:buFont typeface="+mj-lt"/>
              <a:buAutoNum type="arabicPeriod"/>
            </a:pPr>
            <a:r>
              <a:rPr lang="en-IN" dirty="0"/>
              <a:t>Openness</a:t>
            </a:r>
          </a:p>
          <a:p>
            <a:pPr marL="514350" indent="-514350">
              <a:buFont typeface="+mj-lt"/>
              <a:buAutoNum type="arabicPeriod"/>
            </a:pPr>
            <a:r>
              <a:rPr lang="en-IN" dirty="0"/>
              <a:t>Scalability</a:t>
            </a:r>
          </a:p>
          <a:p>
            <a:pPr marL="514350" indent="-514350">
              <a:buFont typeface="+mj-lt"/>
              <a:buAutoNum type="arabicPeriod"/>
            </a:pPr>
            <a:endParaRPr lang="en-IN" dirty="0"/>
          </a:p>
        </p:txBody>
      </p:sp>
    </p:spTree>
    <p:extLst>
      <p:ext uri="{BB962C8B-B14F-4D97-AF65-F5344CB8AC3E}">
        <p14:creationId xmlns:p14="http://schemas.microsoft.com/office/powerpoint/2010/main" val="3370935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F35C3-6B3B-E9C1-D9B5-394C6DCE0690}"/>
              </a:ext>
            </a:extLst>
          </p:cNvPr>
          <p:cNvSpPr>
            <a:spLocks noGrp="1"/>
          </p:cNvSpPr>
          <p:nvPr>
            <p:ph type="title"/>
          </p:nvPr>
        </p:nvSpPr>
        <p:spPr/>
        <p:txBody>
          <a:bodyPr/>
          <a:lstStyle/>
          <a:p>
            <a:r>
              <a:rPr lang="en-IN" dirty="0"/>
              <a:t>Types of Distribution Transparency</a:t>
            </a:r>
          </a:p>
        </p:txBody>
      </p:sp>
      <p:sp>
        <p:nvSpPr>
          <p:cNvPr id="3" name="Content Placeholder 2">
            <a:extLst>
              <a:ext uri="{FF2B5EF4-FFF2-40B4-BE49-F238E27FC236}">
                <a16:creationId xmlns:a16="http://schemas.microsoft.com/office/drawing/2014/main" id="{41DA3834-1163-E281-8609-084A88886262}"/>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C01C3F3C-2F23-7EA1-B5B5-B2BA8E6148B0}"/>
              </a:ext>
            </a:extLst>
          </p:cNvPr>
          <p:cNvPicPr>
            <a:picLocks noChangeAspect="1"/>
          </p:cNvPicPr>
          <p:nvPr/>
        </p:nvPicPr>
        <p:blipFill>
          <a:blip r:embed="rId2"/>
          <a:stretch>
            <a:fillRect/>
          </a:stretch>
        </p:blipFill>
        <p:spPr>
          <a:xfrm>
            <a:off x="906296" y="2147650"/>
            <a:ext cx="10379407" cy="3328475"/>
          </a:xfrm>
          <a:prstGeom prst="rect">
            <a:avLst/>
          </a:prstGeom>
        </p:spPr>
      </p:pic>
    </p:spTree>
    <p:extLst>
      <p:ext uri="{BB962C8B-B14F-4D97-AF65-F5344CB8AC3E}">
        <p14:creationId xmlns:p14="http://schemas.microsoft.com/office/powerpoint/2010/main" val="2743390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7A3AF6-6251-F58C-C805-B89C15082A47}"/>
              </a:ext>
            </a:extLst>
          </p:cNvPr>
          <p:cNvSpPr>
            <a:spLocks noGrp="1"/>
          </p:cNvSpPr>
          <p:nvPr>
            <p:ph type="title"/>
          </p:nvPr>
        </p:nvSpPr>
        <p:spPr/>
        <p:txBody>
          <a:bodyPr/>
          <a:lstStyle/>
          <a:p>
            <a:r>
              <a:rPr lang="en-IN" dirty="0"/>
              <a:t>Cluster Computing</a:t>
            </a:r>
          </a:p>
        </p:txBody>
      </p:sp>
      <p:sp>
        <p:nvSpPr>
          <p:cNvPr id="5" name="Text Placeholder 4">
            <a:extLst>
              <a:ext uri="{FF2B5EF4-FFF2-40B4-BE49-F238E27FC236}">
                <a16:creationId xmlns:a16="http://schemas.microsoft.com/office/drawing/2014/main" id="{E6CD7027-F2A0-E7F1-30A8-B1DDA8BE696E}"/>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304099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A9E2-C381-143E-A13F-CD09005479DF}"/>
              </a:ext>
            </a:extLst>
          </p:cNvPr>
          <p:cNvSpPr>
            <a:spLocks noGrp="1"/>
          </p:cNvSpPr>
          <p:nvPr>
            <p:ph type="title"/>
          </p:nvPr>
        </p:nvSpPr>
        <p:spPr/>
        <p:txBody>
          <a:bodyPr/>
          <a:lstStyle/>
          <a:p>
            <a:r>
              <a:rPr lang="en-IN" dirty="0"/>
              <a:t>Cluster Computing</a:t>
            </a:r>
          </a:p>
        </p:txBody>
      </p:sp>
      <p:sp>
        <p:nvSpPr>
          <p:cNvPr id="3" name="Content Placeholder 2">
            <a:extLst>
              <a:ext uri="{FF2B5EF4-FFF2-40B4-BE49-F238E27FC236}">
                <a16:creationId xmlns:a16="http://schemas.microsoft.com/office/drawing/2014/main" id="{F7BFF262-227E-E74F-4089-4B0404D067CF}"/>
              </a:ext>
            </a:extLst>
          </p:cNvPr>
          <p:cNvSpPr>
            <a:spLocks noGrp="1"/>
          </p:cNvSpPr>
          <p:nvPr>
            <p:ph sz="half" idx="1"/>
          </p:nvPr>
        </p:nvSpPr>
        <p:spPr/>
        <p:txBody>
          <a:bodyPr>
            <a:normAutofit lnSpcReduction="10000"/>
          </a:bodyPr>
          <a:lstStyle/>
          <a:p>
            <a:r>
              <a:rPr lang="en-US" b="1" dirty="0"/>
              <a:t>Cluster computing </a:t>
            </a:r>
            <a:r>
              <a:rPr lang="en-US" dirty="0"/>
              <a:t>is a collection of tightly or loosely connected computers that work together so that they act as a single entity. </a:t>
            </a:r>
          </a:p>
          <a:p>
            <a:r>
              <a:rPr lang="en-US" dirty="0"/>
              <a:t>The connected computers execute operations all together thus creating the idea of a single system. </a:t>
            </a:r>
          </a:p>
          <a:p>
            <a:r>
              <a:rPr lang="en-US" dirty="0"/>
              <a:t>The clusters are generally connected through fast local area networks (LANs).</a:t>
            </a:r>
          </a:p>
          <a:p>
            <a:endParaRPr lang="en-IN" dirty="0"/>
          </a:p>
        </p:txBody>
      </p:sp>
      <p:sp>
        <p:nvSpPr>
          <p:cNvPr id="4" name="Content Placeholder 3">
            <a:extLst>
              <a:ext uri="{FF2B5EF4-FFF2-40B4-BE49-F238E27FC236}">
                <a16:creationId xmlns:a16="http://schemas.microsoft.com/office/drawing/2014/main" id="{8F287355-1122-8D76-4B74-74A23F753482}"/>
              </a:ext>
            </a:extLst>
          </p:cNvPr>
          <p:cNvSpPr>
            <a:spLocks noGrp="1"/>
          </p:cNvSpPr>
          <p:nvPr>
            <p:ph sz="half" idx="2"/>
          </p:nvPr>
        </p:nvSpPr>
        <p:spPr/>
        <p:txBody>
          <a:bodyPr>
            <a:normAutofit lnSpcReduction="10000"/>
          </a:bodyPr>
          <a:lstStyle/>
          <a:p>
            <a:endParaRPr lang="en-IN"/>
          </a:p>
        </p:txBody>
      </p:sp>
      <p:pic>
        <p:nvPicPr>
          <p:cNvPr id="1026" name="Picture 2">
            <a:extLst>
              <a:ext uri="{FF2B5EF4-FFF2-40B4-BE49-F238E27FC236}">
                <a16:creationId xmlns:a16="http://schemas.microsoft.com/office/drawing/2014/main" id="{F86F7AA0-A95A-4C37-A696-D74F6740B0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053" y="365125"/>
            <a:ext cx="4399908" cy="5923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8844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740B525-38E4-5AA2-9B14-248CCFD8DA60}"/>
              </a:ext>
            </a:extLst>
          </p:cNvPr>
          <p:cNvSpPr>
            <a:spLocks noGrp="1"/>
          </p:cNvSpPr>
          <p:nvPr>
            <p:ph type="title"/>
          </p:nvPr>
        </p:nvSpPr>
        <p:spPr/>
        <p:txBody>
          <a:bodyPr/>
          <a:lstStyle/>
          <a:p>
            <a:r>
              <a:rPr lang="en-IN" dirty="0"/>
              <a:t>Cluster Computing Processing</a:t>
            </a:r>
          </a:p>
        </p:txBody>
      </p:sp>
      <p:sp>
        <p:nvSpPr>
          <p:cNvPr id="6" name="Content Placeholder 5">
            <a:extLst>
              <a:ext uri="{FF2B5EF4-FFF2-40B4-BE49-F238E27FC236}">
                <a16:creationId xmlns:a16="http://schemas.microsoft.com/office/drawing/2014/main" id="{AD48512C-0597-58EF-514F-13A0E26E81C4}"/>
              </a:ext>
            </a:extLst>
          </p:cNvPr>
          <p:cNvSpPr>
            <a:spLocks noGrp="1"/>
          </p:cNvSpPr>
          <p:nvPr>
            <p:ph idx="1"/>
          </p:nvPr>
        </p:nvSpPr>
        <p:spPr/>
        <p:txBody>
          <a:bodyPr/>
          <a:lstStyle/>
          <a:p>
            <a:endParaRPr lang="en-IN"/>
          </a:p>
        </p:txBody>
      </p:sp>
      <p:pic>
        <p:nvPicPr>
          <p:cNvPr id="2050" name="Picture 2">
            <a:extLst>
              <a:ext uri="{FF2B5EF4-FFF2-40B4-BE49-F238E27FC236}">
                <a16:creationId xmlns:a16="http://schemas.microsoft.com/office/drawing/2014/main" id="{8AF1CB58-142E-24F4-8900-7B925F2B8C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4994" y="1535878"/>
            <a:ext cx="7727504" cy="4312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7520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15326</TotalTime>
  <Words>838</Words>
  <Application>Microsoft Office PowerPoint</Application>
  <PresentationFormat>Widescreen</PresentationFormat>
  <Paragraphs>57</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Computer Architecture</vt:lpstr>
      <vt:lpstr>Distributed Systems</vt:lpstr>
      <vt:lpstr>What is a Distributed System?</vt:lpstr>
      <vt:lpstr>Distributed System using Middleware</vt:lpstr>
      <vt:lpstr>Goals of a Distributed System</vt:lpstr>
      <vt:lpstr>Types of Distribution Transparency</vt:lpstr>
      <vt:lpstr>Cluster Computing</vt:lpstr>
      <vt:lpstr>Cluster Computing</vt:lpstr>
      <vt:lpstr>Cluster Computing Processing</vt:lpstr>
      <vt:lpstr>Types of Cluster Computing</vt:lpstr>
      <vt:lpstr>Grid Computing</vt:lpstr>
      <vt:lpstr>Understanding the Differences</vt:lpstr>
      <vt:lpstr>Distributed versus Parallel Computing</vt:lpstr>
      <vt:lpstr>SMP, NUMA – Some Background</vt:lpstr>
      <vt:lpstr>SMP</vt:lpstr>
      <vt:lpstr>SMP</vt:lpstr>
      <vt:lpstr>Symmetric versus Asymmetric Multiprocessing</vt:lpstr>
      <vt:lpstr>NUMA</vt:lpstr>
      <vt:lpstr>UMA</vt:lpstr>
      <vt:lpstr>NUMA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Archiecture</dc:title>
  <dc:creator>Atul Kahate</dc:creator>
  <cp:lastModifiedBy>Atul Kahate</cp:lastModifiedBy>
  <cp:revision>222</cp:revision>
  <dcterms:created xsi:type="dcterms:W3CDTF">2022-08-18T08:04:02Z</dcterms:created>
  <dcterms:modified xsi:type="dcterms:W3CDTF">2022-10-26T14:11:47Z</dcterms:modified>
</cp:coreProperties>
</file>