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67" r:id="rId4"/>
    <p:sldId id="269" r:id="rId5"/>
    <p:sldId id="281" r:id="rId6"/>
    <p:sldId id="279" r:id="rId7"/>
    <p:sldId id="278" r:id="rId8"/>
    <p:sldId id="282" r:id="rId9"/>
    <p:sldId id="286" r:id="rId10"/>
    <p:sldId id="276" r:id="rId11"/>
    <p:sldId id="287" r:id="rId12"/>
    <p:sldId id="274" r:id="rId13"/>
    <p:sldId id="289"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31B13-95D4-4B8C-827F-12888EECCAAA}" v="20" dt="2024-02-09T14:55:26.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000430-BBCA-B543-0CAF-A7959C3FE5E7}"/>
              </a:ext>
            </a:extLst>
          </p:cNvPr>
          <p:cNvSpPr>
            <a:spLocks noGrp="1"/>
          </p:cNvSpPr>
          <p:nvPr>
            <p:ph type="dt" sz="half" idx="10"/>
          </p:nvPr>
        </p:nvSpPr>
        <p:spPr/>
        <p:txBody>
          <a:bodyPr/>
          <a:lstStyle>
            <a:lvl1pPr>
              <a:defRPr/>
            </a:lvl1pPr>
          </a:lstStyle>
          <a:p>
            <a:pPr>
              <a:defRPr/>
            </a:pPr>
            <a:fld id="{72A05B47-99AE-4EC4-8EEF-F11C44B1B08F}" type="datetimeFigureOut">
              <a:rPr lang="en-IN"/>
              <a:pPr>
                <a:defRPr/>
              </a:pPr>
              <a:t>09-02-2024</a:t>
            </a:fld>
            <a:endParaRPr lang="en-IN"/>
          </a:p>
        </p:txBody>
      </p:sp>
      <p:sp>
        <p:nvSpPr>
          <p:cNvPr id="5" name="Footer Placeholder 4">
            <a:extLst>
              <a:ext uri="{FF2B5EF4-FFF2-40B4-BE49-F238E27FC236}">
                <a16:creationId xmlns:a16="http://schemas.microsoft.com/office/drawing/2014/main" id="{DD3F764B-5ACE-3A0E-5600-AA2D102B256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46B995D-CB84-3C0A-78E1-ED87E6F02E58}"/>
              </a:ext>
            </a:extLst>
          </p:cNvPr>
          <p:cNvSpPr>
            <a:spLocks noGrp="1"/>
          </p:cNvSpPr>
          <p:nvPr>
            <p:ph type="sldNum" sz="quarter" idx="12"/>
          </p:nvPr>
        </p:nvSpPr>
        <p:spPr/>
        <p:txBody>
          <a:bodyPr/>
          <a:lstStyle>
            <a:lvl1pPr>
              <a:defRPr/>
            </a:lvl1pPr>
          </a:lstStyle>
          <a:p>
            <a:pPr>
              <a:defRPr/>
            </a:pPr>
            <a:fld id="{B49D93BC-6A40-4EF0-925D-D88E8D787869}" type="slidenum">
              <a:rPr lang="en-IN" altLang="en-US"/>
              <a:pPr>
                <a:defRPr/>
              </a:pPr>
              <a:t>‹#›</a:t>
            </a:fld>
            <a:endParaRPr lang="en-IN" altLang="en-US"/>
          </a:p>
        </p:txBody>
      </p:sp>
    </p:spTree>
    <p:extLst>
      <p:ext uri="{BB962C8B-B14F-4D97-AF65-F5344CB8AC3E}">
        <p14:creationId xmlns:p14="http://schemas.microsoft.com/office/powerpoint/2010/main" val="9188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F9F6B-5F2C-22DA-BB11-20EA00DB50E8}"/>
              </a:ext>
            </a:extLst>
          </p:cNvPr>
          <p:cNvSpPr>
            <a:spLocks noGrp="1"/>
          </p:cNvSpPr>
          <p:nvPr>
            <p:ph type="dt" sz="half" idx="10"/>
          </p:nvPr>
        </p:nvSpPr>
        <p:spPr/>
        <p:txBody>
          <a:bodyPr/>
          <a:lstStyle>
            <a:lvl1pPr>
              <a:defRPr/>
            </a:lvl1pPr>
          </a:lstStyle>
          <a:p>
            <a:pPr>
              <a:defRPr/>
            </a:pPr>
            <a:fld id="{5995BEBA-49C3-4FFD-84E7-2DE7F4B7B121}" type="datetimeFigureOut">
              <a:rPr lang="en-IN"/>
              <a:pPr>
                <a:defRPr/>
              </a:pPr>
              <a:t>09-02-2024</a:t>
            </a:fld>
            <a:endParaRPr lang="en-IN"/>
          </a:p>
        </p:txBody>
      </p:sp>
      <p:sp>
        <p:nvSpPr>
          <p:cNvPr id="5" name="Footer Placeholder 4">
            <a:extLst>
              <a:ext uri="{FF2B5EF4-FFF2-40B4-BE49-F238E27FC236}">
                <a16:creationId xmlns:a16="http://schemas.microsoft.com/office/drawing/2014/main" id="{A7C506BB-9B6D-63A2-3090-EA02A8BCD4E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929F034-B308-AA34-016A-BEDF0FB4DA41}"/>
              </a:ext>
            </a:extLst>
          </p:cNvPr>
          <p:cNvSpPr>
            <a:spLocks noGrp="1"/>
          </p:cNvSpPr>
          <p:nvPr>
            <p:ph type="sldNum" sz="quarter" idx="12"/>
          </p:nvPr>
        </p:nvSpPr>
        <p:spPr/>
        <p:txBody>
          <a:bodyPr/>
          <a:lstStyle>
            <a:lvl1pPr>
              <a:defRPr/>
            </a:lvl1pPr>
          </a:lstStyle>
          <a:p>
            <a:pPr>
              <a:defRPr/>
            </a:pPr>
            <a:fld id="{CE11129B-3073-480D-8211-CB035736059C}" type="slidenum">
              <a:rPr lang="en-IN" altLang="en-US"/>
              <a:pPr>
                <a:defRPr/>
              </a:pPr>
              <a:t>‹#›</a:t>
            </a:fld>
            <a:endParaRPr lang="en-IN" altLang="en-US"/>
          </a:p>
        </p:txBody>
      </p:sp>
    </p:spTree>
    <p:extLst>
      <p:ext uri="{BB962C8B-B14F-4D97-AF65-F5344CB8AC3E}">
        <p14:creationId xmlns:p14="http://schemas.microsoft.com/office/powerpoint/2010/main" val="1104556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9AD00-B050-C6DA-8981-1007050CB451}"/>
              </a:ext>
            </a:extLst>
          </p:cNvPr>
          <p:cNvSpPr>
            <a:spLocks noGrp="1"/>
          </p:cNvSpPr>
          <p:nvPr>
            <p:ph type="dt" sz="half" idx="10"/>
          </p:nvPr>
        </p:nvSpPr>
        <p:spPr/>
        <p:txBody>
          <a:bodyPr/>
          <a:lstStyle>
            <a:lvl1pPr>
              <a:defRPr/>
            </a:lvl1pPr>
          </a:lstStyle>
          <a:p>
            <a:pPr>
              <a:defRPr/>
            </a:pPr>
            <a:fld id="{E5017279-2C40-4C05-AD85-1A341CD92E58}" type="datetimeFigureOut">
              <a:rPr lang="en-IN"/>
              <a:pPr>
                <a:defRPr/>
              </a:pPr>
              <a:t>09-02-2024</a:t>
            </a:fld>
            <a:endParaRPr lang="en-IN"/>
          </a:p>
        </p:txBody>
      </p:sp>
      <p:sp>
        <p:nvSpPr>
          <p:cNvPr id="5" name="Footer Placeholder 4">
            <a:extLst>
              <a:ext uri="{FF2B5EF4-FFF2-40B4-BE49-F238E27FC236}">
                <a16:creationId xmlns:a16="http://schemas.microsoft.com/office/drawing/2014/main" id="{CF9316F3-3FB4-594B-D964-62DE2DE89B1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1CAA815-230D-07DD-CE62-AFF7F1F5EDF9}"/>
              </a:ext>
            </a:extLst>
          </p:cNvPr>
          <p:cNvSpPr>
            <a:spLocks noGrp="1"/>
          </p:cNvSpPr>
          <p:nvPr>
            <p:ph type="sldNum" sz="quarter" idx="12"/>
          </p:nvPr>
        </p:nvSpPr>
        <p:spPr/>
        <p:txBody>
          <a:bodyPr/>
          <a:lstStyle>
            <a:lvl1pPr>
              <a:defRPr/>
            </a:lvl1pPr>
          </a:lstStyle>
          <a:p>
            <a:pPr>
              <a:defRPr/>
            </a:pPr>
            <a:fld id="{75909BB2-9D2B-46A0-81EA-A612B8DFA22A}" type="slidenum">
              <a:rPr lang="en-IN" altLang="en-US"/>
              <a:pPr>
                <a:defRPr/>
              </a:pPr>
              <a:t>‹#›</a:t>
            </a:fld>
            <a:endParaRPr lang="en-IN" altLang="en-US"/>
          </a:p>
        </p:txBody>
      </p:sp>
    </p:spTree>
    <p:extLst>
      <p:ext uri="{BB962C8B-B14F-4D97-AF65-F5344CB8AC3E}">
        <p14:creationId xmlns:p14="http://schemas.microsoft.com/office/powerpoint/2010/main" val="11535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40D44-1BFB-DA71-3D23-AB37AD220EA7}"/>
              </a:ext>
            </a:extLst>
          </p:cNvPr>
          <p:cNvSpPr>
            <a:spLocks noGrp="1"/>
          </p:cNvSpPr>
          <p:nvPr>
            <p:ph type="dt" sz="half" idx="10"/>
          </p:nvPr>
        </p:nvSpPr>
        <p:spPr/>
        <p:txBody>
          <a:bodyPr/>
          <a:lstStyle>
            <a:lvl1pPr>
              <a:defRPr/>
            </a:lvl1pPr>
          </a:lstStyle>
          <a:p>
            <a:pPr>
              <a:defRPr/>
            </a:pPr>
            <a:fld id="{41137D2D-E4AE-44FD-8E2D-50675F902E01}" type="datetimeFigureOut">
              <a:rPr lang="en-IN"/>
              <a:pPr>
                <a:defRPr/>
              </a:pPr>
              <a:t>09-02-2024</a:t>
            </a:fld>
            <a:endParaRPr lang="en-IN"/>
          </a:p>
        </p:txBody>
      </p:sp>
      <p:sp>
        <p:nvSpPr>
          <p:cNvPr id="5" name="Footer Placeholder 4">
            <a:extLst>
              <a:ext uri="{FF2B5EF4-FFF2-40B4-BE49-F238E27FC236}">
                <a16:creationId xmlns:a16="http://schemas.microsoft.com/office/drawing/2014/main" id="{12211C2C-104C-3E99-27A2-609B4B64B323}"/>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7B82A62-7E01-5212-D0CC-53C447DAA734}"/>
              </a:ext>
            </a:extLst>
          </p:cNvPr>
          <p:cNvSpPr>
            <a:spLocks noGrp="1"/>
          </p:cNvSpPr>
          <p:nvPr>
            <p:ph type="sldNum" sz="quarter" idx="12"/>
          </p:nvPr>
        </p:nvSpPr>
        <p:spPr/>
        <p:txBody>
          <a:bodyPr/>
          <a:lstStyle>
            <a:lvl1pPr>
              <a:defRPr/>
            </a:lvl1pPr>
          </a:lstStyle>
          <a:p>
            <a:pPr>
              <a:defRPr/>
            </a:pPr>
            <a:fld id="{FEA29832-5A4B-4504-BCBC-DA5D174B1AAA}" type="slidenum">
              <a:rPr lang="en-IN" altLang="en-US"/>
              <a:pPr>
                <a:defRPr/>
              </a:pPr>
              <a:t>‹#›</a:t>
            </a:fld>
            <a:endParaRPr lang="en-IN" altLang="en-US"/>
          </a:p>
        </p:txBody>
      </p:sp>
    </p:spTree>
    <p:extLst>
      <p:ext uri="{BB962C8B-B14F-4D97-AF65-F5344CB8AC3E}">
        <p14:creationId xmlns:p14="http://schemas.microsoft.com/office/powerpoint/2010/main" val="236867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504DB-67CD-B53A-D541-CD5B12168A88}"/>
              </a:ext>
            </a:extLst>
          </p:cNvPr>
          <p:cNvSpPr>
            <a:spLocks noGrp="1"/>
          </p:cNvSpPr>
          <p:nvPr>
            <p:ph type="dt" sz="half" idx="10"/>
          </p:nvPr>
        </p:nvSpPr>
        <p:spPr/>
        <p:txBody>
          <a:bodyPr/>
          <a:lstStyle>
            <a:lvl1pPr>
              <a:defRPr/>
            </a:lvl1pPr>
          </a:lstStyle>
          <a:p>
            <a:pPr>
              <a:defRPr/>
            </a:pPr>
            <a:fld id="{44B700AB-56DB-4A90-9743-543EEFACACC3}" type="datetimeFigureOut">
              <a:rPr lang="en-IN"/>
              <a:pPr>
                <a:defRPr/>
              </a:pPr>
              <a:t>09-02-2024</a:t>
            </a:fld>
            <a:endParaRPr lang="en-IN"/>
          </a:p>
        </p:txBody>
      </p:sp>
      <p:sp>
        <p:nvSpPr>
          <p:cNvPr id="5" name="Footer Placeholder 4">
            <a:extLst>
              <a:ext uri="{FF2B5EF4-FFF2-40B4-BE49-F238E27FC236}">
                <a16:creationId xmlns:a16="http://schemas.microsoft.com/office/drawing/2014/main" id="{9A7071F4-178F-04FE-F87F-6BA0FA5118C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A5D7E1B-C12E-B577-6B56-F1CACFC3AA1D}"/>
              </a:ext>
            </a:extLst>
          </p:cNvPr>
          <p:cNvSpPr>
            <a:spLocks noGrp="1"/>
          </p:cNvSpPr>
          <p:nvPr>
            <p:ph type="sldNum" sz="quarter" idx="12"/>
          </p:nvPr>
        </p:nvSpPr>
        <p:spPr/>
        <p:txBody>
          <a:bodyPr/>
          <a:lstStyle>
            <a:lvl1pPr>
              <a:defRPr/>
            </a:lvl1pPr>
          </a:lstStyle>
          <a:p>
            <a:pPr>
              <a:defRPr/>
            </a:pPr>
            <a:fld id="{23CA3A79-949D-4D0F-A9CA-4A67DD4397CD}" type="slidenum">
              <a:rPr lang="en-IN" altLang="en-US"/>
              <a:pPr>
                <a:defRPr/>
              </a:pPr>
              <a:t>‹#›</a:t>
            </a:fld>
            <a:endParaRPr lang="en-IN" altLang="en-US"/>
          </a:p>
        </p:txBody>
      </p:sp>
    </p:spTree>
    <p:extLst>
      <p:ext uri="{BB962C8B-B14F-4D97-AF65-F5344CB8AC3E}">
        <p14:creationId xmlns:p14="http://schemas.microsoft.com/office/powerpoint/2010/main" val="222381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D00818F4-16FE-FA2A-A845-9CCB51467189}"/>
              </a:ext>
            </a:extLst>
          </p:cNvPr>
          <p:cNvSpPr>
            <a:spLocks noGrp="1"/>
          </p:cNvSpPr>
          <p:nvPr>
            <p:ph type="dt" sz="half" idx="10"/>
          </p:nvPr>
        </p:nvSpPr>
        <p:spPr/>
        <p:txBody>
          <a:bodyPr/>
          <a:lstStyle>
            <a:lvl1pPr>
              <a:defRPr/>
            </a:lvl1pPr>
          </a:lstStyle>
          <a:p>
            <a:pPr>
              <a:defRPr/>
            </a:pPr>
            <a:fld id="{FE69DAC8-C9A3-4345-AE3D-D4DCEA50F25C}" type="datetimeFigureOut">
              <a:rPr lang="en-IN"/>
              <a:pPr>
                <a:defRPr/>
              </a:pPr>
              <a:t>09-02-2024</a:t>
            </a:fld>
            <a:endParaRPr lang="en-IN"/>
          </a:p>
        </p:txBody>
      </p:sp>
      <p:sp>
        <p:nvSpPr>
          <p:cNvPr id="6" name="Footer Placeholder 4">
            <a:extLst>
              <a:ext uri="{FF2B5EF4-FFF2-40B4-BE49-F238E27FC236}">
                <a16:creationId xmlns:a16="http://schemas.microsoft.com/office/drawing/2014/main" id="{88E92940-0531-22DC-19B8-60232541B36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D37DBC0-BC6A-46CE-16A5-FA32A985DF0C}"/>
              </a:ext>
            </a:extLst>
          </p:cNvPr>
          <p:cNvSpPr>
            <a:spLocks noGrp="1"/>
          </p:cNvSpPr>
          <p:nvPr>
            <p:ph type="sldNum" sz="quarter" idx="12"/>
          </p:nvPr>
        </p:nvSpPr>
        <p:spPr/>
        <p:txBody>
          <a:bodyPr/>
          <a:lstStyle>
            <a:lvl1pPr>
              <a:defRPr/>
            </a:lvl1pPr>
          </a:lstStyle>
          <a:p>
            <a:pPr>
              <a:defRPr/>
            </a:pPr>
            <a:fld id="{FCDC4A19-F8BA-424F-8309-17FB27504055}" type="slidenum">
              <a:rPr lang="en-IN" altLang="en-US"/>
              <a:pPr>
                <a:defRPr/>
              </a:pPr>
              <a:t>‹#›</a:t>
            </a:fld>
            <a:endParaRPr lang="en-IN" altLang="en-US"/>
          </a:p>
        </p:txBody>
      </p:sp>
    </p:spTree>
    <p:extLst>
      <p:ext uri="{BB962C8B-B14F-4D97-AF65-F5344CB8AC3E}">
        <p14:creationId xmlns:p14="http://schemas.microsoft.com/office/powerpoint/2010/main" val="39877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2DE4C3A3-ECF1-F127-D80F-45D9AA7F5373}"/>
              </a:ext>
            </a:extLst>
          </p:cNvPr>
          <p:cNvSpPr>
            <a:spLocks noGrp="1"/>
          </p:cNvSpPr>
          <p:nvPr>
            <p:ph type="dt" sz="half" idx="10"/>
          </p:nvPr>
        </p:nvSpPr>
        <p:spPr/>
        <p:txBody>
          <a:bodyPr/>
          <a:lstStyle>
            <a:lvl1pPr>
              <a:defRPr/>
            </a:lvl1pPr>
          </a:lstStyle>
          <a:p>
            <a:pPr>
              <a:defRPr/>
            </a:pPr>
            <a:fld id="{814C900A-64EF-4EC8-B721-A4D4A745BE56}" type="datetimeFigureOut">
              <a:rPr lang="en-IN"/>
              <a:pPr>
                <a:defRPr/>
              </a:pPr>
              <a:t>09-02-2024</a:t>
            </a:fld>
            <a:endParaRPr lang="en-IN"/>
          </a:p>
        </p:txBody>
      </p:sp>
      <p:sp>
        <p:nvSpPr>
          <p:cNvPr id="8" name="Footer Placeholder 4">
            <a:extLst>
              <a:ext uri="{FF2B5EF4-FFF2-40B4-BE49-F238E27FC236}">
                <a16:creationId xmlns:a16="http://schemas.microsoft.com/office/drawing/2014/main" id="{314A4E15-3702-475F-DF35-F9F05821BE08}"/>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A3D1C7DE-0D57-26FE-0336-7A5DAE16E59D}"/>
              </a:ext>
            </a:extLst>
          </p:cNvPr>
          <p:cNvSpPr>
            <a:spLocks noGrp="1"/>
          </p:cNvSpPr>
          <p:nvPr>
            <p:ph type="sldNum" sz="quarter" idx="12"/>
          </p:nvPr>
        </p:nvSpPr>
        <p:spPr/>
        <p:txBody>
          <a:bodyPr/>
          <a:lstStyle>
            <a:lvl1pPr>
              <a:defRPr/>
            </a:lvl1pPr>
          </a:lstStyle>
          <a:p>
            <a:pPr>
              <a:defRPr/>
            </a:pPr>
            <a:fld id="{74119078-AE94-45F5-9700-34459A7D57A9}" type="slidenum">
              <a:rPr lang="en-IN" altLang="en-US"/>
              <a:pPr>
                <a:defRPr/>
              </a:pPr>
              <a:t>‹#›</a:t>
            </a:fld>
            <a:endParaRPr lang="en-IN" altLang="en-US"/>
          </a:p>
        </p:txBody>
      </p:sp>
    </p:spTree>
    <p:extLst>
      <p:ext uri="{BB962C8B-B14F-4D97-AF65-F5344CB8AC3E}">
        <p14:creationId xmlns:p14="http://schemas.microsoft.com/office/powerpoint/2010/main" val="171555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8D5A7C79-648E-DFB6-F965-F84CA026441C}"/>
              </a:ext>
            </a:extLst>
          </p:cNvPr>
          <p:cNvSpPr>
            <a:spLocks noGrp="1"/>
          </p:cNvSpPr>
          <p:nvPr>
            <p:ph type="dt" sz="half" idx="10"/>
          </p:nvPr>
        </p:nvSpPr>
        <p:spPr/>
        <p:txBody>
          <a:bodyPr/>
          <a:lstStyle>
            <a:lvl1pPr>
              <a:defRPr/>
            </a:lvl1pPr>
          </a:lstStyle>
          <a:p>
            <a:pPr>
              <a:defRPr/>
            </a:pPr>
            <a:fld id="{F670D4FA-6D04-426A-858D-CDA93537457B}" type="datetimeFigureOut">
              <a:rPr lang="en-IN"/>
              <a:pPr>
                <a:defRPr/>
              </a:pPr>
              <a:t>09-02-2024</a:t>
            </a:fld>
            <a:endParaRPr lang="en-IN"/>
          </a:p>
        </p:txBody>
      </p:sp>
      <p:sp>
        <p:nvSpPr>
          <p:cNvPr id="4" name="Footer Placeholder 4">
            <a:extLst>
              <a:ext uri="{FF2B5EF4-FFF2-40B4-BE49-F238E27FC236}">
                <a16:creationId xmlns:a16="http://schemas.microsoft.com/office/drawing/2014/main" id="{9014B24D-08E0-0FA8-3F04-FF420FCDA60A}"/>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5282CB12-CBEE-3CFF-9039-C09F178065E0}"/>
              </a:ext>
            </a:extLst>
          </p:cNvPr>
          <p:cNvSpPr>
            <a:spLocks noGrp="1"/>
          </p:cNvSpPr>
          <p:nvPr>
            <p:ph type="sldNum" sz="quarter" idx="12"/>
          </p:nvPr>
        </p:nvSpPr>
        <p:spPr/>
        <p:txBody>
          <a:bodyPr/>
          <a:lstStyle>
            <a:lvl1pPr>
              <a:defRPr/>
            </a:lvl1pPr>
          </a:lstStyle>
          <a:p>
            <a:pPr>
              <a:defRPr/>
            </a:pPr>
            <a:fld id="{D478275D-EBC6-4E07-A049-11E0FC304B92}" type="slidenum">
              <a:rPr lang="en-IN" altLang="en-US"/>
              <a:pPr>
                <a:defRPr/>
              </a:pPr>
              <a:t>‹#›</a:t>
            </a:fld>
            <a:endParaRPr lang="en-IN" altLang="en-US"/>
          </a:p>
        </p:txBody>
      </p:sp>
    </p:spTree>
    <p:extLst>
      <p:ext uri="{BB962C8B-B14F-4D97-AF65-F5344CB8AC3E}">
        <p14:creationId xmlns:p14="http://schemas.microsoft.com/office/powerpoint/2010/main" val="182855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CE2BD41-3BA1-242F-67D2-6CA2CD9CD616}"/>
              </a:ext>
            </a:extLst>
          </p:cNvPr>
          <p:cNvSpPr>
            <a:spLocks noGrp="1"/>
          </p:cNvSpPr>
          <p:nvPr>
            <p:ph type="dt" sz="half" idx="10"/>
          </p:nvPr>
        </p:nvSpPr>
        <p:spPr/>
        <p:txBody>
          <a:bodyPr/>
          <a:lstStyle>
            <a:lvl1pPr>
              <a:defRPr/>
            </a:lvl1pPr>
          </a:lstStyle>
          <a:p>
            <a:pPr>
              <a:defRPr/>
            </a:pPr>
            <a:fld id="{AB54B005-1861-434A-BB63-B2FF3E831A64}" type="datetimeFigureOut">
              <a:rPr lang="en-IN"/>
              <a:pPr>
                <a:defRPr/>
              </a:pPr>
              <a:t>09-02-2024</a:t>
            </a:fld>
            <a:endParaRPr lang="en-IN"/>
          </a:p>
        </p:txBody>
      </p:sp>
      <p:sp>
        <p:nvSpPr>
          <p:cNvPr id="3" name="Footer Placeholder 4">
            <a:extLst>
              <a:ext uri="{FF2B5EF4-FFF2-40B4-BE49-F238E27FC236}">
                <a16:creationId xmlns:a16="http://schemas.microsoft.com/office/drawing/2014/main" id="{2090B2B5-5C91-5699-EE74-F5C59EE41B46}"/>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E508E854-134E-B929-A440-FF36F3B129CE}"/>
              </a:ext>
            </a:extLst>
          </p:cNvPr>
          <p:cNvSpPr>
            <a:spLocks noGrp="1"/>
          </p:cNvSpPr>
          <p:nvPr>
            <p:ph type="sldNum" sz="quarter" idx="12"/>
          </p:nvPr>
        </p:nvSpPr>
        <p:spPr/>
        <p:txBody>
          <a:bodyPr/>
          <a:lstStyle>
            <a:lvl1pPr>
              <a:defRPr/>
            </a:lvl1pPr>
          </a:lstStyle>
          <a:p>
            <a:pPr>
              <a:defRPr/>
            </a:pPr>
            <a:fld id="{F0C2DF51-1B4A-4894-A083-BF2AD8A1963D}" type="slidenum">
              <a:rPr lang="en-IN" altLang="en-US"/>
              <a:pPr>
                <a:defRPr/>
              </a:pPr>
              <a:t>‹#›</a:t>
            </a:fld>
            <a:endParaRPr lang="en-IN" altLang="en-US"/>
          </a:p>
        </p:txBody>
      </p:sp>
    </p:spTree>
    <p:extLst>
      <p:ext uri="{BB962C8B-B14F-4D97-AF65-F5344CB8AC3E}">
        <p14:creationId xmlns:p14="http://schemas.microsoft.com/office/powerpoint/2010/main" val="294976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DD59880-D446-8A98-73C7-838D7B273A77}"/>
              </a:ext>
            </a:extLst>
          </p:cNvPr>
          <p:cNvSpPr>
            <a:spLocks noGrp="1"/>
          </p:cNvSpPr>
          <p:nvPr>
            <p:ph type="dt" sz="half" idx="10"/>
          </p:nvPr>
        </p:nvSpPr>
        <p:spPr/>
        <p:txBody>
          <a:bodyPr/>
          <a:lstStyle>
            <a:lvl1pPr>
              <a:defRPr/>
            </a:lvl1pPr>
          </a:lstStyle>
          <a:p>
            <a:pPr>
              <a:defRPr/>
            </a:pPr>
            <a:fld id="{E86E9B4D-35BB-4552-B6A4-D8CEC7AD1CB3}" type="datetimeFigureOut">
              <a:rPr lang="en-IN"/>
              <a:pPr>
                <a:defRPr/>
              </a:pPr>
              <a:t>09-02-2024</a:t>
            </a:fld>
            <a:endParaRPr lang="en-IN"/>
          </a:p>
        </p:txBody>
      </p:sp>
      <p:sp>
        <p:nvSpPr>
          <p:cNvPr id="6" name="Footer Placeholder 4">
            <a:extLst>
              <a:ext uri="{FF2B5EF4-FFF2-40B4-BE49-F238E27FC236}">
                <a16:creationId xmlns:a16="http://schemas.microsoft.com/office/drawing/2014/main" id="{DAE359E5-68E7-E4FD-56A7-7774F48AFB9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C635318-D223-42F8-F3EC-2E11735BD8B4}"/>
              </a:ext>
            </a:extLst>
          </p:cNvPr>
          <p:cNvSpPr>
            <a:spLocks noGrp="1"/>
          </p:cNvSpPr>
          <p:nvPr>
            <p:ph type="sldNum" sz="quarter" idx="12"/>
          </p:nvPr>
        </p:nvSpPr>
        <p:spPr/>
        <p:txBody>
          <a:bodyPr/>
          <a:lstStyle>
            <a:lvl1pPr>
              <a:defRPr/>
            </a:lvl1pPr>
          </a:lstStyle>
          <a:p>
            <a:pPr>
              <a:defRPr/>
            </a:pPr>
            <a:fld id="{E7FC86E6-037C-4ABF-A801-F95137E21496}" type="slidenum">
              <a:rPr lang="en-IN" altLang="en-US"/>
              <a:pPr>
                <a:defRPr/>
              </a:pPr>
              <a:t>‹#›</a:t>
            </a:fld>
            <a:endParaRPr lang="en-IN" altLang="en-US"/>
          </a:p>
        </p:txBody>
      </p:sp>
    </p:spTree>
    <p:extLst>
      <p:ext uri="{BB962C8B-B14F-4D97-AF65-F5344CB8AC3E}">
        <p14:creationId xmlns:p14="http://schemas.microsoft.com/office/powerpoint/2010/main" val="294670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4D4258-79FD-EAB2-AF3A-725A2CE7E9BA}"/>
              </a:ext>
            </a:extLst>
          </p:cNvPr>
          <p:cNvSpPr>
            <a:spLocks noGrp="1"/>
          </p:cNvSpPr>
          <p:nvPr>
            <p:ph type="dt" sz="half" idx="10"/>
          </p:nvPr>
        </p:nvSpPr>
        <p:spPr/>
        <p:txBody>
          <a:bodyPr/>
          <a:lstStyle>
            <a:lvl1pPr>
              <a:defRPr/>
            </a:lvl1pPr>
          </a:lstStyle>
          <a:p>
            <a:pPr>
              <a:defRPr/>
            </a:pPr>
            <a:fld id="{D09CAFCC-B6F3-4568-ACDE-C5DA2D90E2D6}" type="datetimeFigureOut">
              <a:rPr lang="en-IN"/>
              <a:pPr>
                <a:defRPr/>
              </a:pPr>
              <a:t>09-02-2024</a:t>
            </a:fld>
            <a:endParaRPr lang="en-IN"/>
          </a:p>
        </p:txBody>
      </p:sp>
      <p:sp>
        <p:nvSpPr>
          <p:cNvPr id="6" name="Footer Placeholder 4">
            <a:extLst>
              <a:ext uri="{FF2B5EF4-FFF2-40B4-BE49-F238E27FC236}">
                <a16:creationId xmlns:a16="http://schemas.microsoft.com/office/drawing/2014/main" id="{0E8CD855-D191-5AAE-4224-4ED5819DE51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1BDF1A70-6141-C593-E7D9-D78A0E5B8C2A}"/>
              </a:ext>
            </a:extLst>
          </p:cNvPr>
          <p:cNvSpPr>
            <a:spLocks noGrp="1"/>
          </p:cNvSpPr>
          <p:nvPr>
            <p:ph type="sldNum" sz="quarter" idx="12"/>
          </p:nvPr>
        </p:nvSpPr>
        <p:spPr/>
        <p:txBody>
          <a:bodyPr/>
          <a:lstStyle>
            <a:lvl1pPr>
              <a:defRPr/>
            </a:lvl1pPr>
          </a:lstStyle>
          <a:p>
            <a:pPr>
              <a:defRPr/>
            </a:pPr>
            <a:fld id="{3EC65EEA-BBC3-4000-9962-A20207B0E78B}" type="slidenum">
              <a:rPr lang="en-IN" altLang="en-US"/>
              <a:pPr>
                <a:defRPr/>
              </a:pPr>
              <a:t>‹#›</a:t>
            </a:fld>
            <a:endParaRPr lang="en-IN" altLang="en-US"/>
          </a:p>
        </p:txBody>
      </p:sp>
    </p:spTree>
    <p:extLst>
      <p:ext uri="{BB962C8B-B14F-4D97-AF65-F5344CB8AC3E}">
        <p14:creationId xmlns:p14="http://schemas.microsoft.com/office/powerpoint/2010/main" val="35099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21DECE2-95ED-A40E-3C6D-33F5079C2FE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CB2707C7-8A91-E5D6-B635-EFA583F8DB2B}"/>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5A6FF974-9EE5-4BD1-99B2-57737C055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A1252F9-F57B-4D4B-9AF0-0F97151120D7}" type="datetimeFigureOut">
              <a:rPr lang="en-IN"/>
              <a:pPr>
                <a:defRPr/>
              </a:pPr>
              <a:t>09-02-2024</a:t>
            </a:fld>
            <a:endParaRPr lang="en-IN"/>
          </a:p>
        </p:txBody>
      </p:sp>
      <p:sp>
        <p:nvSpPr>
          <p:cNvPr id="5" name="Footer Placeholder 4">
            <a:extLst>
              <a:ext uri="{FF2B5EF4-FFF2-40B4-BE49-F238E27FC236}">
                <a16:creationId xmlns:a16="http://schemas.microsoft.com/office/drawing/2014/main" id="{583ED8A4-718F-C8F6-3927-ACBC75F6F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01C0FAF0-52E8-11D5-7898-6DA26B3214E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5DDAE2-6695-4A2A-A00B-A04ED8DFFA8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cuckoo.readthedocs.io/en/latest/" TargetMode="External"/><Relationship Id="rId3" Type="http://schemas.openxmlformats.org/officeDocument/2006/relationships/hyperlink" Target="https://cuckoosandbox.org/" TargetMode="External"/><Relationship Id="rId7" Type="http://schemas.openxmlformats.org/officeDocument/2006/relationships/hyperlink" Target="https://github.com/cuckoosandbox/monitor/"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hatching.io/blog/cuckoo-sandbox-architecture" TargetMode="External"/><Relationship Id="rId5" Type="http://schemas.openxmlformats.org/officeDocument/2006/relationships/hyperlink" Target="https://recon.cx/2013/slides/recon2013-Jurriaan%20Bremer-Haow%20do%20I%20sandbox.pdf" TargetMode="External"/><Relationship Id="rId4" Type="http://schemas.openxmlformats.org/officeDocument/2006/relationships/hyperlink" Target="http://docs.cuckoosandbox.org/en/latest/introduction/wha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DB32E78-30AD-9421-1A56-5D905B176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09"/>
          <a:stretch>
            <a:fillRect/>
          </a:stretch>
        </p:blipFill>
        <p:spPr bwMode="auto">
          <a:xfrm>
            <a:off x="10571163" y="206375"/>
            <a:ext cx="13827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a:extLst>
              <a:ext uri="{FF2B5EF4-FFF2-40B4-BE49-F238E27FC236}">
                <a16:creationId xmlns:a16="http://schemas.microsoft.com/office/drawing/2014/main" id="{E4259A50-35A1-F934-7956-9D4BA20E3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7">
            <a:extLst>
              <a:ext uri="{FF2B5EF4-FFF2-40B4-BE49-F238E27FC236}">
                <a16:creationId xmlns:a16="http://schemas.microsoft.com/office/drawing/2014/main" id="{3B4A15BA-D2F5-DA64-508F-D2B51B3B5DF6}"/>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53" name="Rectangle 8">
            <a:extLst>
              <a:ext uri="{FF2B5EF4-FFF2-40B4-BE49-F238E27FC236}">
                <a16:creationId xmlns:a16="http://schemas.microsoft.com/office/drawing/2014/main" id="{025C8CB9-23A5-B647-1B28-555D06C4A837}"/>
              </a:ext>
            </a:extLst>
          </p:cNvPr>
          <p:cNvSpPr>
            <a:spLocks noChangeArrowheads="1"/>
          </p:cNvSpPr>
          <p:nvPr/>
        </p:nvSpPr>
        <p:spPr bwMode="auto">
          <a:xfrm>
            <a:off x="1444625" y="60593"/>
            <a:ext cx="88884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None/>
            </a:pPr>
            <a:r>
              <a:rPr lang="en-US" altLang="en-US" b="1" dirty="0">
                <a:solidFill>
                  <a:schemeClr val="accent2"/>
                </a:solidFill>
                <a:latin typeface="Times New Roman"/>
                <a:ea typeface="Calibri" panose="020F0502020204030204" pitchFamily="34" charset="0"/>
                <a:cs typeface="Times New Roman"/>
              </a:rPr>
              <a:t>G H RAISONI COLLEGE OF ENGINEERING AND MANAGEMENT, WAGHOLI, PUNE</a:t>
            </a:r>
            <a:endParaRPr lang="en-US" altLang="en-US" sz="1400" dirty="0">
              <a:solidFill>
                <a:schemeClr val="accent2"/>
              </a:solidFill>
              <a:latin typeface="Times New Roman"/>
              <a:ea typeface="Calibri" panose="020F0502020204030204" pitchFamily="34" charset="0"/>
              <a:cs typeface="Times New Roman"/>
            </a:endParaRPr>
          </a:p>
          <a:p>
            <a:pPr algn="ctr">
              <a:lnSpc>
                <a:spcPct val="100000"/>
              </a:lnSpc>
              <a:spcBef>
                <a:spcPct val="0"/>
              </a:spcBef>
              <a:buNone/>
            </a:pPr>
            <a:r>
              <a:rPr lang="en-US" altLang="en-US" sz="2400" b="1" dirty="0">
                <a:latin typeface="Times New Roman"/>
                <a:ea typeface="Calibri" panose="020F0502020204030204" pitchFamily="34" charset="0"/>
                <a:cs typeface="Times New Roman"/>
              </a:rPr>
              <a:t>Department of CSE(CYBER SECURITY)</a:t>
            </a:r>
            <a:endParaRPr lang="en-US" altLang="en-US" sz="2400" dirty="0">
              <a:latin typeface="Times New Roman"/>
              <a:ea typeface="Calibri" panose="020F0502020204030204" pitchFamily="34" charset="0"/>
              <a:cs typeface="Times New Roman"/>
            </a:endParaRPr>
          </a:p>
        </p:txBody>
      </p:sp>
      <p:sp>
        <p:nvSpPr>
          <p:cNvPr id="8" name="Subtitle 2">
            <a:extLst>
              <a:ext uri="{FF2B5EF4-FFF2-40B4-BE49-F238E27FC236}">
                <a16:creationId xmlns:a16="http://schemas.microsoft.com/office/drawing/2014/main" id="{E2854D21-6390-0847-244A-54DB0B3DBB34}"/>
              </a:ext>
            </a:extLst>
          </p:cNvPr>
          <p:cNvSpPr txBox="1">
            <a:spLocks/>
          </p:cNvSpPr>
          <p:nvPr/>
        </p:nvSpPr>
        <p:spPr>
          <a:xfrm>
            <a:off x="1832770" y="3083878"/>
            <a:ext cx="8542972" cy="2571482"/>
          </a:xfrm>
          <a:prstGeom prst="rect">
            <a:avLst/>
          </a:prstGeom>
        </p:spPr>
        <p:txBody>
          <a:bodyPr lIns="91440" tIns="45720" rIns="91440" bIns="45720" anchor="t">
            <a:normAutofit fontScale="32500" lnSpcReduction="20000"/>
          </a:bodyPr>
          <a:lstStyle/>
          <a:p>
            <a:pPr marL="274320" indent="-274320" eaLnBrk="1" fontAlgn="auto" hangingPunct="1">
              <a:spcBef>
                <a:spcPct val="20000"/>
              </a:spcBef>
              <a:spcAft>
                <a:spcPts val="0"/>
              </a:spcAft>
              <a:buClr>
                <a:schemeClr val="accent3"/>
              </a:buClr>
              <a:buSzPct val="95000"/>
              <a:defRPr/>
            </a:pPr>
            <a:endParaRPr lang="en-US" sz="2600"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sz="4500" b="1" dirty="0">
                <a:latin typeface="Times New Roman"/>
                <a:cs typeface="Times New Roman"/>
              </a:rPr>
              <a:t>                               </a:t>
            </a:r>
            <a:r>
              <a:rPr lang="en-US" sz="5900" dirty="0">
                <a:latin typeface="Times New Roman"/>
                <a:cs typeface="Times New Roman"/>
              </a:rPr>
              <a:t>  </a:t>
            </a:r>
            <a:r>
              <a:rPr lang="en-US" sz="8600" b="1" dirty="0">
                <a:latin typeface="Times New Roman"/>
                <a:cs typeface="Times New Roman"/>
              </a:rPr>
              <a:t>Guide</a:t>
            </a:r>
            <a:r>
              <a:rPr lang="en-US" sz="8600" dirty="0">
                <a:latin typeface="Times New Roman"/>
                <a:cs typeface="Times New Roman"/>
              </a:rPr>
              <a:t>: Prof. Rupali </a:t>
            </a:r>
            <a:r>
              <a:rPr lang="en-US" sz="8600" dirty="0" err="1">
                <a:latin typeface="Times New Roman"/>
                <a:cs typeface="Times New Roman"/>
              </a:rPr>
              <a:t>Parte</a:t>
            </a:r>
            <a:r>
              <a:rPr lang="en-US" sz="5900" dirty="0">
                <a:latin typeface="Times New Roman"/>
                <a:cs typeface="Times New Roman"/>
              </a:rPr>
              <a:t>	</a:t>
            </a:r>
            <a:r>
              <a:rPr lang="en-US" sz="4500" b="1" dirty="0">
                <a:latin typeface="Times New Roman"/>
                <a:cs typeface="Times New Roman"/>
              </a:rPr>
              <a:t>	              </a:t>
            </a:r>
            <a:endParaRPr lang="en-US" sz="4500" b="1" dirty="0">
              <a:latin typeface="Times New Roman" panose="02020603050405020304" pitchFamily="18" charset="0"/>
              <a:cs typeface="Times New Roman" panose="02020603050405020304" pitchFamily="18" charset="0"/>
            </a:endParaRPr>
          </a:p>
          <a:p>
            <a:pPr marL="274320" indent="-274320" eaLnBrk="1" fontAlgn="auto" hangingPunct="1">
              <a:spcBef>
                <a:spcPct val="20000"/>
              </a:spcBef>
              <a:spcAft>
                <a:spcPts val="0"/>
              </a:spcAft>
              <a:buClr>
                <a:schemeClr val="accent3"/>
              </a:buClr>
              <a:buSzPct val="95000"/>
              <a:defRPr/>
            </a:pPr>
            <a:r>
              <a:rPr lang="en-US" sz="4500" b="1" dirty="0">
                <a:latin typeface="Times New Roman" panose="02020603050405020304" pitchFamily="18" charset="0"/>
                <a:cs typeface="Times New Roman" panose="02020603050405020304" pitchFamily="18" charset="0"/>
              </a:rPr>
              <a:t>	</a:t>
            </a:r>
            <a:endParaRPr lang="en-US" sz="4500" b="1" i="1" dirty="0">
              <a:latin typeface="Times New Roman" panose="02020603050405020304" pitchFamily="18" charset="0"/>
              <a:cs typeface="Times New Roman" panose="02020603050405020304" pitchFamily="18" charset="0"/>
            </a:endParaRPr>
          </a:p>
          <a:p>
            <a:pPr eaLnBrk="1" fontAlgn="auto" hangingPunct="1">
              <a:spcBef>
                <a:spcPct val="20000"/>
              </a:spcBef>
              <a:spcAft>
                <a:spcPts val="0"/>
              </a:spcAft>
              <a:buClr>
                <a:schemeClr val="accent3"/>
              </a:buClr>
              <a:buSzPct val="95000"/>
              <a:defRPr/>
            </a:pPr>
            <a:r>
              <a:rPr lang="en-US" sz="5900" dirty="0">
                <a:latin typeface="Times New Roman" panose="02020603050405020304" pitchFamily="18" charset="0"/>
                <a:cs typeface="Times New Roman" panose="02020603050405020304" pitchFamily="18" charset="0"/>
              </a:rPr>
              <a:t>         </a:t>
            </a:r>
            <a:r>
              <a:rPr lang="en-US" sz="5900" b="1" dirty="0">
                <a:latin typeface="Times New Roman" panose="02020603050405020304" pitchFamily="18" charset="0"/>
                <a:cs typeface="Times New Roman" panose="02020603050405020304" pitchFamily="18" charset="0"/>
              </a:rPr>
              <a:t>Name of Participants</a:t>
            </a:r>
            <a:r>
              <a:rPr lang="en-US" sz="5900" dirty="0">
                <a:latin typeface="Times New Roman" panose="02020603050405020304" pitchFamily="18" charset="0"/>
                <a:cs typeface="Times New Roman" panose="02020603050405020304" pitchFamily="18" charset="0"/>
              </a:rPr>
              <a:t>:</a:t>
            </a:r>
          </a:p>
          <a:p>
            <a:pPr algn="ctr" eaLnBrk="1" fontAlgn="auto" hangingPunct="1">
              <a:spcBef>
                <a:spcPct val="20000"/>
              </a:spcBef>
              <a:spcAft>
                <a:spcPts val="0"/>
              </a:spcAft>
              <a:buClr>
                <a:schemeClr val="accent3"/>
              </a:buClr>
              <a:buSzPct val="95000"/>
              <a:defRPr/>
            </a:pPr>
            <a:r>
              <a:rPr lang="en-US" sz="9000" dirty="0">
                <a:solidFill>
                  <a:schemeClr val="tx1">
                    <a:lumMod val="95000"/>
                    <a:lumOff val="5000"/>
                  </a:schemeClr>
                </a:solidFill>
                <a:latin typeface="Times New Roman" panose="02020603050405020304" pitchFamily="18" charset="0"/>
                <a:cs typeface="Times New Roman" panose="02020603050405020304" pitchFamily="18" charset="0"/>
              </a:rPr>
              <a:t>55-Siddhi Gadge</a:t>
            </a:r>
          </a:p>
          <a:p>
            <a:pPr algn="ctr" eaLnBrk="1" fontAlgn="auto" hangingPunct="1">
              <a:spcBef>
                <a:spcPct val="20000"/>
              </a:spcBef>
              <a:spcAft>
                <a:spcPts val="0"/>
              </a:spcAft>
              <a:buClr>
                <a:schemeClr val="accent3"/>
              </a:buClr>
              <a:buSzPct val="95000"/>
              <a:defRPr/>
            </a:pPr>
            <a:r>
              <a:rPr lang="en-US" sz="9000" dirty="0">
                <a:solidFill>
                  <a:schemeClr val="tx1">
                    <a:lumMod val="95000"/>
                    <a:lumOff val="5000"/>
                  </a:schemeClr>
                </a:solidFill>
                <a:latin typeface="Times New Roman" panose="02020603050405020304" pitchFamily="18" charset="0"/>
                <a:cs typeface="Times New Roman" panose="02020603050405020304" pitchFamily="18" charset="0"/>
              </a:rPr>
              <a:t>58-Suraiyya Auti</a:t>
            </a:r>
          </a:p>
          <a:p>
            <a:pPr algn="ctr" eaLnBrk="1" fontAlgn="auto" hangingPunct="1">
              <a:spcBef>
                <a:spcPct val="20000"/>
              </a:spcBef>
              <a:spcAft>
                <a:spcPts val="0"/>
              </a:spcAft>
              <a:buClr>
                <a:schemeClr val="accent3"/>
              </a:buClr>
              <a:buSzPct val="95000"/>
              <a:defRPr/>
            </a:pPr>
            <a:r>
              <a:rPr lang="en-US" sz="9000" dirty="0">
                <a:solidFill>
                  <a:schemeClr val="tx1">
                    <a:lumMod val="95000"/>
                    <a:lumOff val="5000"/>
                  </a:schemeClr>
                </a:solidFill>
                <a:latin typeface="Times New Roman" panose="02020603050405020304" pitchFamily="18" charset="0"/>
                <a:cs typeface="Times New Roman" panose="02020603050405020304" pitchFamily="18" charset="0"/>
              </a:rPr>
              <a:t>        59-Keshari Sakharkar</a:t>
            </a:r>
          </a:p>
        </p:txBody>
      </p:sp>
      <p:sp>
        <p:nvSpPr>
          <p:cNvPr id="2055" name="Rectangle 5">
            <a:extLst>
              <a:ext uri="{FF2B5EF4-FFF2-40B4-BE49-F238E27FC236}">
                <a16:creationId xmlns:a16="http://schemas.microsoft.com/office/drawing/2014/main" id="{6DC3ECFD-918B-99B7-1E62-CD8B38477EA9}"/>
              </a:ext>
            </a:extLst>
          </p:cNvPr>
          <p:cNvSpPr txBox="1">
            <a:spLocks noChangeArrowheads="1"/>
          </p:cNvSpPr>
          <p:nvPr/>
        </p:nvSpPr>
        <p:spPr bwMode="auto">
          <a:xfrm>
            <a:off x="1816258" y="1624824"/>
            <a:ext cx="8145145" cy="1459054"/>
          </a:xfrm>
          <a:prstGeom prst="rect">
            <a:avLst/>
          </a:prstGeom>
          <a:noFill/>
          <a:ln>
            <a:noFill/>
          </a:ln>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defRPr/>
            </a:pPr>
            <a:r>
              <a:rPr lang="en-US" sz="2400" b="1" dirty="0">
                <a:latin typeface="Times New Roman" pitchFamily="18" charset="0"/>
                <a:cs typeface="Times New Roman" pitchFamily="18" charset="0"/>
              </a:rPr>
              <a:t>Project Presentation</a:t>
            </a:r>
          </a:p>
          <a:p>
            <a:pPr algn="ctr" eaLnBrk="1" hangingPunct="1">
              <a:buFont typeface="Arial" panose="020B0604020202020204" pitchFamily="34" charset="0"/>
              <a:buNone/>
              <a:defRPr/>
            </a:pPr>
            <a:r>
              <a:rPr lang="en-US" sz="3200" b="1" dirty="0">
                <a:solidFill>
                  <a:srgbClr val="FF0000"/>
                </a:solidFill>
                <a:latin typeface="Times New Roman"/>
                <a:cs typeface="Times New Roman"/>
              </a:rPr>
              <a:t>“ Malware Analysis Sandbox”</a:t>
            </a:r>
          </a:p>
          <a:p>
            <a:pPr algn="ctr" eaLnBrk="1" hangingPunct="1">
              <a:buFont typeface="Wingdings 2" panose="05020102010507070707" pitchFamily="18" charset="2"/>
              <a:buNone/>
              <a:defRPr/>
            </a:pPr>
            <a:r>
              <a:rPr lang="en-US" altLang="en-US" sz="2400" b="1" i="1" dirty="0">
                <a:solidFill>
                  <a:schemeClr val="tx1">
                    <a:lumMod val="75000"/>
                    <a:lumOff val="25000"/>
                  </a:schemeClr>
                </a:solidFill>
                <a:latin typeface="Castellar" panose="020A0402060406010301" pitchFamily="18" charset="0"/>
              </a:rPr>
              <a:t>GROUP NO.-6</a:t>
            </a:r>
          </a:p>
        </p:txBody>
      </p:sp>
      <p:pic>
        <p:nvPicPr>
          <p:cNvPr id="2056" name="Picture 2">
            <a:extLst>
              <a:ext uri="{FF2B5EF4-FFF2-40B4-BE49-F238E27FC236}">
                <a16:creationId xmlns:a16="http://schemas.microsoft.com/office/drawing/2014/main" id="{F366759B-F119-76AD-81B8-6AB16B7E7F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025" y="225425"/>
            <a:ext cx="115728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4B096BF-A095-FE5A-7DF6-012B29B9795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11267" name="Picture 7">
            <a:extLst>
              <a:ext uri="{FF2B5EF4-FFF2-40B4-BE49-F238E27FC236}">
                <a16:creationId xmlns:a16="http://schemas.microsoft.com/office/drawing/2014/main" id="{38A6B788-B010-1E87-95BA-F3DECE01A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38B4AD7-8B1F-7800-9E22-98CF4537CDB9}"/>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a:latin typeface="Times New Roman" pitchFamily="18" charset="0"/>
                <a:cs typeface="Times New Roman" pitchFamily="18" charset="0"/>
              </a:rPr>
              <a:t>Future Scope</a:t>
            </a:r>
          </a:p>
        </p:txBody>
      </p:sp>
      <p:sp>
        <p:nvSpPr>
          <p:cNvPr id="11269" name="Content Placeholder 2">
            <a:extLst>
              <a:ext uri="{FF2B5EF4-FFF2-40B4-BE49-F238E27FC236}">
                <a16:creationId xmlns:a16="http://schemas.microsoft.com/office/drawing/2014/main" id="{C5C06495-2D29-7CAA-811A-B3590FB84E32}"/>
              </a:ext>
            </a:extLst>
          </p:cNvPr>
          <p:cNvSpPr txBox="1">
            <a:spLocks/>
          </p:cNvSpPr>
          <p:nvPr/>
        </p:nvSpPr>
        <p:spPr bwMode="auto">
          <a:xfrm>
            <a:off x="721042" y="805180"/>
            <a:ext cx="1074991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None/>
            </a:pPr>
            <a:r>
              <a:rPr lang="en-US" altLang="en-US" sz="2400" dirty="0"/>
              <a:t>Sandboxing can help improve the cybersecurity and efficiency of digital enterprises, as well as enable innovation and collaboration among developers. However, sandboxing also faces some challenges and limitations, such as complexity, resource-intensiveness, and evasion techniques. Therefore, sandboxing needs to constantly improve and adapt to the changing cyberthreat landscape</a:t>
            </a:r>
            <a:r>
              <a:rPr lang="en-US" altLang="en-US" sz="2000" dirty="0"/>
              <a:t>.</a:t>
            </a:r>
          </a:p>
          <a:p>
            <a:pPr eaLnBrk="1" hangingPunct="1">
              <a:buNone/>
            </a:pPr>
            <a:endParaRPr lang="en-IN" altLang="en-US" sz="2000" dirty="0"/>
          </a:p>
          <a:p>
            <a:pPr eaLnBrk="1" hangingPunct="1">
              <a:buNone/>
            </a:pPr>
            <a:endParaRPr lang="en-IN" altLang="en-US" sz="2000" dirty="0"/>
          </a:p>
          <a:p>
            <a:pPr eaLnBrk="1" hangingPunct="1">
              <a:buFont typeface="Arial" panose="020B0604020202020204" pitchFamily="34" charset="0"/>
              <a:buNone/>
            </a:pPr>
            <a:r>
              <a:rPr lang="en-IN" altLang="en-US" sz="2200" dirty="0"/>
              <a:t>Some of the future research directions are:</a:t>
            </a:r>
          </a:p>
          <a:p>
            <a:pPr marL="342900" indent="-342900" eaLnBrk="1" hangingPunct="1">
              <a:buFont typeface="Wingdings" panose="05000000000000000000" pitchFamily="2" charset="2"/>
              <a:buChar char="Ø"/>
            </a:pPr>
            <a:r>
              <a:rPr lang="en-IN" altLang="en-US" sz="2200" dirty="0"/>
              <a:t>Exploration using Deep Network </a:t>
            </a:r>
          </a:p>
          <a:p>
            <a:pPr marL="342900" indent="-342900" eaLnBrk="1" hangingPunct="1">
              <a:buFont typeface="Wingdings" panose="05000000000000000000" pitchFamily="2" charset="2"/>
              <a:buChar char="Ø"/>
            </a:pPr>
            <a:r>
              <a:rPr lang="en-IN" altLang="en-US" sz="2200" dirty="0"/>
              <a:t>Development of effective and efficient Hybrid Analysis Method</a:t>
            </a:r>
          </a:p>
          <a:p>
            <a:pPr marL="342900" indent="-342900" eaLnBrk="1" hangingPunct="1">
              <a:buFont typeface="Wingdings" panose="05000000000000000000" pitchFamily="2" charset="2"/>
              <a:buChar char="Ø"/>
            </a:pPr>
            <a:r>
              <a:rPr lang="en-IN" altLang="en-US" sz="2200" dirty="0"/>
              <a:t>Application of Transfer Learning and Domain Adaption Technique</a:t>
            </a:r>
          </a:p>
          <a:p>
            <a:pPr eaLnBrk="1" hangingPunct="1">
              <a:buNone/>
            </a:pPr>
            <a:endParaRPr lang="en-I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4B096BF-A095-FE5A-7DF6-012B29B9795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11267" name="Picture 7">
            <a:extLst>
              <a:ext uri="{FF2B5EF4-FFF2-40B4-BE49-F238E27FC236}">
                <a16:creationId xmlns:a16="http://schemas.microsoft.com/office/drawing/2014/main" id="{38A6B788-B010-1E87-95BA-F3DECE01A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387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38B4AD7-8B1F-7800-9E22-98CF4537CDB9}"/>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a:latin typeface="Times New Roman" pitchFamily="18" charset="0"/>
                <a:cs typeface="Times New Roman" pitchFamily="18" charset="0"/>
              </a:rPr>
              <a:t>References</a:t>
            </a:r>
          </a:p>
        </p:txBody>
      </p:sp>
      <p:sp>
        <p:nvSpPr>
          <p:cNvPr id="11269" name="Content Placeholder 2">
            <a:extLst>
              <a:ext uri="{FF2B5EF4-FFF2-40B4-BE49-F238E27FC236}">
                <a16:creationId xmlns:a16="http://schemas.microsoft.com/office/drawing/2014/main" id="{C5C06495-2D29-7CAA-811A-B3590FB84E32}"/>
              </a:ext>
            </a:extLst>
          </p:cNvPr>
          <p:cNvSpPr txBox="1">
            <a:spLocks/>
          </p:cNvSpPr>
          <p:nvPr/>
        </p:nvSpPr>
        <p:spPr bwMode="auto">
          <a:xfrm>
            <a:off x="1666241" y="1736128"/>
            <a:ext cx="11653519" cy="47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eaLnBrk="1" hangingPunct="1">
              <a:buFont typeface="+mj-lt"/>
              <a:buAutoNum type="arabicPeriod"/>
            </a:pPr>
            <a:r>
              <a:rPr lang="en-US" sz="2400" dirty="0"/>
              <a:t>   </a:t>
            </a:r>
            <a:r>
              <a:rPr lang="en-US" sz="2400" dirty="0">
                <a:hlinkClick r:id="rId3"/>
              </a:rPr>
              <a:t>https://cuckoosandbox.org</a:t>
            </a:r>
            <a:endParaRPr lang="en-IN" sz="2400" dirty="0"/>
          </a:p>
          <a:p>
            <a:pPr marL="457200" indent="-457200" eaLnBrk="1" hangingPunct="1">
              <a:lnSpc>
                <a:spcPct val="100000"/>
              </a:lnSpc>
              <a:buFont typeface="Arial" panose="020B0604020202020204" pitchFamily="34" charset="0"/>
              <a:buAutoNum type="arabicPeriod"/>
            </a:pPr>
            <a:r>
              <a:rPr lang="en-IN" sz="2400" dirty="0"/>
              <a:t> </a:t>
            </a:r>
            <a:r>
              <a:rPr lang="en-IN" sz="2400" dirty="0">
                <a:hlinkClick r:id="rId4"/>
              </a:rPr>
              <a:t>http://docs.cuckoosandbox.org/en/latest/introduction/what/</a:t>
            </a:r>
            <a:endParaRPr lang="en-IN" sz="2400" dirty="0"/>
          </a:p>
          <a:p>
            <a:pPr marL="457200" indent="-457200" eaLnBrk="1" hangingPunct="1">
              <a:buFont typeface="+mj-lt"/>
              <a:buAutoNum type="arabicPeriod"/>
            </a:pPr>
            <a:r>
              <a:rPr lang="en-IN" sz="2400" dirty="0">
                <a:hlinkClick r:id="rId5"/>
              </a:rPr>
              <a:t> https://recon.cx/2013/slides/recon2013-Jurriaan%20Bremer-  Haow%20do%20I%20sandbox.pdf</a:t>
            </a:r>
            <a:endParaRPr lang="en-IN" sz="2400" dirty="0"/>
          </a:p>
          <a:p>
            <a:pPr marL="457200" indent="-457200" eaLnBrk="1" hangingPunct="1">
              <a:buFont typeface="+mj-lt"/>
              <a:buAutoNum type="arabicPeriod"/>
            </a:pPr>
            <a:r>
              <a:rPr lang="en-IN" sz="2400" dirty="0">
                <a:hlinkClick r:id="rId6"/>
              </a:rPr>
              <a:t>https://hatching.io/blog/cuckoo-sandbox-architecture</a:t>
            </a:r>
            <a:endParaRPr lang="en-IN" sz="2400" dirty="0"/>
          </a:p>
          <a:p>
            <a:pPr marL="457200" indent="-457200" eaLnBrk="1" hangingPunct="1">
              <a:buFont typeface="+mj-lt"/>
              <a:buAutoNum type="arabicPeriod"/>
            </a:pPr>
            <a:r>
              <a:rPr lang="en-IN" sz="2400" dirty="0">
                <a:hlinkClick r:id="rId7"/>
              </a:rPr>
              <a:t>https://github.com/cuckoosandbox/monitor/</a:t>
            </a:r>
            <a:endParaRPr lang="en-IN" sz="2400" dirty="0"/>
          </a:p>
          <a:p>
            <a:pPr marL="457200" indent="-457200" eaLnBrk="1" hangingPunct="1">
              <a:buFont typeface="+mj-lt"/>
              <a:buAutoNum type="arabicPeriod"/>
            </a:pPr>
            <a:r>
              <a:rPr lang="en-IN" sz="2400" dirty="0">
                <a:hlinkClick r:id="rId8"/>
              </a:rPr>
              <a:t>https://cuckoo.readthedocs.io/en/latest/</a:t>
            </a:r>
            <a:endParaRPr lang="en-IN" sz="2400" dirty="0"/>
          </a:p>
          <a:p>
            <a:pPr marL="457200" indent="-457200" eaLnBrk="1" hangingPunct="1">
              <a:buFont typeface="+mj-lt"/>
              <a:buAutoNum type="arabicPeriod"/>
            </a:pPr>
            <a:endParaRPr lang="en-IN" sz="2400" dirty="0"/>
          </a:p>
          <a:p>
            <a:pPr eaLnBrk="1" hangingPunct="1">
              <a:buNone/>
            </a:pPr>
            <a:endParaRPr lang="en-IN" sz="2300" dirty="0"/>
          </a:p>
        </p:txBody>
      </p:sp>
    </p:spTree>
    <p:extLst>
      <p:ext uri="{BB962C8B-B14F-4D97-AF65-F5344CB8AC3E}">
        <p14:creationId xmlns:p14="http://schemas.microsoft.com/office/powerpoint/2010/main" val="67434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3AEF4E9-6A7B-2B8B-D827-20522C698229}"/>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315" name="Title 1">
            <a:extLst>
              <a:ext uri="{FF2B5EF4-FFF2-40B4-BE49-F238E27FC236}">
                <a16:creationId xmlns:a16="http://schemas.microsoft.com/office/drawing/2014/main" id="{C67CA4D2-CE0E-3118-F5F8-2C070EFB5C63}"/>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BC1A431-7533-2DBE-5337-30B8640262C7}"/>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13317" name="Picture 7">
            <a:extLst>
              <a:ext uri="{FF2B5EF4-FFF2-40B4-BE49-F238E27FC236}">
                <a16:creationId xmlns:a16="http://schemas.microsoft.com/office/drawing/2014/main" id="{40D888DF-C0D1-C847-B86F-0440FEB19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31EDDFDA-9229-CF08-94A1-3B1894942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3EE6170-2C6E-0D86-0644-DEAF9E6DCF14}"/>
              </a:ext>
            </a:extLst>
          </p:cNvPr>
          <p:cNvSpPr txBox="1"/>
          <p:nvPr/>
        </p:nvSpPr>
        <p:spPr>
          <a:xfrm>
            <a:off x="3840480" y="1747520"/>
            <a:ext cx="4450080" cy="2092881"/>
          </a:xfrm>
          <a:prstGeom prst="rect">
            <a:avLst/>
          </a:prstGeom>
          <a:noFill/>
        </p:spPr>
        <p:txBody>
          <a:bodyPr wrap="square" rtlCol="0">
            <a:spAutoFit/>
          </a:bodyPr>
          <a:lstStyle/>
          <a:p>
            <a:r>
              <a:rPr lang="en-IN" sz="13000" u="sng" dirty="0">
                <a:latin typeface="Bodoni MT" panose="02070603080606020203" pitchFamily="18" charset="0"/>
              </a:rPr>
              <a:t>Q&amp;A</a:t>
            </a:r>
          </a:p>
        </p:txBody>
      </p:sp>
    </p:spTree>
    <p:extLst>
      <p:ext uri="{BB962C8B-B14F-4D97-AF65-F5344CB8AC3E}">
        <p14:creationId xmlns:p14="http://schemas.microsoft.com/office/powerpoint/2010/main" val="363020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7FD24FF5-C614-B74E-253E-FFB2ED639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7">
            <a:extLst>
              <a:ext uri="{FF2B5EF4-FFF2-40B4-BE49-F238E27FC236}">
                <a16:creationId xmlns:a16="http://schemas.microsoft.com/office/drawing/2014/main" id="{B5D4D10A-C77D-2701-1B1A-D21F32B52AE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id="{8656A384-6454-E73D-122D-1805ACFB8313}"/>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B0468550-274C-6D28-55CD-A8DC0DF949F7}"/>
              </a:ext>
            </a:extLst>
          </p:cNvPr>
          <p:cNvSpPr txBox="1">
            <a:spLocks/>
          </p:cNvSpPr>
          <p:nvPr/>
        </p:nvSpPr>
        <p:spPr bwMode="auto">
          <a:xfrm>
            <a:off x="723265" y="1074103"/>
            <a:ext cx="10445750" cy="5585285"/>
          </a:xfrm>
          <a:prstGeom prst="rect">
            <a:avLst/>
          </a:prstGeom>
          <a:noFill/>
          <a:ln w="9525">
            <a:noFill/>
            <a:miter lim="800000"/>
            <a:headEnd/>
            <a:tailEnd/>
          </a:ln>
        </p:spPr>
        <p:txBody>
          <a:bodyPr lIns="91440" tIns="45720" rIns="91440" bIns="45720" anchor="t">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fontAlgn="auto" hangingPunct="1">
              <a:spcAft>
                <a:spcPts val="0"/>
              </a:spcAft>
              <a:buClr>
                <a:schemeClr val="accent3"/>
              </a:buClr>
              <a:defRPr/>
            </a:pPr>
            <a:endParaRPr lang="en-US" dirty="0">
              <a:latin typeface="Times New Roman" pitchFamily="18" charset="0"/>
              <a:cs typeface="Times New Roman" pitchFamily="18" charset="0"/>
            </a:endParaRP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pitchFamily="18" charset="0"/>
                <a:cs typeface="Times New Roman" pitchFamily="18" charset="0"/>
              </a:rPr>
              <a:t>Introduction of Project</a:t>
            </a: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pitchFamily="18" charset="0"/>
                <a:cs typeface="Times New Roman" pitchFamily="18" charset="0"/>
              </a:rPr>
              <a:t>Literature Survey</a:t>
            </a: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pitchFamily="18" charset="0"/>
                <a:cs typeface="Times New Roman" pitchFamily="18" charset="0"/>
              </a:rPr>
              <a:t>Problem Statement</a:t>
            </a: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a:cs typeface="Times New Roman"/>
              </a:rPr>
              <a:t>System Architecture</a:t>
            </a: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a:cs typeface="Times New Roman"/>
              </a:rPr>
              <a:t>System Advantages </a:t>
            </a:r>
            <a:endParaRPr lang="en-US" dirty="0">
              <a:latin typeface="Times New Roman" pitchFamily="18" charset="0"/>
              <a:cs typeface="Times New Roman" pitchFamily="18" charset="0"/>
            </a:endParaRP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a:cs typeface="Times New Roman"/>
              </a:rPr>
              <a:t>Conclusion </a:t>
            </a:r>
            <a:endParaRPr lang="en-US" dirty="0">
              <a:latin typeface="Times New Roman" pitchFamily="18" charset="0"/>
              <a:cs typeface="Times New Roman" pitchFamily="18" charset="0"/>
            </a:endParaRP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a:cs typeface="Times New Roman"/>
              </a:rPr>
              <a:t>Future Scope</a:t>
            </a:r>
          </a:p>
          <a:p>
            <a:pPr marL="342900" indent="-342900" algn="just" eaLnBrk="1" fontAlgn="auto" hangingPunct="1">
              <a:spcAft>
                <a:spcPts val="0"/>
              </a:spcAft>
              <a:buClr>
                <a:schemeClr val="accent3"/>
              </a:buClr>
              <a:buFont typeface="Wingdings" panose="05000000000000000000" pitchFamily="2" charset="2"/>
              <a:buChar char="Ø"/>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id="{0BA9DC77-E9DF-959A-2112-DB61FA49E94C}"/>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8C92F1B-134E-1A57-C0ED-290D9064214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5124" name="Picture 7">
            <a:extLst>
              <a:ext uri="{FF2B5EF4-FFF2-40B4-BE49-F238E27FC236}">
                <a16:creationId xmlns:a16="http://schemas.microsoft.com/office/drawing/2014/main" id="{56D9ECA8-DCEC-2771-1251-062D3A904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A05D965-AE49-5BC4-8049-066DE4691E2E}"/>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750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2400" b="1" dirty="0">
              <a:latin typeface="Times New Roman" pitchFamily="18" charset="0"/>
              <a:cs typeface="Times New Roman" pitchFamily="18" charset="0"/>
            </a:endParaRPr>
          </a:p>
          <a:p>
            <a:pPr eaLnBrk="1" fontAlgn="auto" hangingPunct="1">
              <a:spcAft>
                <a:spcPts val="0"/>
              </a:spcAft>
              <a:defRPr/>
            </a:pPr>
            <a:r>
              <a:rPr lang="en-US" sz="4300" b="1" dirty="0">
                <a:latin typeface="Times New Roman" pitchFamily="18" charset="0"/>
                <a:cs typeface="Times New Roman" pitchFamily="18" charset="0"/>
              </a:rPr>
              <a:t>Introduction</a:t>
            </a:r>
          </a:p>
          <a:p>
            <a:pPr eaLnBrk="1" fontAlgn="auto" hangingPunct="1">
              <a:spcAft>
                <a:spcPts val="0"/>
              </a:spcAft>
              <a:defRPr/>
            </a:pPr>
            <a:endParaRPr lang="en-US" sz="24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7A8E113-FF37-5024-F9F5-3EAD94035431}"/>
              </a:ext>
            </a:extLst>
          </p:cNvPr>
          <p:cNvSpPr txBox="1"/>
          <p:nvPr/>
        </p:nvSpPr>
        <p:spPr>
          <a:xfrm>
            <a:off x="238760" y="772161"/>
            <a:ext cx="11709400" cy="5632311"/>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D0D0D"/>
                </a:solidFill>
                <a:effectLst/>
              </a:rPr>
              <a:t>Malware refers to any software intentionally designed to cause damage, disrupt operations, or gain unauthorized access to computer systems, networks, or data, without the consent of the user</a:t>
            </a:r>
            <a:r>
              <a:rPr lang="en-US" sz="2400" i="0" dirty="0">
                <a:solidFill>
                  <a:srgbClr val="0D0D0D"/>
                </a:solidFill>
              </a:rPr>
              <a:t> .</a:t>
            </a:r>
          </a:p>
          <a:p>
            <a:pPr algn="just"/>
            <a:endParaRPr lang="en-US" sz="2400" b="0" dirty="0">
              <a:solidFill>
                <a:srgbClr val="0D0D0D"/>
              </a:solidFill>
              <a:effectLst/>
            </a:endParaRPr>
          </a:p>
          <a:p>
            <a:pPr marL="342900" indent="-342900" algn="just">
              <a:buFont typeface="Arial" panose="020B0604020202020204" pitchFamily="34" charset="0"/>
              <a:buChar char="•"/>
            </a:pPr>
            <a:r>
              <a:rPr lang="en-US" sz="2400" dirty="0">
                <a:solidFill>
                  <a:srgbClr val="0D0D0D"/>
                </a:solidFill>
              </a:rPr>
              <a:t>Sandboxing is one of the way to detect malware and prevent its execution. There are various sandboxing platform but here we will be working with Cuckoo sandbox.</a:t>
            </a:r>
          </a:p>
          <a:p>
            <a:pPr algn="just"/>
            <a:endParaRPr lang="en-US" sz="2400" dirty="0">
              <a:solidFill>
                <a:srgbClr val="0D0D0D"/>
              </a:solidFill>
            </a:endParaRPr>
          </a:p>
          <a:p>
            <a:pPr marL="342900" indent="-342900" algn="just">
              <a:buFont typeface="Arial" panose="020B0604020202020204" pitchFamily="34" charset="0"/>
              <a:buChar char="•"/>
            </a:pPr>
            <a:r>
              <a:rPr lang="en-US" sz="2400" dirty="0">
                <a:solidFill>
                  <a:srgbClr val="0D0D0D"/>
                </a:solidFill>
              </a:rPr>
              <a:t>A Cuckoo Sandbox is a tool that is used to launch malware in a secure and isolated environment, the idea is the sandbox fools the malware into thinking it has infected a genuine host. The sandbox will then record the activity of the malware and then generate a report on what the malware has attempted to do while in this secure environment.</a:t>
            </a:r>
          </a:p>
          <a:p>
            <a:pPr marL="342900" indent="-342900" algn="just">
              <a:buFont typeface="Arial" panose="020B0604020202020204" pitchFamily="34" charset="0"/>
              <a:buChar char="•"/>
            </a:pPr>
            <a:endParaRPr lang="en-US" sz="2400" dirty="0">
              <a:solidFill>
                <a:srgbClr val="0D0D0D"/>
              </a:solidFill>
            </a:endParaRPr>
          </a:p>
          <a:p>
            <a:pPr marL="342900" indent="-342900" algn="just">
              <a:buFont typeface="Arial" panose="020B0604020202020204" pitchFamily="34" charset="0"/>
              <a:buChar char="•"/>
            </a:pPr>
            <a:r>
              <a:rPr lang="en-US" sz="2400" dirty="0"/>
              <a:t>I</a:t>
            </a:r>
            <a:r>
              <a:rPr lang="en-US" sz="2400" b="0" dirty="0">
                <a:effectLst/>
              </a:rPr>
              <a:t>t can analyze file across multiple formats from Windows or Linux</a:t>
            </a:r>
          </a:p>
          <a:p>
            <a:pPr algn="just"/>
            <a:r>
              <a:rPr lang="en-US" sz="2400" dirty="0"/>
              <a:t>   </a:t>
            </a:r>
            <a:r>
              <a:rPr lang="en-US" sz="2400" b="0" dirty="0">
                <a:effectLst/>
              </a:rPr>
              <a:t> or Mac computers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D4DD025-68F7-BFFC-5775-7D9688CA788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7171" name="Picture 7">
            <a:extLst>
              <a:ext uri="{FF2B5EF4-FFF2-40B4-BE49-F238E27FC236}">
                <a16:creationId xmlns:a16="http://schemas.microsoft.com/office/drawing/2014/main" id="{94A5B2A9-28AF-A984-CBBA-10BD93A2D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D801FCC3-831E-5073-0F45-4BC92569E4C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graphicFrame>
        <p:nvGraphicFramePr>
          <p:cNvPr id="3" name="Table 2">
            <a:extLst>
              <a:ext uri="{FF2B5EF4-FFF2-40B4-BE49-F238E27FC236}">
                <a16:creationId xmlns:a16="http://schemas.microsoft.com/office/drawing/2014/main" id="{DFBD4DDF-3AAF-4C29-C82B-E3434D96F578}"/>
              </a:ext>
            </a:extLst>
          </p:cNvPr>
          <p:cNvGraphicFramePr>
            <a:graphicFrameLocks noGrp="1"/>
          </p:cNvGraphicFramePr>
          <p:nvPr>
            <p:extLst>
              <p:ext uri="{D42A27DB-BD31-4B8C-83A1-F6EECF244321}">
                <p14:modId xmlns:p14="http://schemas.microsoft.com/office/powerpoint/2010/main" val="1565586396"/>
              </p:ext>
            </p:extLst>
          </p:nvPr>
        </p:nvGraphicFramePr>
        <p:xfrm>
          <a:off x="594360" y="1076960"/>
          <a:ext cx="11003280" cy="4321137"/>
        </p:xfrm>
        <a:graphic>
          <a:graphicData uri="http://schemas.openxmlformats.org/drawingml/2006/table">
            <a:tbl>
              <a:tblPr firstRow="1" bandRow="1">
                <a:tableStyleId>{00A15C55-8517-42AA-B614-E9B94910E393}</a:tableStyleId>
              </a:tblPr>
              <a:tblGrid>
                <a:gridCol w="970280">
                  <a:extLst>
                    <a:ext uri="{9D8B030D-6E8A-4147-A177-3AD203B41FA5}">
                      <a16:colId xmlns:a16="http://schemas.microsoft.com/office/drawing/2014/main" val="576875705"/>
                    </a:ext>
                  </a:extLst>
                </a:gridCol>
                <a:gridCol w="3982720">
                  <a:extLst>
                    <a:ext uri="{9D8B030D-6E8A-4147-A177-3AD203B41FA5}">
                      <a16:colId xmlns:a16="http://schemas.microsoft.com/office/drawing/2014/main" val="24182788"/>
                    </a:ext>
                  </a:extLst>
                </a:gridCol>
                <a:gridCol w="3312160">
                  <a:extLst>
                    <a:ext uri="{9D8B030D-6E8A-4147-A177-3AD203B41FA5}">
                      <a16:colId xmlns:a16="http://schemas.microsoft.com/office/drawing/2014/main" val="4010477075"/>
                    </a:ext>
                  </a:extLst>
                </a:gridCol>
                <a:gridCol w="2738120">
                  <a:extLst>
                    <a:ext uri="{9D8B030D-6E8A-4147-A177-3AD203B41FA5}">
                      <a16:colId xmlns:a16="http://schemas.microsoft.com/office/drawing/2014/main" val="1642880605"/>
                    </a:ext>
                  </a:extLst>
                </a:gridCol>
              </a:tblGrid>
              <a:tr h="843674">
                <a:tc>
                  <a:txBody>
                    <a:bodyPr/>
                    <a:lstStyle/>
                    <a:p>
                      <a:r>
                        <a:rPr lang="en-IN" dirty="0">
                          <a:solidFill>
                            <a:schemeClr val="tx1">
                              <a:lumMod val="95000"/>
                              <a:lumOff val="5000"/>
                            </a:schemeClr>
                          </a:solidFill>
                        </a:rPr>
                        <a:t>SR NO.</a:t>
                      </a:r>
                    </a:p>
                  </a:txBody>
                  <a:tcPr/>
                </a:tc>
                <a:tc>
                  <a:txBody>
                    <a:bodyPr/>
                    <a:lstStyle/>
                    <a:p>
                      <a:r>
                        <a:rPr lang="en-IN" dirty="0">
                          <a:solidFill>
                            <a:schemeClr val="tx1">
                              <a:lumMod val="95000"/>
                              <a:lumOff val="5000"/>
                            </a:schemeClr>
                          </a:solidFill>
                        </a:rPr>
                        <a:t>REFERENCE PAPER NAME</a:t>
                      </a:r>
                    </a:p>
                  </a:txBody>
                  <a:tcPr/>
                </a:tc>
                <a:tc>
                  <a:txBody>
                    <a:bodyPr/>
                    <a:lstStyle/>
                    <a:p>
                      <a:r>
                        <a:rPr lang="en-IN" dirty="0">
                          <a:solidFill>
                            <a:schemeClr val="tx1">
                              <a:lumMod val="95000"/>
                              <a:lumOff val="5000"/>
                            </a:schemeClr>
                          </a:solidFill>
                        </a:rPr>
                        <a:t>AUTHORS</a:t>
                      </a:r>
                    </a:p>
                  </a:txBody>
                  <a:tcPr/>
                </a:tc>
                <a:tc>
                  <a:txBody>
                    <a:bodyPr/>
                    <a:lstStyle/>
                    <a:p>
                      <a:r>
                        <a:rPr lang="en-IN" dirty="0">
                          <a:solidFill>
                            <a:schemeClr val="tx1">
                              <a:lumMod val="95000"/>
                              <a:lumOff val="5000"/>
                            </a:schemeClr>
                          </a:solidFill>
                        </a:rPr>
                        <a:t>METHODS</a:t>
                      </a:r>
                    </a:p>
                  </a:txBody>
                  <a:tcPr/>
                </a:tc>
                <a:extLst>
                  <a:ext uri="{0D108BD9-81ED-4DB2-BD59-A6C34878D82A}">
                    <a16:rowId xmlns:a16="http://schemas.microsoft.com/office/drawing/2014/main" val="1091565480"/>
                  </a:ext>
                </a:extLst>
              </a:tr>
              <a:tr h="1655686">
                <a:tc>
                  <a:txBody>
                    <a:bodyPr/>
                    <a:lstStyle/>
                    <a:p>
                      <a:r>
                        <a:rPr lang="en-IN" dirty="0"/>
                        <a:t>1</a:t>
                      </a:r>
                    </a:p>
                  </a:txBody>
                  <a:tcPr/>
                </a:tc>
                <a:tc>
                  <a:txBody>
                    <a:bodyPr/>
                    <a:lstStyle/>
                    <a:p>
                      <a:r>
                        <a:rPr lang="en-IN" dirty="0"/>
                        <a:t>SANDBOXING MALWARE FOR DYNAMIC ANALYSIS </a:t>
                      </a:r>
                    </a:p>
                  </a:txBody>
                  <a:tcPr/>
                </a:tc>
                <a:tc>
                  <a:txBody>
                    <a:bodyPr/>
                    <a:lstStyle/>
                    <a:p>
                      <a:pPr marL="285750" indent="-285750">
                        <a:buFont typeface="Arial" panose="020B0604020202020204" pitchFamily="34" charset="0"/>
                        <a:buChar char="•"/>
                      </a:pPr>
                      <a:r>
                        <a:rPr lang="en-IN" dirty="0"/>
                        <a:t>GUISEPPE BONAFANTE</a:t>
                      </a:r>
                    </a:p>
                    <a:p>
                      <a:pPr marL="285750" indent="-285750">
                        <a:buFont typeface="Arial" panose="020B0604020202020204" pitchFamily="34" charset="0"/>
                        <a:buChar char="•"/>
                      </a:pPr>
                      <a:r>
                        <a:rPr lang="en-IN" dirty="0"/>
                        <a:t>RICCARDO SISTO </a:t>
                      </a:r>
                    </a:p>
                    <a:p>
                      <a:pPr marL="285750" indent="-285750">
                        <a:buFont typeface="Arial" panose="020B0604020202020204" pitchFamily="34" charset="0"/>
                        <a:buChar char="•"/>
                      </a:pPr>
                      <a:r>
                        <a:rPr lang="en-IN" dirty="0"/>
                        <a:t>GIORGIO GAICINTO</a:t>
                      </a:r>
                    </a:p>
                  </a:txBody>
                  <a:tcPr/>
                </a:tc>
                <a:tc>
                  <a:txBody>
                    <a:bodyPr/>
                    <a:lstStyle/>
                    <a:p>
                      <a:pPr algn="l"/>
                      <a:r>
                        <a:rPr lang="en-IN" sz="2000" dirty="0"/>
                        <a:t>The paper describes sandbox for malware analysis and detection</a:t>
                      </a:r>
                      <a:r>
                        <a:rPr lang="en-IN" dirty="0"/>
                        <a:t>.</a:t>
                      </a:r>
                    </a:p>
                  </a:txBody>
                  <a:tcPr/>
                </a:tc>
                <a:extLst>
                  <a:ext uri="{0D108BD9-81ED-4DB2-BD59-A6C34878D82A}">
                    <a16:rowId xmlns:a16="http://schemas.microsoft.com/office/drawing/2014/main" val="777052197"/>
                  </a:ext>
                </a:extLst>
              </a:tr>
              <a:tr h="1821777">
                <a:tc>
                  <a:txBody>
                    <a:bodyPr/>
                    <a:lstStyle/>
                    <a:p>
                      <a:r>
                        <a:rPr lang="en-IN" dirty="0"/>
                        <a:t>2</a:t>
                      </a:r>
                    </a:p>
                  </a:txBody>
                  <a:tcPr/>
                </a:tc>
                <a:tc>
                  <a:txBody>
                    <a:bodyPr/>
                    <a:lstStyle/>
                    <a:p>
                      <a:r>
                        <a:rPr lang="en-IN" dirty="0"/>
                        <a:t>INTEGRATED STATIC AND DYNAMIC ANALYSIS FOR MALWARE DETECTION</a:t>
                      </a:r>
                    </a:p>
                  </a:txBody>
                  <a:tcPr/>
                </a:tc>
                <a:tc>
                  <a:txBody>
                    <a:bodyPr/>
                    <a:lstStyle/>
                    <a:p>
                      <a:pPr marL="285750" indent="-285750">
                        <a:buFont typeface="Arial" panose="020B0604020202020204" pitchFamily="34" charset="0"/>
                        <a:buChar char="•"/>
                      </a:pPr>
                      <a:r>
                        <a:rPr lang="en-IN" dirty="0"/>
                        <a:t>P. V. SHIJO</a:t>
                      </a:r>
                    </a:p>
                    <a:p>
                      <a:pPr marL="285750" indent="-285750">
                        <a:buFont typeface="Arial" panose="020B0604020202020204" pitchFamily="34" charset="0"/>
                        <a:buChar char="•"/>
                      </a:pPr>
                      <a:r>
                        <a:rPr lang="en-IN" dirty="0"/>
                        <a:t>A. SALIM</a:t>
                      </a:r>
                    </a:p>
                  </a:txBody>
                  <a:tcPr/>
                </a:tc>
                <a:tc>
                  <a:txBody>
                    <a:bodyPr/>
                    <a:lstStyle/>
                    <a:p>
                      <a:r>
                        <a:rPr lang="en-IN" dirty="0"/>
                        <a:t>The machine learning technique is used to analyse and classify unknown executable files as malware</a:t>
                      </a:r>
                    </a:p>
                  </a:txBody>
                  <a:tcPr/>
                </a:tc>
                <a:extLst>
                  <a:ext uri="{0D108BD9-81ED-4DB2-BD59-A6C34878D82A}">
                    <a16:rowId xmlns:a16="http://schemas.microsoft.com/office/drawing/2014/main" val="188393435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7F17B0-2724-D1F9-2F11-4280527232F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id="{21F7B617-53CC-F4FD-1938-24A4DDAB9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62D7A8B6-366B-7695-E236-E8C7E5F7F2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600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a:latin typeface="Times New Roman" pitchFamily="18" charset="0"/>
              <a:cs typeface="Times New Roman" pitchFamily="18" charset="0"/>
            </a:endParaRPr>
          </a:p>
          <a:p>
            <a:pPr eaLnBrk="1" fontAlgn="auto" hangingPunct="1">
              <a:spcAft>
                <a:spcPts val="0"/>
              </a:spcAft>
              <a:defRPr/>
            </a:pPr>
            <a:r>
              <a:rPr lang="en-US" sz="5300" b="1">
                <a:latin typeface="Times New Roman" pitchFamily="18" charset="0"/>
                <a:cs typeface="Times New Roman" pitchFamily="18" charset="0"/>
              </a:rPr>
              <a:t>Problem Statement</a:t>
            </a:r>
          </a:p>
          <a:p>
            <a:pPr eaLnBrk="1" fontAlgn="auto" hangingPunct="1">
              <a:spcAft>
                <a:spcPts val="0"/>
              </a:spcAft>
              <a:defRPr/>
            </a:pPr>
            <a:endParaRPr lang="en-US" sz="3200" b="1">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E4E0816B-736D-3280-694A-4FE4BB78E130}"/>
              </a:ext>
            </a:extLst>
          </p:cNvPr>
          <p:cNvSpPr txBox="1"/>
          <p:nvPr/>
        </p:nvSpPr>
        <p:spPr>
          <a:xfrm>
            <a:off x="604520" y="2433528"/>
            <a:ext cx="11328400" cy="1815882"/>
          </a:xfrm>
          <a:prstGeom prst="rect">
            <a:avLst/>
          </a:prstGeom>
          <a:noFill/>
        </p:spPr>
        <p:txBody>
          <a:bodyPr wrap="square">
            <a:spAutoFit/>
          </a:bodyPr>
          <a:lstStyle/>
          <a:p>
            <a:pPr algn="just"/>
            <a:r>
              <a:rPr lang="en-US" sz="2800" b="0" dirty="0">
                <a:effectLst/>
                <a:latin typeface="Roboto" panose="02000000000000000000" pitchFamily="2" charset="0"/>
              </a:rPr>
              <a:t>“Develop a sandboxing system capable of automated detection and analyses of malware </a:t>
            </a:r>
            <a:r>
              <a:rPr lang="en-US" sz="2800" b="0" dirty="0" err="1">
                <a:effectLst/>
                <a:latin typeface="Roboto" panose="02000000000000000000" pitchFamily="2" charset="0"/>
              </a:rPr>
              <a:t>behaviour</a:t>
            </a:r>
            <a:r>
              <a:rPr lang="en-US" sz="2800" b="0" dirty="0">
                <a:effectLst/>
                <a:latin typeface="Roboto" panose="02000000000000000000" pitchFamily="2" charset="0"/>
              </a:rPr>
              <a:t> to </a:t>
            </a:r>
            <a:r>
              <a:rPr lang="en-US" sz="2800" dirty="0">
                <a:latin typeface="Roboto" panose="02000000000000000000" pitchFamily="2" charset="0"/>
              </a:rPr>
              <a:t>e</a:t>
            </a:r>
            <a:r>
              <a:rPr lang="en-US" sz="2800" b="0" dirty="0">
                <a:effectLst/>
                <a:latin typeface="Roboto" panose="02000000000000000000" pitchFamily="2" charset="0"/>
              </a:rPr>
              <a:t>nhance cyber threat detection and mitigation strategies using CUCKOO SANDBOX”</a:t>
            </a:r>
          </a:p>
          <a:p>
            <a:pPr algn="just"/>
            <a:endParaRPr lang="en-US" sz="2800" dirty="0">
              <a:solidFill>
                <a:srgbClr val="111111"/>
              </a:solidFill>
              <a:latin typeface="-apple-system"/>
            </a:endParaRPr>
          </a:p>
        </p:txBody>
      </p:sp>
    </p:spTree>
    <p:extLst>
      <p:ext uri="{BB962C8B-B14F-4D97-AF65-F5344CB8AC3E}">
        <p14:creationId xmlns:p14="http://schemas.microsoft.com/office/powerpoint/2010/main" val="206693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7F17B0-2724-D1F9-2F11-4280527232F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id="{21F7B617-53CC-F4FD-1938-24A4DDAB9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01360"/>
            <a:ext cx="12192000" cy="105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62D7A8B6-366B-7695-E236-E8C7E5F7F2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a:latin typeface="Times New Roman" pitchFamily="18" charset="0"/>
                <a:cs typeface="Times New Roman" pitchFamily="18" charset="0"/>
              </a:rPr>
              <a:t>System Architecture</a:t>
            </a:r>
          </a:p>
        </p:txBody>
      </p:sp>
      <p:sp>
        <p:nvSpPr>
          <p:cNvPr id="3" name="TextBox 2">
            <a:extLst>
              <a:ext uri="{FF2B5EF4-FFF2-40B4-BE49-F238E27FC236}">
                <a16:creationId xmlns:a16="http://schemas.microsoft.com/office/drawing/2014/main" id="{C138EE55-CEBC-6F2F-E6CD-C2E0B4A1866A}"/>
              </a:ext>
            </a:extLst>
          </p:cNvPr>
          <p:cNvSpPr txBox="1"/>
          <p:nvPr/>
        </p:nvSpPr>
        <p:spPr>
          <a:xfrm>
            <a:off x="154940" y="917694"/>
            <a:ext cx="10320020" cy="646331"/>
          </a:xfrm>
          <a:prstGeom prst="rect">
            <a:avLst/>
          </a:prstGeom>
          <a:noFill/>
        </p:spPr>
        <p:txBody>
          <a:bodyPr wrap="square">
            <a:spAutoFit/>
          </a:bodyPr>
          <a:lstStyle/>
          <a:p>
            <a:pPr marL="285750" indent="-285750">
              <a:buFont typeface="Arial" panose="020B0604020202020204" pitchFamily="34" charset="0"/>
              <a:buChar char="•"/>
            </a:pPr>
            <a:r>
              <a:rPr lang="en-US" dirty="0"/>
              <a:t>Cuckoo Sandbox structure has two main components: </a:t>
            </a:r>
            <a:r>
              <a:rPr lang="en-IN" b="1" dirty="0"/>
              <a:t>1. Cuckoo Host</a:t>
            </a:r>
            <a:endParaRPr lang="en-US" b="1" dirty="0"/>
          </a:p>
          <a:p>
            <a:r>
              <a:rPr lang="en-US" b="1" dirty="0"/>
              <a:t>                                                                                            2. One or more Guest virtual machines</a:t>
            </a:r>
            <a:endParaRPr lang="en-IN" b="1" dirty="0"/>
          </a:p>
        </p:txBody>
      </p:sp>
      <p:pic>
        <p:nvPicPr>
          <p:cNvPr id="4" name="Picture 3">
            <a:extLst>
              <a:ext uri="{FF2B5EF4-FFF2-40B4-BE49-F238E27FC236}">
                <a16:creationId xmlns:a16="http://schemas.microsoft.com/office/drawing/2014/main" id="{8900550A-78E8-1EE9-33A7-C53E1C64CE72}"/>
              </a:ext>
            </a:extLst>
          </p:cNvPr>
          <p:cNvPicPr>
            <a:picLocks noChangeAspect="1"/>
          </p:cNvPicPr>
          <p:nvPr/>
        </p:nvPicPr>
        <p:blipFill>
          <a:blip r:embed="rId3"/>
          <a:stretch>
            <a:fillRect/>
          </a:stretch>
        </p:blipFill>
        <p:spPr>
          <a:xfrm>
            <a:off x="1677035" y="1723707"/>
            <a:ext cx="6581746" cy="4372293"/>
          </a:xfrm>
          <a:prstGeom prst="rect">
            <a:avLst/>
          </a:prstGeom>
        </p:spPr>
      </p:pic>
    </p:spTree>
    <p:extLst>
      <p:ext uri="{BB962C8B-B14F-4D97-AF65-F5344CB8AC3E}">
        <p14:creationId xmlns:p14="http://schemas.microsoft.com/office/powerpoint/2010/main" val="165837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7F17B0-2724-D1F9-2F11-4280527232F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id="{21F7B617-53CC-F4FD-1938-24A4DDAB9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62D7A8B6-366B-7695-E236-E8C7E5F7F2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675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a:latin typeface="Times New Roman" pitchFamily="18" charset="0"/>
              <a:cs typeface="Times New Roman" pitchFamily="18" charset="0"/>
            </a:endParaRPr>
          </a:p>
          <a:p>
            <a:pPr eaLnBrk="1" fontAlgn="auto" hangingPunct="1">
              <a:spcAft>
                <a:spcPts val="0"/>
              </a:spcAft>
              <a:defRPr/>
            </a:pPr>
            <a:r>
              <a:rPr lang="en-US" sz="4100" b="1">
                <a:latin typeface="Times New Roman" pitchFamily="18" charset="0"/>
                <a:cs typeface="Times New Roman" pitchFamily="18" charset="0"/>
              </a:rPr>
              <a:t>System Algorithm</a:t>
            </a:r>
          </a:p>
          <a:p>
            <a:pPr eaLnBrk="1" fontAlgn="auto" hangingPunct="1">
              <a:spcAft>
                <a:spcPts val="0"/>
              </a:spcAft>
              <a:defRPr/>
            </a:pPr>
            <a:endParaRPr lang="en-US" sz="3200" b="1">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6AD5ABCD-BCB5-ACE8-B25E-2082ED789F7C}"/>
              </a:ext>
            </a:extLst>
          </p:cNvPr>
          <p:cNvSpPr txBox="1"/>
          <p:nvPr/>
        </p:nvSpPr>
        <p:spPr>
          <a:xfrm>
            <a:off x="2877820" y="1136134"/>
            <a:ext cx="6967220" cy="4092211"/>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2200" dirty="0">
                <a:solidFill>
                  <a:srgbClr val="000000"/>
                </a:solidFill>
              </a:rPr>
              <a:t>MALWARE SAMPLE</a:t>
            </a:r>
          </a:p>
          <a:p>
            <a:pPr marL="285750" indent="-285750" algn="l">
              <a:lnSpc>
                <a:spcPct val="150000"/>
              </a:lnSpc>
              <a:buFont typeface="Wingdings" panose="05000000000000000000" pitchFamily="2" charset="2"/>
              <a:buChar char="Ø"/>
            </a:pPr>
            <a:r>
              <a:rPr lang="en-US" sz="2200" dirty="0">
                <a:solidFill>
                  <a:srgbClr val="000000"/>
                </a:solidFill>
              </a:rPr>
              <a:t>CUCKOO </a:t>
            </a:r>
            <a:r>
              <a:rPr lang="en-US" sz="2200" b="0" i="0" dirty="0">
                <a:solidFill>
                  <a:srgbClr val="000000"/>
                </a:solidFill>
                <a:effectLst/>
              </a:rPr>
              <a:t>SANDBOXING PLATFORM</a:t>
            </a:r>
          </a:p>
          <a:p>
            <a:pPr marL="285750" indent="-285750" algn="l">
              <a:lnSpc>
                <a:spcPct val="150000"/>
              </a:lnSpc>
              <a:buFont typeface="Wingdings" panose="05000000000000000000" pitchFamily="2" charset="2"/>
              <a:buChar char="Ø"/>
            </a:pPr>
            <a:r>
              <a:rPr lang="en-US" sz="2200" dirty="0">
                <a:solidFill>
                  <a:srgbClr val="000000"/>
                </a:solidFill>
              </a:rPr>
              <a:t>MALWARE SUBMISSION</a:t>
            </a:r>
          </a:p>
          <a:p>
            <a:pPr marL="285750" indent="-285750" algn="l">
              <a:lnSpc>
                <a:spcPct val="150000"/>
              </a:lnSpc>
              <a:buFont typeface="Wingdings" panose="05000000000000000000" pitchFamily="2" charset="2"/>
              <a:buChar char="Ø"/>
            </a:pPr>
            <a:r>
              <a:rPr lang="en-US" sz="2200" b="0" i="0" dirty="0">
                <a:solidFill>
                  <a:srgbClr val="000000"/>
                </a:solidFill>
                <a:effectLst/>
              </a:rPr>
              <a:t>NETWORKING MONITORING</a:t>
            </a:r>
          </a:p>
          <a:p>
            <a:pPr marL="285750" indent="-285750" algn="l">
              <a:lnSpc>
                <a:spcPct val="150000"/>
              </a:lnSpc>
              <a:buFont typeface="Wingdings" panose="05000000000000000000" pitchFamily="2" charset="2"/>
              <a:buChar char="Ø"/>
            </a:pPr>
            <a:r>
              <a:rPr lang="en-US" sz="2200" dirty="0">
                <a:solidFill>
                  <a:srgbClr val="000000"/>
                </a:solidFill>
              </a:rPr>
              <a:t>CHECK SYSTEM SCALABILITY AND PERFORMANCE</a:t>
            </a:r>
          </a:p>
          <a:p>
            <a:pPr marL="285750" indent="-285750" algn="l">
              <a:lnSpc>
                <a:spcPct val="150000"/>
              </a:lnSpc>
              <a:buFont typeface="Wingdings" panose="05000000000000000000" pitchFamily="2" charset="2"/>
              <a:buChar char="Ø"/>
            </a:pPr>
            <a:r>
              <a:rPr lang="en-US" sz="2200" b="0" i="0" dirty="0">
                <a:solidFill>
                  <a:srgbClr val="000000"/>
                </a:solidFill>
                <a:effectLst/>
              </a:rPr>
              <a:t>PERFORM STATIC AND DYNAMIC ANALYSIS</a:t>
            </a:r>
          </a:p>
          <a:p>
            <a:pPr marL="285750" indent="-285750" algn="l">
              <a:lnSpc>
                <a:spcPct val="150000"/>
              </a:lnSpc>
              <a:buFont typeface="Wingdings" panose="05000000000000000000" pitchFamily="2" charset="2"/>
              <a:buChar char="Ø"/>
            </a:pPr>
            <a:r>
              <a:rPr lang="en-US" sz="2200" b="0" i="0" dirty="0">
                <a:solidFill>
                  <a:srgbClr val="000000"/>
                </a:solidFill>
                <a:effectLst/>
              </a:rPr>
              <a:t>CUCKOO REPORT GENERATION</a:t>
            </a:r>
          </a:p>
        </p:txBody>
      </p:sp>
    </p:spTree>
    <p:extLst>
      <p:ext uri="{BB962C8B-B14F-4D97-AF65-F5344CB8AC3E}">
        <p14:creationId xmlns:p14="http://schemas.microsoft.com/office/powerpoint/2010/main" val="1216073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7F17B0-2724-D1F9-2F11-4280527232F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id="{21F7B617-53CC-F4FD-1938-24A4DDAB9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62D7A8B6-366B-7695-E236-E8C7E5F7F2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System Advantages</a:t>
            </a:r>
          </a:p>
        </p:txBody>
      </p:sp>
      <p:sp>
        <p:nvSpPr>
          <p:cNvPr id="3" name="TextBox 2">
            <a:extLst>
              <a:ext uri="{FF2B5EF4-FFF2-40B4-BE49-F238E27FC236}">
                <a16:creationId xmlns:a16="http://schemas.microsoft.com/office/drawing/2014/main" id="{FA1AE680-5BAA-A600-B0EB-16E36447FB97}"/>
              </a:ext>
            </a:extLst>
          </p:cNvPr>
          <p:cNvSpPr txBox="1"/>
          <p:nvPr/>
        </p:nvSpPr>
        <p:spPr>
          <a:xfrm>
            <a:off x="3261360" y="1246153"/>
            <a:ext cx="6644640" cy="3671005"/>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2400" dirty="0"/>
              <a:t>ENHANCED SECURITY</a:t>
            </a:r>
          </a:p>
          <a:p>
            <a:pPr marL="285750" indent="-285750">
              <a:lnSpc>
                <a:spcPct val="200000"/>
              </a:lnSpc>
              <a:buFont typeface="Wingdings" panose="05000000000000000000" pitchFamily="2" charset="2"/>
              <a:buChar char="Ø"/>
            </a:pPr>
            <a:r>
              <a:rPr lang="en-US" sz="2400" dirty="0"/>
              <a:t>THREAT INTELLIGENCE </a:t>
            </a:r>
          </a:p>
          <a:p>
            <a:pPr marL="285750" indent="-285750">
              <a:lnSpc>
                <a:spcPct val="200000"/>
              </a:lnSpc>
              <a:buFont typeface="Wingdings" panose="05000000000000000000" pitchFamily="2" charset="2"/>
              <a:buChar char="Ø"/>
            </a:pPr>
            <a:r>
              <a:rPr lang="en-US" sz="2400" dirty="0"/>
              <a:t>CUSTOMIZATION AND FLEXIBILITY</a:t>
            </a:r>
          </a:p>
          <a:p>
            <a:pPr marL="285750" indent="-285750">
              <a:lnSpc>
                <a:spcPct val="200000"/>
              </a:lnSpc>
              <a:buFont typeface="Wingdings" panose="05000000000000000000" pitchFamily="2" charset="2"/>
              <a:buChar char="Ø"/>
            </a:pPr>
            <a:r>
              <a:rPr lang="en-US" sz="2400" dirty="0"/>
              <a:t>AUTOMATED ANALYSIS</a:t>
            </a:r>
          </a:p>
          <a:p>
            <a:pPr marL="285750" indent="-285750">
              <a:lnSpc>
                <a:spcPct val="200000"/>
              </a:lnSpc>
              <a:buFont typeface="Wingdings" panose="05000000000000000000" pitchFamily="2" charset="2"/>
              <a:buChar char="Ø"/>
            </a:pPr>
            <a:r>
              <a:rPr lang="en-US" sz="2400" dirty="0"/>
              <a:t>DYNAMIC ANALYSIS</a:t>
            </a:r>
          </a:p>
        </p:txBody>
      </p:sp>
    </p:spTree>
    <p:extLst>
      <p:ext uri="{BB962C8B-B14F-4D97-AF65-F5344CB8AC3E}">
        <p14:creationId xmlns:p14="http://schemas.microsoft.com/office/powerpoint/2010/main" val="252550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9E8498A-12D8-D056-0F50-14C9EAB77D8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9219" name="Title 1">
            <a:extLst>
              <a:ext uri="{FF2B5EF4-FFF2-40B4-BE49-F238E27FC236}">
                <a16:creationId xmlns:a16="http://schemas.microsoft.com/office/drawing/2014/main" id="{81D43F90-F6B5-763B-0BBB-BA69C9D798A6}"/>
              </a:ext>
            </a:extLst>
          </p:cNvPr>
          <p:cNvSpPr txBox="1">
            <a:spLocks/>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pic>
        <p:nvPicPr>
          <p:cNvPr id="9220" name="Picture 7">
            <a:extLst>
              <a:ext uri="{FF2B5EF4-FFF2-40B4-BE49-F238E27FC236}">
                <a16:creationId xmlns:a16="http://schemas.microsoft.com/office/drawing/2014/main" id="{74706AEE-51E6-D0F7-726C-7861C0972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4FCBB16A-73E5-4051-C5BC-27E523E423DD}"/>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a:latin typeface="Times New Roman" pitchFamily="18" charset="0"/>
                <a:cs typeface="Times New Roman" pitchFamily="18" charset="0"/>
              </a:rPr>
              <a:t>Conclusion </a:t>
            </a:r>
          </a:p>
        </p:txBody>
      </p:sp>
      <p:sp>
        <p:nvSpPr>
          <p:cNvPr id="3" name="TextBox 2">
            <a:extLst>
              <a:ext uri="{FF2B5EF4-FFF2-40B4-BE49-F238E27FC236}">
                <a16:creationId xmlns:a16="http://schemas.microsoft.com/office/drawing/2014/main" id="{AB89E3EE-5CA0-2B8A-7560-4D331033EA99}"/>
              </a:ext>
            </a:extLst>
          </p:cNvPr>
          <p:cNvSpPr txBox="1"/>
          <p:nvPr/>
        </p:nvSpPr>
        <p:spPr>
          <a:xfrm>
            <a:off x="269239" y="2087393"/>
            <a:ext cx="11511281"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t>In conclusion, malware analysis using a sandbox is a vital practice in the field of cybersecurity, providing a controlled and secure environment for dissecting and understanding malicious software.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 </a:t>
            </a:r>
            <a:r>
              <a:rPr lang="en-US" sz="2400" b="0" i="0" dirty="0">
                <a:solidFill>
                  <a:srgbClr val="111111"/>
                </a:solidFill>
                <a:effectLst/>
              </a:rPr>
              <a:t>Security professionals must combine sandbox analysis with other techniques for comprehensive threat assessment.</a:t>
            </a:r>
            <a:endParaRPr lang="en-IN" sz="2400" dirty="0"/>
          </a:p>
        </p:txBody>
      </p:sp>
    </p:spTree>
    <p:extLst>
      <p:ext uri="{BB962C8B-B14F-4D97-AF65-F5344CB8AC3E}">
        <p14:creationId xmlns:p14="http://schemas.microsoft.com/office/powerpoint/2010/main" val="93315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966</TotalTime>
  <Words>583</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Bodoni MT</vt:lpstr>
      <vt:lpstr>Calibri</vt:lpstr>
      <vt:lpstr>Calibri Light</vt:lpstr>
      <vt:lpstr>Castellar</vt:lpstr>
      <vt:lpstr>Roboto</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Keshari Sakharkar</cp:lastModifiedBy>
  <cp:revision>55</cp:revision>
  <cp:lastPrinted>2018-01-20T12:20:28Z</cp:lastPrinted>
  <dcterms:created xsi:type="dcterms:W3CDTF">2018-01-20T09:03:31Z</dcterms:created>
  <dcterms:modified xsi:type="dcterms:W3CDTF">2024-02-09T19:04:45Z</dcterms:modified>
</cp:coreProperties>
</file>