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8" r:id="rId3"/>
    <p:sldMasterId id="2147483696" r:id="rId4"/>
    <p:sldMasterId id="2147483713" r:id="rId5"/>
    <p:sldMasterId id="2147483730" r:id="rId6"/>
  </p:sldMasterIdLst>
  <p:notesMasterIdLst>
    <p:notesMasterId r:id="rId29"/>
  </p:notesMasterIdLst>
  <p:sldIdLst>
    <p:sldId id="344" r:id="rId7"/>
    <p:sldId id="345" r:id="rId8"/>
    <p:sldId id="346" r:id="rId9"/>
    <p:sldId id="262" r:id="rId10"/>
    <p:sldId id="266" r:id="rId11"/>
    <p:sldId id="355" r:id="rId12"/>
    <p:sldId id="356" r:id="rId13"/>
    <p:sldId id="357" r:id="rId14"/>
    <p:sldId id="273" r:id="rId15"/>
    <p:sldId id="358" r:id="rId16"/>
    <p:sldId id="263" r:id="rId17"/>
    <p:sldId id="288" r:id="rId18"/>
    <p:sldId id="352" r:id="rId19"/>
    <p:sldId id="353" r:id="rId20"/>
    <p:sldId id="354" r:id="rId21"/>
    <p:sldId id="359" r:id="rId22"/>
    <p:sldId id="348" r:id="rId23"/>
    <p:sldId id="349" r:id="rId24"/>
    <p:sldId id="350" r:id="rId25"/>
    <p:sldId id="336" r:id="rId26"/>
    <p:sldId id="360" r:id="rId27"/>
    <p:sldId id="34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58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D3669-05FE-488F-980D-F3A5D141C70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5648-9B24-456F-926F-7402B826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5648-9B24-456F-926F-7402B82656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2821-741E-4733-8CC6-4579447BA5C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D797-E69C-48F8-9328-E04BE8792456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9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FA4C-DB62-4BF7-8ACC-654E60960CF5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433D-AAF3-4F8A-A959-F8B3E9B88F2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BE70B-86F5-4F56-B36B-3CA9999C7D2C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1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7224-6F7F-4958-9108-A2EAC5AF5DDD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8C9A-296B-4A55-811E-574859C5216A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43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822-E884-44D8-991E-D50CA6764A4D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B007-5CCF-4FB3-A55E-1794E633A5F5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737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2665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0690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387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330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896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C44A-CD2C-4474-AD80-8A159B84872A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4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1ED9-F2DD-4F93-B5FC-EF1CDA87A6FF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5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4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79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42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4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815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559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1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25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1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0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81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149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74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59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585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429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91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76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59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5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3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43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641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0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1547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36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5136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6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894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06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43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96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0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41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21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49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39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36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3066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93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8688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94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7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4534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043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8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819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3309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80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01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43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857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838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52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85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0EBB63-B1DA-426B-8AF4-453A75EDFBB0}" type="datetime1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MCA  NRI INSTITUTE OF INFORMATION SCIENCE &amp; TECHNOLOGY ,BHOPAL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1B1D-E2B0-40B9-89CA-8BF89C988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5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1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DB02-CFF0-4091-BC1E-4FBE47B7B211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6C134B-6764-441C-9232-E17BC938C4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C:\Documents and Settings\sudesh\Desktop\Rajiv_Gandhi_Technical_University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914400" cy="98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5334000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DEPARTMENT OF MASTER OF </a:t>
            </a: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Computer APPLICATION 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4903" y="2209800"/>
            <a:ext cx="5444097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Submitted 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Student Name – KESHAV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Enrollment No. – </a:t>
            </a:r>
            <a:r>
              <a:rPr lang="en-US" b="1" u="sng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0115CA231053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Semester – THIRD (3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Under the Guidance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Prof. DEV NAGAR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0" name="Title 2"/>
          <p:cNvSpPr txBox="1"/>
          <p:nvPr/>
        </p:nvSpPr>
        <p:spPr>
          <a:xfrm>
            <a:off x="246048" y="44624"/>
            <a:ext cx="8572528" cy="129697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 w="12700">
                  <a:solidFill>
                    <a:srgbClr val="EBEBEB">
                      <a:satMod val="155000"/>
                    </a:srgbClr>
                  </a:solidFill>
                  <a:prstDash val="solid"/>
                </a:ln>
                <a:solidFill>
                  <a:srgbClr val="0E55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NRI INSTITUTE OF INFORMATION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 w="12700">
                  <a:solidFill>
                    <a:srgbClr val="EBEBEB">
                      <a:satMod val="155000"/>
                    </a:srgbClr>
                  </a:solidFill>
                  <a:prstDash val="solid"/>
                </a:ln>
                <a:solidFill>
                  <a:srgbClr val="0E55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  <a:t>SCIENCE &amp; TECHENOLOGY</a:t>
            </a:r>
            <a:br>
              <a:rPr kumimoji="0" lang="en-GB" sz="2400" b="1" i="0" u="none" strike="noStrike" kern="1200" cap="none" spc="0" normalizeH="0" baseline="0" noProof="0" dirty="0">
                <a:ln w="12700">
                  <a:solidFill>
                    <a:srgbClr val="EBEBEB">
                      <a:satMod val="155000"/>
                    </a:srgbClr>
                  </a:solidFill>
                  <a:prstDash val="solid"/>
                </a:ln>
                <a:solidFill>
                  <a:srgbClr val="0E55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lgerian" pitchFamily="82" charset="0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 w="12700">
                <a:solidFill>
                  <a:srgbClr val="EBEBEB">
                    <a:satMod val="155000"/>
                  </a:srgbClr>
                </a:solidFill>
                <a:prstDash val="solid"/>
              </a:ln>
              <a:solidFill>
                <a:srgbClr val="0E5580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Algerian" pitchFamily="82" charset="0"/>
              <a:ea typeface="+mj-ea"/>
              <a:cs typeface="+mj-cs"/>
            </a:endParaRPr>
          </a:p>
        </p:txBody>
      </p:sp>
      <p:sp>
        <p:nvSpPr>
          <p:cNvPr id="14" name="Footer Placeholder 3"/>
          <p:cNvSpPr txBox="1"/>
          <p:nvPr/>
        </p:nvSpPr>
        <p:spPr>
          <a:xfrm>
            <a:off x="395536" y="5877272"/>
            <a:ext cx="1512168" cy="7098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MCA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31233" y="5805265"/>
            <a:ext cx="662473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/>
                <a:ea typeface="+mn-ea"/>
                <a:cs typeface="Times New Roman" panose="02020603050405020304" pitchFamily="18" charset="0"/>
              </a:rPr>
              <a:t>NRI INSTITUTE OF INFORMATION SCIENCE AND TECHNOLOGY ,BHOPAL</a:t>
            </a:r>
            <a:endParaRPr kumimoji="0" lang="en-US" sz="1800" b="1" i="0" u="none" strike="noStrike" kern="1200" cap="none" spc="50" normalizeH="0" baseline="0" noProof="0" dirty="0">
              <a:ln w="0">
                <a:solidFill>
                  <a:srgbClr val="ACD433">
                    <a:lumMod val="75000"/>
                  </a:srgbClr>
                </a:solidFill>
              </a:ln>
              <a:solidFill>
                <a:srgbClr val="0E558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026" name="Picture 2" descr="C:\Users\lab04000\Downloads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28600"/>
            <a:ext cx="1066800" cy="12953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5D67-7C81-513C-74DD-45ACB13C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 – 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392370-E46F-23C4-2BFB-38E96089B4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308005"/>
            <a:ext cx="6348413" cy="358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66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800" dirty="0"/>
              <a:t>EMPLOYEE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Picture 3" descr="C:\Users\new\Desktop\resume\NRi All\NRI\4th Sem Project\dtabs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64386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FLOW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1040" y="1428736"/>
            <a:ext cx="774192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B0A5-A626-652B-D39C-C9C6467E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22B1B-FB0E-95CF-1F44-48D0DC4C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0" y="1600200"/>
            <a:ext cx="53133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6268-1A15-6355-7791-A4F9164E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record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818E20-B230-2B90-9E79-E758C6C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40" y="1600200"/>
            <a:ext cx="531331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3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4D7C-7567-CA36-B97A-609F11B6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A54BA-0A03-BD31-99D8-757E34F4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57" y="1600200"/>
            <a:ext cx="47656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7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F955-EC03-2A94-FE8C-1CC8802B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D653-2813-476F-5497-4D3D8F2A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  <a:p>
            <a:r>
              <a:rPr lang="en-US" dirty="0"/>
              <a:t>Usability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Security Testing</a:t>
            </a:r>
          </a:p>
          <a:p>
            <a:r>
              <a:rPr lang="en-US" dirty="0"/>
              <a:t>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5944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B74-D22C-9730-D706-5DD0F1DF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050505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Feasibility </a:t>
            </a:r>
            <a:r>
              <a:rPr lang="en-US" sz="3200" b="1" u="sng" spc="-10" dirty="0">
                <a:solidFill>
                  <a:srgbClr val="050505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Study: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135-C38D-0CBB-3E6F-5119FDB7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>
              <a:lnSpc>
                <a:spcPct val="150000"/>
              </a:lnSpc>
              <a:buClr>
                <a:srgbClr val="050505"/>
              </a:buClr>
              <a:buSzPts val="1050"/>
              <a:buNone/>
              <a:tabLst>
                <a:tab pos="327025" algn="l"/>
              </a:tabLst>
            </a:pPr>
            <a:r>
              <a:rPr lang="en-US" sz="1800" b="1" spc="-25" dirty="0">
                <a:solidFill>
                  <a:srgbClr val="050505"/>
                </a:solidFill>
                <a:effectLst/>
                <a:ea typeface="Arial" panose="020B0604020202020204" pitchFamily="34" charset="0"/>
              </a:rPr>
              <a:t>Economical </a:t>
            </a:r>
            <a:r>
              <a:rPr lang="en-US" sz="1800" b="1" spc="-10" dirty="0">
                <a:solidFill>
                  <a:srgbClr val="050505"/>
                </a:solidFill>
                <a:effectLst/>
                <a:ea typeface="Arial" panose="020B0604020202020204" pitchFamily="34" charset="0"/>
              </a:rPr>
              <a:t>Feasibility</a:t>
            </a:r>
            <a:endParaRPr lang="en-US" sz="1800" b="1" spc="-5" dirty="0">
              <a:ea typeface="Arial" panose="020B0604020202020204" pitchFamily="34" charset="0"/>
            </a:endParaRPr>
          </a:p>
          <a:p>
            <a:pPr marL="0" marR="0" lvl="0" indent="0">
              <a:lnSpc>
                <a:spcPct val="150000"/>
              </a:lnSpc>
              <a:buClr>
                <a:srgbClr val="050505"/>
              </a:buClr>
              <a:buSzPts val="1050"/>
              <a:buNone/>
              <a:tabLst>
                <a:tab pos="327025" algn="l"/>
              </a:tabLst>
            </a:pPr>
            <a:r>
              <a:rPr lang="en-US" sz="1800" dirty="0">
                <a:solidFill>
                  <a:srgbClr val="050505"/>
                </a:solidFill>
                <a:effectLst/>
                <a:ea typeface="Arial MT"/>
                <a:cs typeface="Arial MT"/>
              </a:rPr>
              <a:t>This </a:t>
            </a:r>
            <a:r>
              <a:rPr lang="en-US" sz="1800" dirty="0">
                <a:solidFill>
                  <a:srgbClr val="181818"/>
                </a:solidFill>
                <a:effectLst/>
                <a:ea typeface="Arial MT"/>
                <a:cs typeface="Arial MT"/>
              </a:rPr>
              <a:t>is every important aspect to be considered while developing a project. We decided the technology based on minimum possible cost factor.</a:t>
            </a:r>
            <a:endParaRPr lang="en-US" sz="1800" dirty="0">
              <a:effectLst/>
              <a:ea typeface="Arial MT"/>
              <a:cs typeface="Arial MT"/>
            </a:endParaRPr>
          </a:p>
          <a:p>
            <a:pPr marL="0" marR="0" lvl="0" indent="0">
              <a:lnSpc>
                <a:spcPct val="150000"/>
              </a:lnSpc>
              <a:buClr>
                <a:srgbClr val="050505"/>
              </a:buClr>
              <a:buSzPts val="1050"/>
              <a:buNone/>
              <a:tabLst>
                <a:tab pos="328930" algn="l"/>
              </a:tabLst>
            </a:pPr>
            <a:r>
              <a:rPr lang="en-US" sz="1800" b="1" spc="-5" dirty="0">
                <a:solidFill>
                  <a:srgbClr val="050505"/>
                </a:solidFill>
                <a:effectLst/>
                <a:ea typeface="Arial" panose="020B0604020202020204" pitchFamily="34" charset="0"/>
              </a:rPr>
              <a:t>Technical </a:t>
            </a:r>
            <a:r>
              <a:rPr lang="en-US" sz="1800" b="1" spc="-10" dirty="0">
                <a:solidFill>
                  <a:srgbClr val="050505"/>
                </a:solidFill>
                <a:effectLst/>
                <a:ea typeface="Arial" panose="020B0604020202020204" pitchFamily="34" charset="0"/>
              </a:rPr>
              <a:t>Feasibility</a:t>
            </a:r>
            <a:endParaRPr lang="en-US" sz="1800" b="1" spc="-5" dirty="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50505"/>
                </a:solidFill>
                <a:effectLst/>
                <a:ea typeface="Arial MT"/>
                <a:cs typeface="Arial MT"/>
              </a:rPr>
              <a:t>This </a:t>
            </a:r>
            <a:r>
              <a:rPr lang="en-US" sz="1800" dirty="0">
                <a:solidFill>
                  <a:srgbClr val="181818"/>
                </a:solidFill>
                <a:effectLst/>
                <a:ea typeface="Arial MT"/>
                <a:cs typeface="Arial MT"/>
              </a:rPr>
              <a:t>included the study of function</a:t>
            </a:r>
            <a:r>
              <a:rPr lang="en-US" sz="1800" dirty="0">
                <a:solidFill>
                  <a:srgbClr val="4D4D4D"/>
                </a:solidFill>
                <a:effectLst/>
                <a:ea typeface="Arial MT"/>
                <a:cs typeface="Arial MT"/>
              </a:rPr>
              <a:t>, </a:t>
            </a:r>
            <a:r>
              <a:rPr lang="en-US" sz="1800" dirty="0">
                <a:solidFill>
                  <a:srgbClr val="181818"/>
                </a:solidFill>
                <a:effectLst/>
                <a:ea typeface="Arial MT"/>
                <a:cs typeface="Arial MT"/>
              </a:rPr>
              <a:t>performance and constraints that may affect the ability to achieve an acceptable system.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5050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US" sz="1800" b="1" spc="-10" dirty="0">
                <a:solidFill>
                  <a:srgbClr val="05050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lang="en-US" sz="1800" b="1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181818"/>
                </a:solidFill>
                <a:effectLst/>
                <a:ea typeface="Arial MT"/>
                <a:cs typeface="Arial MT"/>
              </a:rPr>
              <a:t>No doubt the proposed system is </a:t>
            </a:r>
            <a:r>
              <a:rPr lang="en-US" sz="1800" dirty="0">
                <a:solidFill>
                  <a:srgbClr val="050505"/>
                </a:solidFill>
                <a:effectLst/>
                <a:ea typeface="Arial MT"/>
                <a:cs typeface="Arial MT"/>
              </a:rPr>
              <a:t>fully </a:t>
            </a:r>
            <a:r>
              <a:rPr lang="en-US" sz="1800" dirty="0">
                <a:solidFill>
                  <a:srgbClr val="181818"/>
                </a:solidFill>
                <a:effectLst/>
                <a:ea typeface="Arial MT"/>
                <a:cs typeface="Arial MT"/>
              </a:rPr>
              <a:t>GUI based that is very user friendly and all inputs to be taken all self-explanatory even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0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2722-43FF-358E-38C8-193AA956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Hardware required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C93E-A3F4-0EAE-E96D-EE6EF798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1" dirty="0"/>
              <a:t>01                                  Processor                                                                      2.4 GHz Processor speed</a:t>
            </a:r>
          </a:p>
          <a:p>
            <a:pPr>
              <a:lnSpc>
                <a:spcPct val="120000"/>
              </a:lnSpc>
              <a:buNone/>
            </a:pPr>
            <a:r>
              <a:rPr lang="en-US" sz="1500" b="1" dirty="0"/>
              <a:t> </a:t>
            </a:r>
          </a:p>
          <a:p>
            <a:pPr>
              <a:lnSpc>
                <a:spcPct val="120000"/>
              </a:lnSpc>
            </a:pPr>
            <a:r>
              <a:rPr lang="en-US" sz="1500" b="1" dirty="0"/>
              <a:t>02                                  Memory                                                                        2 GB RAM</a:t>
            </a:r>
          </a:p>
          <a:p>
            <a:pPr>
              <a:lnSpc>
                <a:spcPct val="120000"/>
              </a:lnSpc>
            </a:pPr>
            <a:endParaRPr lang="en-US" sz="1500" b="1" dirty="0"/>
          </a:p>
          <a:p>
            <a:pPr>
              <a:lnSpc>
                <a:spcPct val="120000"/>
              </a:lnSpc>
            </a:pPr>
            <a:r>
              <a:rPr lang="en-US" sz="1500" b="1" dirty="0"/>
              <a:t>03                                  Disk Space                                                                     500 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2C73-1418-1B7E-4B98-35FF41CA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Software required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BEC9-E41A-878A-309A-93A579ED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1" dirty="0"/>
              <a:t>01                                  Operating System                                                        Windows Server 							2008,Windows7,10,11</a:t>
            </a:r>
          </a:p>
          <a:p>
            <a:pPr>
              <a:lnSpc>
                <a:spcPct val="120000"/>
              </a:lnSpc>
            </a:pPr>
            <a:endParaRPr lang="en-US" sz="1500" b="1" dirty="0"/>
          </a:p>
          <a:p>
            <a:pPr>
              <a:lnSpc>
                <a:spcPct val="120000"/>
              </a:lnSpc>
            </a:pPr>
            <a:r>
              <a:rPr lang="en-US" sz="1500" b="1" dirty="0"/>
              <a:t>02                                  Database Management System                                  </a:t>
            </a:r>
            <a:r>
              <a:rPr lang="en-US" sz="1500" b="1" dirty="0" err="1"/>
              <a:t>MySql</a:t>
            </a:r>
            <a:r>
              <a:rPr lang="en-US" sz="1500" b="1" dirty="0"/>
              <a:t> 8.0.0G</a:t>
            </a:r>
          </a:p>
          <a:p>
            <a:pPr>
              <a:lnSpc>
                <a:spcPct val="120000"/>
              </a:lnSpc>
            </a:pPr>
            <a:endParaRPr lang="en-US" sz="1500" b="1" dirty="0"/>
          </a:p>
          <a:p>
            <a:pPr>
              <a:lnSpc>
                <a:spcPct val="120000"/>
              </a:lnSpc>
            </a:pPr>
            <a:r>
              <a:rPr lang="en-US" sz="1500" b="1" dirty="0"/>
              <a:t>03                                    Runtime Environment                                                STS-4 IDE</a:t>
            </a:r>
          </a:p>
          <a:p>
            <a:pPr>
              <a:lnSpc>
                <a:spcPct val="120000"/>
              </a:lnSpc>
            </a:pPr>
            <a:endParaRPr lang="en-US" sz="1500" b="1" dirty="0"/>
          </a:p>
          <a:p>
            <a:pPr>
              <a:lnSpc>
                <a:spcPct val="120000"/>
              </a:lnSpc>
            </a:pPr>
            <a:r>
              <a:rPr lang="en-US" sz="1500" b="1" dirty="0"/>
              <a:t>04                                     Server                                                                           Tomcat-09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777" y="33265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PRESENTATION ON MINOR PROJECT </a:t>
            </a:r>
            <a:endParaRPr lang="en-US" sz="5400" b="1" dirty="0"/>
          </a:p>
        </p:txBody>
      </p:sp>
      <p:sp>
        <p:nvSpPr>
          <p:cNvPr id="9" name="Footer Placeholder 3"/>
          <p:cNvSpPr txBox="1"/>
          <p:nvPr/>
        </p:nvSpPr>
        <p:spPr>
          <a:xfrm>
            <a:off x="395536" y="6052905"/>
            <a:ext cx="7161442" cy="709894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MCA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Footer Placeholder 3"/>
          <p:cNvSpPr txBox="1"/>
          <p:nvPr/>
        </p:nvSpPr>
        <p:spPr>
          <a:xfrm>
            <a:off x="395536" y="5877272"/>
            <a:ext cx="1512168" cy="7098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MCA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31233" y="5805265"/>
            <a:ext cx="662473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/>
                <a:ea typeface="+mn-ea"/>
                <a:cs typeface="Times New Roman" panose="02020603050405020304" pitchFamily="18" charset="0"/>
              </a:rPr>
              <a:t>NRI INSTITUTE OF INFORMATION SCIENCE AND TECHNOLOGY ,BHOPAL</a:t>
            </a:r>
            <a:endParaRPr kumimoji="0" lang="en-US" sz="1800" b="1" i="0" u="none" strike="noStrike" kern="1200" cap="none" spc="50" normalizeH="0" baseline="0" noProof="0" dirty="0">
              <a:ln w="0">
                <a:solidFill>
                  <a:srgbClr val="ACD433">
                    <a:lumMod val="75000"/>
                  </a:srgbClr>
                </a:solidFill>
              </a:ln>
              <a:solidFill>
                <a:srgbClr val="0E558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6768752" cy="25086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	</a:t>
            </a:r>
          </a:p>
          <a:p>
            <a:pPr algn="ctr"/>
            <a:r>
              <a:rPr lang="en-US" sz="3200" b="1" dirty="0"/>
              <a:t>EMPLOYEE MANAGEMENT SYSTEM</a:t>
            </a:r>
            <a:endParaRPr lang="en-IN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Future scope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Whether you’re reserving a table at your favorite restaurant or ensuring that you have a set time to visit a busy fine arts museum, online employee scheduling continues to become further ingrained in our daily lives. </a:t>
            </a:r>
          </a:p>
          <a:p>
            <a:r>
              <a:rPr lang="en-US" dirty="0"/>
              <a:t>The same should be said about the way employees schedule a visit to the employee’s office.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b="1" dirty="0"/>
              <a:t>Speaking of online employee booking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-century employees expect 21</a:t>
            </a:r>
            <a:r>
              <a:rPr lang="en-US" baseline="30000" dirty="0"/>
              <a:t>st</a:t>
            </a:r>
            <a:r>
              <a:rPr lang="en-US" dirty="0"/>
              <a:t>-century  employee  IT  technology  at  their  fingertips.  </a:t>
            </a:r>
            <a:r>
              <a:rPr lang="en-US" dirty="0" err="1"/>
              <a:t>healow</a:t>
            </a:r>
            <a:r>
              <a:rPr lang="en-US" baseline="30000" dirty="0"/>
              <a:t>®</a:t>
            </a:r>
            <a:r>
              <a:rPr lang="en-US" dirty="0"/>
              <a:t> Open Access</a:t>
            </a:r>
            <a:r>
              <a:rPr lang="en-US" baseline="30000" dirty="0"/>
              <a:t>®</a:t>
            </a:r>
            <a:r>
              <a:rPr lang="en-US" dirty="0"/>
              <a:t> lets employees request or book employees online, anytime  and from  any device. </a:t>
            </a:r>
          </a:p>
          <a:p>
            <a:r>
              <a:rPr lang="en-US" dirty="0"/>
              <a:t>Having a tool like this could mean fewer phone calls for your staff and give them more time to work directly with employees.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4C6C-2FCF-4574-8030-89E0D537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64FF-3047-2973-BC6A-217AE5E34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cost efficiency </a:t>
            </a:r>
          </a:p>
          <a:p>
            <a:r>
              <a:rPr lang="en-US" dirty="0"/>
              <a:t>Data security risk</a:t>
            </a:r>
          </a:p>
          <a:p>
            <a:r>
              <a:rPr lang="en-US" dirty="0"/>
              <a:t>Training requirement</a:t>
            </a:r>
          </a:p>
          <a:p>
            <a:r>
              <a:rPr lang="en-US" dirty="0"/>
              <a:t>Higher Maintenance and Updates</a:t>
            </a:r>
          </a:p>
          <a:p>
            <a:r>
              <a:rPr lang="en-US" dirty="0"/>
              <a:t>Higher dependency </a:t>
            </a:r>
          </a:p>
        </p:txBody>
      </p:sp>
    </p:spTree>
    <p:extLst>
      <p:ext uri="{BB962C8B-B14F-4D97-AF65-F5344CB8AC3E}">
        <p14:creationId xmlns:p14="http://schemas.microsoft.com/office/powerpoint/2010/main" val="2417450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6477000" cy="1752600"/>
          </a:xfrm>
        </p:spPr>
        <p:txBody>
          <a:bodyPr>
            <a:noAutofit/>
          </a:bodyPr>
          <a:lstStyle/>
          <a:p>
            <a:pPr algn="ctr"/>
            <a:br>
              <a:rPr lang="en-IN" sz="13800" b="1" dirty="0">
                <a:solidFill>
                  <a:schemeClr val="tx1"/>
                </a:solidFill>
              </a:rPr>
            </a:br>
            <a:r>
              <a:rPr lang="en-IN" sz="9600" b="1" dirty="0">
                <a:solidFill>
                  <a:schemeClr val="tx1"/>
                </a:solidFill>
              </a:rPr>
              <a:t>THANKS</a:t>
            </a:r>
            <a:endParaRPr lang="en-US" altLang="en-IN" sz="9600" b="1" dirty="0">
              <a:solidFill>
                <a:schemeClr val="tx1"/>
              </a:solidFill>
            </a:endParaRPr>
          </a:p>
        </p:txBody>
      </p:sp>
      <p:sp>
        <p:nvSpPr>
          <p:cNvPr id="8" name="Footer Placeholder 3"/>
          <p:cNvSpPr txBox="1"/>
          <p:nvPr/>
        </p:nvSpPr>
        <p:spPr>
          <a:xfrm>
            <a:off x="395536" y="6052905"/>
            <a:ext cx="7161442" cy="709894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MCA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Footer Placeholder 3"/>
          <p:cNvSpPr txBox="1"/>
          <p:nvPr/>
        </p:nvSpPr>
        <p:spPr>
          <a:xfrm>
            <a:off x="395536" y="5877272"/>
            <a:ext cx="1512168" cy="7098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MCA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31233" y="5805265"/>
            <a:ext cx="662473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/>
                <a:ea typeface="+mn-ea"/>
                <a:cs typeface="Times New Roman" panose="02020603050405020304" pitchFamily="18" charset="0"/>
              </a:rPr>
              <a:t>NRI INSTITUTE OF INFORMATION SCIENCE AND TECHNOLOGY ,BHOPAL</a:t>
            </a:r>
            <a:endParaRPr kumimoji="0" lang="en-US" sz="1800" b="1" i="0" u="none" strike="noStrike" kern="1200" cap="none" spc="50" normalizeH="0" baseline="0" noProof="0" dirty="0">
              <a:ln w="0">
                <a:solidFill>
                  <a:srgbClr val="ACD433">
                    <a:lumMod val="75000"/>
                  </a:srgbClr>
                </a:solidFill>
              </a:ln>
              <a:solidFill>
                <a:srgbClr val="0E558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071408" y="1271499"/>
            <a:ext cx="7100992" cy="413870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cap="none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55576" y="73911"/>
            <a:ext cx="6552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CONTENTS</a:t>
            </a:r>
          </a:p>
        </p:txBody>
      </p:sp>
      <p:sp>
        <p:nvSpPr>
          <p:cNvPr id="10" name="Footer Placeholder 3"/>
          <p:cNvSpPr txBox="1"/>
          <p:nvPr/>
        </p:nvSpPr>
        <p:spPr>
          <a:xfrm>
            <a:off x="395536" y="6052905"/>
            <a:ext cx="7161442" cy="709894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31233" y="5805265"/>
            <a:ext cx="6624736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0">
                  <a:solidFill>
                    <a:srgbClr val="ACD433">
                      <a:lumMod val="75000"/>
                    </a:srgbClr>
                  </a:solidFill>
                </a:ln>
                <a:solidFill>
                  <a:srgbClr val="0E558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/>
                <a:ea typeface="+mn-ea"/>
                <a:cs typeface="Times New Roman" panose="02020603050405020304" pitchFamily="18" charset="0"/>
              </a:rPr>
              <a:t>NRI INSTITUTE OF INFORMATION SCIENCE AND TECHNOLOGY ,BHOPAL</a:t>
            </a:r>
            <a:endParaRPr kumimoji="0" lang="en-US" sz="1800" b="1" i="0" u="none" strike="noStrike" kern="1200" cap="none" spc="50" normalizeH="0" baseline="0" noProof="0" dirty="0">
              <a:ln w="0">
                <a:solidFill>
                  <a:srgbClr val="ACD433">
                    <a:lumMod val="75000"/>
                  </a:srgbClr>
                </a:solidFill>
              </a:ln>
              <a:solidFill>
                <a:srgbClr val="0E558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Century Gothic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1783" y="1219686"/>
            <a:ext cx="8160433" cy="35118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rgbClr val="ACD433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1832BE-3969-D0BC-0E50-DD64075E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66767"/>
              </p:ext>
            </p:extLst>
          </p:nvPr>
        </p:nvGraphicFramePr>
        <p:xfrm>
          <a:off x="1524000" y="474021"/>
          <a:ext cx="679241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8160">
                  <a:extLst>
                    <a:ext uri="{9D8B030D-6E8A-4147-A177-3AD203B41FA5}">
                      <a16:colId xmlns:a16="http://schemas.microsoft.com/office/drawing/2014/main" val="2954426526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860531618"/>
                    </a:ext>
                  </a:extLst>
                </a:gridCol>
              </a:tblGrid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16977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Introduction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54366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Objective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989760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Front 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02861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Back 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44935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Database connectivity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03632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SDLC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4881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ER Diagram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66267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16121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Data flow diagram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86067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Screen shot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50848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3731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Feasibility study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62215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Hardware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10993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Software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36898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Future scope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94405"/>
                  </a:ext>
                </a:extLst>
              </a:tr>
              <a:tr h="303782">
                <a:tc>
                  <a:txBody>
                    <a:bodyPr/>
                    <a:lstStyle/>
                    <a:p>
                      <a:r>
                        <a:rPr lang="en-US" dirty="0"/>
                        <a:t>Limitations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00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148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indefinite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mph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2" dur="3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56990"/>
          </a:xfrm>
        </p:spPr>
        <p:txBody>
          <a:bodyPr>
            <a:normAutofit/>
          </a:bodyPr>
          <a:lstStyle/>
          <a:p>
            <a:r>
              <a:rPr lang="en-US" b="1" u="sng" dirty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  <a:solidFill>
            <a:schemeClr val="bg1">
              <a:lumMod val="50000"/>
            </a:schemeClr>
          </a:solidFill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b="1" dirty="0"/>
              <a:t> </a:t>
            </a:r>
            <a:endParaRPr lang="en-US" b="1" i="1" dirty="0"/>
          </a:p>
          <a:p>
            <a:pPr>
              <a:lnSpc>
                <a:spcPct val="170000"/>
              </a:lnSpc>
            </a:pPr>
            <a:r>
              <a:rPr lang="en-US" b="1" i="1" dirty="0"/>
              <a:t>This chapter gives a brief theoretical preview upon the database information systems and goes through the essence of the problem that should be resolved. </a:t>
            </a:r>
          </a:p>
          <a:p>
            <a:pPr>
              <a:lnSpc>
                <a:spcPct val="170000"/>
              </a:lnSpc>
            </a:pPr>
            <a:r>
              <a:rPr lang="en-US" b="1" i="1" dirty="0"/>
              <a:t>Background Most of the contemporary Information systems are based on the Database technology as a collection of logically related data, and DBMS as a software system allowing the users to define, create, maintain and control access to the database. The process of constructing such kind of systems is not so simple. It involves a mutual development of application program and database. The application program is actually the bridge between the users and the database, where the data is stored. Thus, the well-developed application program and database are very important for the reliability, flexibility and functionality of the system. The so defined systems differentiate to each other and their development comprises a great variety of tasks to be resolved and implemented.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u="sn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571500" lvl="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To Create Web based online Employee                  Management system.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Track and find out the availability of employee   and manage all employee related information.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 Establishment of paperless environment.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71E-CB85-D692-130B-F977F35F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A990-3D47-74D9-FCB0-F25A470E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 script</a:t>
            </a:r>
          </a:p>
        </p:txBody>
      </p:sp>
    </p:spTree>
    <p:extLst>
      <p:ext uri="{BB962C8B-B14F-4D97-AF65-F5344CB8AC3E}">
        <p14:creationId xmlns:p14="http://schemas.microsoft.com/office/powerpoint/2010/main" val="263054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58F6-9EB9-8524-AF50-66985991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DC7E-09FC-7D7C-543D-E3C89141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6476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1CA3-51E1-59B4-4A7B-D06D3C20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01FC-3106-2F72-3B90-062E3171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33179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948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Waterfall Model</a:t>
            </a:r>
          </a:p>
          <a:p>
            <a:endParaRPr lang="en-US" dirty="0"/>
          </a:p>
        </p:txBody>
      </p:sp>
      <p:pic>
        <p:nvPicPr>
          <p:cNvPr id="6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00" y="2143116"/>
            <a:ext cx="6929486" cy="4357718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416</TotalTime>
  <Words>644</Words>
  <Application>Microsoft Office PowerPoint</Application>
  <PresentationFormat>On-screen Show (4:3)</PresentationFormat>
  <Paragraphs>136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Algerian</vt:lpstr>
      <vt:lpstr>Arial</vt:lpstr>
      <vt:lpstr>Arial MT</vt:lpstr>
      <vt:lpstr>Calibri</vt:lpstr>
      <vt:lpstr>Century Gothic</vt:lpstr>
      <vt:lpstr>Garamond</vt:lpstr>
      <vt:lpstr>Gill Sans MT</vt:lpstr>
      <vt:lpstr>Times New Roman</vt:lpstr>
      <vt:lpstr>Trebuchet MS</vt:lpstr>
      <vt:lpstr>Wingdings</vt:lpstr>
      <vt:lpstr>Wingdings 3</vt:lpstr>
      <vt:lpstr>Office Theme</vt:lpstr>
      <vt:lpstr>Ion</vt:lpstr>
      <vt:lpstr>Organic</vt:lpstr>
      <vt:lpstr>Facet</vt:lpstr>
      <vt:lpstr>Wisp</vt:lpstr>
      <vt:lpstr>Gallery</vt:lpstr>
      <vt:lpstr>PowerPoint Presentation</vt:lpstr>
      <vt:lpstr>PRESENTATION ON MINOR PROJECT </vt:lpstr>
      <vt:lpstr>PowerPoint Presentation</vt:lpstr>
      <vt:lpstr>INTRODUCTION</vt:lpstr>
      <vt:lpstr>Objective</vt:lpstr>
      <vt:lpstr>Front end </vt:lpstr>
      <vt:lpstr>Back end </vt:lpstr>
      <vt:lpstr>Data base connectivity</vt:lpstr>
      <vt:lpstr>SDLC</vt:lpstr>
      <vt:lpstr>E – R diagram </vt:lpstr>
      <vt:lpstr>EMPLOYEE FLOWCHART</vt:lpstr>
      <vt:lpstr>DATA FLOW DIAGRAM</vt:lpstr>
      <vt:lpstr>Table screenshot </vt:lpstr>
      <vt:lpstr>Update record screenshot </vt:lpstr>
      <vt:lpstr>Delete record screenshot </vt:lpstr>
      <vt:lpstr>Testing used</vt:lpstr>
      <vt:lpstr>Feasibility Study: </vt:lpstr>
      <vt:lpstr>Hardware required </vt:lpstr>
      <vt:lpstr>Software required</vt:lpstr>
      <vt:lpstr>Future scope </vt:lpstr>
      <vt:lpstr>Limitation </vt:lpstr>
      <vt:lpstr>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Anish</dc:creator>
  <cp:lastModifiedBy>khushi sahu</cp:lastModifiedBy>
  <cp:revision>85</cp:revision>
  <dcterms:created xsi:type="dcterms:W3CDTF">2024-02-08T17:39:23Z</dcterms:created>
  <dcterms:modified xsi:type="dcterms:W3CDTF">2024-12-20T04:26:57Z</dcterms:modified>
</cp:coreProperties>
</file>