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A9C81-8970-4008-80BE-0C884EBFCC89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1E6E03-6C79-4564-BDFE-8237982C3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7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5F23F7-CEB6-4E46-8C92-F2C3266EA651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7350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5F23F7-CEB6-4E46-8C92-F2C3266EA651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54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5F23F7-CEB6-4E46-8C92-F2C3266EA651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780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5F23F7-CEB6-4E46-8C92-F2C3266EA651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490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E5F23F7-CEB6-4E46-8C92-F2C3266EA651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7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827-F0A7-49B8-87C7-A818987ECFE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B185-821F-4BBF-9359-C1D46B80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9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827-F0A7-49B8-87C7-A818987ECFE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B185-821F-4BBF-9359-C1D46B80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41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827-F0A7-49B8-87C7-A818987ECFE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B185-821F-4BBF-9359-C1D46B80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91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827-F0A7-49B8-87C7-A818987ECFE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B185-821F-4BBF-9359-C1D46B80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122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827-F0A7-49B8-87C7-A818987ECFE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B185-821F-4BBF-9359-C1D46B80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6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827-F0A7-49B8-87C7-A818987ECFE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B185-821F-4BBF-9359-C1D46B80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4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827-F0A7-49B8-87C7-A818987ECFE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B185-821F-4BBF-9359-C1D46B80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02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827-F0A7-49B8-87C7-A818987ECFE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B185-821F-4BBF-9359-C1D46B80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12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827-F0A7-49B8-87C7-A818987ECFE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B185-821F-4BBF-9359-C1D46B80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74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827-F0A7-49B8-87C7-A818987ECFE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B185-821F-4BBF-9359-C1D46B80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06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90827-F0A7-49B8-87C7-A818987ECFE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7B185-821F-4BBF-9359-C1D46B80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31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0827-F0A7-49B8-87C7-A818987ECFEA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7B185-821F-4BBF-9359-C1D46B803A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1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Quiz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l"/>
            <a:r>
              <a:rPr lang="en-US" altLang="en-US" sz="3200" dirty="0"/>
              <a:t>Quiz 1 for Section A Sep 16 2023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34DBE5-B146-440B-8547-81DFA3E59ED9}" type="slidenum">
              <a:rPr lang="en-US" altLang="en-US" sz="1200">
                <a:solidFill>
                  <a:srgbClr val="898989"/>
                </a:solidFill>
              </a:rPr>
              <a:pPr/>
              <a:t>2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Programming Monsoon 2023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752601" y="958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1790162" y="931278"/>
            <a:ext cx="842063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1 A.	Give below the </a:t>
            </a:r>
            <a:r>
              <a:rPr lang="en-US" alt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8 bit 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‘</a:t>
            </a:r>
            <a:r>
              <a:rPr lang="en-US" alt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’</a:t>
            </a:r>
            <a:r>
              <a:rPr lang="en-US" alt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 complement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 representation of </a:t>
            </a:r>
            <a:endParaRPr lang="en-US" altLang="en-US" dirty="0"/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integer </a:t>
            </a:r>
            <a:r>
              <a:rPr lang="en-US" alt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-3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 _______________________________</a:t>
            </a:r>
            <a:endParaRPr lang="en-US" altLang="en-US" dirty="0"/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The correct answer is </a:t>
            </a:r>
            <a:r>
              <a:rPr lang="en-US" alt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1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 1 1 1 1 1 0 1</a:t>
            </a:r>
            <a:endParaRPr lang="en-US" altLang="en-US" dirty="0">
              <a:solidFill>
                <a:srgbClr val="FF0000"/>
              </a:solidFill>
            </a:endParaRP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1 B.	Give below the single-precision binary representation of</a:t>
            </a:r>
            <a:endParaRPr lang="en-US" altLang="en-US" dirty="0"/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floating point number </a:t>
            </a:r>
            <a:r>
              <a:rPr lang="en-US" alt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8.75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 _______________________________</a:t>
            </a:r>
            <a:endParaRPr lang="en-US" altLang="en-US" dirty="0"/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The correct answer is </a:t>
            </a:r>
            <a:r>
              <a:rPr lang="en-US" altLang="en-US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0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  10000010  00011000000000000000000</a:t>
            </a:r>
            <a:endParaRPr lang="en-US" altLang="en-US" dirty="0">
              <a:solidFill>
                <a:srgbClr val="FF0000"/>
              </a:solidFill>
            </a:endParaRP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It is assumed that the representation of floating point numbers is in 3 parts (see below):</a:t>
            </a:r>
            <a:endParaRPr lang="en-US" altLang="en-US" dirty="0"/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1 bit Sign</a:t>
            </a:r>
            <a:endParaRPr lang="en-US" altLang="en-US" dirty="0"/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8 bit Exponent in ‘excess 127’ notation</a:t>
            </a:r>
            <a:endParaRPr lang="en-US" altLang="en-US" dirty="0"/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ourier New" panose="02070309020205020404" pitchFamily="49" charset="0"/>
              </a:rPr>
              <a:t>23 bit Mantissa (suitably ‘normalized’)</a:t>
            </a:r>
            <a:endParaRPr lang="en-US" altLang="en-US" dirty="0"/>
          </a:p>
          <a:p>
            <a:pPr indent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</p:txBody>
      </p:sp>
      <p:pic>
        <p:nvPicPr>
          <p:cNvPr id="1034" name="Picture 2" descr="https://cdncontribute.geeksforgeeks.org/wp-content/uploads/Single-Precision-IEEE-754-Floating-Point-Standar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6" b="50526"/>
          <a:stretch>
            <a:fillRect/>
          </a:stretch>
        </p:blipFill>
        <p:spPr bwMode="auto">
          <a:xfrm>
            <a:off x="1790162" y="4477821"/>
            <a:ext cx="39338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3601" y="3212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202978" y="1313039"/>
            <a:ext cx="2377440" cy="3693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1 A. 2 marks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91055" y="2593271"/>
            <a:ext cx="377766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1 B. 4 marks, broken down as follows:</a:t>
            </a:r>
          </a:p>
          <a:p>
            <a:r>
              <a:rPr lang="en-GB" dirty="0"/>
              <a:t>  1 mark for sign bit</a:t>
            </a:r>
          </a:p>
          <a:p>
            <a:r>
              <a:rPr lang="en-GB" dirty="0"/>
              <a:t>  1 mark for exponent</a:t>
            </a:r>
          </a:p>
          <a:p>
            <a:r>
              <a:rPr lang="en-GB" dirty="0"/>
              <a:t>  2 marks for Mantissa</a:t>
            </a:r>
            <a:endParaRPr lang="en-US" dirty="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5330952" y="1497705"/>
            <a:ext cx="1872026" cy="1846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096000" y="2987763"/>
            <a:ext cx="1995055" cy="3257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1130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l"/>
            <a:r>
              <a:rPr lang="en-US" altLang="en-US" sz="3200" dirty="0"/>
              <a:t>Quiz 1 for Section A Sep 16 2023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34DBE5-B146-440B-8547-81DFA3E59ED9}" type="slidenum">
              <a:rPr lang="en-US" altLang="en-US" sz="1200">
                <a:solidFill>
                  <a:srgbClr val="898989"/>
                </a:solidFill>
              </a:rPr>
              <a:pPr/>
              <a:t>3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Programming Monsoon 2023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752601" y="958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3601" y="3212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8800" y="838201"/>
            <a:ext cx="85344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GB" sz="1600" dirty="0">
                <a:cs typeface="Courier New" panose="02070309020205020404" pitchFamily="49" charset="0"/>
              </a:rPr>
              <a:t>2. </a:t>
            </a:r>
            <a:r>
              <a:rPr lang="en-US" sz="1600" dirty="0">
                <a:cs typeface="Courier New" panose="02070309020205020404" pitchFamily="49" charset="0"/>
              </a:rPr>
              <a:t>Complete the following code that uses </a:t>
            </a:r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recursion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cs typeface="Courier New" panose="02070309020205020404" pitchFamily="49" charset="0"/>
              </a:rPr>
              <a:t>to compute the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GCD(a, b),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cs typeface="Courier New" panose="02070309020205020404" pitchFamily="49" charset="0"/>
              </a:rPr>
              <a:t>where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&gt; b &gt; 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600" dirty="0">
                <a:cs typeface="Courier New" panose="02070309020205020404" pitchFamily="49" charset="0"/>
              </a:rPr>
              <a:t>By definition</a:t>
            </a:r>
          </a:p>
          <a:p>
            <a:pPr lvl="0"/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GCD(a, b)	= b, if a </a:t>
            </a:r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 = 0,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= GCD(b, a </a:t>
            </a:r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b), otherwise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GCD(a, b):		    # here a &gt; b &gt; 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replace this line with one or more lines to complete this function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a%b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0: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return(b)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return(GCD(b,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a%b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(input('input p '))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q =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(input('input q '))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((p &lt;= 0) or (q &lt;= 0)):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print('values of p, q are not positive')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p &gt; q: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print(GCD(p, q))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supply the correct actual parameters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q &gt; p: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print(GCD(q, p))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supply the correct actual parameters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lvl="0"/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91054" y="2593271"/>
            <a:ext cx="4006457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2. 6 marks, broken down as follows:</a:t>
            </a:r>
          </a:p>
          <a:p>
            <a:r>
              <a:rPr lang="en-GB" dirty="0"/>
              <a:t>  4 marks for the 4-line statements</a:t>
            </a:r>
          </a:p>
          <a:p>
            <a:r>
              <a:rPr lang="en-GB" dirty="0"/>
              <a:t>  1 mark each for the actual parameters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73752" y="3805874"/>
            <a:ext cx="3217303" cy="222656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4873752" y="3839022"/>
            <a:ext cx="3217303" cy="173881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483352" y="3336409"/>
            <a:ext cx="2607703" cy="608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ight Brace 6"/>
          <p:cNvSpPr/>
          <p:nvPr/>
        </p:nvSpPr>
        <p:spPr>
          <a:xfrm>
            <a:off x="5257800" y="2926080"/>
            <a:ext cx="225552" cy="912942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9050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l"/>
            <a:r>
              <a:rPr lang="en-US" altLang="en-US" sz="3200" dirty="0"/>
              <a:t>Quiz 1 for Section A Sep 16 2023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34DBE5-B146-440B-8547-81DFA3E59ED9}" type="slidenum">
              <a:rPr lang="en-US" altLang="en-US" sz="1200">
                <a:solidFill>
                  <a:srgbClr val="898989"/>
                </a:solidFill>
              </a:rPr>
              <a:pPr/>
              <a:t>4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Programming Monsoon 2023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752601" y="958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3601" y="3212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760913" y="609601"/>
            <a:ext cx="8534400" cy="38675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Using precedence rules from Python, what is order in which the following expression is evaluated. To answer the question, re-write the expression with parentheses around operands and operators. </a:t>
            </a:r>
          </a:p>
          <a:p>
            <a:pPr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example, 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5 / 6 * 4 + 7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better understood when it is re-written as </a:t>
            </a:r>
          </a:p>
          <a:p>
            <a:pPr>
              <a:lnSpc>
                <a:spcPct val="107000"/>
              </a:lnSpc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(((5 / 6) * 4) + 7)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 / 6 / 4 -1 + 5 &gt;= 7 and True</a:t>
            </a:r>
          </a:p>
          <a:p>
            <a:pPr marL="228600">
              <a:lnSpc>
                <a:spcPct val="107000"/>
              </a:lnSpc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correct answer is ((((((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3 / 6) / 4) -1) + 5) &gt;= 7) and True)</a:t>
            </a:r>
            <a:endParaRPr lang="en-US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Once the above expression is evaluated, what is its value? </a:t>
            </a:r>
          </a:p>
          <a:p>
            <a:endParaRPr lang="en-GB" dirty="0">
              <a:latin typeface="Calibri" panose="020F0502020204030204" pitchFamily="34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</a:rPr>
              <a:t>	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correct answer is False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91054" y="2593271"/>
            <a:ext cx="3960738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3. 6 marks, broken down as follows:</a:t>
            </a:r>
          </a:p>
          <a:p>
            <a:r>
              <a:rPr lang="en-GB" dirty="0"/>
              <a:t>  4 marks for writing the </a:t>
            </a:r>
            <a:r>
              <a:rPr lang="en-GB" dirty="0" err="1"/>
              <a:t>parantheses</a:t>
            </a:r>
            <a:endParaRPr lang="en-GB" dirty="0"/>
          </a:p>
          <a:p>
            <a:r>
              <a:rPr lang="en-GB" dirty="0"/>
              <a:t>  2 marks for the final answer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483352" y="3336409"/>
            <a:ext cx="2607703" cy="6084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483352" y="3305988"/>
            <a:ext cx="2603548" cy="100041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81439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l"/>
            <a:r>
              <a:rPr lang="en-US" altLang="en-US" sz="3200" dirty="0"/>
              <a:t>Quiz 1 for Section A Sep 16 2023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34DBE5-B146-440B-8547-81DFA3E59ED9}" type="slidenum">
              <a:rPr lang="en-US" altLang="en-US" sz="1200">
                <a:solidFill>
                  <a:srgbClr val="898989"/>
                </a:solidFill>
              </a:rPr>
              <a:pPr/>
              <a:t>5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Programming Monsoon 2023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752601" y="958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3601" y="3212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8800" y="838201"/>
            <a:ext cx="8534400" cy="5651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dirty="0"/>
              <a:t>This question is about understanding which variables are local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/>
              <a:t>, and which ones are global to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/>
              <a:t>? What is output from this program. Hint: first determine which variables are local to function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/>
              <a:t>, and which are those that are not.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# Python code to understand which variables are local or global to </a:t>
            </a:r>
            <a:r>
              <a:rPr lang="en-US" dirty="0" err="1"/>
              <a:t>func</a:t>
            </a:r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func</a:t>
            </a:r>
            <a:r>
              <a:rPr lang="en-US" dirty="0"/>
              <a:t>(x, y): </a:t>
            </a:r>
          </a:p>
          <a:p>
            <a:r>
              <a:rPr lang="en-US" dirty="0"/>
              <a:t>    x = x + 1</a:t>
            </a:r>
          </a:p>
          <a:p>
            <a:r>
              <a:rPr lang="en-US" dirty="0"/>
              <a:t>    z = x + y</a:t>
            </a:r>
          </a:p>
          <a:p>
            <a:r>
              <a:rPr lang="en-US" dirty="0"/>
              <a:t>    print(x, y, z)</a:t>
            </a:r>
          </a:p>
          <a:p>
            <a:r>
              <a:rPr lang="en-US" dirty="0"/>
              <a:t>    return(z)</a:t>
            </a:r>
          </a:p>
          <a:p>
            <a:r>
              <a:rPr lang="en-US" dirty="0"/>
              <a:t># test statements in main program  </a:t>
            </a:r>
          </a:p>
          <a:p>
            <a:r>
              <a:rPr lang="en-US" dirty="0"/>
              <a:t>x, y, z = 4, 6, 12</a:t>
            </a:r>
          </a:p>
          <a:p>
            <a:r>
              <a:rPr lang="en-US" dirty="0"/>
              <a:t>print(x, y, z)</a:t>
            </a:r>
          </a:p>
          <a:p>
            <a:r>
              <a:rPr lang="en-US" dirty="0"/>
              <a:t>print(</a:t>
            </a:r>
            <a:r>
              <a:rPr lang="en-US" dirty="0" err="1"/>
              <a:t>func</a:t>
            </a:r>
            <a:r>
              <a:rPr lang="en-US" dirty="0"/>
              <a:t>(x, y))</a:t>
            </a:r>
          </a:p>
          <a:p>
            <a:r>
              <a:rPr lang="en-US" dirty="0"/>
              <a:t> </a:t>
            </a:r>
          </a:p>
          <a:p>
            <a:r>
              <a:rPr lang="en-US" dirty="0">
                <a:solidFill>
                  <a:srgbClr val="FF0000"/>
                </a:solidFill>
              </a:rPr>
              <a:t>The correct answer is</a:t>
            </a:r>
          </a:p>
          <a:p>
            <a:r>
              <a:rPr lang="en-US" dirty="0">
                <a:solidFill>
                  <a:srgbClr val="FF0000"/>
                </a:solidFill>
              </a:rPr>
              <a:t>4 6 12</a:t>
            </a:r>
          </a:p>
          <a:p>
            <a:r>
              <a:rPr lang="en-US" dirty="0">
                <a:solidFill>
                  <a:srgbClr val="FF0000"/>
                </a:solidFill>
              </a:rPr>
              <a:t>5 6 11</a:t>
            </a:r>
          </a:p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  <a:p>
            <a:pPr>
              <a:lnSpc>
                <a:spcPct val="107000"/>
              </a:lnSpc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091054" y="2593271"/>
            <a:ext cx="3924161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3. 6 marks, broken down as follows:</a:t>
            </a:r>
          </a:p>
          <a:p>
            <a:r>
              <a:rPr lang="en-GB" dirty="0"/>
              <a:t>   2 marks each for each line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3044952" y="3191873"/>
            <a:ext cx="5046103" cy="248655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2668525" y="5330952"/>
            <a:ext cx="129539" cy="758952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5531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685800"/>
          </a:xfrm>
        </p:spPr>
        <p:txBody>
          <a:bodyPr/>
          <a:lstStyle/>
          <a:p>
            <a:pPr algn="l"/>
            <a:r>
              <a:rPr lang="en-US" altLang="en-US" sz="3200" dirty="0"/>
              <a:t>Quiz 1 for Section A Sep 16 2023</a:t>
            </a:r>
          </a:p>
        </p:txBody>
      </p:sp>
      <p:sp>
        <p:nvSpPr>
          <p:cNvPr id="6554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C34DBE5-B146-440B-8547-81DFA3E59ED9}" type="slidenum">
              <a:rPr lang="en-US" altLang="en-US" sz="1200">
                <a:solidFill>
                  <a:srgbClr val="898989"/>
                </a:solidFill>
              </a:rPr>
              <a:pPr/>
              <a:t>6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 to Programming Monsoon 2023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752601" y="958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133601" y="3212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828800" y="838200"/>
            <a:ext cx="85344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cs typeface="Courier New" panose="02070309020205020404" pitchFamily="49" charset="0"/>
              </a:rPr>
              <a:t>5. Complete the following Python code using a </a:t>
            </a:r>
            <a:r>
              <a:rPr lang="en-US" sz="1600" b="1" dirty="0">
                <a:cs typeface="Courier New" panose="02070309020205020404" pitchFamily="49" charset="0"/>
              </a:rPr>
              <a:t>for statement</a:t>
            </a:r>
            <a:r>
              <a:rPr lang="en-US" sz="1600" dirty="0">
                <a:cs typeface="Courier New" panose="02070309020205020404" pitchFamily="49" charset="0"/>
              </a:rPr>
              <a:t> to remove all characters </a:t>
            </a:r>
            <a:r>
              <a:rPr lang="en-US" sz="1600" b="1" u="sng" dirty="0">
                <a:cs typeface="Courier New" panose="02070309020205020404" pitchFamily="49" charset="0"/>
              </a:rPr>
              <a:t>other than</a:t>
            </a:r>
            <a:r>
              <a:rPr lang="en-US" sz="1600" dirty="0">
                <a:cs typeface="Courier New" panose="02070309020205020404" pitchFamily="49" charset="0"/>
              </a:rPr>
              <a:t> </a:t>
            </a:r>
            <a:r>
              <a:rPr lang="en-US" sz="1600" b="1" u="sng" dirty="0">
                <a:cs typeface="Courier New" panose="02070309020205020404" pitchFamily="49" charset="0"/>
              </a:rPr>
              <a:t>lower-case or upper-case English letters</a:t>
            </a:r>
            <a:r>
              <a:rPr lang="en-US" sz="1600" dirty="0">
                <a:cs typeface="Courier New" panose="02070309020205020404" pitchFamily="49" charset="0"/>
              </a:rPr>
              <a:t>. For example, a string such as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Hello, How Are You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?” </a:t>
            </a:r>
            <a:r>
              <a:rPr lang="en-US" sz="1600" dirty="0">
                <a:cs typeface="Courier New" panose="02070309020205020404" pitchFamily="49" charset="0"/>
              </a:rPr>
              <a:t>will get converted to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HelloHowAreYou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”. </a:t>
            </a:r>
            <a:r>
              <a:rPr lang="en-US" sz="1600" dirty="0">
                <a:cs typeface="Courier New" panose="02070309020205020404" pitchFamily="49" charset="0"/>
              </a:rPr>
              <a:t>Effectively, all spaces and punctuation marks are deleted.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simplyLetters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(s):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letters = ""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replace this line with one or more lines to complete this function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letters = ''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c in s: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c in </a:t>
            </a:r>
            <a:r>
              <a:rPr lang="en-US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abcdefghijklmnopqrstuvwxyzABCDEFGHIJKLMNOPQRSTUVWXYZ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letters = letters + c</a:t>
            </a: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return(letters)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"Hello, How Are You?"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simplyLetters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Rewrite the above program suitably modified with your statements </a:t>
            </a:r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HERE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/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01840" y="443774"/>
            <a:ext cx="3834384" cy="147732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/>
              <a:t>3. 6 marks, broken down as follows:</a:t>
            </a:r>
          </a:p>
          <a:p>
            <a:r>
              <a:rPr lang="en-GB" dirty="0"/>
              <a:t>   1 mark for first line</a:t>
            </a:r>
          </a:p>
          <a:p>
            <a:r>
              <a:rPr lang="en-GB" dirty="0"/>
              <a:t>   2 marks for the second line</a:t>
            </a:r>
          </a:p>
          <a:p>
            <a:r>
              <a:rPr lang="en-GB" dirty="0"/>
              <a:t>   2 marks for the third line</a:t>
            </a:r>
          </a:p>
          <a:p>
            <a:r>
              <a:rPr lang="en-GB" dirty="0"/>
              <a:t>   1 marks for the 4</a:t>
            </a:r>
            <a:r>
              <a:rPr lang="en-GB" baseline="30000" dirty="0"/>
              <a:t>th</a:t>
            </a:r>
            <a:r>
              <a:rPr lang="en-GB" dirty="0"/>
              <a:t> line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921534" y="1417775"/>
            <a:ext cx="345326" cy="1544881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ight Brace 11"/>
          <p:cNvSpPr/>
          <p:nvPr/>
        </p:nvSpPr>
        <p:spPr>
          <a:xfrm>
            <a:off x="9689126" y="2887976"/>
            <a:ext cx="136068" cy="906784"/>
          </a:xfrm>
          <a:prstGeom prst="rightBrac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4339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410</Words>
  <Application>Microsoft Office PowerPoint</Application>
  <PresentationFormat>Widescreen</PresentationFormat>
  <Paragraphs>116</Paragraphs>
  <Slides>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Quiz 1</vt:lpstr>
      <vt:lpstr>Quiz 1 for Section A Sep 16 2023</vt:lpstr>
      <vt:lpstr>Quiz 1 for Section A Sep 16 2023</vt:lpstr>
      <vt:lpstr>Quiz 1 for Section A Sep 16 2023</vt:lpstr>
      <vt:lpstr>Quiz 1 for Section A Sep 16 2023</vt:lpstr>
      <vt:lpstr>Quiz 1 for Section A Sep 16 2023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1</dc:title>
  <dc:creator>bnjain</dc:creator>
  <cp:lastModifiedBy>ritiemployment@gmail.com</cp:lastModifiedBy>
  <cp:revision>4</cp:revision>
  <dcterms:created xsi:type="dcterms:W3CDTF">2023-09-17T12:28:48Z</dcterms:created>
  <dcterms:modified xsi:type="dcterms:W3CDTF">2023-10-08T15:17:51Z</dcterms:modified>
</cp:coreProperties>
</file>