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
      <p:font typeface="Helvetica Neue"/>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311FA3-BEA8-44EE-B91A-CEE3DD6FDCFE}">
  <a:tblStyle styleId="{D0311FA3-BEA8-44EE-B91A-CEE3DD6FDC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HelveticaNeue-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HelveticaNeue-italic.fntdata"/><Relationship Id="rId21" Type="http://schemas.openxmlformats.org/officeDocument/2006/relationships/slide" Target="slides/slide15.xml"/><Relationship Id="rId43" Type="http://schemas.openxmlformats.org/officeDocument/2006/relationships/font" Target="fonts/HelveticaNeue-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3d98fa35e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3d98fa35e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3eaff81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3eaff81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3eaff81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3eaff81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3eaff81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3eaff81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3d98fa35e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3d98fa35e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3eaff81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3eaff81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3d98fa35e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3d98fa35e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3eaff81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3eaff81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3d98fa35e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3d98fa35e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d3f91dd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d3f91dd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d98fa35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d98fa35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d4d175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d4d175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333e6a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333e6a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333e6aa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333e6aa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d6fb1ac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d6fb1ac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333e6aa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333e6aa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333e6aa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333e6aa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333e6aac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333e6aac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3969915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3969915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d3f91d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d3f91d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3d98fa35e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3d98fa35e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d98fa35e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d98fa35e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3f91dd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3f91dd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d3f91dd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d3f91dd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d3f91dd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d3f91dd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d3f91dd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d3f91dd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wikipedia.com" TargetMode="External"/><Relationship Id="rId4" Type="http://schemas.openxmlformats.org/officeDocument/2006/relationships/hyperlink" Target="http://www.stackexchange.com" TargetMode="External"/><Relationship Id="rId5" Type="http://schemas.openxmlformats.org/officeDocument/2006/relationships/hyperlink" Target="http://www.octave.sourceforge.io" TargetMode="External"/><Relationship Id="rId6" Type="http://schemas.openxmlformats.org/officeDocument/2006/relationships/hyperlink" Target="http://www.ieeexplore.iee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2875" y="11497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THE RUNGE KUTTA METHOD</a:t>
            </a:r>
            <a:endParaRPr/>
          </a:p>
        </p:txBody>
      </p:sp>
      <p:sp>
        <p:nvSpPr>
          <p:cNvPr id="135" name="Google Shape;135;p13"/>
          <p:cNvSpPr txBox="1"/>
          <p:nvPr>
            <p:ph idx="1" type="subTitle"/>
          </p:nvPr>
        </p:nvSpPr>
        <p:spPr>
          <a:xfrm>
            <a:off x="5092475" y="3970875"/>
            <a:ext cx="3908700" cy="1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D9D9D9"/>
                </a:solidFill>
                <a:latin typeface="Helvetica Neue"/>
                <a:ea typeface="Helvetica Neue"/>
                <a:cs typeface="Helvetica Neue"/>
                <a:sym typeface="Helvetica Neue"/>
              </a:rPr>
              <a:t>A Project by ~</a:t>
            </a:r>
            <a:endParaRPr sz="1900">
              <a:solidFill>
                <a:srgbClr val="D9D9D9"/>
              </a:solidFill>
              <a:latin typeface="Helvetica Neue"/>
              <a:ea typeface="Helvetica Neue"/>
              <a:cs typeface="Helvetica Neue"/>
              <a:sym typeface="Helvetica Neue"/>
            </a:endParaRPr>
          </a:p>
          <a:p>
            <a:pPr indent="0" lvl="0" marL="0" rtl="0" algn="l">
              <a:spcBef>
                <a:spcPts val="0"/>
              </a:spcBef>
              <a:spcAft>
                <a:spcPts val="0"/>
              </a:spcAft>
              <a:buNone/>
            </a:pPr>
            <a:r>
              <a:rPr lang="en" sz="1900">
                <a:solidFill>
                  <a:srgbClr val="D9D9D9"/>
                </a:solidFill>
                <a:latin typeface="Helvetica Neue"/>
                <a:ea typeface="Helvetica Neue"/>
                <a:cs typeface="Helvetica Neue"/>
                <a:sym typeface="Helvetica Neue"/>
              </a:rPr>
              <a:t>Keshav Singh (2K19/EE/134)</a:t>
            </a:r>
            <a:endParaRPr sz="1900">
              <a:solidFill>
                <a:srgbClr val="D9D9D9"/>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859500" y="2241100"/>
            <a:ext cx="4851900" cy="19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2"/>
                </a:solidFill>
                <a:latin typeface="Cambria"/>
                <a:ea typeface="Cambria"/>
                <a:cs typeface="Cambria"/>
                <a:sym typeface="Cambria"/>
              </a:rPr>
              <a:t>given at x=0, y=2.17928556. </a:t>
            </a:r>
            <a:endParaRPr sz="2100">
              <a:solidFill>
                <a:schemeClr val="lt2"/>
              </a:solidFill>
              <a:latin typeface="Cambria"/>
              <a:ea typeface="Cambria"/>
              <a:cs typeface="Cambria"/>
              <a:sym typeface="Cambria"/>
            </a:endParaRPr>
          </a:p>
          <a:p>
            <a:pPr indent="0" lvl="0" marL="0" rtl="0" algn="l">
              <a:spcBef>
                <a:spcPts val="0"/>
              </a:spcBef>
              <a:spcAft>
                <a:spcPts val="0"/>
              </a:spcAft>
              <a:buNone/>
            </a:pPr>
            <a:r>
              <a:rPr lang="en" sz="2100">
                <a:solidFill>
                  <a:schemeClr val="lt2"/>
                </a:solidFill>
                <a:latin typeface="Cambria"/>
                <a:ea typeface="Cambria"/>
                <a:cs typeface="Cambria"/>
                <a:sym typeface="Cambria"/>
              </a:rPr>
              <a:t>Find y at x=1.</a:t>
            </a:r>
            <a:endParaRPr sz="2100">
              <a:solidFill>
                <a:schemeClr val="lt2"/>
              </a:solidFill>
              <a:latin typeface="Cambria"/>
              <a:ea typeface="Cambria"/>
              <a:cs typeface="Cambria"/>
              <a:sym typeface="Cambria"/>
            </a:endParaRPr>
          </a:p>
          <a:p>
            <a:pPr indent="0" lvl="0" marL="0" rtl="0" algn="l">
              <a:spcBef>
                <a:spcPts val="0"/>
              </a:spcBef>
              <a:spcAft>
                <a:spcPts val="0"/>
              </a:spcAft>
              <a:buNone/>
            </a:pPr>
            <a:r>
              <a:t/>
            </a:r>
            <a:endParaRPr sz="2100">
              <a:solidFill>
                <a:schemeClr val="lt2"/>
              </a:solidFill>
              <a:latin typeface="Cambria"/>
              <a:ea typeface="Cambria"/>
              <a:cs typeface="Cambria"/>
              <a:sym typeface="Cambria"/>
            </a:endParaRPr>
          </a:p>
          <a:p>
            <a:pPr indent="0" lvl="0" marL="0" rtl="0" algn="l">
              <a:spcBef>
                <a:spcPts val="0"/>
              </a:spcBef>
              <a:spcAft>
                <a:spcPts val="0"/>
              </a:spcAft>
              <a:buNone/>
            </a:pPr>
            <a:r>
              <a:rPr lang="en" sz="1000">
                <a:solidFill>
                  <a:schemeClr val="lt2"/>
                </a:solidFill>
                <a:latin typeface="Cambria"/>
                <a:ea typeface="Cambria"/>
                <a:cs typeface="Cambria"/>
                <a:sym typeface="Cambria"/>
              </a:rPr>
              <a:t>On solving manually,</a:t>
            </a:r>
            <a:endParaRPr sz="1000">
              <a:solidFill>
                <a:schemeClr val="lt2"/>
              </a:solidFill>
              <a:latin typeface="Cambria"/>
              <a:ea typeface="Cambria"/>
              <a:cs typeface="Cambria"/>
              <a:sym typeface="Cambria"/>
            </a:endParaRPr>
          </a:p>
          <a:p>
            <a:pPr indent="0" lvl="0" marL="0" rtl="0" algn="l">
              <a:spcBef>
                <a:spcPts val="0"/>
              </a:spcBef>
              <a:spcAft>
                <a:spcPts val="0"/>
              </a:spcAft>
              <a:buNone/>
            </a:pPr>
            <a:r>
              <a:rPr lang="en" sz="2100">
                <a:solidFill>
                  <a:schemeClr val="lt2"/>
                </a:solidFill>
                <a:latin typeface="Cambria"/>
                <a:ea typeface="Cambria"/>
                <a:cs typeface="Cambria"/>
                <a:sym typeface="Cambria"/>
              </a:rPr>
              <a:t>Solution : y(1) = 2.6932</a:t>
            </a:r>
            <a:endParaRPr sz="2100">
              <a:solidFill>
                <a:schemeClr val="lt2"/>
              </a:solidFill>
              <a:latin typeface="Cambria"/>
              <a:ea typeface="Cambria"/>
              <a:cs typeface="Cambria"/>
              <a:sym typeface="Cambria"/>
            </a:endParaRPr>
          </a:p>
          <a:p>
            <a:pPr indent="0" lvl="0" marL="0" rtl="0" algn="l">
              <a:spcBef>
                <a:spcPts val="0"/>
              </a:spcBef>
              <a:spcAft>
                <a:spcPts val="1600"/>
              </a:spcAft>
              <a:buNone/>
            </a:pPr>
            <a:br>
              <a:rPr lang="en" sz="800">
                <a:solidFill>
                  <a:schemeClr val="lt2"/>
                </a:solidFill>
                <a:latin typeface="Helvetica Neue"/>
                <a:ea typeface="Helvetica Neue"/>
                <a:cs typeface="Helvetica Neue"/>
                <a:sym typeface="Helvetica Neue"/>
              </a:rPr>
            </a:br>
            <a:r>
              <a:rPr lang="en" sz="800">
                <a:solidFill>
                  <a:schemeClr val="lt2"/>
                </a:solidFill>
                <a:latin typeface="Helvetica Neue"/>
                <a:ea typeface="Helvetica Neue"/>
                <a:cs typeface="Helvetica Neue"/>
                <a:sym typeface="Helvetica Neue"/>
              </a:rPr>
              <a:t> </a:t>
            </a:r>
            <a:br>
              <a:rPr lang="en" sz="800">
                <a:solidFill>
                  <a:schemeClr val="lt2"/>
                </a:solidFill>
              </a:rPr>
            </a:br>
            <a:endParaRPr sz="800">
              <a:solidFill>
                <a:schemeClr val="lt2"/>
              </a:solidFill>
            </a:endParaRPr>
          </a:p>
        </p:txBody>
      </p:sp>
      <p:sp>
        <p:nvSpPr>
          <p:cNvPr id="195" name="Google Shape;19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Definition</a:t>
            </a:r>
            <a:endParaRPr sz="3000"/>
          </a:p>
        </p:txBody>
      </p:sp>
      <p:pic>
        <p:nvPicPr>
          <p:cNvPr descr="{&quot;type&quot;:&quot;$&quot;,&quot;font&quot;:{&quot;color&quot;:&quot;#FFFFFF&quot;,&quot;family&quot;:&quot;Oswald&quot;,&quot;size&quot;:43.51078286977052},&quot;id&quot;:&quot;2&quot;,&quot;code&quot;:&quot;$\\frac{dy}{dx}\\,=\\,\\frac{2x+1}{2y-1}$&quot;,&quot;ts&quot;:1603051967309,&quot;cs&quot;:&quot;0ppcWhtTsjN4jWgSXAWnRQ==&quot;,&quot;size&quot;:{&quot;width&quot;:295.9604114173228,&quot;height&quot;:87.02159999999999}}" id="196" name="Google Shape;196;p22"/>
          <p:cNvPicPr preferRelativeResize="0"/>
          <p:nvPr/>
        </p:nvPicPr>
        <p:blipFill>
          <a:blip r:embed="rId3">
            <a:alphaModFix/>
          </a:blip>
          <a:stretch>
            <a:fillRect/>
          </a:stretch>
        </p:blipFill>
        <p:spPr>
          <a:xfrm>
            <a:off x="859500" y="1208100"/>
            <a:ext cx="3019550" cy="887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052550" y="233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First order method</a:t>
            </a:r>
            <a:endParaRPr sz="3000"/>
          </a:p>
        </p:txBody>
      </p:sp>
      <p:sp>
        <p:nvSpPr>
          <p:cNvPr id="202" name="Google Shape;202;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3"/>
          <p:cNvPicPr preferRelativeResize="0"/>
          <p:nvPr/>
        </p:nvPicPr>
        <p:blipFill>
          <a:blip r:embed="rId3">
            <a:alphaModFix/>
          </a:blip>
          <a:stretch>
            <a:fillRect/>
          </a:stretch>
        </p:blipFill>
        <p:spPr>
          <a:xfrm>
            <a:off x="418850" y="1746650"/>
            <a:ext cx="3999899" cy="1996200"/>
          </a:xfrm>
          <a:prstGeom prst="rect">
            <a:avLst/>
          </a:prstGeom>
          <a:noFill/>
          <a:ln>
            <a:noFill/>
          </a:ln>
        </p:spPr>
      </p:pic>
      <p:pic>
        <p:nvPicPr>
          <p:cNvPr id="204" name="Google Shape;204;p23"/>
          <p:cNvPicPr preferRelativeResize="0"/>
          <p:nvPr/>
        </p:nvPicPr>
        <p:blipFill>
          <a:blip r:embed="rId4">
            <a:alphaModFix/>
          </a:blip>
          <a:stretch>
            <a:fillRect/>
          </a:stretch>
        </p:blipFill>
        <p:spPr>
          <a:xfrm>
            <a:off x="4789875" y="1026800"/>
            <a:ext cx="4046500" cy="339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040325" y="265175"/>
            <a:ext cx="67284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Second order method</a:t>
            </a:r>
            <a:endParaRPr sz="3000"/>
          </a:p>
        </p:txBody>
      </p:sp>
      <p:pic>
        <p:nvPicPr>
          <p:cNvPr id="210" name="Google Shape;210;p24"/>
          <p:cNvPicPr preferRelativeResize="0"/>
          <p:nvPr/>
        </p:nvPicPr>
        <p:blipFill>
          <a:blip r:embed="rId3">
            <a:alphaModFix/>
          </a:blip>
          <a:stretch>
            <a:fillRect/>
          </a:stretch>
        </p:blipFill>
        <p:spPr>
          <a:xfrm>
            <a:off x="4821625" y="1053175"/>
            <a:ext cx="3999900" cy="3416416"/>
          </a:xfrm>
          <a:prstGeom prst="rect">
            <a:avLst/>
          </a:prstGeom>
          <a:noFill/>
          <a:ln>
            <a:noFill/>
          </a:ln>
        </p:spPr>
      </p:pic>
      <p:pic>
        <p:nvPicPr>
          <p:cNvPr id="211" name="Google Shape;211;p24"/>
          <p:cNvPicPr preferRelativeResize="0"/>
          <p:nvPr/>
        </p:nvPicPr>
        <p:blipFill>
          <a:blip r:embed="rId4">
            <a:alphaModFix/>
          </a:blip>
          <a:stretch>
            <a:fillRect/>
          </a:stretch>
        </p:blipFill>
        <p:spPr>
          <a:xfrm>
            <a:off x="408150" y="1797425"/>
            <a:ext cx="3999900" cy="20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052550" y="258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Third order method</a:t>
            </a:r>
            <a:endParaRPr sz="3000"/>
          </a:p>
        </p:txBody>
      </p:sp>
      <p:sp>
        <p:nvSpPr>
          <p:cNvPr id="217" name="Google Shape;217;p2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25"/>
          <p:cNvPicPr preferRelativeResize="0"/>
          <p:nvPr/>
        </p:nvPicPr>
        <p:blipFill>
          <a:blip r:embed="rId3">
            <a:alphaModFix/>
          </a:blip>
          <a:stretch>
            <a:fillRect/>
          </a:stretch>
        </p:blipFill>
        <p:spPr>
          <a:xfrm>
            <a:off x="4810950" y="1062350"/>
            <a:ext cx="3999900" cy="3416400"/>
          </a:xfrm>
          <a:prstGeom prst="rect">
            <a:avLst/>
          </a:prstGeom>
          <a:noFill/>
          <a:ln>
            <a:noFill/>
          </a:ln>
        </p:spPr>
      </p:pic>
      <p:pic>
        <p:nvPicPr>
          <p:cNvPr id="219" name="Google Shape;219;p25"/>
          <p:cNvPicPr preferRelativeResize="0"/>
          <p:nvPr/>
        </p:nvPicPr>
        <p:blipFill>
          <a:blip r:embed="rId4">
            <a:alphaModFix/>
          </a:blip>
          <a:stretch>
            <a:fillRect/>
          </a:stretch>
        </p:blipFill>
        <p:spPr>
          <a:xfrm>
            <a:off x="408150" y="1843913"/>
            <a:ext cx="3999900" cy="207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052550" y="308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Fourth Order Method</a:t>
            </a:r>
            <a:endParaRPr sz="3000"/>
          </a:p>
        </p:txBody>
      </p:sp>
      <p:sp>
        <p:nvSpPr>
          <p:cNvPr id="225" name="Google Shape;225;p2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6"/>
          <p:cNvPicPr preferRelativeResize="0"/>
          <p:nvPr/>
        </p:nvPicPr>
        <p:blipFill>
          <a:blip r:embed="rId3">
            <a:alphaModFix/>
          </a:blip>
          <a:stretch>
            <a:fillRect/>
          </a:stretch>
        </p:blipFill>
        <p:spPr>
          <a:xfrm>
            <a:off x="397425" y="1840275"/>
            <a:ext cx="3999900" cy="2040775"/>
          </a:xfrm>
          <a:prstGeom prst="rect">
            <a:avLst/>
          </a:prstGeom>
          <a:noFill/>
          <a:ln>
            <a:noFill/>
          </a:ln>
        </p:spPr>
      </p:pic>
      <p:pic>
        <p:nvPicPr>
          <p:cNvPr id="227" name="Google Shape;227;p26"/>
          <p:cNvPicPr preferRelativeResize="0"/>
          <p:nvPr/>
        </p:nvPicPr>
        <p:blipFill>
          <a:blip r:embed="rId4">
            <a:alphaModFix/>
          </a:blip>
          <a:stretch>
            <a:fillRect/>
          </a:stretch>
        </p:blipFill>
        <p:spPr>
          <a:xfrm>
            <a:off x="4821700" y="1062350"/>
            <a:ext cx="39999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052550" y="318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Fifth order method</a:t>
            </a:r>
            <a:endParaRPr sz="3000"/>
          </a:p>
        </p:txBody>
      </p:sp>
      <p:sp>
        <p:nvSpPr>
          <p:cNvPr id="233" name="Google Shape;233;p2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27"/>
          <p:cNvPicPr preferRelativeResize="0"/>
          <p:nvPr/>
        </p:nvPicPr>
        <p:blipFill>
          <a:blip r:embed="rId3">
            <a:alphaModFix/>
          </a:blip>
          <a:stretch>
            <a:fillRect/>
          </a:stretch>
        </p:blipFill>
        <p:spPr>
          <a:xfrm>
            <a:off x="386700" y="1800225"/>
            <a:ext cx="3999900" cy="2059400"/>
          </a:xfrm>
          <a:prstGeom prst="rect">
            <a:avLst/>
          </a:prstGeom>
          <a:noFill/>
          <a:ln>
            <a:noFill/>
          </a:ln>
        </p:spPr>
      </p:pic>
      <p:pic>
        <p:nvPicPr>
          <p:cNvPr id="235" name="Google Shape;235;p27"/>
          <p:cNvPicPr preferRelativeResize="0"/>
          <p:nvPr/>
        </p:nvPicPr>
        <p:blipFill>
          <a:blip r:embed="rId4">
            <a:alphaModFix/>
          </a:blip>
          <a:stretch>
            <a:fillRect/>
          </a:stretch>
        </p:blipFill>
        <p:spPr>
          <a:xfrm>
            <a:off x="4832400" y="1062350"/>
            <a:ext cx="39999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052550" y="238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Sixth Order Method</a:t>
            </a:r>
            <a:endParaRPr sz="3000"/>
          </a:p>
        </p:txBody>
      </p:sp>
      <p:sp>
        <p:nvSpPr>
          <p:cNvPr id="241" name="Google Shape;241;p2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28"/>
          <p:cNvPicPr preferRelativeResize="0"/>
          <p:nvPr/>
        </p:nvPicPr>
        <p:blipFill>
          <a:blip r:embed="rId3">
            <a:alphaModFix/>
          </a:blip>
          <a:stretch>
            <a:fillRect/>
          </a:stretch>
        </p:blipFill>
        <p:spPr>
          <a:xfrm>
            <a:off x="408125" y="1792050"/>
            <a:ext cx="3999900" cy="2137225"/>
          </a:xfrm>
          <a:prstGeom prst="rect">
            <a:avLst/>
          </a:prstGeom>
          <a:noFill/>
          <a:ln>
            <a:noFill/>
          </a:ln>
        </p:spPr>
      </p:pic>
      <p:pic>
        <p:nvPicPr>
          <p:cNvPr id="243" name="Google Shape;243;p28"/>
          <p:cNvPicPr preferRelativeResize="0"/>
          <p:nvPr/>
        </p:nvPicPr>
        <p:blipFill>
          <a:blip r:embed="rId4">
            <a:alphaModFix/>
          </a:blip>
          <a:stretch>
            <a:fillRect/>
          </a:stretch>
        </p:blipFill>
        <p:spPr>
          <a:xfrm>
            <a:off x="4832400" y="1062350"/>
            <a:ext cx="399990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52550" y="297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Observation Table </a:t>
            </a:r>
            <a:endParaRPr sz="3000">
              <a:solidFill>
                <a:schemeClr val="lt2"/>
              </a:solidFill>
            </a:endParaRPr>
          </a:p>
        </p:txBody>
      </p:sp>
      <p:sp>
        <p:nvSpPr>
          <p:cNvPr id="249" name="Google Shape;249;p29"/>
          <p:cNvSpPr txBox="1"/>
          <p:nvPr>
            <p:ph idx="1" type="body"/>
          </p:nvPr>
        </p:nvSpPr>
        <p:spPr>
          <a:xfrm>
            <a:off x="1222475"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implemented Runge-Kutta orders 1-6 all of them using a 5 step algorithm with step size =0.1 for purpose of comparison and these were the final values of y(1) estimated ~ </a:t>
            </a:r>
            <a:endParaRPr sz="1700"/>
          </a:p>
          <a:p>
            <a:pPr indent="0" lvl="0" marL="0" rtl="0" algn="l">
              <a:spcBef>
                <a:spcPts val="1600"/>
              </a:spcBef>
              <a:spcAft>
                <a:spcPts val="1600"/>
              </a:spcAft>
              <a:buNone/>
            </a:pPr>
            <a:r>
              <a:t/>
            </a:r>
            <a:endParaRPr/>
          </a:p>
        </p:txBody>
      </p:sp>
      <p:graphicFrame>
        <p:nvGraphicFramePr>
          <p:cNvPr id="250" name="Google Shape;250;p29"/>
          <p:cNvGraphicFramePr/>
          <p:nvPr/>
        </p:nvGraphicFramePr>
        <p:xfrm>
          <a:off x="2835125" y="2214600"/>
          <a:ext cx="3000000" cy="3000000"/>
        </p:xfrm>
        <a:graphic>
          <a:graphicData uri="http://schemas.openxmlformats.org/drawingml/2006/table">
            <a:tbl>
              <a:tblPr>
                <a:noFill/>
                <a:tableStyleId>{D0311FA3-BEA8-44EE-B91A-CEE3DD6FDCFE}</a:tableStyleId>
              </a:tblPr>
              <a:tblGrid>
                <a:gridCol w="1809750"/>
                <a:gridCol w="1809750"/>
              </a:tblGrid>
              <a:tr h="381000">
                <a:tc>
                  <a:txBody>
                    <a:bodyPr/>
                    <a:lstStyle/>
                    <a:p>
                      <a:pPr indent="0" lvl="0" marL="0" rtl="0" algn="l">
                        <a:spcBef>
                          <a:spcPts val="0"/>
                        </a:spcBef>
                        <a:spcAft>
                          <a:spcPts val="0"/>
                        </a:spcAft>
                        <a:buNone/>
                      </a:pPr>
                      <a:r>
                        <a:rPr b="1" lang="en">
                          <a:solidFill>
                            <a:srgbClr val="FFFFFF"/>
                          </a:solidFill>
                        </a:rPr>
                        <a:t>METHOD</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y(1)</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b="1" lang="en">
                          <a:solidFill>
                            <a:srgbClr val="FFFFFF"/>
                          </a:solidFill>
                        </a:rPr>
                        <a:t>RK-1</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2.432307</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D9D9D9"/>
                          </a:solidFill>
                        </a:rPr>
                        <a:t>RK-2</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2.441654</a:t>
                      </a:r>
                      <a:endParaRPr>
                        <a:solidFill>
                          <a:srgbClr val="D9D9D9"/>
                        </a:solidFill>
                      </a:endParaRPr>
                    </a:p>
                  </a:txBody>
                  <a:tcPr marT="91425" marB="91425" marR="91425" marL="91425"/>
                </a:tc>
              </a:tr>
              <a:tr h="381000">
                <a:tc>
                  <a:txBody>
                    <a:bodyPr/>
                    <a:lstStyle/>
                    <a:p>
                      <a:pPr indent="0" lvl="0" marL="0" rtl="0" algn="l">
                        <a:spcBef>
                          <a:spcPts val="0"/>
                        </a:spcBef>
                        <a:spcAft>
                          <a:spcPts val="0"/>
                        </a:spcAft>
                        <a:buNone/>
                      </a:pPr>
                      <a:r>
                        <a:rPr lang="en">
                          <a:solidFill>
                            <a:srgbClr val="D9D9D9"/>
                          </a:solidFill>
                        </a:rPr>
                        <a:t>RK-3</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2.441648</a:t>
                      </a:r>
                      <a:endParaRPr>
                        <a:solidFill>
                          <a:srgbClr val="D9D9D9"/>
                        </a:solidFill>
                      </a:endParaRPr>
                    </a:p>
                  </a:txBody>
                  <a:tcPr marT="91425" marB="91425" marR="91425" marL="91425"/>
                </a:tc>
              </a:tr>
              <a:tr h="381000">
                <a:tc>
                  <a:txBody>
                    <a:bodyPr/>
                    <a:lstStyle/>
                    <a:p>
                      <a:pPr indent="0" lvl="0" marL="0" rtl="0" algn="l">
                        <a:spcBef>
                          <a:spcPts val="0"/>
                        </a:spcBef>
                        <a:spcAft>
                          <a:spcPts val="0"/>
                        </a:spcAft>
                        <a:buNone/>
                      </a:pPr>
                      <a:r>
                        <a:rPr lang="en">
                          <a:solidFill>
                            <a:srgbClr val="D9D9D9"/>
                          </a:solidFill>
                        </a:rPr>
                        <a:t>RK-4</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2.441649</a:t>
                      </a:r>
                      <a:endParaRPr>
                        <a:solidFill>
                          <a:srgbClr val="D9D9D9"/>
                        </a:solidFill>
                      </a:endParaRPr>
                    </a:p>
                  </a:txBody>
                  <a:tcPr marT="91425" marB="91425" marR="91425" marL="91425"/>
                </a:tc>
              </a:tr>
              <a:tr h="381000">
                <a:tc>
                  <a:txBody>
                    <a:bodyPr/>
                    <a:lstStyle/>
                    <a:p>
                      <a:pPr indent="0" lvl="0" marL="0" rtl="0" algn="l">
                        <a:spcBef>
                          <a:spcPts val="0"/>
                        </a:spcBef>
                        <a:spcAft>
                          <a:spcPts val="0"/>
                        </a:spcAft>
                        <a:buNone/>
                      </a:pPr>
                      <a:r>
                        <a:rPr lang="en">
                          <a:solidFill>
                            <a:srgbClr val="D9D9D9"/>
                          </a:solidFill>
                        </a:rPr>
                        <a:t>RK-5</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2.441649</a:t>
                      </a:r>
                      <a:endParaRPr>
                        <a:solidFill>
                          <a:srgbClr val="D9D9D9"/>
                        </a:solidFill>
                      </a:endParaRPr>
                    </a:p>
                  </a:txBody>
                  <a:tcPr marT="91425" marB="91425" marR="91425" marL="91425"/>
                </a:tc>
              </a:tr>
              <a:tr h="381000">
                <a:tc>
                  <a:txBody>
                    <a:bodyPr/>
                    <a:lstStyle/>
                    <a:p>
                      <a:pPr indent="0" lvl="0" marL="0" rtl="0" algn="l">
                        <a:spcBef>
                          <a:spcPts val="0"/>
                        </a:spcBef>
                        <a:spcAft>
                          <a:spcPts val="0"/>
                        </a:spcAft>
                        <a:buNone/>
                      </a:pPr>
                      <a:r>
                        <a:rPr lang="en">
                          <a:solidFill>
                            <a:srgbClr val="D9D9D9"/>
                          </a:solidFill>
                        </a:rPr>
                        <a:t>RK-6</a:t>
                      </a:r>
                      <a:endParaRPr>
                        <a:solidFill>
                          <a:srgbClr val="D9D9D9"/>
                        </a:solidFill>
                      </a:endParaRPr>
                    </a:p>
                  </a:txBody>
                  <a:tcPr marT="91425" marB="91425" marR="91425" marL="91425"/>
                </a:tc>
                <a:tc>
                  <a:txBody>
                    <a:bodyPr/>
                    <a:lstStyle/>
                    <a:p>
                      <a:pPr indent="0" lvl="0" marL="0" rtl="0" algn="l">
                        <a:spcBef>
                          <a:spcPts val="0"/>
                        </a:spcBef>
                        <a:spcAft>
                          <a:spcPts val="0"/>
                        </a:spcAft>
                        <a:buNone/>
                      </a:pPr>
                      <a:r>
                        <a:rPr lang="en">
                          <a:solidFill>
                            <a:srgbClr val="D9D9D9"/>
                          </a:solidFill>
                        </a:rPr>
                        <a:t>2.441649</a:t>
                      </a:r>
                      <a:endParaRPr>
                        <a:solidFill>
                          <a:srgbClr val="D9D9D9"/>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1052550" y="259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Observations</a:t>
            </a:r>
            <a:endParaRPr sz="3000"/>
          </a:p>
        </p:txBody>
      </p:sp>
      <p:sp>
        <p:nvSpPr>
          <p:cNvPr id="256" name="Google Shape;256;p30"/>
          <p:cNvSpPr txBox="1"/>
          <p:nvPr>
            <p:ph idx="1" type="body"/>
          </p:nvPr>
        </p:nvSpPr>
        <p:spPr>
          <a:xfrm>
            <a:off x="1052550" y="1041775"/>
            <a:ext cx="7038900" cy="3362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lt2"/>
              </a:buClr>
              <a:buSzPts val="1700"/>
              <a:buFont typeface="Helvetica Neue"/>
              <a:buChar char="❖"/>
            </a:pPr>
            <a:r>
              <a:rPr lang="en" sz="1700">
                <a:solidFill>
                  <a:schemeClr val="lt2"/>
                </a:solidFill>
                <a:latin typeface="Helvetica Neue"/>
                <a:ea typeface="Helvetica Neue"/>
                <a:cs typeface="Helvetica Neue"/>
                <a:sym typeface="Helvetica Neue"/>
              </a:rPr>
              <a:t>From the results, we observe that the most optimum algorithm for solving a differential equation is the RK-4 method. </a:t>
            </a:r>
            <a:endParaRPr sz="1700">
              <a:solidFill>
                <a:schemeClr val="lt2"/>
              </a:solidFill>
              <a:latin typeface="Helvetica Neue"/>
              <a:ea typeface="Helvetica Neue"/>
              <a:cs typeface="Helvetica Neue"/>
              <a:sym typeface="Helvetica Neue"/>
            </a:endParaRPr>
          </a:p>
          <a:p>
            <a:pPr indent="-336550" lvl="0" marL="457200" rtl="0" algn="l">
              <a:lnSpc>
                <a:spcPct val="100000"/>
              </a:lnSpc>
              <a:spcBef>
                <a:spcPts val="0"/>
              </a:spcBef>
              <a:spcAft>
                <a:spcPts val="0"/>
              </a:spcAft>
              <a:buClr>
                <a:schemeClr val="lt2"/>
              </a:buClr>
              <a:buSzPts val="1700"/>
              <a:buFont typeface="Helvetica Neue"/>
              <a:buChar char="❖"/>
            </a:pPr>
            <a:r>
              <a:rPr lang="en" sz="1700">
                <a:solidFill>
                  <a:schemeClr val="lt2"/>
                </a:solidFill>
                <a:latin typeface="Helvetica Neue"/>
                <a:ea typeface="Helvetica Neue"/>
                <a:cs typeface="Helvetica Neue"/>
                <a:sym typeface="Helvetica Neue"/>
              </a:rPr>
              <a:t>In some cases,like this RK-2 method might dominate, but mostly, RK-4 dominates. </a:t>
            </a:r>
            <a:endParaRPr sz="1700">
              <a:solidFill>
                <a:schemeClr val="lt2"/>
              </a:solidFill>
              <a:latin typeface="Helvetica Neue"/>
              <a:ea typeface="Helvetica Neue"/>
              <a:cs typeface="Helvetica Neue"/>
              <a:sym typeface="Helvetica Neue"/>
            </a:endParaRPr>
          </a:p>
          <a:p>
            <a:pPr indent="-336550" lvl="0" marL="457200" rtl="0" algn="l">
              <a:lnSpc>
                <a:spcPct val="100000"/>
              </a:lnSpc>
              <a:spcBef>
                <a:spcPts val="0"/>
              </a:spcBef>
              <a:spcAft>
                <a:spcPts val="0"/>
              </a:spcAft>
              <a:buClr>
                <a:schemeClr val="lt2"/>
              </a:buClr>
              <a:buSzPts val="1700"/>
              <a:buFont typeface="Helvetica Neue"/>
              <a:buChar char="❖"/>
            </a:pPr>
            <a:r>
              <a:rPr lang="en" sz="1700">
                <a:solidFill>
                  <a:schemeClr val="lt2"/>
                </a:solidFill>
                <a:latin typeface="Helvetica Neue"/>
                <a:ea typeface="Helvetica Neue"/>
                <a:cs typeface="Helvetica Neue"/>
                <a:sym typeface="Helvetica Neue"/>
              </a:rPr>
              <a:t>What’s interesting to observe is that the results do not get better if we increase the order of algorithm, i.e. 5</a:t>
            </a:r>
            <a:r>
              <a:rPr baseline="30000" lang="en" sz="1700">
                <a:solidFill>
                  <a:schemeClr val="lt2"/>
                </a:solidFill>
                <a:latin typeface="Helvetica Neue"/>
                <a:ea typeface="Helvetica Neue"/>
                <a:cs typeface="Helvetica Neue"/>
                <a:sym typeface="Helvetica Neue"/>
              </a:rPr>
              <a:t>th </a:t>
            </a:r>
            <a:r>
              <a:rPr lang="en" sz="1700">
                <a:solidFill>
                  <a:schemeClr val="lt2"/>
                </a:solidFill>
                <a:latin typeface="Helvetica Neue"/>
                <a:ea typeface="Helvetica Neue"/>
                <a:cs typeface="Helvetica Neue"/>
                <a:sym typeface="Helvetica Neue"/>
              </a:rPr>
              <a:t>and 6</a:t>
            </a:r>
            <a:r>
              <a:rPr baseline="30000" lang="en" sz="1700">
                <a:solidFill>
                  <a:schemeClr val="lt2"/>
                </a:solidFill>
                <a:latin typeface="Helvetica Neue"/>
                <a:ea typeface="Helvetica Neue"/>
                <a:cs typeface="Helvetica Neue"/>
                <a:sym typeface="Helvetica Neue"/>
              </a:rPr>
              <a:t>th </a:t>
            </a:r>
            <a:r>
              <a:rPr lang="en" sz="1700">
                <a:solidFill>
                  <a:schemeClr val="lt2"/>
                </a:solidFill>
                <a:latin typeface="Helvetica Neue"/>
                <a:ea typeface="Helvetica Neue"/>
                <a:cs typeface="Helvetica Neue"/>
                <a:sym typeface="Helvetica Neue"/>
              </a:rPr>
              <a:t>runge kutta method generate the same result as RK-4. </a:t>
            </a:r>
            <a:endParaRPr sz="1700">
              <a:solidFill>
                <a:schemeClr val="lt2"/>
              </a:solidFill>
              <a:latin typeface="Helvetica Neue"/>
              <a:ea typeface="Helvetica Neue"/>
              <a:cs typeface="Helvetica Neue"/>
              <a:sym typeface="Helvetica Neue"/>
            </a:endParaRPr>
          </a:p>
          <a:p>
            <a:pPr indent="-336550" lvl="0" marL="457200" rtl="0" algn="l">
              <a:lnSpc>
                <a:spcPct val="100000"/>
              </a:lnSpc>
              <a:spcBef>
                <a:spcPts val="0"/>
              </a:spcBef>
              <a:spcAft>
                <a:spcPts val="0"/>
              </a:spcAft>
              <a:buClr>
                <a:schemeClr val="lt2"/>
              </a:buClr>
              <a:buSzPts val="1700"/>
              <a:buFont typeface="Helvetica Neue"/>
              <a:buChar char="❖"/>
            </a:pPr>
            <a:r>
              <a:rPr lang="en" sz="1700">
                <a:solidFill>
                  <a:schemeClr val="lt2"/>
                </a:solidFill>
                <a:latin typeface="Helvetica Neue"/>
                <a:ea typeface="Helvetica Neue"/>
                <a:cs typeface="Helvetica Neue"/>
                <a:sym typeface="Helvetica Neue"/>
              </a:rPr>
              <a:t>But by increasing the order of the algorithm, we increase the computational stages and thus increasing time of calculation.</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 sz="1700">
                <a:solidFill>
                  <a:schemeClr val="lt2"/>
                </a:solidFill>
                <a:latin typeface="Helvetica Neue"/>
                <a:ea typeface="Helvetica Neue"/>
                <a:cs typeface="Helvetica Neue"/>
                <a:sym typeface="Helvetica Neue"/>
              </a:rPr>
              <a:t>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 sz="1700">
                <a:solidFill>
                  <a:schemeClr val="lt2"/>
                </a:solidFill>
                <a:highlight>
                  <a:schemeClr val="accent3"/>
                </a:highlight>
                <a:latin typeface="Helvetica Neue"/>
                <a:ea typeface="Helvetica Neue"/>
                <a:cs typeface="Helvetica Neue"/>
                <a:sym typeface="Helvetica Neue"/>
              </a:rPr>
              <a:t>Hence, the most optimum algorithm for solving a </a:t>
            </a:r>
            <a:r>
              <a:rPr b="1" lang="en" sz="1700">
                <a:solidFill>
                  <a:schemeClr val="lt2"/>
                </a:solidFill>
                <a:highlight>
                  <a:schemeClr val="accent3"/>
                </a:highlight>
                <a:latin typeface="Helvetica Neue"/>
                <a:ea typeface="Helvetica Neue"/>
                <a:cs typeface="Helvetica Neue"/>
                <a:sym typeface="Helvetica Neue"/>
              </a:rPr>
              <a:t>differential equation is the RK-4 method.</a:t>
            </a:r>
            <a:r>
              <a:rPr b="1" lang="en" sz="1500">
                <a:solidFill>
                  <a:schemeClr val="lt2"/>
                </a:solidFill>
                <a:highlight>
                  <a:srgbClr val="EFEFEF"/>
                </a:highlight>
                <a:latin typeface="Helvetica Neue"/>
                <a:ea typeface="Helvetica Neue"/>
                <a:cs typeface="Helvetica Neue"/>
                <a:sym typeface="Helvetica Neue"/>
              </a:rPr>
              <a:t> </a:t>
            </a:r>
            <a:endParaRPr b="1" sz="1500">
              <a:solidFill>
                <a:schemeClr val="lt2"/>
              </a:solidFill>
              <a:highlight>
                <a:srgbClr val="EFEFEF"/>
              </a:highlight>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941000" y="247675"/>
            <a:ext cx="8091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What is Adaptive Step-Size Modulation ?</a:t>
            </a:r>
            <a:endParaRPr sz="3000">
              <a:solidFill>
                <a:schemeClr val="lt2"/>
              </a:solidFill>
            </a:endParaRPr>
          </a:p>
        </p:txBody>
      </p:sp>
      <p:sp>
        <p:nvSpPr>
          <p:cNvPr id="262" name="Google Shape;262;p31"/>
          <p:cNvSpPr txBox="1"/>
          <p:nvPr>
            <p:ph idx="1" type="body"/>
          </p:nvPr>
        </p:nvSpPr>
        <p:spPr>
          <a:xfrm>
            <a:off x="1103425" y="973125"/>
            <a:ext cx="7582200" cy="7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FFFFFF"/>
                </a:solidFill>
              </a:rPr>
              <a:t>Considering the Function g(t) given below, we can see that for 10&lt;t&lt;30 the function is almost flat and increasing the step-size won’t affect the results a lot</a:t>
            </a:r>
            <a:r>
              <a:rPr lang="en" sz="1700">
                <a:solidFill>
                  <a:schemeClr val="lt2"/>
                </a:solidFill>
              </a:rPr>
              <a:t>. </a:t>
            </a:r>
            <a:endParaRPr sz="1700">
              <a:solidFill>
                <a:schemeClr val="lt2"/>
              </a:solidFill>
            </a:endParaRPr>
          </a:p>
        </p:txBody>
      </p:sp>
      <p:pic>
        <p:nvPicPr>
          <p:cNvPr id="263" name="Google Shape;263;p31"/>
          <p:cNvPicPr preferRelativeResize="0"/>
          <p:nvPr/>
        </p:nvPicPr>
        <p:blipFill>
          <a:blip r:embed="rId3">
            <a:alphaModFix/>
          </a:blip>
          <a:stretch>
            <a:fillRect/>
          </a:stretch>
        </p:blipFill>
        <p:spPr>
          <a:xfrm>
            <a:off x="4847825" y="1953275"/>
            <a:ext cx="3901774" cy="2341050"/>
          </a:xfrm>
          <a:prstGeom prst="rect">
            <a:avLst/>
          </a:prstGeom>
          <a:noFill/>
          <a:ln>
            <a:noFill/>
          </a:ln>
        </p:spPr>
      </p:pic>
      <p:sp>
        <p:nvSpPr>
          <p:cNvPr id="264" name="Google Shape;264;p31"/>
          <p:cNvSpPr txBox="1"/>
          <p:nvPr/>
        </p:nvSpPr>
        <p:spPr>
          <a:xfrm>
            <a:off x="1103425" y="1601325"/>
            <a:ext cx="3676200" cy="3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Lato"/>
                <a:ea typeface="Lato"/>
                <a:cs typeface="Lato"/>
                <a:sym typeface="Lato"/>
              </a:rPr>
              <a:t>But for 30&lt;t&lt;50, the function is rather steep and reducing the step size would yield a better result.</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Therefore, implementing an adaptive step-size algorithm which can alter the step-size intelligently according to slope values in each iteration without human intervention could definitely yield a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Better performing Runge-Kutta Differential Equation Solver.</a:t>
            </a:r>
            <a:endParaRPr sz="17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68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Introduction</a:t>
            </a:r>
            <a:r>
              <a:rPr lang="en" sz="3000"/>
              <a:t>	</a:t>
            </a:r>
            <a:endParaRPr sz="3000"/>
          </a:p>
        </p:txBody>
      </p:sp>
      <p:sp>
        <p:nvSpPr>
          <p:cNvPr id="141" name="Google Shape;141;p14"/>
          <p:cNvSpPr txBox="1"/>
          <p:nvPr>
            <p:ph idx="1" type="body"/>
          </p:nvPr>
        </p:nvSpPr>
        <p:spPr>
          <a:xfrm>
            <a:off x="1168925" y="999625"/>
            <a:ext cx="70389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lt2"/>
                </a:solidFill>
                <a:latin typeface="Helvetica Neue"/>
                <a:ea typeface="Helvetica Neue"/>
                <a:cs typeface="Helvetica Neue"/>
                <a:sym typeface="Helvetica Neue"/>
              </a:rPr>
              <a:t>While sending a satellite to another planet, it is often necessary to make a course correction mid-way. The differential equations  governing the motion are well known, the projected path can be </a:t>
            </a:r>
            <a:r>
              <a:rPr lang="en" sz="1700">
                <a:solidFill>
                  <a:schemeClr val="lt2"/>
                </a:solidFill>
                <a:latin typeface="Helvetica Neue"/>
                <a:ea typeface="Helvetica Neue"/>
                <a:cs typeface="Helvetica Neue"/>
                <a:sym typeface="Helvetica Neue"/>
              </a:rPr>
              <a:t>calculated</a:t>
            </a:r>
            <a:r>
              <a:rPr lang="en" sz="1700">
                <a:solidFill>
                  <a:schemeClr val="lt2"/>
                </a:solidFill>
                <a:latin typeface="Helvetica Neue"/>
                <a:ea typeface="Helvetica Neue"/>
                <a:cs typeface="Helvetica Neue"/>
                <a:sym typeface="Helvetica Neue"/>
              </a:rPr>
              <a:t> by </a:t>
            </a:r>
            <a:r>
              <a:rPr lang="en" sz="1700">
                <a:solidFill>
                  <a:schemeClr val="lt2"/>
                </a:solidFill>
                <a:latin typeface="Helvetica Neue"/>
                <a:ea typeface="Helvetica Neue"/>
                <a:cs typeface="Helvetica Neue"/>
                <a:sym typeface="Helvetica Neue"/>
              </a:rPr>
              <a:t>solving</a:t>
            </a:r>
            <a:r>
              <a:rPr lang="en" sz="1700">
                <a:solidFill>
                  <a:schemeClr val="lt2"/>
                </a:solidFill>
                <a:latin typeface="Helvetica Neue"/>
                <a:ea typeface="Helvetica Neue"/>
                <a:cs typeface="Helvetica Neue"/>
                <a:sym typeface="Helvetica Neue"/>
              </a:rPr>
              <a:t> the differential equations concerned. This is just one example where we use differential equations. Differential equations are of a great use in real life, governing everything from motion to The Laws of Thermodynamics. So it becomes extremely important to be able to solve these equations correctly and with precision. There are various tools/methods that come handy when it comes to solving differential equations, the</a:t>
            </a:r>
            <a:r>
              <a:rPr lang="en" sz="1700">
                <a:solidFill>
                  <a:srgbClr val="1155CC"/>
                </a:solidFill>
                <a:latin typeface="Helvetica Neue"/>
                <a:ea typeface="Helvetica Neue"/>
                <a:cs typeface="Helvetica Neue"/>
                <a:sym typeface="Helvetica Neue"/>
              </a:rPr>
              <a:t> </a:t>
            </a:r>
            <a:r>
              <a:rPr b="1" lang="en" sz="1700">
                <a:solidFill>
                  <a:srgbClr val="1155CC"/>
                </a:solidFill>
                <a:highlight>
                  <a:srgbClr val="D9D9D9"/>
                </a:highlight>
                <a:latin typeface="Helvetica Neue"/>
                <a:ea typeface="Helvetica Neue"/>
                <a:cs typeface="Helvetica Neue"/>
                <a:sym typeface="Helvetica Neue"/>
              </a:rPr>
              <a:t>Runge</a:t>
            </a:r>
            <a:r>
              <a:rPr b="1" lang="en" sz="1700">
                <a:solidFill>
                  <a:srgbClr val="1155CC"/>
                </a:solidFill>
                <a:highlight>
                  <a:srgbClr val="D9D9D9"/>
                </a:highlight>
                <a:latin typeface="Helvetica Neue"/>
                <a:ea typeface="Helvetica Neue"/>
                <a:cs typeface="Helvetica Neue"/>
                <a:sym typeface="Helvetica Neue"/>
              </a:rPr>
              <a:t> Kutta Method</a:t>
            </a:r>
            <a:r>
              <a:rPr b="1" lang="en" sz="1700">
                <a:solidFill>
                  <a:srgbClr val="0B5394"/>
                </a:solidFill>
                <a:latin typeface="Helvetica Neue"/>
                <a:ea typeface="Helvetica Neue"/>
                <a:cs typeface="Helvetica Neue"/>
                <a:sym typeface="Helvetica Neue"/>
              </a:rPr>
              <a:t> </a:t>
            </a:r>
            <a:r>
              <a:rPr lang="en" sz="1700">
                <a:solidFill>
                  <a:schemeClr val="lt2"/>
                </a:solidFill>
                <a:latin typeface="Helvetica Neue"/>
                <a:ea typeface="Helvetica Neue"/>
                <a:cs typeface="Helvetica Neue"/>
                <a:sym typeface="Helvetica Neue"/>
              </a:rPr>
              <a:t>is one of them. </a:t>
            </a:r>
            <a:endParaRPr sz="1700">
              <a:solidFill>
                <a:schemeClr val="lt2"/>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1052550" y="221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An example to understand step size modulation better.</a:t>
            </a:r>
            <a:endParaRPr sz="3000"/>
          </a:p>
        </p:txBody>
      </p:sp>
      <p:sp>
        <p:nvSpPr>
          <p:cNvPr id="270" name="Google Shape;270;p32"/>
          <p:cNvSpPr txBox="1"/>
          <p:nvPr>
            <p:ph idx="1" type="body"/>
          </p:nvPr>
        </p:nvSpPr>
        <p:spPr>
          <a:xfrm>
            <a:off x="1235525" y="1505600"/>
            <a:ext cx="3952500" cy="32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rPr>
              <a:t>Example Problem :    dy/dx =e</a:t>
            </a:r>
            <a:r>
              <a:rPr baseline="30000" lang="en" sz="1700">
                <a:solidFill>
                  <a:schemeClr val="lt2"/>
                </a:solidFill>
              </a:rPr>
              <a:t>y</a:t>
            </a:r>
            <a:r>
              <a:rPr lang="en" sz="1700">
                <a:solidFill>
                  <a:schemeClr val="lt2"/>
                </a:solidFill>
              </a:rPr>
              <a:t>-y.e</a:t>
            </a:r>
            <a:r>
              <a:rPr baseline="30000" lang="en" sz="1700">
                <a:solidFill>
                  <a:schemeClr val="lt2"/>
                </a:solidFill>
              </a:rPr>
              <a:t>x</a:t>
            </a:r>
            <a:endParaRPr baseline="30000" sz="1700">
              <a:solidFill>
                <a:schemeClr val="lt2"/>
              </a:solidFill>
            </a:endParaRPr>
          </a:p>
          <a:p>
            <a:pPr indent="0" lvl="0" marL="0" rtl="0" algn="l">
              <a:spcBef>
                <a:spcPts val="1600"/>
              </a:spcBef>
              <a:spcAft>
                <a:spcPts val="0"/>
              </a:spcAft>
              <a:buNone/>
            </a:pPr>
            <a:r>
              <a:rPr lang="en" sz="1700">
                <a:solidFill>
                  <a:schemeClr val="lt2"/>
                </a:solidFill>
              </a:rPr>
              <a:t>Initial Conditions : Y(0)= 0.02</a:t>
            </a:r>
            <a:endParaRPr sz="1700">
              <a:solidFill>
                <a:schemeClr val="lt2"/>
              </a:solidFill>
            </a:endParaRPr>
          </a:p>
          <a:p>
            <a:pPr indent="0" lvl="0" marL="0" rtl="0" algn="l">
              <a:spcBef>
                <a:spcPts val="1600"/>
              </a:spcBef>
              <a:spcAft>
                <a:spcPts val="0"/>
              </a:spcAft>
              <a:buNone/>
            </a:pPr>
            <a:r>
              <a:rPr lang="en" sz="1700">
                <a:solidFill>
                  <a:schemeClr val="lt2"/>
                </a:solidFill>
              </a:rPr>
              <a:t>To evaluate : y(5)</a:t>
            </a:r>
            <a:endParaRPr sz="1700">
              <a:solidFill>
                <a:schemeClr val="lt2"/>
              </a:solidFill>
            </a:endParaRPr>
          </a:p>
          <a:p>
            <a:pPr indent="0" lvl="0" marL="0" rtl="0" algn="l">
              <a:spcBef>
                <a:spcPts val="1600"/>
              </a:spcBef>
              <a:spcAft>
                <a:spcPts val="0"/>
              </a:spcAft>
              <a:buNone/>
            </a:pPr>
            <a:r>
              <a:rPr lang="en" sz="1700">
                <a:solidFill>
                  <a:schemeClr val="lt2"/>
                </a:solidFill>
              </a:rPr>
              <a:t>Observation : Step size i.e. gap between successive steps is changing throughout the curve intelligently to evaluate the result without human intervention.</a:t>
            </a:r>
            <a:endParaRPr sz="1700">
              <a:solidFill>
                <a:schemeClr val="lt2"/>
              </a:solidFill>
            </a:endParaRPr>
          </a:p>
          <a:p>
            <a:pPr indent="0" lvl="0" marL="0" rtl="0" algn="l">
              <a:spcBef>
                <a:spcPts val="1600"/>
              </a:spcBef>
              <a:spcAft>
                <a:spcPts val="1600"/>
              </a:spcAft>
              <a:buNone/>
            </a:pPr>
            <a:r>
              <a:t/>
            </a:r>
            <a:endParaRPr sz="1700">
              <a:solidFill>
                <a:schemeClr val="lt2"/>
              </a:solidFill>
            </a:endParaRPr>
          </a:p>
        </p:txBody>
      </p:sp>
      <p:pic>
        <p:nvPicPr>
          <p:cNvPr id="271" name="Google Shape;271;p32"/>
          <p:cNvPicPr preferRelativeResize="0"/>
          <p:nvPr/>
        </p:nvPicPr>
        <p:blipFill>
          <a:blip r:embed="rId3">
            <a:alphaModFix/>
          </a:blip>
          <a:stretch>
            <a:fillRect/>
          </a:stretch>
        </p:blipFill>
        <p:spPr>
          <a:xfrm>
            <a:off x="5249250" y="1606250"/>
            <a:ext cx="3640075" cy="286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052550" y="294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Our Initial Problem</a:t>
            </a:r>
            <a:endParaRPr sz="3000">
              <a:solidFill>
                <a:schemeClr val="lt2"/>
              </a:solidFill>
            </a:endParaRPr>
          </a:p>
        </p:txBody>
      </p:sp>
      <p:sp>
        <p:nvSpPr>
          <p:cNvPr id="277" name="Google Shape;277;p33"/>
          <p:cNvSpPr txBox="1"/>
          <p:nvPr>
            <p:ph idx="1" type="body"/>
          </p:nvPr>
        </p:nvSpPr>
        <p:spPr>
          <a:xfrm>
            <a:off x="1505700" y="2232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Cambria"/>
                <a:ea typeface="Cambria"/>
                <a:cs typeface="Cambria"/>
                <a:sym typeface="Cambria"/>
              </a:rPr>
              <a:t>given at x=0, y=2.17928556. </a:t>
            </a:r>
            <a:endParaRPr sz="2100">
              <a:latin typeface="Cambria"/>
              <a:ea typeface="Cambria"/>
              <a:cs typeface="Cambria"/>
              <a:sym typeface="Cambria"/>
            </a:endParaRPr>
          </a:p>
          <a:p>
            <a:pPr indent="0" lvl="0" marL="0" rtl="0" algn="l">
              <a:spcBef>
                <a:spcPts val="0"/>
              </a:spcBef>
              <a:spcAft>
                <a:spcPts val="0"/>
              </a:spcAft>
              <a:buNone/>
            </a:pPr>
            <a:r>
              <a:rPr lang="en" sz="2100">
                <a:latin typeface="Cambria"/>
                <a:ea typeface="Cambria"/>
                <a:cs typeface="Cambria"/>
                <a:sym typeface="Cambria"/>
              </a:rPr>
              <a:t>Find y at x=1.</a:t>
            </a:r>
            <a:endParaRPr sz="2100">
              <a:latin typeface="Cambria"/>
              <a:ea typeface="Cambria"/>
              <a:cs typeface="Cambria"/>
              <a:sym typeface="Cambria"/>
            </a:endParaRPr>
          </a:p>
          <a:p>
            <a:pPr indent="0" lvl="0" marL="0" rtl="0" algn="l">
              <a:spcBef>
                <a:spcPts val="0"/>
              </a:spcBef>
              <a:spcAft>
                <a:spcPts val="0"/>
              </a:spcAft>
              <a:buNone/>
            </a:pPr>
            <a:r>
              <a:t/>
            </a:r>
            <a:endParaRPr sz="21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On solving manually,</a:t>
            </a:r>
            <a:endParaRPr sz="1000">
              <a:latin typeface="Cambria"/>
              <a:ea typeface="Cambria"/>
              <a:cs typeface="Cambria"/>
              <a:sym typeface="Cambria"/>
            </a:endParaRPr>
          </a:p>
          <a:p>
            <a:pPr indent="0" lvl="0" marL="0" rtl="0" algn="l">
              <a:spcBef>
                <a:spcPts val="0"/>
              </a:spcBef>
              <a:spcAft>
                <a:spcPts val="0"/>
              </a:spcAft>
              <a:buNone/>
            </a:pPr>
            <a:r>
              <a:rPr lang="en" sz="2100">
                <a:latin typeface="Cambria"/>
                <a:ea typeface="Cambria"/>
                <a:cs typeface="Cambria"/>
                <a:sym typeface="Cambria"/>
              </a:rPr>
              <a:t>Solution : y(1) = 2.6932</a:t>
            </a:r>
            <a:endParaRPr/>
          </a:p>
        </p:txBody>
      </p:sp>
      <p:pic>
        <p:nvPicPr>
          <p:cNvPr descr="{&quot;type&quot;:&quot;$&quot;,&quot;font&quot;:{&quot;color&quot;:&quot;#FFFFFF&quot;,&quot;family&quot;:&quot;Oswald&quot;,&quot;size&quot;:43.51078286977052},&quot;id&quot;:&quot;2&quot;,&quot;code&quot;:&quot;$\\frac{dy}{dx}\\,=\\,\\frac{2x+1}{2y-1}$&quot;,&quot;ts&quot;:1603051967309,&quot;cs&quot;:&quot;0ppcWhtTsjN4jWgSXAWnRQ==&quot;,&quot;size&quot;:{&quot;width&quot;:295.9604114173228,&quot;height&quot;:87.02159999999999}}" id="278" name="Google Shape;278;p33"/>
          <p:cNvPicPr preferRelativeResize="0"/>
          <p:nvPr/>
        </p:nvPicPr>
        <p:blipFill>
          <a:blip r:embed="rId3">
            <a:alphaModFix/>
          </a:blip>
          <a:stretch>
            <a:fillRect/>
          </a:stretch>
        </p:blipFill>
        <p:spPr>
          <a:xfrm>
            <a:off x="1150550" y="1122400"/>
            <a:ext cx="3019550" cy="887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942325" y="283600"/>
            <a:ext cx="80913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Runge Kutta 4 with step size modulation</a:t>
            </a:r>
            <a:endParaRPr sz="3000"/>
          </a:p>
        </p:txBody>
      </p:sp>
      <p:pic>
        <p:nvPicPr>
          <p:cNvPr id="284" name="Google Shape;284;p34"/>
          <p:cNvPicPr preferRelativeResize="0"/>
          <p:nvPr/>
        </p:nvPicPr>
        <p:blipFill>
          <a:blip r:embed="rId3">
            <a:alphaModFix/>
          </a:blip>
          <a:stretch>
            <a:fillRect/>
          </a:stretch>
        </p:blipFill>
        <p:spPr>
          <a:xfrm>
            <a:off x="1199475" y="1950075"/>
            <a:ext cx="3700800" cy="2911725"/>
          </a:xfrm>
          <a:prstGeom prst="rect">
            <a:avLst/>
          </a:prstGeom>
          <a:noFill/>
          <a:ln>
            <a:noFill/>
          </a:ln>
        </p:spPr>
      </p:pic>
      <p:pic>
        <p:nvPicPr>
          <p:cNvPr id="285" name="Google Shape;285;p34"/>
          <p:cNvPicPr preferRelativeResize="0"/>
          <p:nvPr/>
        </p:nvPicPr>
        <p:blipFill>
          <a:blip r:embed="rId4">
            <a:alphaModFix/>
          </a:blip>
          <a:stretch>
            <a:fillRect/>
          </a:stretch>
        </p:blipFill>
        <p:spPr>
          <a:xfrm>
            <a:off x="1199472" y="1000822"/>
            <a:ext cx="4467225" cy="872906"/>
          </a:xfrm>
          <a:prstGeom prst="rect">
            <a:avLst/>
          </a:prstGeom>
          <a:noFill/>
          <a:ln>
            <a:noFill/>
          </a:ln>
        </p:spPr>
      </p:pic>
      <p:sp>
        <p:nvSpPr>
          <p:cNvPr id="286" name="Google Shape;286;p34"/>
          <p:cNvSpPr txBox="1"/>
          <p:nvPr/>
        </p:nvSpPr>
        <p:spPr>
          <a:xfrm>
            <a:off x="5592175" y="2228850"/>
            <a:ext cx="3061500" cy="25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Lato"/>
                <a:ea typeface="Lato"/>
                <a:cs typeface="Lato"/>
                <a:sym typeface="Lato"/>
              </a:rPr>
              <a:t>The plot of y vs x depicts the change in step size which is decreasing with increase in slope.</a:t>
            </a:r>
            <a:endParaRPr sz="1700">
              <a:solidFill>
                <a:schemeClr val="l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052550" y="282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Final Comparison of Results.</a:t>
            </a:r>
            <a:endParaRPr sz="3000"/>
          </a:p>
        </p:txBody>
      </p:sp>
      <p:sp>
        <p:nvSpPr>
          <p:cNvPr id="292" name="Google Shape;292;p35"/>
          <p:cNvSpPr txBox="1"/>
          <p:nvPr>
            <p:ph idx="1" type="body"/>
          </p:nvPr>
        </p:nvSpPr>
        <p:spPr>
          <a:xfrm>
            <a:off x="952500" y="5325200"/>
            <a:ext cx="1884900" cy="146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93" name="Google Shape;293;p35"/>
          <p:cNvGraphicFramePr/>
          <p:nvPr/>
        </p:nvGraphicFramePr>
        <p:xfrm>
          <a:off x="1151700" y="1196288"/>
          <a:ext cx="3000000" cy="3000000"/>
        </p:xfrm>
        <a:graphic>
          <a:graphicData uri="http://schemas.openxmlformats.org/drawingml/2006/table">
            <a:tbl>
              <a:tblPr>
                <a:noFill/>
                <a:tableStyleId>{D0311FA3-BEA8-44EE-B91A-CEE3DD6FDCFE}</a:tableStyleId>
              </a:tblPr>
              <a:tblGrid>
                <a:gridCol w="2520975"/>
                <a:gridCol w="2520975"/>
                <a:gridCol w="2520975"/>
              </a:tblGrid>
              <a:tr h="658225">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RK-4 Method Answer</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RK-4 with adaptive step size modulation</a:t>
                      </a:r>
                      <a:endParaRPr b="1" sz="1500">
                        <a:solidFill>
                          <a:schemeClr val="lt2"/>
                        </a:solidFill>
                      </a:endParaRPr>
                    </a:p>
                  </a:txBody>
                  <a:tcPr marT="91425" marB="91425" marR="91425" marL="91425"/>
                </a:tc>
              </a:tr>
              <a:tr h="429075">
                <a:tc>
                  <a:txBody>
                    <a:bodyPr/>
                    <a:lstStyle/>
                    <a:p>
                      <a:pPr indent="0" lvl="0" marL="0" rtl="0" algn="l">
                        <a:spcBef>
                          <a:spcPts val="0"/>
                        </a:spcBef>
                        <a:spcAft>
                          <a:spcPts val="0"/>
                        </a:spcAft>
                        <a:buNone/>
                      </a:pPr>
                      <a:r>
                        <a:rPr b="1" lang="en" sz="1500">
                          <a:solidFill>
                            <a:schemeClr val="lt2"/>
                          </a:solidFill>
                        </a:rPr>
                        <a:t>Calculated Answer</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2.441649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2.695450</a:t>
                      </a:r>
                      <a:endParaRPr>
                        <a:solidFill>
                          <a:srgbClr val="FFFFFF"/>
                        </a:solidFill>
                      </a:endParaRPr>
                    </a:p>
                  </a:txBody>
                  <a:tcPr marT="91425" marB="91425" marR="91425" marL="91425"/>
                </a:tc>
              </a:tr>
              <a:tr h="429075">
                <a:tc>
                  <a:txBody>
                    <a:bodyPr/>
                    <a:lstStyle/>
                    <a:p>
                      <a:pPr indent="0" lvl="0" marL="0" rtl="0" algn="l">
                        <a:spcBef>
                          <a:spcPts val="0"/>
                        </a:spcBef>
                        <a:spcAft>
                          <a:spcPts val="0"/>
                        </a:spcAft>
                        <a:buNone/>
                      </a:pPr>
                      <a:r>
                        <a:rPr b="1" lang="en" sz="1500">
                          <a:solidFill>
                            <a:schemeClr val="lt2"/>
                          </a:solidFill>
                        </a:rPr>
                        <a:t>Actual answer on solving manually</a:t>
                      </a:r>
                      <a:endParaRPr b="1" sz="1500">
                        <a:solidFill>
                          <a:schemeClr val="lt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2.6932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2.6932</a:t>
                      </a:r>
                      <a:endParaRPr>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429075">
                <a:tc>
                  <a:txBody>
                    <a:bodyPr/>
                    <a:lstStyle/>
                    <a:p>
                      <a:pPr indent="0" lvl="0" marL="0" rtl="0" algn="l">
                        <a:spcBef>
                          <a:spcPts val="0"/>
                        </a:spcBef>
                        <a:spcAft>
                          <a:spcPts val="0"/>
                        </a:spcAft>
                        <a:buNone/>
                      </a:pPr>
                      <a:r>
                        <a:rPr b="1" lang="en" sz="1500">
                          <a:solidFill>
                            <a:schemeClr val="lt2"/>
                          </a:solidFill>
                        </a:rPr>
                        <a:t>No. of steps</a:t>
                      </a:r>
                      <a:endParaRPr b="1" sz="15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075">
                <a:tc>
                  <a:txBody>
                    <a:bodyPr/>
                    <a:lstStyle/>
                    <a:p>
                      <a:pPr indent="0" lvl="0" marL="0" rtl="0" algn="l">
                        <a:spcBef>
                          <a:spcPts val="0"/>
                        </a:spcBef>
                        <a:spcAft>
                          <a:spcPts val="0"/>
                        </a:spcAft>
                        <a:buNone/>
                      </a:pPr>
                      <a:r>
                        <a:rPr b="1" lang="en" sz="1500">
                          <a:solidFill>
                            <a:schemeClr val="lt2"/>
                          </a:solidFill>
                        </a:rPr>
                        <a:t>Initial Step Size</a:t>
                      </a:r>
                      <a:endParaRPr b="1" sz="15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075">
                <a:tc>
                  <a:txBody>
                    <a:bodyPr/>
                    <a:lstStyle/>
                    <a:p>
                      <a:pPr indent="0" lvl="0" marL="0" rtl="0" algn="l">
                        <a:spcBef>
                          <a:spcPts val="0"/>
                        </a:spcBef>
                        <a:spcAft>
                          <a:spcPts val="0"/>
                        </a:spcAft>
                        <a:buNone/>
                      </a:pPr>
                      <a:r>
                        <a:rPr b="1" lang="en" sz="1500">
                          <a:solidFill>
                            <a:schemeClr val="lt2"/>
                          </a:solidFill>
                        </a:rPr>
                        <a:t>Error %</a:t>
                      </a:r>
                      <a:endParaRPr b="1" sz="15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9.3402%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0.0835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052550" y="2590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Final Conclusions</a:t>
            </a:r>
            <a:endParaRPr sz="3000">
              <a:solidFill>
                <a:schemeClr val="lt2"/>
              </a:solidFill>
            </a:endParaRPr>
          </a:p>
        </p:txBody>
      </p:sp>
      <p:sp>
        <p:nvSpPr>
          <p:cNvPr id="299" name="Google Shape;299;p36"/>
          <p:cNvSpPr txBox="1"/>
          <p:nvPr>
            <p:ph idx="1" type="body"/>
          </p:nvPr>
        </p:nvSpPr>
        <p:spPr>
          <a:xfrm>
            <a:off x="1162775" y="1116150"/>
            <a:ext cx="7454400" cy="374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RK4 method is the best among other orders of Runge Kutta Method when considering accuracy as well as performance.</a:t>
            </a:r>
            <a:endParaRPr sz="1700"/>
          </a:p>
          <a:p>
            <a:pPr indent="-336550" lvl="0" marL="457200" rtl="0" algn="l">
              <a:spcBef>
                <a:spcPts val="0"/>
              </a:spcBef>
              <a:spcAft>
                <a:spcPts val="0"/>
              </a:spcAft>
              <a:buSzPts val="1700"/>
              <a:buChar char="❖"/>
            </a:pPr>
            <a:r>
              <a:rPr lang="en" sz="1700"/>
              <a:t>When Intelligent step size modulation was added to the RK4 algorithm the accuracy increased a lot while compromising a little on calculation speed for the problem under consideration</a:t>
            </a:r>
            <a:endParaRPr sz="1700"/>
          </a:p>
          <a:p>
            <a:pPr indent="-336550" lvl="0" marL="457200" rtl="0" algn="l">
              <a:spcBef>
                <a:spcPts val="0"/>
              </a:spcBef>
              <a:spcAft>
                <a:spcPts val="0"/>
              </a:spcAft>
              <a:buSzPts val="1700"/>
              <a:buChar char="❖"/>
            </a:pPr>
            <a:r>
              <a:rPr lang="en" sz="1700"/>
              <a:t>The new error was 0.0835 % compared to an error of 9.3402 % without step size modulation.</a:t>
            </a:r>
            <a:endParaRPr sz="1700"/>
          </a:p>
          <a:p>
            <a:pPr indent="0" lvl="0" marL="457200" rtl="0" algn="l">
              <a:spcBef>
                <a:spcPts val="1600"/>
              </a:spcBef>
              <a:spcAft>
                <a:spcPts val="0"/>
              </a:spcAft>
              <a:buNone/>
            </a:pPr>
            <a:r>
              <a:t/>
            </a:r>
            <a:endParaRPr sz="1700"/>
          </a:p>
          <a:p>
            <a:pPr indent="-336550" lvl="0" marL="457200" rtl="0" algn="l">
              <a:spcBef>
                <a:spcPts val="0"/>
              </a:spcBef>
              <a:spcAft>
                <a:spcPts val="0"/>
              </a:spcAft>
              <a:buSzPts val="1700"/>
              <a:buChar char="❖"/>
            </a:pPr>
            <a:r>
              <a:rPr lang="en" sz="1700"/>
              <a:t>Our aim to improve Runge Kutta Method was achieved by applying step size modulation to RK4 algorithm.</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052550" y="271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sp>
        <p:nvSpPr>
          <p:cNvPr id="305" name="Google Shape;305;p37"/>
          <p:cNvSpPr txBox="1"/>
          <p:nvPr>
            <p:ph idx="1" type="body"/>
          </p:nvPr>
        </p:nvSpPr>
        <p:spPr>
          <a:xfrm>
            <a:off x="1052550" y="1185400"/>
            <a:ext cx="7270500" cy="3603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Helvetica Neue"/>
              <a:buChar char="❖"/>
            </a:pPr>
            <a:r>
              <a:rPr lang="en" sz="1700">
                <a:latin typeface="Helvetica Neue"/>
                <a:ea typeface="Helvetica Neue"/>
                <a:cs typeface="Helvetica Neue"/>
                <a:sym typeface="Helvetica Neue"/>
              </a:rPr>
              <a:t>“Numerical Analysis” 9th Edition by ~ </a:t>
            </a:r>
            <a:endParaRPr sz="1700">
              <a:latin typeface="Helvetica Neue"/>
              <a:ea typeface="Helvetica Neue"/>
              <a:cs typeface="Helvetica Neue"/>
              <a:sym typeface="Helvetica Neue"/>
            </a:endParaRPr>
          </a:p>
          <a:p>
            <a:pPr indent="457200" lvl="0" marL="0" rtl="0" algn="l">
              <a:spcBef>
                <a:spcPts val="0"/>
              </a:spcBef>
              <a:spcAft>
                <a:spcPts val="0"/>
              </a:spcAft>
              <a:buNone/>
            </a:pPr>
            <a:r>
              <a:rPr i="1" lang="en" sz="1700">
                <a:latin typeface="Helvetica Neue"/>
                <a:ea typeface="Helvetica Neue"/>
                <a:cs typeface="Helvetica Neue"/>
                <a:sym typeface="Helvetica Neue"/>
              </a:rPr>
              <a:t>Richard L. Burden              &amp;            J.Douglas Faires</a:t>
            </a:r>
            <a:endParaRPr i="1" sz="1700">
              <a:latin typeface="Helvetica Neue"/>
              <a:ea typeface="Helvetica Neue"/>
              <a:cs typeface="Helvetica Neue"/>
              <a:sym typeface="Helvetica Neue"/>
            </a:endParaRPr>
          </a:p>
          <a:p>
            <a:pPr indent="457200" lvl="0" marL="0" rtl="0" algn="l">
              <a:spcBef>
                <a:spcPts val="0"/>
              </a:spcBef>
              <a:spcAft>
                <a:spcPts val="0"/>
              </a:spcAft>
              <a:buNone/>
            </a:pPr>
            <a:r>
              <a:rPr lang="en" sz="1400">
                <a:latin typeface="Helvetica Neue"/>
                <a:ea typeface="Helvetica Neue"/>
                <a:cs typeface="Helvetica Neue"/>
                <a:sym typeface="Helvetica Neue"/>
              </a:rPr>
              <a:t>Youngstown State University</a:t>
            </a:r>
            <a:r>
              <a:rPr i="1" lang="en" sz="1700">
                <a:latin typeface="Helvetica Neue"/>
                <a:ea typeface="Helvetica Neue"/>
                <a:cs typeface="Helvetica Neue"/>
                <a:sym typeface="Helvetica Neue"/>
              </a:rPr>
              <a:t>                  </a:t>
            </a:r>
            <a:r>
              <a:rPr lang="en" sz="1700">
                <a:latin typeface="Helvetica Neue"/>
                <a:ea typeface="Helvetica Neue"/>
                <a:cs typeface="Helvetica Neue"/>
                <a:sym typeface="Helvetica Neue"/>
              </a:rPr>
              <a:t> </a:t>
            </a:r>
            <a:r>
              <a:rPr lang="en" sz="1400">
                <a:latin typeface="Helvetica Neue"/>
                <a:ea typeface="Helvetica Neue"/>
                <a:cs typeface="Helvetica Neue"/>
                <a:sym typeface="Helvetica Neue"/>
              </a:rPr>
              <a:t>Youngstown State University</a:t>
            </a:r>
            <a:endParaRPr sz="1400">
              <a:latin typeface="Helvetica Neue"/>
              <a:ea typeface="Helvetica Neue"/>
              <a:cs typeface="Helvetica Neue"/>
              <a:sym typeface="Helvetica Neue"/>
            </a:endParaRPr>
          </a:p>
          <a:p>
            <a:pPr indent="457200" lvl="0" marL="0" rtl="0" algn="l">
              <a:spcBef>
                <a:spcPts val="0"/>
              </a:spcBef>
              <a:spcAft>
                <a:spcPts val="0"/>
              </a:spcAft>
              <a:buNone/>
            </a:pPr>
            <a:r>
              <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sz="1400" u="sng">
                <a:solidFill>
                  <a:schemeClr val="hlink"/>
                </a:solidFill>
                <a:latin typeface="Helvetica Neue"/>
                <a:ea typeface="Helvetica Neue"/>
                <a:cs typeface="Helvetica Neue"/>
                <a:sym typeface="Helvetica Neue"/>
                <a:hlinkClick r:id="rId3"/>
              </a:rPr>
              <a:t>www.wikipedia.com</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sz="1400" u="sng">
                <a:solidFill>
                  <a:schemeClr val="hlink"/>
                </a:solidFill>
                <a:latin typeface="Helvetica Neue"/>
                <a:ea typeface="Helvetica Neue"/>
                <a:cs typeface="Helvetica Neue"/>
                <a:sym typeface="Helvetica Neue"/>
                <a:hlinkClick r:id="rId4"/>
              </a:rPr>
              <a:t>www.stackexchange.com</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sz="1400" u="sng">
                <a:solidFill>
                  <a:schemeClr val="hlink"/>
                </a:solidFill>
                <a:latin typeface="Helvetica Neue"/>
                <a:ea typeface="Helvetica Neue"/>
                <a:cs typeface="Helvetica Neue"/>
                <a:sym typeface="Helvetica Neue"/>
                <a:hlinkClick r:id="rId5"/>
              </a:rPr>
              <a:t>www.octave.sourceforge.io</a:t>
            </a:r>
            <a:endParaRPr sz="14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sz="1400" u="sng">
                <a:solidFill>
                  <a:schemeClr val="hlink"/>
                </a:solidFill>
                <a:latin typeface="Helvetica Neue"/>
                <a:ea typeface="Helvetica Neue"/>
                <a:cs typeface="Helvetica Neue"/>
                <a:sym typeface="Helvetica Neue"/>
                <a:hlinkClick r:id="rId6"/>
              </a:rPr>
              <a:t>www.ieeexplore.ieee.org</a:t>
            </a:r>
            <a:br>
              <a:rPr lang="en" sz="1400">
                <a:latin typeface="Helvetica Neue"/>
                <a:ea typeface="Helvetica Neue"/>
                <a:cs typeface="Helvetica Neue"/>
                <a:sym typeface="Helvetica Neue"/>
              </a:rPr>
            </a:b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400">
              <a:latin typeface="Helvetica Neue"/>
              <a:ea typeface="Helvetica Neue"/>
              <a:cs typeface="Helvetica Neue"/>
              <a:sym typeface="Helvetica Neue"/>
            </a:endParaRPr>
          </a:p>
          <a:p>
            <a:pPr indent="0" lvl="0" marL="457200" rtl="0" algn="l">
              <a:spcBef>
                <a:spcPts val="0"/>
              </a:spcBef>
              <a:spcAft>
                <a:spcPts val="0"/>
              </a:spcAft>
              <a:buNone/>
            </a:pPr>
            <a:r>
              <a:t/>
            </a:r>
            <a:endParaRPr sz="1400">
              <a:latin typeface="Helvetica Neue"/>
              <a:ea typeface="Helvetica Neue"/>
              <a:cs typeface="Helvetica Neue"/>
              <a:sym typeface="Helvetica Neue"/>
            </a:endParaRPr>
          </a:p>
          <a:p>
            <a:pPr indent="0" lvl="0" marL="0" rtl="0" algn="l">
              <a:spcBef>
                <a:spcPts val="0"/>
              </a:spcBef>
              <a:spcAft>
                <a:spcPts val="0"/>
              </a:spcAft>
              <a:buNone/>
            </a:pPr>
            <a:r>
              <a:t/>
            </a:r>
            <a:endParaRPr sz="1700">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052550" y="271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ACKNOWLEDGEMENT</a:t>
            </a:r>
            <a:endParaRPr sz="3000">
              <a:solidFill>
                <a:schemeClr val="lt2"/>
              </a:solidFill>
            </a:endParaRPr>
          </a:p>
          <a:p>
            <a:pPr indent="0" lvl="0" marL="0" rtl="0" algn="l">
              <a:spcBef>
                <a:spcPts val="0"/>
              </a:spcBef>
              <a:spcAft>
                <a:spcPts val="0"/>
              </a:spcAft>
              <a:buNone/>
            </a:pPr>
            <a:r>
              <a:t/>
            </a:r>
            <a:endParaRPr sz="3000">
              <a:solidFill>
                <a:schemeClr val="lt2"/>
              </a:solidFill>
            </a:endParaRPr>
          </a:p>
        </p:txBody>
      </p:sp>
      <p:sp>
        <p:nvSpPr>
          <p:cNvPr id="311" name="Google Shape;311;p38"/>
          <p:cNvSpPr txBox="1"/>
          <p:nvPr>
            <p:ph idx="1" type="body"/>
          </p:nvPr>
        </p:nvSpPr>
        <p:spPr>
          <a:xfrm>
            <a:off x="1052550" y="1185375"/>
            <a:ext cx="7331700" cy="20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project wouldn’t have had been possible without the help of </a:t>
            </a:r>
            <a:endParaRPr sz="1700"/>
          </a:p>
          <a:p>
            <a:pPr indent="0" lvl="0" marL="0" rtl="0" algn="l">
              <a:spcBef>
                <a:spcPts val="0"/>
              </a:spcBef>
              <a:spcAft>
                <a:spcPts val="0"/>
              </a:spcAft>
              <a:buNone/>
            </a:pPr>
            <a:r>
              <a:rPr lang="en" sz="1700"/>
              <a:t>Mrs. Uma Nangia Ma’am [HOD,Electrical Department, DTU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I would like to heartily thank Uma Nangia Ma’am for providing me with this idea of project and guiding me through the course of creation of this program.</a:t>
            </a:r>
            <a:endParaRPr sz="1700"/>
          </a:p>
          <a:p>
            <a:pPr indent="0" lvl="0" marL="0" rtl="0" algn="l">
              <a:spcBef>
                <a:spcPts val="0"/>
              </a:spcBef>
              <a:spcAft>
                <a:spcPts val="0"/>
              </a:spcAft>
              <a:buNone/>
            </a:pPr>
            <a:r>
              <a:rPr lang="en" sz="1700"/>
              <a:t>  </a:t>
            </a:r>
            <a:endParaRPr sz="1700"/>
          </a:p>
          <a:p>
            <a:pPr indent="0" lvl="0" marL="0" rtl="0" algn="l">
              <a:spcBef>
                <a:spcPts val="0"/>
              </a:spcBef>
              <a:spcAft>
                <a:spcPts val="1600"/>
              </a:spcAft>
              <a:buNone/>
            </a:pPr>
            <a:r>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idx="2" type="body"/>
          </p:nvPr>
        </p:nvSpPr>
        <p:spPr>
          <a:xfrm>
            <a:off x="2462850" y="1598475"/>
            <a:ext cx="4512300" cy="17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7000">
                <a:solidFill>
                  <a:schemeClr val="lt2"/>
                </a:solidFill>
                <a:latin typeface="Helvetica Neue"/>
                <a:ea typeface="Helvetica Neue"/>
                <a:cs typeface="Helvetica Neue"/>
                <a:sym typeface="Helvetica Neue"/>
              </a:rPr>
              <a:t>Thank You</a:t>
            </a:r>
            <a:endParaRPr sz="7000">
              <a:solidFill>
                <a:schemeClr val="lt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297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AIM of the PROJECT</a:t>
            </a:r>
            <a:r>
              <a:rPr lang="en" sz="3000"/>
              <a:t> </a:t>
            </a:r>
            <a:endParaRPr sz="3000"/>
          </a:p>
        </p:txBody>
      </p:sp>
      <p:sp>
        <p:nvSpPr>
          <p:cNvPr id="147" name="Google Shape;147;p15"/>
          <p:cNvSpPr txBox="1"/>
          <p:nvPr>
            <p:ph idx="1" type="body"/>
          </p:nvPr>
        </p:nvSpPr>
        <p:spPr>
          <a:xfrm>
            <a:off x="1052550" y="1116150"/>
            <a:ext cx="7648500" cy="36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this project we focus on increasing the accuracy as well as performance of Runge-Kutta method in solving Differential Equations.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AutoNum type="arabicParenR"/>
            </a:pPr>
            <a:r>
              <a:rPr lang="en" sz="1700"/>
              <a:t>To increase the accuracy we take the order of Runge-Kutta method two steps ahead. We were introduced upto 4 orders of Runge-Kutta Method in our classes, but here we take it forward to two more orders introducing 5th and 6th order Runge-Kutta Methods.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AutoNum type="arabicParenR"/>
            </a:pPr>
            <a:r>
              <a:rPr lang="en" sz="1700"/>
              <a:t>To enhance the performance of Runge-Kutta Methods we will implement an adaptive step-size modulation in the Runge-Kutta algorithm using which the program will accordingly alter the step size intelligently to reduce calculation time without compromising with the accuracy.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61775" y="213875"/>
            <a:ext cx="59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Need for the topic</a:t>
            </a:r>
            <a:endParaRPr sz="3000"/>
          </a:p>
          <a:p>
            <a:pPr indent="0" lvl="0" marL="0" rtl="0" algn="l">
              <a:spcBef>
                <a:spcPts val="0"/>
              </a:spcBef>
              <a:spcAft>
                <a:spcPts val="0"/>
              </a:spcAft>
              <a:buNone/>
            </a:pPr>
            <a:r>
              <a:rPr lang="en"/>
              <a:t>		</a:t>
            </a:r>
            <a:endParaRPr/>
          </a:p>
        </p:txBody>
      </p:sp>
      <p:sp>
        <p:nvSpPr>
          <p:cNvPr id="153" name="Google Shape;153;p16"/>
          <p:cNvSpPr txBox="1"/>
          <p:nvPr>
            <p:ph idx="1" type="body"/>
          </p:nvPr>
        </p:nvSpPr>
        <p:spPr>
          <a:xfrm>
            <a:off x="1200150" y="998700"/>
            <a:ext cx="7194300" cy="39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Helvetica Neue"/>
                <a:ea typeface="Helvetica Neue"/>
                <a:cs typeface="Helvetica Neue"/>
                <a:sym typeface="Helvetica Neue"/>
              </a:rPr>
              <a:t>As discussed in Introductory slide, R</a:t>
            </a:r>
            <a:r>
              <a:rPr lang="en" sz="1700">
                <a:solidFill>
                  <a:schemeClr val="lt2"/>
                </a:solidFill>
                <a:latin typeface="Helvetica Neue"/>
                <a:ea typeface="Helvetica Neue"/>
                <a:cs typeface="Helvetica Neue"/>
                <a:sym typeface="Helvetica Neue"/>
              </a:rPr>
              <a:t>unge-K</a:t>
            </a:r>
            <a:r>
              <a:rPr lang="en" sz="1700">
                <a:solidFill>
                  <a:schemeClr val="lt2"/>
                </a:solidFill>
                <a:latin typeface="Helvetica Neue"/>
                <a:ea typeface="Helvetica Neue"/>
                <a:cs typeface="Helvetica Neue"/>
                <a:sym typeface="Helvetica Neue"/>
              </a:rPr>
              <a:t>utta methods are used to solve differential equations governing the </a:t>
            </a:r>
            <a:r>
              <a:rPr lang="en" sz="1700">
                <a:solidFill>
                  <a:schemeClr val="lt2"/>
                </a:solidFill>
                <a:latin typeface="Helvetica Neue"/>
                <a:ea typeface="Helvetica Neue"/>
                <a:cs typeface="Helvetica Neue"/>
                <a:sym typeface="Helvetica Neue"/>
              </a:rPr>
              <a:t>path</a:t>
            </a:r>
            <a:r>
              <a:rPr lang="en" sz="1700">
                <a:solidFill>
                  <a:schemeClr val="lt2"/>
                </a:solidFill>
                <a:latin typeface="Helvetica Neue"/>
                <a:ea typeface="Helvetica Neue"/>
                <a:cs typeface="Helvetica Neue"/>
                <a:sym typeface="Helvetica Neue"/>
              </a:rPr>
              <a:t> of motion of satellites, where a mistake of even the order of 10</a:t>
            </a:r>
            <a:r>
              <a:rPr baseline="30000" lang="en" sz="1700">
                <a:solidFill>
                  <a:schemeClr val="lt2"/>
                </a:solidFill>
                <a:latin typeface="Helvetica Neue"/>
                <a:ea typeface="Helvetica Neue"/>
                <a:cs typeface="Helvetica Neue"/>
                <a:sym typeface="Helvetica Neue"/>
              </a:rPr>
              <a:t>-9</a:t>
            </a:r>
            <a:r>
              <a:rPr lang="en" sz="1700">
                <a:solidFill>
                  <a:schemeClr val="lt2"/>
                </a:solidFill>
                <a:latin typeface="Helvetica Neue"/>
                <a:ea typeface="Helvetica Neue"/>
                <a:cs typeface="Helvetica Neue"/>
                <a:sym typeface="Helvetica Neue"/>
              </a:rPr>
              <a:t> can lead to a massive disaster. So it </a:t>
            </a:r>
            <a:r>
              <a:rPr lang="en" sz="1700">
                <a:solidFill>
                  <a:schemeClr val="lt2"/>
                </a:solidFill>
                <a:latin typeface="Helvetica Neue"/>
                <a:ea typeface="Helvetica Neue"/>
                <a:cs typeface="Helvetica Neue"/>
                <a:sym typeface="Helvetica Neue"/>
              </a:rPr>
              <a:t>becomes</a:t>
            </a:r>
            <a:r>
              <a:rPr lang="en" sz="1700">
                <a:solidFill>
                  <a:schemeClr val="lt2"/>
                </a:solidFill>
                <a:latin typeface="Helvetica Neue"/>
                <a:ea typeface="Helvetica Neue"/>
                <a:cs typeface="Helvetica Neue"/>
                <a:sym typeface="Helvetica Neue"/>
              </a:rPr>
              <a:t> extremely necessary to </a:t>
            </a:r>
            <a:r>
              <a:rPr lang="en" sz="1700">
                <a:solidFill>
                  <a:schemeClr val="lt2"/>
                </a:solidFill>
                <a:latin typeface="Helvetica Neue"/>
                <a:ea typeface="Helvetica Neue"/>
                <a:cs typeface="Helvetica Neue"/>
                <a:sym typeface="Helvetica Neue"/>
              </a:rPr>
              <a:t>constantly</a:t>
            </a:r>
            <a:r>
              <a:rPr lang="en" sz="1700">
                <a:solidFill>
                  <a:schemeClr val="lt2"/>
                </a:solidFill>
                <a:latin typeface="Helvetica Neue"/>
                <a:ea typeface="Helvetica Neue"/>
                <a:cs typeface="Helvetica Neue"/>
                <a:sym typeface="Helvetica Neue"/>
              </a:rPr>
              <a:t> be updated with the algorithms that provide us </a:t>
            </a:r>
            <a:r>
              <a:rPr lang="en" sz="1700">
                <a:solidFill>
                  <a:schemeClr val="lt2"/>
                </a:solidFill>
                <a:latin typeface="Helvetica Neue"/>
                <a:ea typeface="Helvetica Neue"/>
                <a:cs typeface="Helvetica Neue"/>
                <a:sym typeface="Helvetica Neue"/>
              </a:rPr>
              <a:t>with</a:t>
            </a:r>
            <a:r>
              <a:rPr lang="en" sz="1700">
                <a:solidFill>
                  <a:schemeClr val="lt2"/>
                </a:solidFill>
                <a:latin typeface="Helvetica Neue"/>
                <a:ea typeface="Helvetica Neue"/>
                <a:cs typeface="Helvetica Neue"/>
                <a:sym typeface="Helvetica Neue"/>
              </a:rPr>
              <a:t> most accurate results. </a:t>
            </a:r>
            <a:r>
              <a:rPr lang="en" sz="1700">
                <a:solidFill>
                  <a:schemeClr val="lt2"/>
                </a:solidFill>
                <a:latin typeface="Helvetica Neue"/>
                <a:ea typeface="Helvetica Neue"/>
                <a:cs typeface="Helvetica Neue"/>
                <a:sym typeface="Helvetica Neue"/>
              </a:rPr>
              <a:t>Currently</a:t>
            </a:r>
            <a:r>
              <a:rPr lang="en" sz="1700">
                <a:solidFill>
                  <a:schemeClr val="lt2"/>
                </a:solidFill>
                <a:latin typeface="Helvetica Neue"/>
                <a:ea typeface="Helvetica Neue"/>
                <a:cs typeface="Helvetica Neue"/>
                <a:sym typeface="Helvetica Neue"/>
              </a:rPr>
              <a:t>, 4</a:t>
            </a:r>
            <a:r>
              <a:rPr baseline="30000" lang="en" sz="1700">
                <a:solidFill>
                  <a:schemeClr val="lt2"/>
                </a:solidFill>
                <a:latin typeface="Helvetica Neue"/>
                <a:ea typeface="Helvetica Neue"/>
                <a:cs typeface="Helvetica Neue"/>
                <a:sym typeface="Helvetica Neue"/>
              </a:rPr>
              <a:t>th</a:t>
            </a:r>
            <a:r>
              <a:rPr lang="en" sz="1700">
                <a:solidFill>
                  <a:schemeClr val="lt2"/>
                </a:solidFill>
                <a:latin typeface="Helvetica Neue"/>
                <a:ea typeface="Helvetica Neue"/>
                <a:cs typeface="Helvetica Neue"/>
                <a:sym typeface="Helvetica Neue"/>
              </a:rPr>
              <a:t> order Runge Kutta method is the most accurate algorithm for finding the solutions of a differential equation. So in this project, we’re going to try to improve the accuracy as well as performance of the Runge-Kutta Methods.</a:t>
            </a:r>
            <a:endParaRPr sz="17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t/>
            </a:r>
            <a:endParaRPr sz="1700">
              <a:solidFill>
                <a:schemeClr val="lt2"/>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19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Runge kutta method	</a:t>
            </a:r>
            <a:endParaRPr sz="3000">
              <a:solidFill>
                <a:schemeClr val="lt2"/>
              </a:solidFill>
            </a:endParaRPr>
          </a:p>
        </p:txBody>
      </p:sp>
      <p:sp>
        <p:nvSpPr>
          <p:cNvPr id="159" name="Google Shape;159;p17"/>
          <p:cNvSpPr txBox="1"/>
          <p:nvPr>
            <p:ph idx="1" type="body"/>
          </p:nvPr>
        </p:nvSpPr>
        <p:spPr>
          <a:xfrm>
            <a:off x="1179625" y="988900"/>
            <a:ext cx="7457700" cy="40455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FFFFFF"/>
              </a:buClr>
              <a:buSzPts val="1700"/>
              <a:buFont typeface="Helvetica Neue"/>
              <a:buChar char="❖"/>
            </a:pPr>
            <a:r>
              <a:rPr lang="en" sz="1700">
                <a:solidFill>
                  <a:srgbClr val="FFFFFF"/>
                </a:solidFill>
                <a:latin typeface="Helvetica Neue"/>
                <a:ea typeface="Helvetica Neue"/>
                <a:cs typeface="Helvetica Neue"/>
                <a:sym typeface="Helvetica Neue"/>
              </a:rPr>
              <a:t> Runge-Kutta methods are a class </a:t>
            </a:r>
            <a:r>
              <a:rPr lang="en" sz="1700">
                <a:solidFill>
                  <a:srgbClr val="FFFFFF"/>
                </a:solidFill>
                <a:latin typeface="Helvetica Neue"/>
                <a:ea typeface="Helvetica Neue"/>
                <a:cs typeface="Helvetica Neue"/>
                <a:sym typeface="Helvetica Neue"/>
              </a:rPr>
              <a:t>of implicit and explicit iterative methods</a:t>
            </a:r>
            <a:r>
              <a:rPr lang="en" sz="1700">
                <a:solidFill>
                  <a:srgbClr val="FFFFFF"/>
                </a:solidFill>
                <a:latin typeface="Helvetica Neue"/>
                <a:ea typeface="Helvetica Neue"/>
                <a:cs typeface="Helvetica Neue"/>
                <a:sym typeface="Helvetica Neue"/>
              </a:rPr>
              <a:t> which judiciously uses the information on the 'slope' at more than one point and making use of temporal discretization for approximating the solutions of ordinary differential equations.</a:t>
            </a:r>
            <a:endParaRPr sz="1700">
              <a:solidFill>
                <a:srgbClr val="FFFFFF"/>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700">
              <a:solidFill>
                <a:srgbClr val="FFFFFF"/>
              </a:solidFill>
              <a:latin typeface="Helvetica Neue"/>
              <a:ea typeface="Helvetica Neue"/>
              <a:cs typeface="Helvetica Neue"/>
              <a:sym typeface="Helvetica Neue"/>
            </a:endParaRPr>
          </a:p>
          <a:p>
            <a:pPr indent="-336550" lvl="0" marL="457200" rtl="0" algn="l">
              <a:lnSpc>
                <a:spcPct val="100000"/>
              </a:lnSpc>
              <a:spcBef>
                <a:spcPts val="0"/>
              </a:spcBef>
              <a:spcAft>
                <a:spcPts val="0"/>
              </a:spcAft>
              <a:buClr>
                <a:srgbClr val="FFFFFF"/>
              </a:buClr>
              <a:buSzPts val="1700"/>
              <a:buFont typeface="Helvetica Neue"/>
              <a:buChar char="❖"/>
            </a:pPr>
            <a:r>
              <a:rPr lang="en" sz="1700">
                <a:solidFill>
                  <a:srgbClr val="FFFFFF"/>
                </a:solidFill>
                <a:latin typeface="Helvetica Neue"/>
                <a:ea typeface="Helvetica Neue"/>
                <a:cs typeface="Helvetica Neue"/>
                <a:sym typeface="Helvetica Neue"/>
              </a:rPr>
              <a:t> These methods were developed around 1900 by the German mathematicians </a:t>
            </a:r>
            <a:r>
              <a:rPr b="1" i="1" lang="en" sz="1700">
                <a:solidFill>
                  <a:srgbClr val="FFFFFF"/>
                </a:solidFill>
                <a:latin typeface="Helvetica Neue"/>
                <a:ea typeface="Helvetica Neue"/>
                <a:cs typeface="Helvetica Neue"/>
                <a:sym typeface="Helvetica Neue"/>
              </a:rPr>
              <a:t>Carl Runge</a:t>
            </a:r>
            <a:r>
              <a:rPr lang="en" sz="1700">
                <a:solidFill>
                  <a:srgbClr val="FFFFFF"/>
                </a:solidFill>
                <a:latin typeface="Helvetica Neue"/>
                <a:ea typeface="Helvetica Neue"/>
                <a:cs typeface="Helvetica Neue"/>
                <a:sym typeface="Helvetica Neue"/>
              </a:rPr>
              <a:t> and </a:t>
            </a:r>
            <a:r>
              <a:rPr b="1" i="1" lang="en" sz="1700">
                <a:solidFill>
                  <a:srgbClr val="FFFFFF"/>
                </a:solidFill>
                <a:latin typeface="Helvetica Neue"/>
                <a:ea typeface="Helvetica Neue"/>
                <a:cs typeface="Helvetica Neue"/>
                <a:sym typeface="Helvetica Neue"/>
              </a:rPr>
              <a:t>Wilhelm Kutta.</a:t>
            </a:r>
            <a:endParaRPr b="1" i="1" sz="1700">
              <a:solidFill>
                <a:srgbClr val="FFFFFF"/>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1" i="1" sz="1700">
              <a:solidFill>
                <a:srgbClr val="FFFFFF"/>
              </a:solidFill>
              <a:latin typeface="Helvetica Neue"/>
              <a:ea typeface="Helvetica Neue"/>
              <a:cs typeface="Helvetica Neue"/>
              <a:sym typeface="Helvetica Neue"/>
            </a:endParaRPr>
          </a:p>
          <a:p>
            <a:pPr indent="-336550" lvl="0" marL="457200" rtl="0" algn="l">
              <a:lnSpc>
                <a:spcPct val="100000"/>
              </a:lnSpc>
              <a:spcBef>
                <a:spcPts val="0"/>
              </a:spcBef>
              <a:spcAft>
                <a:spcPts val="0"/>
              </a:spcAft>
              <a:buClr>
                <a:srgbClr val="FFFFFF"/>
              </a:buClr>
              <a:buSzPts val="1700"/>
              <a:buFont typeface="Helvetica Neue"/>
              <a:buChar char="❖"/>
            </a:pPr>
            <a:r>
              <a:rPr lang="en" sz="1700">
                <a:solidFill>
                  <a:srgbClr val="FFFFFF"/>
                </a:solidFill>
                <a:latin typeface="Helvetica Neue"/>
                <a:ea typeface="Helvetica Neue"/>
                <a:cs typeface="Helvetica Neue"/>
                <a:sym typeface="Helvetica Neue"/>
              </a:rPr>
              <a:t>This method is by far gives the most accurate output, so much so that it is used in most of the online calculators. </a:t>
            </a:r>
            <a:endParaRPr sz="1700">
              <a:solidFill>
                <a:srgbClr val="FFFFFF"/>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t/>
            </a:r>
            <a:endParaRPr>
              <a:solidFill>
                <a:schemeClr val="lt2"/>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260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Implicit Runge-Kutta Method</a:t>
            </a:r>
            <a:endParaRPr sz="3000"/>
          </a:p>
        </p:txBody>
      </p:sp>
      <p:sp>
        <p:nvSpPr>
          <p:cNvPr id="165" name="Google Shape;165;p18"/>
          <p:cNvSpPr txBox="1"/>
          <p:nvPr>
            <p:ph idx="1" type="body"/>
          </p:nvPr>
        </p:nvSpPr>
        <p:spPr>
          <a:xfrm>
            <a:off x="1113200" y="985275"/>
            <a:ext cx="7669500" cy="244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2"/>
                </a:solidFill>
                <a:latin typeface="Helvetica Neue"/>
                <a:ea typeface="Helvetica Neue"/>
                <a:cs typeface="Helvetica Neue"/>
                <a:sym typeface="Helvetica Neue"/>
              </a:rPr>
              <a:t>Runge–Kutta methods are methods for the numerical solution of the ordinary differential equation</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rPr lang="en" sz="1700">
                <a:solidFill>
                  <a:schemeClr val="lt2"/>
                </a:solidFill>
                <a:latin typeface="Helvetica Neue"/>
                <a:ea typeface="Helvetica Neue"/>
                <a:cs typeface="Helvetica Neue"/>
                <a:sym typeface="Helvetica Neue"/>
              </a:rPr>
              <a:t>Explicit Runge-Kutta methods take the form</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1600"/>
              </a:spcAft>
              <a:buNone/>
            </a:pPr>
            <a:r>
              <a:t/>
            </a:r>
            <a:endParaRPr sz="1700">
              <a:solidFill>
                <a:schemeClr val="lt2"/>
              </a:solidFill>
              <a:latin typeface="Helvetica Neue"/>
              <a:ea typeface="Helvetica Neue"/>
              <a:cs typeface="Helvetica Neue"/>
              <a:sym typeface="Helvetica Neue"/>
            </a:endParaRPr>
          </a:p>
        </p:txBody>
      </p:sp>
      <p:pic>
        <p:nvPicPr>
          <p:cNvPr id="166" name="Google Shape;166;p18"/>
          <p:cNvPicPr preferRelativeResize="0"/>
          <p:nvPr/>
        </p:nvPicPr>
        <p:blipFill>
          <a:blip r:embed="rId3">
            <a:alphaModFix/>
          </a:blip>
          <a:stretch>
            <a:fillRect/>
          </a:stretch>
        </p:blipFill>
        <p:spPr>
          <a:xfrm>
            <a:off x="1935625" y="1686250"/>
            <a:ext cx="1121350" cy="495675"/>
          </a:xfrm>
          <a:prstGeom prst="rect">
            <a:avLst/>
          </a:prstGeom>
          <a:noFill/>
          <a:ln>
            <a:noFill/>
          </a:ln>
        </p:spPr>
      </p:pic>
      <p:pic>
        <p:nvPicPr>
          <p:cNvPr id="167" name="Google Shape;167;p18"/>
          <p:cNvPicPr preferRelativeResize="0"/>
          <p:nvPr/>
        </p:nvPicPr>
        <p:blipFill>
          <a:blip r:embed="rId4">
            <a:alphaModFix/>
          </a:blip>
          <a:stretch>
            <a:fillRect/>
          </a:stretch>
        </p:blipFill>
        <p:spPr>
          <a:xfrm>
            <a:off x="1935622" y="2571750"/>
            <a:ext cx="3115475" cy="224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103400" y="45150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2"/>
                </a:solidFill>
                <a:latin typeface="Helvetica Neue"/>
                <a:ea typeface="Helvetica Neue"/>
                <a:cs typeface="Helvetica Neue"/>
                <a:sym typeface="Helvetica Neue"/>
              </a:rPr>
              <a:t>Stages for implicit methods of s stages take the more general form</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rPr lang="en" sz="1700">
                <a:solidFill>
                  <a:schemeClr val="lt2"/>
                </a:solidFill>
                <a:latin typeface="Helvetica Neue"/>
                <a:ea typeface="Helvetica Neue"/>
                <a:cs typeface="Helvetica Neue"/>
                <a:sym typeface="Helvetica Neue"/>
              </a:rPr>
              <a:t>Each method is defined by its Butcher tableau, which puts the coefficients of the method in a table as follows:</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0"/>
              </a:spcAft>
              <a:buNone/>
            </a:pPr>
            <a:r>
              <a:t/>
            </a:r>
            <a:endParaRPr sz="1700">
              <a:solidFill>
                <a:schemeClr val="lt2"/>
              </a:solidFill>
              <a:latin typeface="Helvetica Neue"/>
              <a:ea typeface="Helvetica Neue"/>
              <a:cs typeface="Helvetica Neue"/>
              <a:sym typeface="Helvetica Neue"/>
            </a:endParaRPr>
          </a:p>
          <a:p>
            <a:pPr indent="0" lvl="0" marL="0" rtl="0" algn="l">
              <a:lnSpc>
                <a:spcPct val="100000"/>
              </a:lnSpc>
              <a:spcBef>
                <a:spcPts val="1600"/>
              </a:spcBef>
              <a:spcAft>
                <a:spcPts val="1600"/>
              </a:spcAft>
              <a:buNone/>
            </a:pPr>
            <a:br>
              <a:rPr lang="en" sz="1700">
                <a:solidFill>
                  <a:schemeClr val="lt2"/>
                </a:solidFill>
                <a:latin typeface="Helvetica Neue"/>
                <a:ea typeface="Helvetica Neue"/>
                <a:cs typeface="Helvetica Neue"/>
                <a:sym typeface="Helvetica Neue"/>
              </a:rPr>
            </a:br>
            <a:endParaRPr/>
          </a:p>
        </p:txBody>
      </p:sp>
      <p:pic>
        <p:nvPicPr>
          <p:cNvPr id="173" name="Google Shape;173;p19"/>
          <p:cNvPicPr preferRelativeResize="0"/>
          <p:nvPr/>
        </p:nvPicPr>
        <p:blipFill>
          <a:blip r:embed="rId3">
            <a:alphaModFix/>
          </a:blip>
          <a:stretch>
            <a:fillRect/>
          </a:stretch>
        </p:blipFill>
        <p:spPr>
          <a:xfrm>
            <a:off x="1850725" y="932550"/>
            <a:ext cx="3470475" cy="814300"/>
          </a:xfrm>
          <a:prstGeom prst="rect">
            <a:avLst/>
          </a:prstGeom>
          <a:noFill/>
          <a:ln>
            <a:noFill/>
          </a:ln>
        </p:spPr>
      </p:pic>
      <p:pic>
        <p:nvPicPr>
          <p:cNvPr id="174" name="Google Shape;174;p19"/>
          <p:cNvPicPr preferRelativeResize="0"/>
          <p:nvPr/>
        </p:nvPicPr>
        <p:blipFill>
          <a:blip r:embed="rId4">
            <a:alphaModFix/>
          </a:blip>
          <a:stretch>
            <a:fillRect/>
          </a:stretch>
        </p:blipFill>
        <p:spPr>
          <a:xfrm>
            <a:off x="1850725" y="2665925"/>
            <a:ext cx="2330825" cy="159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052550" y="248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Butcher’s Tableau for RK4</a:t>
            </a:r>
            <a:endParaRPr sz="3000"/>
          </a:p>
        </p:txBody>
      </p:sp>
      <p:sp>
        <p:nvSpPr>
          <p:cNvPr id="180" name="Google Shape;180;p20"/>
          <p:cNvSpPr txBox="1"/>
          <p:nvPr>
            <p:ph idx="1" type="body"/>
          </p:nvPr>
        </p:nvSpPr>
        <p:spPr>
          <a:xfrm>
            <a:off x="1052550" y="1009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lt2"/>
                </a:solidFill>
                <a:latin typeface="Helvetica Neue"/>
                <a:ea typeface="Helvetica Neue"/>
                <a:cs typeface="Helvetica Neue"/>
                <a:sym typeface="Helvetica Neue"/>
              </a:rPr>
              <a:t>Classical RK-4 method uses the following Butcher Tableau for solving a Differential Equation</a:t>
            </a:r>
            <a:endParaRPr sz="1700">
              <a:solidFill>
                <a:schemeClr val="lt2"/>
              </a:solidFill>
              <a:latin typeface="Helvetica Neue"/>
              <a:ea typeface="Helvetica Neue"/>
              <a:cs typeface="Helvetica Neue"/>
              <a:sym typeface="Helvetica Neue"/>
            </a:endParaRPr>
          </a:p>
        </p:txBody>
      </p:sp>
      <p:pic>
        <p:nvPicPr>
          <p:cNvPr id="181" name="Google Shape;181;p20"/>
          <p:cNvPicPr preferRelativeResize="0"/>
          <p:nvPr/>
        </p:nvPicPr>
        <p:blipFill>
          <a:blip r:embed="rId3">
            <a:alphaModFix/>
          </a:blip>
          <a:stretch>
            <a:fillRect/>
          </a:stretch>
        </p:blipFill>
        <p:spPr>
          <a:xfrm>
            <a:off x="1134750" y="1950800"/>
            <a:ext cx="2895600" cy="1619250"/>
          </a:xfrm>
          <a:prstGeom prst="rect">
            <a:avLst/>
          </a:prstGeom>
          <a:noFill/>
          <a:ln>
            <a:noFill/>
          </a:ln>
        </p:spPr>
      </p:pic>
      <p:pic>
        <p:nvPicPr>
          <p:cNvPr id="182" name="Google Shape;182;p20"/>
          <p:cNvPicPr preferRelativeResize="0"/>
          <p:nvPr/>
        </p:nvPicPr>
        <p:blipFill>
          <a:blip r:embed="rId4">
            <a:alphaModFix/>
          </a:blip>
          <a:stretch>
            <a:fillRect/>
          </a:stretch>
        </p:blipFill>
        <p:spPr>
          <a:xfrm>
            <a:off x="4395725" y="1647525"/>
            <a:ext cx="3610050" cy="260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052550" y="272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RK-5 and RK-6 working formula</a:t>
            </a:r>
            <a:endParaRPr sz="3000">
              <a:solidFill>
                <a:schemeClr val="lt2"/>
              </a:solidFill>
            </a:endParaRPr>
          </a:p>
        </p:txBody>
      </p:sp>
      <p:sp>
        <p:nvSpPr>
          <p:cNvPr id="188" name="Google Shape;188;p21"/>
          <p:cNvSpPr txBox="1"/>
          <p:nvPr>
            <p:ph idx="1" type="body"/>
          </p:nvPr>
        </p:nvSpPr>
        <p:spPr>
          <a:xfrm>
            <a:off x="1052550" y="997400"/>
            <a:ext cx="34479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Helvetica Neue"/>
                <a:ea typeface="Helvetica Neue"/>
                <a:cs typeface="Helvetica Neue"/>
                <a:sym typeface="Helvetica Neue"/>
              </a:rPr>
              <a:t>This is a cropped image of the working formula for Runge-Kutta 5th and 6th order Methods from the book </a:t>
            </a:r>
            <a:endParaRPr sz="1700">
              <a:solidFill>
                <a:srgbClr val="FFFFFF"/>
              </a:solidFill>
              <a:latin typeface="Helvetica Neue"/>
              <a:ea typeface="Helvetica Neue"/>
              <a:cs typeface="Helvetica Neue"/>
              <a:sym typeface="Helvetica Neue"/>
            </a:endParaRPr>
          </a:p>
          <a:p>
            <a:pPr indent="0" lvl="0" marL="0" rtl="0" algn="l">
              <a:spcBef>
                <a:spcPts val="1600"/>
              </a:spcBef>
              <a:spcAft>
                <a:spcPts val="0"/>
              </a:spcAft>
              <a:buNone/>
            </a:pPr>
            <a:r>
              <a:rPr lang="en" sz="1700">
                <a:solidFill>
                  <a:srgbClr val="FFFFFF"/>
                </a:solidFill>
                <a:latin typeface="Helvetica Neue"/>
                <a:ea typeface="Helvetica Neue"/>
                <a:cs typeface="Helvetica Neue"/>
                <a:sym typeface="Helvetica Neue"/>
              </a:rPr>
              <a:t>“</a:t>
            </a:r>
            <a:r>
              <a:rPr lang="en" sz="1700">
                <a:solidFill>
                  <a:schemeClr val="lt2"/>
                </a:solidFill>
                <a:latin typeface="Helvetica Neue"/>
                <a:ea typeface="Helvetica Neue"/>
                <a:cs typeface="Helvetica Neue"/>
                <a:sym typeface="Helvetica Neue"/>
              </a:rPr>
              <a:t>Numerical Analysis</a:t>
            </a:r>
            <a:r>
              <a:rPr lang="en" sz="1700">
                <a:solidFill>
                  <a:srgbClr val="FFFFFF"/>
                </a:solidFill>
                <a:latin typeface="Helvetica Neue"/>
                <a:ea typeface="Helvetica Neue"/>
                <a:cs typeface="Helvetica Neue"/>
                <a:sym typeface="Helvetica Neue"/>
              </a:rPr>
              <a:t>” 9th Edition by ~ </a:t>
            </a:r>
            <a:endParaRPr sz="1700">
              <a:solidFill>
                <a:srgbClr val="FFFFFF"/>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5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i="1" lang="en" sz="1500">
                <a:solidFill>
                  <a:schemeClr val="lt2"/>
                </a:solidFill>
                <a:latin typeface="Helvetica Neue"/>
                <a:ea typeface="Helvetica Neue"/>
                <a:cs typeface="Helvetica Neue"/>
                <a:sym typeface="Helvetica Neue"/>
              </a:rPr>
              <a:t>Richard L. Burden</a:t>
            </a:r>
            <a:r>
              <a:rPr i="1" lang="en" sz="1500">
                <a:solidFill>
                  <a:srgbClr val="FFFFFF"/>
                </a:solidFill>
                <a:latin typeface="Helvetica Neue"/>
                <a:ea typeface="Helvetica Neue"/>
                <a:cs typeface="Helvetica Neue"/>
                <a:sym typeface="Helvetica Neue"/>
              </a:rPr>
              <a:t> </a:t>
            </a:r>
            <a:endParaRPr i="1" sz="15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 sz="1200">
                <a:solidFill>
                  <a:srgbClr val="FFFFFF"/>
                </a:solidFill>
                <a:latin typeface="Helvetica Neue"/>
                <a:ea typeface="Helvetica Neue"/>
                <a:cs typeface="Helvetica Neue"/>
                <a:sym typeface="Helvetica Neue"/>
              </a:rPr>
              <a:t>Youngstown State University</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i="1" lang="en" sz="1500">
                <a:solidFill>
                  <a:schemeClr val="lt2"/>
                </a:solidFill>
                <a:latin typeface="Helvetica Neue"/>
                <a:ea typeface="Helvetica Neue"/>
                <a:cs typeface="Helvetica Neue"/>
                <a:sym typeface="Helvetica Neue"/>
              </a:rPr>
              <a:t>J. Douglas Faires</a:t>
            </a:r>
            <a:endParaRPr i="1" sz="15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 </a:t>
            </a:r>
            <a:r>
              <a:rPr lang="en" sz="1200">
                <a:solidFill>
                  <a:srgbClr val="FFFFFF"/>
                </a:solidFill>
                <a:latin typeface="Helvetica Neue"/>
                <a:ea typeface="Helvetica Neue"/>
                <a:cs typeface="Helvetica Neue"/>
                <a:sym typeface="Helvetica Neue"/>
              </a:rPr>
              <a:t>Youngstown State University</a:t>
            </a:r>
            <a:endParaRPr sz="12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lang="en" sz="1400">
                <a:solidFill>
                  <a:schemeClr val="lt2"/>
                </a:solidFill>
                <a:latin typeface="Helvetica Neue"/>
                <a:ea typeface="Helvetica Neue"/>
                <a:cs typeface="Helvetica Neue"/>
                <a:sym typeface="Helvetica Neue"/>
              </a:rPr>
              <a:t>**Original Formula was developed by</a:t>
            </a:r>
            <a:endParaRPr sz="1400">
              <a:solidFill>
                <a:schemeClr val="lt2"/>
              </a:solidFill>
              <a:latin typeface="Helvetica Neue"/>
              <a:ea typeface="Helvetica Neue"/>
              <a:cs typeface="Helvetica Neue"/>
              <a:sym typeface="Helvetica Neue"/>
            </a:endParaRPr>
          </a:p>
          <a:p>
            <a:pPr indent="0" lvl="0" marL="0" rtl="0" algn="l">
              <a:spcBef>
                <a:spcPts val="0"/>
              </a:spcBef>
              <a:spcAft>
                <a:spcPts val="0"/>
              </a:spcAft>
              <a:buNone/>
            </a:pPr>
            <a:r>
              <a:rPr lang="en" sz="1400">
                <a:solidFill>
                  <a:schemeClr val="lt2"/>
                </a:solidFill>
                <a:latin typeface="Helvetica Neue"/>
                <a:ea typeface="Helvetica Neue"/>
                <a:cs typeface="Helvetica Neue"/>
                <a:sym typeface="Helvetica Neue"/>
              </a:rPr>
              <a:t>JH. Verner</a:t>
            </a:r>
            <a:r>
              <a:rPr lang="en" sz="1400">
                <a:solidFill>
                  <a:srgbClr val="FFFFFF"/>
                </a:solidFill>
                <a:latin typeface="Helvetica Neue"/>
                <a:ea typeface="Helvetica Neue"/>
                <a:cs typeface="Helvetica Neue"/>
                <a:sym typeface="Helvetica Neue"/>
              </a:rPr>
              <a:t>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1600"/>
              </a:spcAft>
              <a:buNone/>
            </a:pPr>
            <a:r>
              <a:t/>
            </a:r>
            <a:endParaRPr sz="1700">
              <a:solidFill>
                <a:srgbClr val="FFFFFF"/>
              </a:solidFill>
              <a:latin typeface="Helvetica Neue"/>
              <a:ea typeface="Helvetica Neue"/>
              <a:cs typeface="Helvetica Neue"/>
              <a:sym typeface="Helvetica Neue"/>
            </a:endParaRPr>
          </a:p>
        </p:txBody>
      </p:sp>
      <p:pic>
        <p:nvPicPr>
          <p:cNvPr id="189" name="Google Shape;189;p21"/>
          <p:cNvPicPr preferRelativeResize="0"/>
          <p:nvPr/>
        </p:nvPicPr>
        <p:blipFill>
          <a:blip r:embed="rId3">
            <a:alphaModFix/>
          </a:blip>
          <a:stretch>
            <a:fillRect/>
          </a:stretch>
        </p:blipFill>
        <p:spPr>
          <a:xfrm>
            <a:off x="4388550" y="900350"/>
            <a:ext cx="4410299" cy="413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