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57" r:id="rId4"/>
    <p:sldId id="258" r:id="rId5"/>
    <p:sldId id="259" r:id="rId6"/>
    <p:sldId id="266" r:id="rId7"/>
    <p:sldId id="269" r:id="rId8"/>
    <p:sldId id="270" r:id="rId9"/>
    <p:sldId id="267" r:id="rId10"/>
    <p:sldId id="268" r:id="rId11"/>
    <p:sldId id="271" r:id="rId12"/>
    <p:sldId id="260" r:id="rId13"/>
    <p:sldId id="261" r:id="rId14"/>
    <p:sldId id="262" r:id="rId15"/>
    <p:sldId id="26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in, Keshav Deo" initials="JKD" lastIdx="1" clrIdx="0">
    <p:extLst>
      <p:ext uri="{19B8F6BF-5375-455C-9EA6-DF929625EA0E}">
        <p15:presenceInfo xmlns:p15="http://schemas.microsoft.com/office/powerpoint/2012/main" userId="S::KeshavDeo.Jain@dxc.com::5c43de8f-83c4-4d16-912f-844ed0c03df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4660"/>
  </p:normalViewPr>
  <p:slideViewPr>
    <p:cSldViewPr snapToGrid="0">
      <p:cViewPr varScale="1">
        <p:scale>
          <a:sx n="67" d="100"/>
          <a:sy n="67" d="100"/>
        </p:scale>
        <p:origin x="52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4-10T19:50:32.545" idx="1">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5FE01CCC-4FD9-4F72-92C2-7F51E7F24B6F}" type="datetimeFigureOut">
              <a:rPr lang="en-IN" smtClean="0"/>
              <a:t>13-04-2020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A57F0A-98D4-43C6-94E7-3A11F57A6B3F}" type="slidenum">
              <a:rPr lang="en-IN" smtClean="0"/>
              <a:t>‹#›</a:t>
            </a:fld>
            <a:endParaRPr lang="en-IN"/>
          </a:p>
        </p:txBody>
      </p:sp>
    </p:spTree>
    <p:extLst>
      <p:ext uri="{BB962C8B-B14F-4D97-AF65-F5344CB8AC3E}">
        <p14:creationId xmlns:p14="http://schemas.microsoft.com/office/powerpoint/2010/main" val="3016583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FE01CCC-4FD9-4F72-92C2-7F51E7F24B6F}" type="datetimeFigureOut">
              <a:rPr lang="en-IN" smtClean="0"/>
              <a:t>13-04-2020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A57F0A-98D4-43C6-94E7-3A11F57A6B3F}" type="slidenum">
              <a:rPr lang="en-IN" smtClean="0"/>
              <a:t>‹#›</a:t>
            </a:fld>
            <a:endParaRPr lang="en-IN"/>
          </a:p>
        </p:txBody>
      </p:sp>
    </p:spTree>
    <p:extLst>
      <p:ext uri="{BB962C8B-B14F-4D97-AF65-F5344CB8AC3E}">
        <p14:creationId xmlns:p14="http://schemas.microsoft.com/office/powerpoint/2010/main" val="3095756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FE01CCC-4FD9-4F72-92C2-7F51E7F24B6F}" type="datetimeFigureOut">
              <a:rPr lang="en-IN" smtClean="0"/>
              <a:t>13-04-2020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A57F0A-98D4-43C6-94E7-3A11F57A6B3F}" type="slidenum">
              <a:rPr lang="en-IN" smtClean="0"/>
              <a:t>‹#›</a:t>
            </a:fld>
            <a:endParaRPr lang="en-IN"/>
          </a:p>
        </p:txBody>
      </p:sp>
    </p:spTree>
    <p:extLst>
      <p:ext uri="{BB962C8B-B14F-4D97-AF65-F5344CB8AC3E}">
        <p14:creationId xmlns:p14="http://schemas.microsoft.com/office/powerpoint/2010/main" val="821871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FE01CCC-4FD9-4F72-92C2-7F51E7F24B6F}" type="datetimeFigureOut">
              <a:rPr lang="en-IN" smtClean="0"/>
              <a:t>13-04-2020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A57F0A-98D4-43C6-94E7-3A11F57A6B3F}" type="slidenum">
              <a:rPr lang="en-IN" smtClean="0"/>
              <a:t>‹#›</a:t>
            </a:fld>
            <a:endParaRPr lang="en-IN"/>
          </a:p>
        </p:txBody>
      </p:sp>
    </p:spTree>
    <p:extLst>
      <p:ext uri="{BB962C8B-B14F-4D97-AF65-F5344CB8AC3E}">
        <p14:creationId xmlns:p14="http://schemas.microsoft.com/office/powerpoint/2010/main" val="906572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FE01CCC-4FD9-4F72-92C2-7F51E7F24B6F}" type="datetimeFigureOut">
              <a:rPr lang="en-IN" smtClean="0"/>
              <a:t>13-04-2020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A57F0A-98D4-43C6-94E7-3A11F57A6B3F}" type="slidenum">
              <a:rPr lang="en-IN" smtClean="0"/>
              <a:t>‹#›</a:t>
            </a:fld>
            <a:endParaRPr lang="en-IN"/>
          </a:p>
        </p:txBody>
      </p:sp>
    </p:spTree>
    <p:extLst>
      <p:ext uri="{BB962C8B-B14F-4D97-AF65-F5344CB8AC3E}">
        <p14:creationId xmlns:p14="http://schemas.microsoft.com/office/powerpoint/2010/main" val="137412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5FE01CCC-4FD9-4F72-92C2-7F51E7F24B6F}" type="datetimeFigureOut">
              <a:rPr lang="en-IN" smtClean="0"/>
              <a:t>13-04-2020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A57F0A-98D4-43C6-94E7-3A11F57A6B3F}" type="slidenum">
              <a:rPr lang="en-IN" smtClean="0"/>
              <a:t>‹#›</a:t>
            </a:fld>
            <a:endParaRPr lang="en-IN"/>
          </a:p>
        </p:txBody>
      </p:sp>
    </p:spTree>
    <p:extLst>
      <p:ext uri="{BB962C8B-B14F-4D97-AF65-F5344CB8AC3E}">
        <p14:creationId xmlns:p14="http://schemas.microsoft.com/office/powerpoint/2010/main" val="1528981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5FE01CCC-4FD9-4F72-92C2-7F51E7F24B6F}" type="datetimeFigureOut">
              <a:rPr lang="en-IN" smtClean="0"/>
              <a:t>13-04-2020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2A57F0A-98D4-43C6-94E7-3A11F57A6B3F}" type="slidenum">
              <a:rPr lang="en-IN" smtClean="0"/>
              <a:t>‹#›</a:t>
            </a:fld>
            <a:endParaRPr lang="en-IN"/>
          </a:p>
        </p:txBody>
      </p:sp>
    </p:spTree>
    <p:extLst>
      <p:ext uri="{BB962C8B-B14F-4D97-AF65-F5344CB8AC3E}">
        <p14:creationId xmlns:p14="http://schemas.microsoft.com/office/powerpoint/2010/main" val="3909047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5FE01CCC-4FD9-4F72-92C2-7F51E7F24B6F}" type="datetimeFigureOut">
              <a:rPr lang="en-IN" smtClean="0"/>
              <a:t>13-04-2020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2A57F0A-98D4-43C6-94E7-3A11F57A6B3F}" type="slidenum">
              <a:rPr lang="en-IN" smtClean="0"/>
              <a:t>‹#›</a:t>
            </a:fld>
            <a:endParaRPr lang="en-IN"/>
          </a:p>
        </p:txBody>
      </p:sp>
    </p:spTree>
    <p:extLst>
      <p:ext uri="{BB962C8B-B14F-4D97-AF65-F5344CB8AC3E}">
        <p14:creationId xmlns:p14="http://schemas.microsoft.com/office/powerpoint/2010/main" val="2697205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E01CCC-4FD9-4F72-92C2-7F51E7F24B6F}" type="datetimeFigureOut">
              <a:rPr lang="en-IN" smtClean="0"/>
              <a:t>13-04-2020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2A57F0A-98D4-43C6-94E7-3A11F57A6B3F}" type="slidenum">
              <a:rPr lang="en-IN" smtClean="0"/>
              <a:t>‹#›</a:t>
            </a:fld>
            <a:endParaRPr lang="en-IN"/>
          </a:p>
        </p:txBody>
      </p:sp>
    </p:spTree>
    <p:extLst>
      <p:ext uri="{BB962C8B-B14F-4D97-AF65-F5344CB8AC3E}">
        <p14:creationId xmlns:p14="http://schemas.microsoft.com/office/powerpoint/2010/main" val="1593891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FE01CCC-4FD9-4F72-92C2-7F51E7F24B6F}" type="datetimeFigureOut">
              <a:rPr lang="en-IN" smtClean="0"/>
              <a:t>13-04-2020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A57F0A-98D4-43C6-94E7-3A11F57A6B3F}" type="slidenum">
              <a:rPr lang="en-IN" smtClean="0"/>
              <a:t>‹#›</a:t>
            </a:fld>
            <a:endParaRPr lang="en-IN"/>
          </a:p>
        </p:txBody>
      </p:sp>
    </p:spTree>
    <p:extLst>
      <p:ext uri="{BB962C8B-B14F-4D97-AF65-F5344CB8AC3E}">
        <p14:creationId xmlns:p14="http://schemas.microsoft.com/office/powerpoint/2010/main" val="2169905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FE01CCC-4FD9-4F72-92C2-7F51E7F24B6F}" type="datetimeFigureOut">
              <a:rPr lang="en-IN" smtClean="0"/>
              <a:t>13-04-2020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A57F0A-98D4-43C6-94E7-3A11F57A6B3F}" type="slidenum">
              <a:rPr lang="en-IN" smtClean="0"/>
              <a:t>‹#›</a:t>
            </a:fld>
            <a:endParaRPr lang="en-IN"/>
          </a:p>
        </p:txBody>
      </p:sp>
    </p:spTree>
    <p:extLst>
      <p:ext uri="{BB962C8B-B14F-4D97-AF65-F5344CB8AC3E}">
        <p14:creationId xmlns:p14="http://schemas.microsoft.com/office/powerpoint/2010/main" val="3626925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E01CCC-4FD9-4F72-92C2-7F51E7F24B6F}" type="datetimeFigureOut">
              <a:rPr lang="en-IN" smtClean="0"/>
              <a:t>13-04-2020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A57F0A-98D4-43C6-94E7-3A11F57A6B3F}" type="slidenum">
              <a:rPr lang="en-IN" smtClean="0"/>
              <a:t>‹#›</a:t>
            </a:fld>
            <a:endParaRPr lang="en-IN"/>
          </a:p>
        </p:txBody>
      </p:sp>
    </p:spTree>
    <p:extLst>
      <p:ext uri="{BB962C8B-B14F-4D97-AF65-F5344CB8AC3E}">
        <p14:creationId xmlns:p14="http://schemas.microsoft.com/office/powerpoint/2010/main" val="28205830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i.dell.com/sites/csdocuments/CorpComm_Docs/en/carbon-footprint-poweredge-r640.pdf"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403" t="17347" r="2017" b="48961"/>
          <a:stretch/>
        </p:blipFill>
        <p:spPr>
          <a:xfrm>
            <a:off x="0" y="0"/>
            <a:ext cx="12200779" cy="2369574"/>
          </a:xfrm>
          <a:prstGeom prst="rect">
            <a:avLst/>
          </a:prstGeom>
        </p:spPr>
      </p:pic>
      <p:sp>
        <p:nvSpPr>
          <p:cNvPr id="3" name="TextBox 2"/>
          <p:cNvSpPr txBox="1"/>
          <p:nvPr/>
        </p:nvSpPr>
        <p:spPr>
          <a:xfrm>
            <a:off x="383457" y="2694039"/>
            <a:ext cx="9009117" cy="1569660"/>
          </a:xfrm>
          <a:prstGeom prst="rect">
            <a:avLst/>
          </a:prstGeom>
          <a:noFill/>
        </p:spPr>
        <p:txBody>
          <a:bodyPr wrap="square" rtlCol="0">
            <a:spAutoFit/>
          </a:bodyPr>
          <a:lstStyle/>
          <a:p>
            <a:r>
              <a:rPr lang="en-IN" sz="2400" b="1" dirty="0"/>
              <a:t>Team Name –  Hack-For-Environment</a:t>
            </a:r>
          </a:p>
          <a:p>
            <a:endParaRPr lang="en-IN" sz="2400" b="1" dirty="0"/>
          </a:p>
          <a:p>
            <a:r>
              <a:rPr lang="en-IN" sz="2400" b="1" dirty="0"/>
              <a:t>Team Organization – </a:t>
            </a:r>
            <a:r>
              <a:rPr lang="en-IN" sz="2400" b="1" dirty="0" err="1"/>
              <a:t>DXC.Technology</a:t>
            </a:r>
            <a:endParaRPr lang="en-IN" sz="2400" b="1" dirty="0"/>
          </a:p>
          <a:p>
            <a:endParaRPr lang="en-IN" sz="2400" b="1" dirty="0"/>
          </a:p>
        </p:txBody>
      </p:sp>
      <p:sp>
        <p:nvSpPr>
          <p:cNvPr id="5" name="TextBox 4"/>
          <p:cNvSpPr txBox="1"/>
          <p:nvPr/>
        </p:nvSpPr>
        <p:spPr>
          <a:xfrm>
            <a:off x="451472" y="4769050"/>
            <a:ext cx="11181204" cy="1384995"/>
          </a:xfrm>
          <a:prstGeom prst="rect">
            <a:avLst/>
          </a:prstGeom>
          <a:noFill/>
        </p:spPr>
        <p:txBody>
          <a:bodyPr wrap="square" rtlCol="0">
            <a:spAutoFit/>
          </a:bodyPr>
          <a:lstStyle/>
          <a:p>
            <a:r>
              <a:rPr lang="en-IN" sz="2800" b="1" dirty="0"/>
              <a:t>				</a:t>
            </a:r>
            <a:r>
              <a:rPr lang="en-IN" sz="2800" b="1" u="sng" dirty="0"/>
              <a:t>PROBLEM STATEMENT </a:t>
            </a:r>
            <a:r>
              <a:rPr lang="en-IN" sz="2800" b="1" dirty="0"/>
              <a:t>:    </a:t>
            </a:r>
          </a:p>
          <a:p>
            <a:r>
              <a:rPr lang="en-US" sz="2800" b="1" dirty="0"/>
              <a:t>	Smart solution to curb emission of greenhouse gases in IT industries</a:t>
            </a:r>
          </a:p>
          <a:p>
            <a:endParaRPr lang="en-IN" sz="2800" b="1" u="sng" dirty="0"/>
          </a:p>
        </p:txBody>
      </p:sp>
    </p:spTree>
    <p:extLst>
      <p:ext uri="{BB962C8B-B14F-4D97-AF65-F5344CB8AC3E}">
        <p14:creationId xmlns:p14="http://schemas.microsoft.com/office/powerpoint/2010/main" val="12944437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14545"/>
            <a:ext cx="11953875" cy="769441"/>
          </a:xfrm>
          <a:prstGeom prst="rect">
            <a:avLst/>
          </a:prstGeom>
          <a:noFill/>
        </p:spPr>
        <p:txBody>
          <a:bodyPr wrap="square" lIns="91440" tIns="45720" rIns="91440" bIns="45720">
            <a:spAutoFit/>
          </a:bodyPr>
          <a:lstStyle/>
          <a:p>
            <a:pPr algn="ctr"/>
            <a:r>
              <a:rPr lang="en-US" sz="4400" b="0" u="sng" cap="none" spc="0" dirty="0">
                <a:ln w="0"/>
                <a:solidFill>
                  <a:schemeClr val="tx1"/>
                </a:solidFill>
                <a:effectLst>
                  <a:outerShdw blurRad="38100" dist="19050" dir="2700000" algn="tl" rotWithShape="0">
                    <a:schemeClr val="dk1">
                      <a:alpha val="40000"/>
                    </a:schemeClr>
                  </a:outerShdw>
                </a:effectLst>
              </a:rPr>
              <a:t>Demonstration 3  Azure Automation Schedules</a:t>
            </a:r>
          </a:p>
        </p:txBody>
      </p:sp>
      <p:pic>
        <p:nvPicPr>
          <p:cNvPr id="3" name="Picture 2">
            <a:extLst>
              <a:ext uri="{FF2B5EF4-FFF2-40B4-BE49-F238E27FC236}">
                <a16:creationId xmlns:a16="http://schemas.microsoft.com/office/drawing/2014/main" id="{98B14793-8392-4E48-8AA0-760A401B4711}"/>
              </a:ext>
            </a:extLst>
          </p:cNvPr>
          <p:cNvPicPr>
            <a:picLocks noChangeAspect="1"/>
          </p:cNvPicPr>
          <p:nvPr/>
        </p:nvPicPr>
        <p:blipFill>
          <a:blip r:embed="rId2"/>
          <a:stretch>
            <a:fillRect/>
          </a:stretch>
        </p:blipFill>
        <p:spPr>
          <a:xfrm>
            <a:off x="0" y="2300591"/>
            <a:ext cx="12192000" cy="3223909"/>
          </a:xfrm>
          <a:prstGeom prst="rect">
            <a:avLst/>
          </a:prstGeom>
        </p:spPr>
      </p:pic>
    </p:spTree>
    <p:extLst>
      <p:ext uri="{BB962C8B-B14F-4D97-AF65-F5344CB8AC3E}">
        <p14:creationId xmlns:p14="http://schemas.microsoft.com/office/powerpoint/2010/main" val="325498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C5FF514-16AF-489A-A2D9-B18D42C0D936}"/>
              </a:ext>
            </a:extLst>
          </p:cNvPr>
          <p:cNvSpPr/>
          <p:nvPr/>
        </p:nvSpPr>
        <p:spPr>
          <a:xfrm>
            <a:off x="371475" y="663058"/>
            <a:ext cx="11201399" cy="584775"/>
          </a:xfrm>
          <a:prstGeom prst="rect">
            <a:avLst/>
          </a:prstGeom>
        </p:spPr>
        <p:txBody>
          <a:bodyPr wrap="square">
            <a:spAutoFit/>
          </a:bodyPr>
          <a:lstStyle/>
          <a:p>
            <a:pPr algn="ctr"/>
            <a:r>
              <a:rPr lang="en-US" sz="3200" u="sng" dirty="0">
                <a:ln w="0"/>
                <a:effectLst>
                  <a:outerShdw blurRad="38100" dist="19050" dir="2700000" algn="tl" rotWithShape="0">
                    <a:schemeClr val="dk1">
                      <a:alpha val="40000"/>
                    </a:schemeClr>
                  </a:outerShdw>
                </a:effectLst>
              </a:rPr>
              <a:t>Demonstration 4  Azure Automation  Hybrid Runbook Workers</a:t>
            </a:r>
          </a:p>
        </p:txBody>
      </p:sp>
      <p:pic>
        <p:nvPicPr>
          <p:cNvPr id="3" name="Picture 2">
            <a:extLst>
              <a:ext uri="{FF2B5EF4-FFF2-40B4-BE49-F238E27FC236}">
                <a16:creationId xmlns:a16="http://schemas.microsoft.com/office/drawing/2014/main" id="{A6F4C0A5-10DD-4A15-8FC8-15E1F02B422A}"/>
              </a:ext>
            </a:extLst>
          </p:cNvPr>
          <p:cNvPicPr>
            <a:picLocks noChangeAspect="1"/>
          </p:cNvPicPr>
          <p:nvPr/>
        </p:nvPicPr>
        <p:blipFill>
          <a:blip r:embed="rId2"/>
          <a:stretch>
            <a:fillRect/>
          </a:stretch>
        </p:blipFill>
        <p:spPr>
          <a:xfrm>
            <a:off x="518784" y="2156313"/>
            <a:ext cx="10682615" cy="3749187"/>
          </a:xfrm>
          <a:prstGeom prst="rect">
            <a:avLst/>
          </a:prstGeom>
        </p:spPr>
      </p:pic>
    </p:spTree>
    <p:extLst>
      <p:ext uri="{BB962C8B-B14F-4D97-AF65-F5344CB8AC3E}">
        <p14:creationId xmlns:p14="http://schemas.microsoft.com/office/powerpoint/2010/main" val="27201723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81873" y="299261"/>
            <a:ext cx="5156861" cy="923330"/>
          </a:xfrm>
          <a:prstGeom prst="rect">
            <a:avLst/>
          </a:prstGeom>
          <a:noFill/>
        </p:spPr>
        <p:txBody>
          <a:bodyPr wrap="none" lIns="91440" tIns="45720" rIns="91440" bIns="45720">
            <a:spAutoFit/>
          </a:bodyPr>
          <a:lstStyle/>
          <a:p>
            <a:pPr algn="ctr"/>
            <a:r>
              <a:rPr lang="en-US" sz="5400" b="0" u="sng" cap="none" spc="0" dirty="0">
                <a:ln w="0"/>
                <a:solidFill>
                  <a:schemeClr val="tx1"/>
                </a:solidFill>
                <a:effectLst>
                  <a:outerShdw blurRad="38100" dist="19050" dir="2700000" algn="tl" rotWithShape="0">
                    <a:schemeClr val="dk1">
                      <a:alpha val="40000"/>
                    </a:schemeClr>
                  </a:outerShdw>
                </a:effectLst>
              </a:rPr>
              <a:t>Challenges Faced</a:t>
            </a:r>
          </a:p>
        </p:txBody>
      </p:sp>
      <p:sp>
        <p:nvSpPr>
          <p:cNvPr id="3" name="Rectangle 2">
            <a:extLst>
              <a:ext uri="{FF2B5EF4-FFF2-40B4-BE49-F238E27FC236}">
                <a16:creationId xmlns:a16="http://schemas.microsoft.com/office/drawing/2014/main" id="{0F88B127-A750-48E7-AD27-43CB96DDF53A}"/>
              </a:ext>
            </a:extLst>
          </p:cNvPr>
          <p:cNvSpPr/>
          <p:nvPr/>
        </p:nvSpPr>
        <p:spPr>
          <a:xfrm>
            <a:off x="603682" y="2388092"/>
            <a:ext cx="11336784" cy="1938992"/>
          </a:xfrm>
          <a:prstGeom prst="rect">
            <a:avLst/>
          </a:prstGeom>
        </p:spPr>
        <p:txBody>
          <a:bodyPr wrap="square">
            <a:spAutoFit/>
          </a:bodyPr>
          <a:lstStyle/>
          <a:p>
            <a:r>
              <a:rPr lang="en-IN" sz="2400" dirty="0"/>
              <a:t>Nothing much. These Azure Components like Azure Monitor, Azure Automation are quite stable and can be easily configured.  </a:t>
            </a:r>
          </a:p>
          <a:p>
            <a:endParaRPr lang="en-IN" sz="2400" dirty="0"/>
          </a:p>
          <a:p>
            <a:r>
              <a:rPr lang="en-IN" sz="2400" dirty="0"/>
              <a:t>Little bit challenges were faced in configuring the Hybrid Runbook worker on AWS servers. </a:t>
            </a:r>
          </a:p>
          <a:p>
            <a:endParaRPr lang="en-IN" sz="2400" dirty="0"/>
          </a:p>
        </p:txBody>
      </p:sp>
    </p:spTree>
    <p:extLst>
      <p:ext uri="{BB962C8B-B14F-4D97-AF65-F5344CB8AC3E}">
        <p14:creationId xmlns:p14="http://schemas.microsoft.com/office/powerpoint/2010/main" val="39382057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22511" y="86197"/>
            <a:ext cx="5346977" cy="923330"/>
          </a:xfrm>
          <a:prstGeom prst="rect">
            <a:avLst/>
          </a:prstGeom>
          <a:noFill/>
        </p:spPr>
        <p:txBody>
          <a:bodyPr wrap="none" lIns="91440" tIns="45720" rIns="91440" bIns="45720">
            <a:spAutoFit/>
          </a:bodyPr>
          <a:lstStyle/>
          <a:p>
            <a:pPr algn="ctr"/>
            <a:r>
              <a:rPr lang="en-US" sz="5400" b="0" u="sng" cap="none" spc="0" dirty="0">
                <a:ln w="0"/>
                <a:solidFill>
                  <a:schemeClr val="tx1"/>
                </a:solidFill>
                <a:effectLst>
                  <a:outerShdw blurRad="38100" dist="19050" dir="2700000" algn="tl" rotWithShape="0">
                    <a:schemeClr val="dk1">
                      <a:alpha val="40000"/>
                    </a:schemeClr>
                  </a:outerShdw>
                </a:effectLst>
              </a:rPr>
              <a:t>	Completion Status</a:t>
            </a:r>
          </a:p>
        </p:txBody>
      </p:sp>
      <p:sp>
        <p:nvSpPr>
          <p:cNvPr id="3" name="Rectangle 2">
            <a:extLst>
              <a:ext uri="{FF2B5EF4-FFF2-40B4-BE49-F238E27FC236}">
                <a16:creationId xmlns:a16="http://schemas.microsoft.com/office/drawing/2014/main" id="{9D155444-1017-4F27-89FC-48857F1D259F}"/>
              </a:ext>
            </a:extLst>
          </p:cNvPr>
          <p:cNvSpPr/>
          <p:nvPr/>
        </p:nvSpPr>
        <p:spPr>
          <a:xfrm>
            <a:off x="179206" y="2325949"/>
            <a:ext cx="3364635" cy="2677656"/>
          </a:xfrm>
          <a:prstGeom prst="rect">
            <a:avLst/>
          </a:prstGeom>
        </p:spPr>
        <p:txBody>
          <a:bodyPr wrap="square">
            <a:spAutoFit/>
          </a:bodyPr>
          <a:lstStyle/>
          <a:p>
            <a:r>
              <a:rPr lang="en-IN" sz="2400" dirty="0"/>
              <a:t>This solution is a working solution. At the moment we are controlling around 5-6 Machines.  Servers are hosted in Azure and AWS Cloud.  Few personal laptop. </a:t>
            </a:r>
          </a:p>
        </p:txBody>
      </p:sp>
      <p:pic>
        <p:nvPicPr>
          <p:cNvPr id="4" name="Picture 3">
            <a:extLst>
              <a:ext uri="{FF2B5EF4-FFF2-40B4-BE49-F238E27FC236}">
                <a16:creationId xmlns:a16="http://schemas.microsoft.com/office/drawing/2014/main" id="{6E454BE0-A9F9-4721-B8FE-399D8D7DCBA6}"/>
              </a:ext>
            </a:extLst>
          </p:cNvPr>
          <p:cNvPicPr>
            <a:picLocks noChangeAspect="1"/>
          </p:cNvPicPr>
          <p:nvPr/>
        </p:nvPicPr>
        <p:blipFill>
          <a:blip r:embed="rId2"/>
          <a:stretch>
            <a:fillRect/>
          </a:stretch>
        </p:blipFill>
        <p:spPr>
          <a:xfrm>
            <a:off x="4495800" y="1590675"/>
            <a:ext cx="3200400" cy="1819275"/>
          </a:xfrm>
          <a:prstGeom prst="rect">
            <a:avLst/>
          </a:prstGeom>
        </p:spPr>
      </p:pic>
      <p:pic>
        <p:nvPicPr>
          <p:cNvPr id="5" name="Picture 4">
            <a:extLst>
              <a:ext uri="{FF2B5EF4-FFF2-40B4-BE49-F238E27FC236}">
                <a16:creationId xmlns:a16="http://schemas.microsoft.com/office/drawing/2014/main" id="{25B44DD1-1E0D-4310-BA50-7F142C33AA40}"/>
              </a:ext>
            </a:extLst>
          </p:cNvPr>
          <p:cNvPicPr>
            <a:picLocks noChangeAspect="1"/>
          </p:cNvPicPr>
          <p:nvPr/>
        </p:nvPicPr>
        <p:blipFill>
          <a:blip r:embed="rId3"/>
          <a:stretch>
            <a:fillRect/>
          </a:stretch>
        </p:blipFill>
        <p:spPr>
          <a:xfrm>
            <a:off x="8418249" y="1590675"/>
            <a:ext cx="3276600" cy="1838325"/>
          </a:xfrm>
          <a:prstGeom prst="rect">
            <a:avLst/>
          </a:prstGeom>
        </p:spPr>
      </p:pic>
      <p:pic>
        <p:nvPicPr>
          <p:cNvPr id="6" name="Picture 5">
            <a:extLst>
              <a:ext uri="{FF2B5EF4-FFF2-40B4-BE49-F238E27FC236}">
                <a16:creationId xmlns:a16="http://schemas.microsoft.com/office/drawing/2014/main" id="{182537CD-A45A-44F4-8E6A-406B9695E57B}"/>
              </a:ext>
            </a:extLst>
          </p:cNvPr>
          <p:cNvPicPr>
            <a:picLocks noChangeAspect="1"/>
          </p:cNvPicPr>
          <p:nvPr/>
        </p:nvPicPr>
        <p:blipFill>
          <a:blip r:embed="rId4"/>
          <a:stretch>
            <a:fillRect/>
          </a:stretch>
        </p:blipFill>
        <p:spPr>
          <a:xfrm>
            <a:off x="4265890" y="4010148"/>
            <a:ext cx="7363019" cy="1724827"/>
          </a:xfrm>
          <a:prstGeom prst="rect">
            <a:avLst/>
          </a:prstGeom>
        </p:spPr>
      </p:pic>
    </p:spTree>
    <p:extLst>
      <p:ext uri="{BB962C8B-B14F-4D97-AF65-F5344CB8AC3E}">
        <p14:creationId xmlns:p14="http://schemas.microsoft.com/office/powerpoint/2010/main" val="19747282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95850" y="95075"/>
            <a:ext cx="5290807" cy="923330"/>
          </a:xfrm>
          <a:prstGeom prst="rect">
            <a:avLst/>
          </a:prstGeom>
          <a:noFill/>
        </p:spPr>
        <p:txBody>
          <a:bodyPr wrap="none" lIns="91440" tIns="45720" rIns="91440" bIns="45720">
            <a:spAutoFit/>
          </a:bodyPr>
          <a:lstStyle/>
          <a:p>
            <a:pPr algn="ctr"/>
            <a:r>
              <a:rPr lang="en-US" sz="5400" b="0" u="sng" cap="none" spc="0" dirty="0">
                <a:ln w="0"/>
                <a:solidFill>
                  <a:schemeClr val="tx1"/>
                </a:solidFill>
                <a:effectLst>
                  <a:outerShdw blurRad="38100" dist="19050" dir="2700000" algn="tl" rotWithShape="0">
                    <a:schemeClr val="dk1">
                      <a:alpha val="40000"/>
                    </a:schemeClr>
                  </a:outerShdw>
                </a:effectLst>
              </a:rPr>
              <a:t>Future Prospectus</a:t>
            </a:r>
          </a:p>
        </p:txBody>
      </p:sp>
      <p:sp>
        <p:nvSpPr>
          <p:cNvPr id="3" name="Rectangle 2"/>
          <p:cNvSpPr/>
          <p:nvPr/>
        </p:nvSpPr>
        <p:spPr>
          <a:xfrm>
            <a:off x="248575" y="1198485"/>
            <a:ext cx="11540971" cy="3693319"/>
          </a:xfrm>
          <a:prstGeom prst="rect">
            <a:avLst/>
          </a:prstGeom>
        </p:spPr>
        <p:txBody>
          <a:bodyPr wrap="square">
            <a:spAutoFit/>
          </a:bodyPr>
          <a:lstStyle/>
          <a:p>
            <a:pPr marL="285750" indent="-285750">
              <a:buFont typeface="Arial" panose="020B0604020202020204" pitchFamily="34" charset="0"/>
              <a:buChar char="•"/>
            </a:pPr>
            <a:r>
              <a:rPr lang="en-IN" b="1" dirty="0"/>
              <a:t>How will this project make the earth more greener? </a:t>
            </a:r>
            <a:br>
              <a:rPr lang="en-IN" b="1" dirty="0"/>
            </a:br>
            <a:endParaRPr lang="en-IN" b="1" dirty="0"/>
          </a:p>
          <a:p>
            <a:r>
              <a:rPr lang="en-IN" i="1" dirty="0"/>
              <a:t>- If the server is not running then we need less cooling in datacentre. So here we will not only save the electricity by Turning of the server but also by minimizing the cooling.</a:t>
            </a:r>
          </a:p>
          <a:p>
            <a:endParaRPr lang="en-IN" dirty="0"/>
          </a:p>
          <a:p>
            <a:endParaRPr lang="en-IN" dirty="0"/>
          </a:p>
          <a:p>
            <a:pPr marL="285750" indent="-285750">
              <a:buFont typeface="Arial" panose="020B0604020202020204" pitchFamily="34" charset="0"/>
              <a:buChar char="•"/>
            </a:pPr>
            <a:r>
              <a:rPr lang="en-IN" b="1" dirty="0"/>
              <a:t>Quantify terms how much of carbon emission you intend to reduce or any other green measure you can come up with ?</a:t>
            </a:r>
          </a:p>
          <a:p>
            <a:pPr marL="285750" indent="-285750">
              <a:buFont typeface="Arial" panose="020B0604020202020204" pitchFamily="34" charset="0"/>
              <a:buChar char="•"/>
            </a:pPr>
            <a:endParaRPr lang="en-IN" b="1" dirty="0"/>
          </a:p>
          <a:p>
            <a:r>
              <a:rPr lang="en-IN" dirty="0"/>
              <a:t>	Good amount of carbon emissions can be controlled. Below is the breakdown :- </a:t>
            </a:r>
          </a:p>
          <a:p>
            <a:pPr marL="285750" indent="-285750">
              <a:buFont typeface="Arial" panose="020B0604020202020204" pitchFamily="34" charset="0"/>
              <a:buChar char="•"/>
            </a:pPr>
            <a:endParaRPr lang="en-IN" b="1" dirty="0"/>
          </a:p>
          <a:p>
            <a:r>
              <a:rPr lang="en-IN" dirty="0"/>
              <a:t> </a:t>
            </a:r>
            <a:br>
              <a:rPr lang="en-IN" b="1" dirty="0"/>
            </a:br>
            <a:endParaRPr lang="en-IN" b="1" dirty="0"/>
          </a:p>
        </p:txBody>
      </p:sp>
      <p:graphicFrame>
        <p:nvGraphicFramePr>
          <p:cNvPr id="6" name="Table 4">
            <a:extLst>
              <a:ext uri="{FF2B5EF4-FFF2-40B4-BE49-F238E27FC236}">
                <a16:creationId xmlns:a16="http://schemas.microsoft.com/office/drawing/2014/main" id="{B14BA7E7-1127-4406-991E-8DBC12826071}"/>
              </a:ext>
            </a:extLst>
          </p:cNvPr>
          <p:cNvGraphicFramePr>
            <a:graphicFrameLocks noGrp="1"/>
          </p:cNvGraphicFramePr>
          <p:nvPr>
            <p:extLst>
              <p:ext uri="{D42A27DB-BD31-4B8C-83A1-F6EECF244321}">
                <p14:modId xmlns:p14="http://schemas.microsoft.com/office/powerpoint/2010/main" val="437965893"/>
              </p:ext>
            </p:extLst>
          </p:nvPr>
        </p:nvGraphicFramePr>
        <p:xfrm>
          <a:off x="1177278" y="4200924"/>
          <a:ext cx="8677411" cy="1381760"/>
        </p:xfrm>
        <a:graphic>
          <a:graphicData uri="http://schemas.openxmlformats.org/drawingml/2006/table">
            <a:tbl>
              <a:tblPr firstRow="1" bandRow="1">
                <a:tableStyleId>{5C22544A-7EE6-4342-B048-85BDC9FD1C3A}</a:tableStyleId>
              </a:tblPr>
              <a:tblGrid>
                <a:gridCol w="2184893">
                  <a:extLst>
                    <a:ext uri="{9D8B030D-6E8A-4147-A177-3AD203B41FA5}">
                      <a16:colId xmlns:a16="http://schemas.microsoft.com/office/drawing/2014/main" val="191806835"/>
                    </a:ext>
                  </a:extLst>
                </a:gridCol>
                <a:gridCol w="6492518">
                  <a:extLst>
                    <a:ext uri="{9D8B030D-6E8A-4147-A177-3AD203B41FA5}">
                      <a16:colId xmlns:a16="http://schemas.microsoft.com/office/drawing/2014/main" val="1803641734"/>
                    </a:ext>
                  </a:extLst>
                </a:gridCol>
              </a:tblGrid>
              <a:tr h="370840">
                <a:tc>
                  <a:txBody>
                    <a:bodyPr/>
                    <a:lstStyle/>
                    <a:p>
                      <a:endParaRPr lang="en-US" dirty="0"/>
                    </a:p>
                  </a:txBody>
                  <a:tcPr/>
                </a:tc>
                <a:tc>
                  <a:txBody>
                    <a:bodyPr/>
                    <a:lstStyle/>
                    <a:p>
                      <a:r>
                        <a:rPr lang="en-US" dirty="0"/>
                        <a:t>Energy Consumed and Carbon Emit per day </a:t>
                      </a:r>
                    </a:p>
                  </a:txBody>
                  <a:tcPr/>
                </a:tc>
                <a:extLst>
                  <a:ext uri="{0D108BD9-81ED-4DB2-BD59-A6C34878D82A}">
                    <a16:rowId xmlns:a16="http://schemas.microsoft.com/office/drawing/2014/main" val="3563713651"/>
                  </a:ext>
                </a:extLst>
              </a:tr>
              <a:tr h="370840">
                <a:tc>
                  <a:txBody>
                    <a:bodyPr/>
                    <a:lstStyle/>
                    <a:p>
                      <a:r>
                        <a:rPr lang="en-US" b="1" dirty="0"/>
                        <a:t>Server</a:t>
                      </a:r>
                    </a:p>
                  </a:txBody>
                  <a:tcPr/>
                </a:tc>
                <a:tc>
                  <a:txBody>
                    <a:bodyPr/>
                    <a:lstStyle/>
                    <a:p>
                      <a:r>
                        <a:rPr lang="en-IN" dirty="0"/>
                        <a:t>By turning OFF the </a:t>
                      </a:r>
                      <a:r>
                        <a:rPr lang="en-US" dirty="0"/>
                        <a:t>Server </a:t>
                      </a:r>
                      <a:r>
                        <a:rPr lang="en-IN" dirty="0"/>
                        <a:t>for 1 day can easily save </a:t>
                      </a:r>
                      <a:r>
                        <a:rPr lang="en-US" dirty="0"/>
                        <a:t>around 4kWH and carbon emissions by 1 kg CO2e. </a:t>
                      </a:r>
                    </a:p>
                  </a:txBody>
                  <a:tcPr/>
                </a:tc>
                <a:extLst>
                  <a:ext uri="{0D108BD9-81ED-4DB2-BD59-A6C34878D82A}">
                    <a16:rowId xmlns:a16="http://schemas.microsoft.com/office/drawing/2014/main" val="2917084924"/>
                  </a:ext>
                </a:extLst>
              </a:tr>
              <a:tr h="370840">
                <a:tc>
                  <a:txBody>
                    <a:bodyPr/>
                    <a:lstStyle/>
                    <a:p>
                      <a:r>
                        <a:rPr lang="en-IN" b="1" dirty="0"/>
                        <a:t>Desktop</a:t>
                      </a:r>
                      <a:endParaRPr lang="en-US" b="1" dirty="0"/>
                    </a:p>
                  </a:txBody>
                  <a:tcPr/>
                </a:tc>
                <a:tc>
                  <a:txBody>
                    <a:bodyPr/>
                    <a:lstStyle/>
                    <a:p>
                      <a:r>
                        <a:rPr lang="en-IN" dirty="0"/>
                        <a:t>Can easily save </a:t>
                      </a:r>
                      <a:r>
                        <a:rPr lang="en-US" dirty="0"/>
                        <a:t>around 2kWH and it emits .5 kg CO2e</a:t>
                      </a:r>
                    </a:p>
                  </a:txBody>
                  <a:tcPr/>
                </a:tc>
                <a:extLst>
                  <a:ext uri="{0D108BD9-81ED-4DB2-BD59-A6C34878D82A}">
                    <a16:rowId xmlns:a16="http://schemas.microsoft.com/office/drawing/2014/main" val="3158951350"/>
                  </a:ext>
                </a:extLst>
              </a:tr>
            </a:tbl>
          </a:graphicData>
        </a:graphic>
      </p:graphicFrame>
    </p:spTree>
    <p:extLst>
      <p:ext uri="{BB962C8B-B14F-4D97-AF65-F5344CB8AC3E}">
        <p14:creationId xmlns:p14="http://schemas.microsoft.com/office/powerpoint/2010/main" val="5756004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92518C6-6DDD-46F2-9B2B-43F1E0BE275B}"/>
              </a:ext>
            </a:extLst>
          </p:cNvPr>
          <p:cNvSpPr/>
          <p:nvPr/>
        </p:nvSpPr>
        <p:spPr>
          <a:xfrm>
            <a:off x="3663193" y="2340525"/>
            <a:ext cx="5205599" cy="923330"/>
          </a:xfrm>
          <a:prstGeom prst="rect">
            <a:avLst/>
          </a:prstGeom>
          <a:noFill/>
        </p:spPr>
        <p:txBody>
          <a:bodyPr wrap="square" lIns="91440" tIns="45720" rIns="91440" bIns="45720">
            <a:spAutoFit/>
          </a:bodyPr>
          <a:lstStyle/>
          <a:p>
            <a:pPr algn="ctr"/>
            <a:r>
              <a:rPr lang="en-IN" sz="5400" b="0" cap="none" spc="0" dirty="0">
                <a:ln w="0"/>
                <a:solidFill>
                  <a:srgbClr val="92D050"/>
                </a:solidFill>
                <a:effectLst>
                  <a:outerShdw blurRad="38100" dist="19050" dir="2700000" algn="tl" rotWithShape="0">
                    <a:schemeClr val="dk1">
                      <a:alpha val="40000"/>
                    </a:schemeClr>
                  </a:outerShdw>
                </a:effectLst>
              </a:rPr>
              <a:t>Thank You</a:t>
            </a:r>
            <a:endParaRPr lang="en-US" sz="5400" b="0" cap="none" spc="0" dirty="0">
              <a:ln w="0"/>
              <a:solidFill>
                <a:srgbClr val="92D05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357645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4">
            <a:extLst>
              <a:ext uri="{FF2B5EF4-FFF2-40B4-BE49-F238E27FC236}">
                <a16:creationId xmlns:a16="http://schemas.microsoft.com/office/drawing/2014/main" id="{472253BC-5775-4372-8E53-8AC9DD3F881E}"/>
              </a:ext>
            </a:extLst>
          </p:cNvPr>
          <p:cNvGraphicFramePr>
            <a:graphicFrameLocks/>
          </p:cNvGraphicFramePr>
          <p:nvPr>
            <p:extLst>
              <p:ext uri="{D42A27DB-BD31-4B8C-83A1-F6EECF244321}">
                <p14:modId xmlns:p14="http://schemas.microsoft.com/office/powerpoint/2010/main" val="883712766"/>
              </p:ext>
            </p:extLst>
          </p:nvPr>
        </p:nvGraphicFramePr>
        <p:xfrm>
          <a:off x="131975" y="1291473"/>
          <a:ext cx="7833673" cy="4632877"/>
        </p:xfrm>
        <a:graphic>
          <a:graphicData uri="http://schemas.openxmlformats.org/drawingml/2006/table">
            <a:tbl>
              <a:tblPr firstRow="1" bandRow="1">
                <a:tableStyleId>{5C22544A-7EE6-4342-B048-85BDC9FD1C3A}</a:tableStyleId>
              </a:tblPr>
              <a:tblGrid>
                <a:gridCol w="2396870">
                  <a:extLst>
                    <a:ext uri="{9D8B030D-6E8A-4147-A177-3AD203B41FA5}">
                      <a16:colId xmlns:a16="http://schemas.microsoft.com/office/drawing/2014/main" val="274736024"/>
                    </a:ext>
                  </a:extLst>
                </a:gridCol>
                <a:gridCol w="2767118">
                  <a:extLst>
                    <a:ext uri="{9D8B030D-6E8A-4147-A177-3AD203B41FA5}">
                      <a16:colId xmlns:a16="http://schemas.microsoft.com/office/drawing/2014/main" val="2415065735"/>
                    </a:ext>
                  </a:extLst>
                </a:gridCol>
                <a:gridCol w="2669685">
                  <a:extLst>
                    <a:ext uri="{9D8B030D-6E8A-4147-A177-3AD203B41FA5}">
                      <a16:colId xmlns:a16="http://schemas.microsoft.com/office/drawing/2014/main" val="2235514890"/>
                    </a:ext>
                  </a:extLst>
                </a:gridCol>
              </a:tblGrid>
              <a:tr h="458917">
                <a:tc>
                  <a:txBody>
                    <a:bodyPr/>
                    <a:lstStyle/>
                    <a:p>
                      <a:r>
                        <a:rPr lang="en-US" dirty="0"/>
                        <a:t>Devices.</a:t>
                      </a:r>
                    </a:p>
                  </a:txBody>
                  <a:tcPr/>
                </a:tc>
                <a:tc>
                  <a:txBody>
                    <a:bodyPr/>
                    <a:lstStyle/>
                    <a:p>
                      <a:r>
                        <a:rPr lang="en-US" dirty="0"/>
                        <a:t>Consumptions</a:t>
                      </a:r>
                    </a:p>
                  </a:txBody>
                  <a:tcPr/>
                </a:tc>
                <a:tc>
                  <a:txBody>
                    <a:bodyPr/>
                    <a:lstStyle/>
                    <a:p>
                      <a:r>
                        <a:rPr lang="en-US" dirty="0"/>
                        <a:t>Carbon Impact</a:t>
                      </a:r>
                    </a:p>
                  </a:txBody>
                  <a:tcPr/>
                </a:tc>
                <a:extLst>
                  <a:ext uri="{0D108BD9-81ED-4DB2-BD59-A6C34878D82A}">
                    <a16:rowId xmlns:a16="http://schemas.microsoft.com/office/drawing/2014/main" val="1836281534"/>
                  </a:ext>
                </a:extLst>
              </a:tr>
              <a:tr h="1430664">
                <a:tc>
                  <a:txBody>
                    <a:bodyPr/>
                    <a:lstStyle/>
                    <a:p>
                      <a:r>
                        <a:rPr lang="en-US" b="1" dirty="0"/>
                        <a:t>Server</a:t>
                      </a:r>
                      <a:r>
                        <a:rPr lang="en-US" dirty="0"/>
                        <a:t> </a:t>
                      </a:r>
                      <a:br>
                        <a:rPr lang="en-US" dirty="0"/>
                      </a:br>
                      <a:br>
                        <a:rPr lang="en-US" dirty="0"/>
                      </a:br>
                      <a:r>
                        <a:rPr lang="en-US" sz="1050" dirty="0"/>
                        <a:t>Type :Rack </a:t>
                      </a:r>
                    </a:p>
                    <a:p>
                      <a:r>
                        <a:rPr lang="en-US" sz="1050" dirty="0"/>
                        <a:t>HDD/SSD Quantity :x4 300GB 2.5”</a:t>
                      </a:r>
                    </a:p>
                    <a:p>
                      <a:r>
                        <a:rPr lang="en-US" sz="1050" dirty="0"/>
                        <a:t>HDD DRAM Capacity 32GB </a:t>
                      </a:r>
                    </a:p>
                    <a:p>
                      <a:r>
                        <a:rPr lang="en-US" sz="1050" dirty="0"/>
                        <a:t>CPU Quantity 2</a:t>
                      </a:r>
                    </a:p>
                  </a:txBody>
                  <a:tcPr/>
                </a:tc>
                <a:tc>
                  <a:txBody>
                    <a:bodyPr/>
                    <a:lstStyle/>
                    <a:p>
                      <a:r>
                        <a:rPr lang="en-US" dirty="0"/>
                        <a:t>It consumes 1760.3 kWh / year </a:t>
                      </a:r>
                    </a:p>
                  </a:txBody>
                  <a:tcPr/>
                </a:tc>
                <a:tc>
                  <a:txBody>
                    <a:bodyPr/>
                    <a:lstStyle/>
                    <a:p>
                      <a:r>
                        <a:rPr lang="en-US" dirty="0"/>
                        <a:t>320 kg CO2e/year assuming a four-year life span.</a:t>
                      </a:r>
                      <a:br>
                        <a:rPr lang="en-US" dirty="0"/>
                      </a:br>
                      <a:endParaRPr lang="en-US" dirty="0"/>
                    </a:p>
                  </a:txBody>
                  <a:tcPr/>
                </a:tc>
                <a:extLst>
                  <a:ext uri="{0D108BD9-81ED-4DB2-BD59-A6C34878D82A}">
                    <a16:rowId xmlns:a16="http://schemas.microsoft.com/office/drawing/2014/main" val="1047539480"/>
                  </a:ext>
                </a:extLst>
              </a:tr>
              <a:tr h="662175">
                <a:tc>
                  <a:txBody>
                    <a:bodyPr/>
                    <a:lstStyle/>
                    <a:p>
                      <a:r>
                        <a:rPr lang="en-US" b="1" dirty="0"/>
                        <a:t>Computer</a:t>
                      </a:r>
                    </a:p>
                  </a:txBody>
                  <a:tcPr/>
                </a:tc>
                <a:tc>
                  <a:txBody>
                    <a:bodyPr/>
                    <a:lstStyle/>
                    <a:p>
                      <a:r>
                        <a:rPr lang="en-US" dirty="0"/>
                        <a:t>Almost 600 kWh </a:t>
                      </a:r>
                    </a:p>
                  </a:txBody>
                  <a:tcPr/>
                </a:tc>
                <a:tc>
                  <a:txBody>
                    <a:bodyPr/>
                    <a:lstStyle/>
                    <a:p>
                      <a:r>
                        <a:rPr lang="en-US" dirty="0"/>
                        <a:t>Emits 175 kg of CO2 per year. </a:t>
                      </a:r>
                    </a:p>
                  </a:txBody>
                  <a:tcPr/>
                </a:tc>
                <a:extLst>
                  <a:ext uri="{0D108BD9-81ED-4DB2-BD59-A6C34878D82A}">
                    <a16:rowId xmlns:a16="http://schemas.microsoft.com/office/drawing/2014/main" val="3394006053"/>
                  </a:ext>
                </a:extLst>
              </a:tr>
              <a:tr h="2081121">
                <a:tc>
                  <a:txBody>
                    <a:bodyPr/>
                    <a:lstStyle/>
                    <a:p>
                      <a:r>
                        <a:rPr lang="en-US" b="1" dirty="0"/>
                        <a:t>Laptop</a:t>
                      </a:r>
                    </a:p>
                  </a:txBody>
                  <a:tcPr/>
                </a:tc>
                <a:tc>
                  <a:txBody>
                    <a:bodyPr/>
                    <a:lstStyle/>
                    <a:p>
                      <a:r>
                        <a:rPr lang="en-US" dirty="0"/>
                        <a:t>Uses between 50 and 100 W/hour </a:t>
                      </a:r>
                      <a:br>
                        <a:rPr lang="en-US" dirty="0"/>
                      </a:br>
                      <a:br>
                        <a:rPr lang="en-US" dirty="0"/>
                      </a:br>
                      <a:r>
                        <a:rPr lang="en-US" dirty="0"/>
                        <a:t>*when it is being used, depending on the model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laptop that is on for eight hours a day uses between 150 and 300 kWh and emits between 44 and 88 kg of CO2 per year. </a:t>
                      </a:r>
                    </a:p>
                    <a:p>
                      <a:endParaRPr lang="en-US" dirty="0"/>
                    </a:p>
                  </a:txBody>
                  <a:tcPr/>
                </a:tc>
                <a:extLst>
                  <a:ext uri="{0D108BD9-81ED-4DB2-BD59-A6C34878D82A}">
                    <a16:rowId xmlns:a16="http://schemas.microsoft.com/office/drawing/2014/main" val="1732402067"/>
                  </a:ext>
                </a:extLst>
              </a:tr>
            </a:tbl>
          </a:graphicData>
        </a:graphic>
      </p:graphicFrame>
      <p:sp>
        <p:nvSpPr>
          <p:cNvPr id="3" name="Rectangle 2">
            <a:extLst>
              <a:ext uri="{FF2B5EF4-FFF2-40B4-BE49-F238E27FC236}">
                <a16:creationId xmlns:a16="http://schemas.microsoft.com/office/drawing/2014/main" id="{FEF2D902-8A71-45B6-BFB6-E2381E6F9C28}"/>
              </a:ext>
            </a:extLst>
          </p:cNvPr>
          <p:cNvSpPr/>
          <p:nvPr/>
        </p:nvSpPr>
        <p:spPr>
          <a:xfrm>
            <a:off x="639451" y="5952249"/>
            <a:ext cx="11552549" cy="246221"/>
          </a:xfrm>
          <a:prstGeom prst="rect">
            <a:avLst/>
          </a:prstGeom>
        </p:spPr>
        <p:txBody>
          <a:bodyPr wrap="square">
            <a:spAutoFit/>
          </a:bodyPr>
          <a:lstStyle/>
          <a:p>
            <a:r>
              <a:rPr lang="en-US" sz="1000" dirty="0">
                <a:hlinkClick r:id="rId2"/>
              </a:rPr>
              <a:t>Reference article :-    https://i.dell.com/sites/csdocuments/CorpComm_Docs/en/carbon-footprint-poweredge-r640.pdf</a:t>
            </a:r>
            <a:endParaRPr lang="en-US" sz="1000" dirty="0"/>
          </a:p>
        </p:txBody>
      </p:sp>
      <p:sp>
        <p:nvSpPr>
          <p:cNvPr id="5" name="Rectangle 4">
            <a:extLst>
              <a:ext uri="{FF2B5EF4-FFF2-40B4-BE49-F238E27FC236}">
                <a16:creationId xmlns:a16="http://schemas.microsoft.com/office/drawing/2014/main" id="{CE06920C-B3FC-4C56-A649-727FAFE734ED}"/>
              </a:ext>
            </a:extLst>
          </p:cNvPr>
          <p:cNvSpPr/>
          <p:nvPr/>
        </p:nvSpPr>
        <p:spPr>
          <a:xfrm>
            <a:off x="328474" y="143163"/>
            <a:ext cx="9800947" cy="769441"/>
          </a:xfrm>
          <a:prstGeom prst="rect">
            <a:avLst/>
          </a:prstGeom>
          <a:noFill/>
        </p:spPr>
        <p:txBody>
          <a:bodyPr wrap="square" lIns="91440" tIns="45720" rIns="91440" bIns="45720">
            <a:spAutoFit/>
          </a:bodyPr>
          <a:lstStyle/>
          <a:p>
            <a:pPr algn="ctr"/>
            <a:r>
              <a:rPr lang="en-US" sz="4400" b="0" u="sng" cap="none" spc="0" dirty="0">
                <a:ln w="0"/>
                <a:solidFill>
                  <a:schemeClr val="tx1"/>
                </a:solidFill>
                <a:effectLst>
                  <a:outerShdw blurRad="38100" dist="19050" dir="2700000" algn="tl" rotWithShape="0">
                    <a:schemeClr val="dk1">
                      <a:alpha val="40000"/>
                    </a:schemeClr>
                  </a:outerShdw>
                </a:effectLst>
              </a:rPr>
              <a:t>Idea and Approach </a:t>
            </a:r>
            <a:r>
              <a:rPr lang="en-US" sz="4400" b="0" cap="none" spc="0" dirty="0">
                <a:ln w="0"/>
                <a:solidFill>
                  <a:schemeClr val="tx1"/>
                </a:solidFill>
                <a:effectLst>
                  <a:outerShdw blurRad="38100" dist="19050" dir="2700000" algn="tl" rotWithShape="0">
                    <a:schemeClr val="dk1">
                      <a:alpha val="40000"/>
                    </a:schemeClr>
                  </a:outerShdw>
                </a:effectLst>
              </a:rPr>
              <a:t>- </a:t>
            </a:r>
            <a:r>
              <a:rPr lang="en-US" sz="3600" b="0" cap="none" spc="0" dirty="0">
                <a:ln w="0"/>
                <a:solidFill>
                  <a:schemeClr val="tx1"/>
                </a:solidFill>
                <a:effectLst>
                  <a:outerShdw blurRad="38100" dist="19050" dir="2700000" algn="tl" rotWithShape="0">
                    <a:schemeClr val="dk1">
                      <a:alpha val="40000"/>
                    </a:schemeClr>
                  </a:outerShdw>
                </a:effectLst>
              </a:rPr>
              <a:t>Proble</a:t>
            </a:r>
            <a:r>
              <a:rPr lang="en-US" sz="3600" dirty="0">
                <a:ln w="0"/>
                <a:effectLst>
                  <a:outerShdw blurRad="38100" dist="19050" dir="2700000" algn="tl" rotWithShape="0">
                    <a:schemeClr val="dk1">
                      <a:alpha val="40000"/>
                    </a:schemeClr>
                  </a:outerShdw>
                </a:effectLst>
              </a:rPr>
              <a:t>m Statement</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0" name="Scroll: Vertical 9">
            <a:extLst>
              <a:ext uri="{FF2B5EF4-FFF2-40B4-BE49-F238E27FC236}">
                <a16:creationId xmlns:a16="http://schemas.microsoft.com/office/drawing/2014/main" id="{54FB7F2E-1714-4659-B20E-6082E50A36CC}"/>
              </a:ext>
            </a:extLst>
          </p:cNvPr>
          <p:cNvSpPr/>
          <p:nvPr/>
        </p:nvSpPr>
        <p:spPr>
          <a:xfrm>
            <a:off x="7721102" y="1094055"/>
            <a:ext cx="4688263" cy="5338046"/>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i="1" dirty="0">
                <a:solidFill>
                  <a:schemeClr val="tx1"/>
                </a:solidFill>
              </a:rPr>
              <a:t>Quite often we see the servers, desktops and other devices are up and running during non-business hours.</a:t>
            </a:r>
          </a:p>
        </p:txBody>
      </p:sp>
    </p:spTree>
    <p:extLst>
      <p:ext uri="{BB962C8B-B14F-4D97-AF65-F5344CB8AC3E}">
        <p14:creationId xmlns:p14="http://schemas.microsoft.com/office/powerpoint/2010/main" val="1690407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30315" y="263751"/>
            <a:ext cx="9292552" cy="923330"/>
          </a:xfrm>
          <a:prstGeom prst="rect">
            <a:avLst/>
          </a:prstGeom>
          <a:noFill/>
        </p:spPr>
        <p:txBody>
          <a:bodyPr wrap="square" lIns="91440" tIns="45720" rIns="91440" bIns="45720">
            <a:spAutoFit/>
          </a:bodyPr>
          <a:lstStyle/>
          <a:p>
            <a:pPr algn="ctr"/>
            <a:r>
              <a:rPr lang="en-US" sz="5400" b="0" u="sng" cap="none" spc="0" dirty="0">
                <a:ln w="0"/>
                <a:solidFill>
                  <a:schemeClr val="tx1"/>
                </a:solidFill>
                <a:effectLst>
                  <a:outerShdw blurRad="38100" dist="19050" dir="2700000" algn="tl" rotWithShape="0">
                    <a:schemeClr val="dk1">
                      <a:alpha val="40000"/>
                    </a:schemeClr>
                  </a:outerShdw>
                </a:effectLst>
              </a:rPr>
              <a:t>Idea and Approach</a:t>
            </a:r>
            <a:r>
              <a:rPr lang="en-US" sz="5400" b="0" cap="none" spc="0" dirty="0">
                <a:ln w="0"/>
                <a:solidFill>
                  <a:schemeClr val="tx1"/>
                </a:solidFill>
              </a:rPr>
              <a:t> - </a:t>
            </a:r>
            <a:r>
              <a:rPr lang="en-US" sz="5400" b="1" cap="none" spc="0" dirty="0">
                <a:ln w="0"/>
                <a:solidFill>
                  <a:schemeClr val="tx1"/>
                </a:solidFill>
                <a:highlight>
                  <a:srgbClr val="00FF00"/>
                </a:highlight>
              </a:rPr>
              <a:t>Solution</a:t>
            </a:r>
            <a:endParaRPr lang="en-US" sz="5400" b="1" u="sng" cap="none" spc="0" dirty="0">
              <a:ln w="0"/>
              <a:solidFill>
                <a:schemeClr val="tx1"/>
              </a:solidFill>
              <a:effectLst>
                <a:outerShdw blurRad="38100" dist="19050" dir="2700000" algn="tl" rotWithShape="0">
                  <a:schemeClr val="dk1">
                    <a:alpha val="40000"/>
                  </a:schemeClr>
                </a:outerShdw>
              </a:effectLst>
              <a:highlight>
                <a:srgbClr val="00FF00"/>
              </a:highlight>
            </a:endParaRPr>
          </a:p>
        </p:txBody>
      </p:sp>
      <p:sp>
        <p:nvSpPr>
          <p:cNvPr id="3" name="Rectangle 2">
            <a:extLst>
              <a:ext uri="{FF2B5EF4-FFF2-40B4-BE49-F238E27FC236}">
                <a16:creationId xmlns:a16="http://schemas.microsoft.com/office/drawing/2014/main" id="{320BD565-A320-40F2-B16E-9E3A6ADC66E8}"/>
              </a:ext>
            </a:extLst>
          </p:cNvPr>
          <p:cNvSpPr/>
          <p:nvPr/>
        </p:nvSpPr>
        <p:spPr>
          <a:xfrm>
            <a:off x="479394" y="1535838"/>
            <a:ext cx="11603115" cy="4708981"/>
          </a:xfrm>
          <a:prstGeom prst="rect">
            <a:avLst/>
          </a:prstGeom>
        </p:spPr>
        <p:txBody>
          <a:bodyPr wrap="square">
            <a:spAutoFit/>
          </a:bodyPr>
          <a:lstStyle/>
          <a:p>
            <a:r>
              <a:rPr lang="en-US" sz="2800" dirty="0"/>
              <a:t>Our solution is  a "</a:t>
            </a:r>
            <a:r>
              <a:rPr lang="en-US" sz="2800" dirty="0">
                <a:highlight>
                  <a:srgbClr val="00FF00"/>
                </a:highlight>
              </a:rPr>
              <a:t>Full Stack Solution</a:t>
            </a:r>
            <a:r>
              <a:rPr lang="en-US" sz="2800" dirty="0"/>
              <a:t>" that will identify the devices which are not required during "non-business hours" and </a:t>
            </a:r>
            <a:r>
              <a:rPr lang="en-US" sz="2800" dirty="0">
                <a:highlight>
                  <a:srgbClr val="00FF00"/>
                </a:highlight>
              </a:rPr>
              <a:t>turn them off </a:t>
            </a:r>
            <a:r>
              <a:rPr lang="en-US" sz="2800" dirty="0"/>
              <a:t>during those hours. Hence we can limit the carbon emission. </a:t>
            </a:r>
          </a:p>
          <a:p>
            <a:endParaRPr lang="en-US" dirty="0"/>
          </a:p>
          <a:p>
            <a:endParaRPr lang="en-US" dirty="0"/>
          </a:p>
          <a:p>
            <a:endParaRPr lang="en-US" dirty="0"/>
          </a:p>
          <a:p>
            <a:r>
              <a:rPr lang="en-US" sz="2400" dirty="0"/>
              <a:t>With our  solution we can control the Shutdown of any Servers/VM  running in :</a:t>
            </a:r>
            <a:br>
              <a:rPr lang="en-US" sz="2400" dirty="0"/>
            </a:br>
            <a:endParaRPr lang="en-US" sz="2400" dirty="0"/>
          </a:p>
          <a:p>
            <a:pPr marL="285750" indent="-285750">
              <a:buFont typeface="Arial" panose="020B0604020202020204" pitchFamily="34" charset="0"/>
              <a:buChar char="•"/>
            </a:pPr>
            <a:r>
              <a:rPr lang="en-US" sz="2400" b="1" dirty="0"/>
              <a:t>Private Cloud or Datacenter.</a:t>
            </a:r>
          </a:p>
          <a:p>
            <a:pPr marL="285750" indent="-285750">
              <a:buFont typeface="Arial" panose="020B0604020202020204" pitchFamily="34" charset="0"/>
              <a:buChar char="•"/>
            </a:pPr>
            <a:r>
              <a:rPr lang="en-US" sz="2400" b="1" dirty="0"/>
              <a:t>Any Public Cloud  (Azure\AWS\Google\Etc.)</a:t>
            </a:r>
          </a:p>
          <a:p>
            <a:pPr marL="285750" indent="-285750">
              <a:buFont typeface="Arial" panose="020B0604020202020204" pitchFamily="34" charset="0"/>
              <a:buChar char="•"/>
            </a:pPr>
            <a:r>
              <a:rPr lang="en-US" sz="2400" b="1" dirty="0"/>
              <a:t>Hybrid Cloud.</a:t>
            </a:r>
          </a:p>
          <a:p>
            <a:pPr marL="285750" indent="-285750">
              <a:buFont typeface="Arial" panose="020B0604020202020204" pitchFamily="34" charset="0"/>
              <a:buChar char="•"/>
            </a:pPr>
            <a:r>
              <a:rPr lang="en-US" sz="2400" b="1" dirty="0"/>
              <a:t>On-Premises. </a:t>
            </a:r>
          </a:p>
          <a:p>
            <a:endParaRPr lang="en-IN" dirty="0"/>
          </a:p>
        </p:txBody>
      </p:sp>
    </p:spTree>
    <p:extLst>
      <p:ext uri="{BB962C8B-B14F-4D97-AF65-F5344CB8AC3E}">
        <p14:creationId xmlns:p14="http://schemas.microsoft.com/office/powerpoint/2010/main" val="1336451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67254" y="130586"/>
            <a:ext cx="4704686" cy="923330"/>
          </a:xfrm>
          <a:prstGeom prst="rect">
            <a:avLst/>
          </a:prstGeom>
          <a:noFill/>
        </p:spPr>
        <p:txBody>
          <a:bodyPr wrap="none" lIns="91440" tIns="45720" rIns="91440" bIns="45720">
            <a:spAutoFit/>
          </a:bodyPr>
          <a:lstStyle/>
          <a:p>
            <a:pPr algn="ctr"/>
            <a:r>
              <a:rPr lang="en-US" sz="5400" b="0" u="sng" cap="none" spc="0" dirty="0">
                <a:ln w="0"/>
                <a:solidFill>
                  <a:schemeClr val="tx1"/>
                </a:solidFill>
                <a:effectLst>
                  <a:outerShdw blurRad="38100" dist="19050" dir="2700000" algn="tl" rotWithShape="0">
                    <a:schemeClr val="dk1">
                      <a:alpha val="40000"/>
                    </a:schemeClr>
                  </a:outerShdw>
                </a:effectLst>
              </a:rPr>
              <a:t>Implementation</a:t>
            </a:r>
          </a:p>
        </p:txBody>
      </p:sp>
      <p:sp>
        <p:nvSpPr>
          <p:cNvPr id="3" name="TextBox 2"/>
          <p:cNvSpPr txBox="1"/>
          <p:nvPr/>
        </p:nvSpPr>
        <p:spPr>
          <a:xfrm>
            <a:off x="124766" y="1225118"/>
            <a:ext cx="4704686" cy="5355312"/>
          </a:xfrm>
          <a:prstGeom prst="rect">
            <a:avLst/>
          </a:prstGeom>
          <a:noFill/>
        </p:spPr>
        <p:txBody>
          <a:bodyPr wrap="square" rtlCol="0">
            <a:spAutoFit/>
          </a:bodyPr>
          <a:lstStyle/>
          <a:p>
            <a:r>
              <a:rPr lang="en-IN" sz="2400" b="1" dirty="0"/>
              <a:t>Working</a:t>
            </a:r>
            <a:r>
              <a:rPr lang="en-IN" dirty="0"/>
              <a:t> – </a:t>
            </a:r>
          </a:p>
          <a:p>
            <a:r>
              <a:rPr lang="en-IN" dirty="0"/>
              <a:t>This solution is a working solution. At the moment we are controlling around 5-6 Machines. </a:t>
            </a:r>
          </a:p>
          <a:p>
            <a:endParaRPr lang="en-IN" dirty="0"/>
          </a:p>
          <a:p>
            <a:r>
              <a:rPr lang="en-IN" sz="2400" b="1" dirty="0"/>
              <a:t>Tech Stack –</a:t>
            </a:r>
          </a:p>
          <a:p>
            <a:endParaRPr lang="en-IN" sz="2400" b="1" dirty="0"/>
          </a:p>
          <a:p>
            <a:pPr marL="285750" indent="-285750">
              <a:buFontTx/>
              <a:buChar char="-"/>
            </a:pPr>
            <a:r>
              <a:rPr lang="en-US" b="1" dirty="0"/>
              <a:t>Azure Monitor </a:t>
            </a:r>
            <a:r>
              <a:rPr lang="en-US" dirty="0"/>
              <a:t>is used to monitor the usage of the machines.</a:t>
            </a:r>
            <a:br>
              <a:rPr lang="en-US" dirty="0"/>
            </a:br>
            <a:br>
              <a:rPr lang="en-US" dirty="0"/>
            </a:br>
            <a:r>
              <a:rPr lang="en-US" b="1" dirty="0"/>
              <a:t>Azure Automation </a:t>
            </a:r>
            <a:r>
              <a:rPr lang="en-US" dirty="0"/>
              <a:t>is used to run the code for Turning-Off the machines during non-business hours.</a:t>
            </a:r>
            <a:br>
              <a:rPr lang="en-US" dirty="0"/>
            </a:br>
            <a:endParaRPr lang="en-US" dirty="0"/>
          </a:p>
          <a:p>
            <a:pPr marL="285750" indent="-285750">
              <a:buFontTx/>
              <a:buChar char="-"/>
            </a:pPr>
            <a:r>
              <a:rPr lang="en-US" b="1" dirty="0"/>
              <a:t>Hybrid Runbook Worker </a:t>
            </a:r>
            <a:r>
              <a:rPr lang="en-US" dirty="0"/>
              <a:t>is used to run the code directly of the On-premises\Datacenter\Other cloud. </a:t>
            </a:r>
            <a:br>
              <a:rPr lang="en-US" dirty="0"/>
            </a:br>
            <a:endParaRPr lang="en-IN" dirty="0"/>
          </a:p>
        </p:txBody>
      </p:sp>
      <p:pic>
        <p:nvPicPr>
          <p:cNvPr id="4" name="Content Placeholder 4">
            <a:extLst>
              <a:ext uri="{FF2B5EF4-FFF2-40B4-BE49-F238E27FC236}">
                <a16:creationId xmlns:a16="http://schemas.microsoft.com/office/drawing/2014/main" id="{709AB883-C87D-42E5-B4C3-32BF60F0198E}"/>
              </a:ext>
            </a:extLst>
          </p:cNvPr>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a:xfrm>
            <a:off x="5043097" y="2344530"/>
            <a:ext cx="6894412" cy="3830229"/>
          </a:xfrm>
          <a:prstGeom prst="rect">
            <a:avLst/>
          </a:prstGeom>
        </p:spPr>
      </p:pic>
    </p:spTree>
    <p:extLst>
      <p:ext uri="{BB962C8B-B14F-4D97-AF65-F5344CB8AC3E}">
        <p14:creationId xmlns:p14="http://schemas.microsoft.com/office/powerpoint/2010/main" val="199915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47175" y="2571945"/>
            <a:ext cx="4407490" cy="923330"/>
          </a:xfrm>
          <a:prstGeom prst="rect">
            <a:avLst/>
          </a:prstGeom>
          <a:noFill/>
        </p:spPr>
        <p:txBody>
          <a:bodyPr wrap="none" lIns="91440" tIns="45720" rIns="91440" bIns="45720">
            <a:spAutoFit/>
          </a:bodyPr>
          <a:lstStyle/>
          <a:p>
            <a:pPr algn="ctr"/>
            <a:r>
              <a:rPr lang="en-US" sz="5400" b="0" u="sng" cap="none" spc="0" dirty="0">
                <a:ln w="0"/>
                <a:solidFill>
                  <a:schemeClr val="tx1"/>
                </a:solidFill>
                <a:effectLst>
                  <a:outerShdw blurRad="38100" dist="19050" dir="2700000" algn="tl" rotWithShape="0">
                    <a:schemeClr val="dk1">
                      <a:alpha val="40000"/>
                    </a:schemeClr>
                  </a:outerShdw>
                </a:effectLst>
              </a:rPr>
              <a:t>Demonstration</a:t>
            </a:r>
          </a:p>
        </p:txBody>
      </p:sp>
    </p:spTree>
    <p:extLst>
      <p:ext uri="{BB962C8B-B14F-4D97-AF65-F5344CB8AC3E}">
        <p14:creationId xmlns:p14="http://schemas.microsoft.com/office/powerpoint/2010/main" val="2843914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3875" y="285945"/>
            <a:ext cx="10163175" cy="830997"/>
          </a:xfrm>
          <a:prstGeom prst="rect">
            <a:avLst/>
          </a:prstGeom>
          <a:noFill/>
        </p:spPr>
        <p:txBody>
          <a:bodyPr wrap="square" lIns="91440" tIns="45720" rIns="91440" bIns="45720">
            <a:spAutoFit/>
          </a:bodyPr>
          <a:lstStyle/>
          <a:p>
            <a:pPr algn="ctr"/>
            <a:r>
              <a:rPr lang="en-US" sz="4800" b="0" u="sng" cap="none" spc="0" dirty="0">
                <a:ln w="0"/>
                <a:solidFill>
                  <a:schemeClr val="tx1"/>
                </a:solidFill>
                <a:effectLst>
                  <a:outerShdw blurRad="38100" dist="19050" dir="2700000" algn="tl" rotWithShape="0">
                    <a:schemeClr val="dk1">
                      <a:alpha val="40000"/>
                    </a:schemeClr>
                  </a:outerShdw>
                </a:effectLst>
              </a:rPr>
              <a:t>Demonstration 1  </a:t>
            </a:r>
            <a:r>
              <a:rPr lang="en-US" sz="3600" b="0" u="sng" cap="none" spc="0" dirty="0">
                <a:ln w="0"/>
                <a:solidFill>
                  <a:schemeClr val="tx1"/>
                </a:solidFill>
                <a:effectLst>
                  <a:outerShdw blurRad="38100" dist="19050" dir="2700000" algn="tl" rotWithShape="0">
                    <a:schemeClr val="dk1">
                      <a:alpha val="40000"/>
                    </a:schemeClr>
                  </a:outerShdw>
                </a:effectLst>
              </a:rPr>
              <a:t>Azure Monitor Dashboards</a:t>
            </a:r>
            <a:endParaRPr lang="en-US" sz="5400" b="0" u="sng" cap="none" spc="0" dirty="0">
              <a:ln w="0"/>
              <a:solidFill>
                <a:schemeClr val="tx1"/>
              </a:solidFill>
              <a:effectLst>
                <a:outerShdw blurRad="38100" dist="19050" dir="2700000" algn="tl" rotWithShape="0">
                  <a:schemeClr val="dk1">
                    <a:alpha val="40000"/>
                  </a:schemeClr>
                </a:outerShdw>
              </a:effectLst>
            </a:endParaRPr>
          </a:p>
        </p:txBody>
      </p:sp>
      <p:pic>
        <p:nvPicPr>
          <p:cNvPr id="3" name="Picture 2">
            <a:extLst>
              <a:ext uri="{FF2B5EF4-FFF2-40B4-BE49-F238E27FC236}">
                <a16:creationId xmlns:a16="http://schemas.microsoft.com/office/drawing/2014/main" id="{535E66C9-8C26-4E78-A6EE-BEBBA972F9CA}"/>
              </a:ext>
            </a:extLst>
          </p:cNvPr>
          <p:cNvPicPr>
            <a:picLocks noChangeAspect="1"/>
          </p:cNvPicPr>
          <p:nvPr/>
        </p:nvPicPr>
        <p:blipFill>
          <a:blip r:embed="rId2"/>
          <a:stretch>
            <a:fillRect/>
          </a:stretch>
        </p:blipFill>
        <p:spPr>
          <a:xfrm>
            <a:off x="333375" y="1530230"/>
            <a:ext cx="11763375" cy="4527905"/>
          </a:xfrm>
          <a:prstGeom prst="rect">
            <a:avLst/>
          </a:prstGeom>
        </p:spPr>
      </p:pic>
    </p:spTree>
    <p:extLst>
      <p:ext uri="{BB962C8B-B14F-4D97-AF65-F5344CB8AC3E}">
        <p14:creationId xmlns:p14="http://schemas.microsoft.com/office/powerpoint/2010/main" val="720147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8132480-E452-4A65-897E-A9CFD3FD8E81}"/>
              </a:ext>
            </a:extLst>
          </p:cNvPr>
          <p:cNvSpPr/>
          <p:nvPr/>
        </p:nvSpPr>
        <p:spPr>
          <a:xfrm>
            <a:off x="1145276" y="243215"/>
            <a:ext cx="10170424" cy="769441"/>
          </a:xfrm>
          <a:prstGeom prst="rect">
            <a:avLst/>
          </a:prstGeom>
        </p:spPr>
        <p:txBody>
          <a:bodyPr wrap="square">
            <a:spAutoFit/>
          </a:bodyPr>
          <a:lstStyle/>
          <a:p>
            <a:pPr algn="ctr"/>
            <a:r>
              <a:rPr lang="en-US" sz="4400" u="sng" dirty="0">
                <a:ln w="0"/>
                <a:effectLst>
                  <a:outerShdw blurRad="38100" dist="19050" dir="2700000" algn="tl" rotWithShape="0">
                    <a:schemeClr val="dk1">
                      <a:alpha val="40000"/>
                    </a:schemeClr>
                  </a:outerShdw>
                </a:effectLst>
              </a:rPr>
              <a:t>Demonstration 1.1  </a:t>
            </a:r>
            <a:r>
              <a:rPr lang="en-US" sz="3200" u="sng" dirty="0">
                <a:ln w="0"/>
                <a:effectLst>
                  <a:outerShdw blurRad="38100" dist="19050" dir="2700000" algn="tl" rotWithShape="0">
                    <a:schemeClr val="dk1">
                      <a:alpha val="40000"/>
                    </a:schemeClr>
                  </a:outerShdw>
                </a:effectLst>
              </a:rPr>
              <a:t>Azure Monitor Dashboards</a:t>
            </a:r>
            <a:endParaRPr lang="en-US" sz="4800" u="sng" dirty="0">
              <a:ln w="0"/>
              <a:effectLst>
                <a:outerShdw blurRad="38100" dist="19050" dir="2700000" algn="tl" rotWithShape="0">
                  <a:schemeClr val="dk1">
                    <a:alpha val="40000"/>
                  </a:schemeClr>
                </a:outerShdw>
              </a:effectLst>
            </a:endParaRPr>
          </a:p>
        </p:txBody>
      </p:sp>
      <p:pic>
        <p:nvPicPr>
          <p:cNvPr id="3" name="Picture 2">
            <a:extLst>
              <a:ext uri="{FF2B5EF4-FFF2-40B4-BE49-F238E27FC236}">
                <a16:creationId xmlns:a16="http://schemas.microsoft.com/office/drawing/2014/main" id="{934A6CA1-889A-44AE-A99A-D722A2EE3FAF}"/>
              </a:ext>
            </a:extLst>
          </p:cNvPr>
          <p:cNvPicPr>
            <a:picLocks noChangeAspect="1"/>
          </p:cNvPicPr>
          <p:nvPr/>
        </p:nvPicPr>
        <p:blipFill>
          <a:blip r:embed="rId2"/>
          <a:stretch>
            <a:fillRect/>
          </a:stretch>
        </p:blipFill>
        <p:spPr>
          <a:xfrm>
            <a:off x="2273925" y="1431757"/>
            <a:ext cx="7041525" cy="4891196"/>
          </a:xfrm>
          <a:prstGeom prst="rect">
            <a:avLst/>
          </a:prstGeom>
        </p:spPr>
      </p:pic>
    </p:spTree>
    <p:extLst>
      <p:ext uri="{BB962C8B-B14F-4D97-AF65-F5344CB8AC3E}">
        <p14:creationId xmlns:p14="http://schemas.microsoft.com/office/powerpoint/2010/main" val="916578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8132480-E452-4A65-897E-A9CFD3FD8E81}"/>
              </a:ext>
            </a:extLst>
          </p:cNvPr>
          <p:cNvSpPr/>
          <p:nvPr/>
        </p:nvSpPr>
        <p:spPr>
          <a:xfrm>
            <a:off x="1145276" y="243215"/>
            <a:ext cx="10170424" cy="769441"/>
          </a:xfrm>
          <a:prstGeom prst="rect">
            <a:avLst/>
          </a:prstGeom>
        </p:spPr>
        <p:txBody>
          <a:bodyPr wrap="square">
            <a:spAutoFit/>
          </a:bodyPr>
          <a:lstStyle/>
          <a:p>
            <a:pPr algn="ctr"/>
            <a:r>
              <a:rPr lang="en-US" sz="4400" u="sng" dirty="0">
                <a:ln w="0"/>
                <a:effectLst>
                  <a:outerShdw blurRad="38100" dist="19050" dir="2700000" algn="tl" rotWithShape="0">
                    <a:schemeClr val="dk1">
                      <a:alpha val="40000"/>
                    </a:schemeClr>
                  </a:outerShdw>
                </a:effectLst>
              </a:rPr>
              <a:t>Demonstration 1.2  </a:t>
            </a:r>
            <a:r>
              <a:rPr lang="en-US" sz="3200" u="sng" dirty="0">
                <a:ln w="0"/>
                <a:effectLst>
                  <a:outerShdw blurRad="38100" dist="19050" dir="2700000" algn="tl" rotWithShape="0">
                    <a:schemeClr val="dk1">
                      <a:alpha val="40000"/>
                    </a:schemeClr>
                  </a:outerShdw>
                </a:effectLst>
              </a:rPr>
              <a:t>Azure Monitor Dashboards</a:t>
            </a:r>
            <a:endParaRPr lang="en-US" sz="4800" u="sng" dirty="0">
              <a:ln w="0"/>
              <a:effectLst>
                <a:outerShdw blurRad="38100" dist="19050" dir="2700000" algn="tl" rotWithShape="0">
                  <a:schemeClr val="dk1">
                    <a:alpha val="40000"/>
                  </a:schemeClr>
                </a:outerShdw>
              </a:effectLst>
            </a:endParaRPr>
          </a:p>
        </p:txBody>
      </p:sp>
      <p:pic>
        <p:nvPicPr>
          <p:cNvPr id="4" name="Picture 3">
            <a:extLst>
              <a:ext uri="{FF2B5EF4-FFF2-40B4-BE49-F238E27FC236}">
                <a16:creationId xmlns:a16="http://schemas.microsoft.com/office/drawing/2014/main" id="{ECE4C079-CD2B-4480-A936-9D546BA79D49}"/>
              </a:ext>
            </a:extLst>
          </p:cNvPr>
          <p:cNvPicPr>
            <a:picLocks noChangeAspect="1"/>
          </p:cNvPicPr>
          <p:nvPr/>
        </p:nvPicPr>
        <p:blipFill>
          <a:blip r:embed="rId2"/>
          <a:stretch>
            <a:fillRect/>
          </a:stretch>
        </p:blipFill>
        <p:spPr>
          <a:xfrm>
            <a:off x="1524000" y="1390650"/>
            <a:ext cx="9144000" cy="5143500"/>
          </a:xfrm>
          <a:prstGeom prst="rect">
            <a:avLst/>
          </a:prstGeom>
        </p:spPr>
      </p:pic>
    </p:spTree>
    <p:extLst>
      <p:ext uri="{BB962C8B-B14F-4D97-AF65-F5344CB8AC3E}">
        <p14:creationId xmlns:p14="http://schemas.microsoft.com/office/powerpoint/2010/main" val="3052535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0550" y="247845"/>
            <a:ext cx="10896600" cy="769441"/>
          </a:xfrm>
          <a:prstGeom prst="rect">
            <a:avLst/>
          </a:prstGeom>
          <a:noFill/>
        </p:spPr>
        <p:txBody>
          <a:bodyPr wrap="square" lIns="91440" tIns="45720" rIns="91440" bIns="45720">
            <a:spAutoFit/>
          </a:bodyPr>
          <a:lstStyle/>
          <a:p>
            <a:pPr algn="ctr"/>
            <a:r>
              <a:rPr lang="en-US" sz="4400" b="0" u="sng" cap="none" spc="0" dirty="0">
                <a:ln w="0"/>
                <a:solidFill>
                  <a:schemeClr val="tx1"/>
                </a:solidFill>
                <a:effectLst>
                  <a:outerShdw blurRad="38100" dist="19050" dir="2700000" algn="tl" rotWithShape="0">
                    <a:schemeClr val="dk1">
                      <a:alpha val="40000"/>
                    </a:schemeClr>
                  </a:outerShdw>
                </a:effectLst>
              </a:rPr>
              <a:t>Demonstration 2 </a:t>
            </a:r>
            <a:r>
              <a:rPr lang="en-US" sz="4000" b="0" u="sng" cap="none" spc="0" dirty="0">
                <a:ln w="0"/>
                <a:solidFill>
                  <a:schemeClr val="tx1"/>
                </a:solidFill>
                <a:effectLst>
                  <a:outerShdw blurRad="38100" dist="19050" dir="2700000" algn="tl" rotWithShape="0">
                    <a:schemeClr val="dk1">
                      <a:alpha val="40000"/>
                    </a:schemeClr>
                  </a:outerShdw>
                </a:effectLst>
              </a:rPr>
              <a:t>Azure Automation Runbooks</a:t>
            </a:r>
            <a:endParaRPr lang="en-US" sz="5400" b="0" u="sng" cap="none" spc="0" dirty="0">
              <a:ln w="0"/>
              <a:solidFill>
                <a:schemeClr val="tx1"/>
              </a:solidFill>
              <a:effectLst>
                <a:outerShdw blurRad="38100" dist="19050" dir="2700000" algn="tl" rotWithShape="0">
                  <a:schemeClr val="dk1">
                    <a:alpha val="40000"/>
                  </a:schemeClr>
                </a:outerShdw>
              </a:effectLst>
            </a:endParaRPr>
          </a:p>
        </p:txBody>
      </p:sp>
      <p:pic>
        <p:nvPicPr>
          <p:cNvPr id="3" name="Picture 2">
            <a:extLst>
              <a:ext uri="{FF2B5EF4-FFF2-40B4-BE49-F238E27FC236}">
                <a16:creationId xmlns:a16="http://schemas.microsoft.com/office/drawing/2014/main" id="{907C467A-54B5-42A6-9840-10732B15D6C8}"/>
              </a:ext>
            </a:extLst>
          </p:cNvPr>
          <p:cNvPicPr>
            <a:picLocks noChangeAspect="1"/>
          </p:cNvPicPr>
          <p:nvPr/>
        </p:nvPicPr>
        <p:blipFill>
          <a:blip r:embed="rId2"/>
          <a:stretch>
            <a:fillRect/>
          </a:stretch>
        </p:blipFill>
        <p:spPr>
          <a:xfrm>
            <a:off x="590550" y="1560207"/>
            <a:ext cx="11589555" cy="3737586"/>
          </a:xfrm>
          <a:prstGeom prst="rect">
            <a:avLst/>
          </a:prstGeom>
        </p:spPr>
      </p:pic>
    </p:spTree>
    <p:extLst>
      <p:ext uri="{BB962C8B-B14F-4D97-AF65-F5344CB8AC3E}">
        <p14:creationId xmlns:p14="http://schemas.microsoft.com/office/powerpoint/2010/main" val="10193450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887</TotalTime>
  <Words>578</Words>
  <Application>Microsoft Office PowerPoint</Application>
  <PresentationFormat>Widescreen</PresentationFormat>
  <Paragraphs>70</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Keshav Jain</dc:creator>
  <cp:lastModifiedBy>Keshav Jain</cp:lastModifiedBy>
  <cp:revision>48</cp:revision>
  <dcterms:created xsi:type="dcterms:W3CDTF">2020-01-24T04:56:08Z</dcterms:created>
  <dcterms:modified xsi:type="dcterms:W3CDTF">2020-04-13T11:10:47Z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