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5" r:id="rId2"/>
    <p:sldId id="257" r:id="rId3"/>
    <p:sldId id="302" r:id="rId4"/>
    <p:sldId id="309" r:id="rId5"/>
    <p:sldId id="258" r:id="rId6"/>
    <p:sldId id="272" r:id="rId7"/>
    <p:sldId id="293" r:id="rId8"/>
    <p:sldId id="281" r:id="rId9"/>
    <p:sldId id="307" r:id="rId10"/>
    <p:sldId id="294" r:id="rId11"/>
    <p:sldId id="306" r:id="rId12"/>
    <p:sldId id="277" r:id="rId13"/>
    <p:sldId id="282" r:id="rId14"/>
    <p:sldId id="308" r:id="rId15"/>
    <p:sldId id="291" r:id="rId16"/>
    <p:sldId id="289" r:id="rId17"/>
    <p:sldId id="303" r:id="rId18"/>
    <p:sldId id="286" r:id="rId19"/>
    <p:sldId id="284" r:id="rId20"/>
    <p:sldId id="29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2102" autoAdjust="0"/>
  </p:normalViewPr>
  <p:slideViewPr>
    <p:cSldViewPr snapToGrid="0">
      <p:cViewPr varScale="1">
        <p:scale>
          <a:sx n="62" d="100"/>
          <a:sy n="62" d="100"/>
        </p:scale>
        <p:origin x="804" y="40"/>
      </p:cViewPr>
      <p:guideLst/>
    </p:cSldViewPr>
  </p:slideViewPr>
  <p:outlineViewPr>
    <p:cViewPr>
      <p:scale>
        <a:sx n="33" d="100"/>
        <a:sy n="33" d="100"/>
      </p:scale>
      <p:origin x="0" y="-5296"/>
    </p:cViewPr>
  </p:outlineViewPr>
  <p:notesTextViewPr>
    <p:cViewPr>
      <p:scale>
        <a:sx n="1" d="1"/>
        <a:sy n="1" d="1"/>
      </p:scale>
      <p:origin x="0" y="0"/>
    </p:cViewPr>
  </p:notesTextViewPr>
  <p:sorterViewPr>
    <p:cViewPr>
      <p:scale>
        <a:sx n="100" d="100"/>
        <a:sy n="100" d="100"/>
      </p:scale>
      <p:origin x="0" y="-27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D875E-257D-462F-AFFC-54B4B9B3417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199B9-D988-447E-83B1-24D33853A269}" type="slidenum">
              <a:rPr lang="en-US" smtClean="0"/>
              <a:t>‹#›</a:t>
            </a:fld>
            <a:endParaRPr lang="en-US"/>
          </a:p>
        </p:txBody>
      </p:sp>
    </p:spTree>
    <p:extLst>
      <p:ext uri="{BB962C8B-B14F-4D97-AF65-F5344CB8AC3E}">
        <p14:creationId xmlns:p14="http://schemas.microsoft.com/office/powerpoint/2010/main" val="309716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7</a:t>
            </a:fld>
            <a:endParaRPr lang="en-US"/>
          </a:p>
        </p:txBody>
      </p:sp>
    </p:spTree>
    <p:extLst>
      <p:ext uri="{BB962C8B-B14F-4D97-AF65-F5344CB8AC3E}">
        <p14:creationId xmlns:p14="http://schemas.microsoft.com/office/powerpoint/2010/main" val="304797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telemetry can provide insight into operations that were performed within an Azure resource.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Metrics are numerical values that describe some aspect of a system at a particular time. Metrics in Azure Monitor are lightweight and capable of supporting near real-time monitoring scenarios.</a:t>
            </a:r>
          </a:p>
          <a:p>
            <a:endParaRPr lang="en-IN" dirty="0"/>
          </a:p>
        </p:txBody>
      </p:sp>
      <p:sp>
        <p:nvSpPr>
          <p:cNvPr id="4" name="Slide Number Placeholder 3"/>
          <p:cNvSpPr>
            <a:spLocks noGrp="1"/>
          </p:cNvSpPr>
          <p:nvPr>
            <p:ph type="sldNum" sz="quarter" idx="5"/>
          </p:nvPr>
        </p:nvSpPr>
        <p:spPr/>
        <p:txBody>
          <a:bodyPr/>
          <a:lstStyle/>
          <a:p>
            <a:fld id="{796199B9-D988-447E-83B1-24D33853A269}" type="slidenum">
              <a:rPr lang="en-US" smtClean="0"/>
              <a:t>9</a:t>
            </a:fld>
            <a:endParaRPr lang="en-US"/>
          </a:p>
        </p:txBody>
      </p:sp>
    </p:spTree>
    <p:extLst>
      <p:ext uri="{BB962C8B-B14F-4D97-AF65-F5344CB8AC3E}">
        <p14:creationId xmlns:p14="http://schemas.microsoft.com/office/powerpoint/2010/main" val="341423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6199B9-D988-447E-83B1-24D33853A269}" type="slidenum">
              <a:rPr lang="en-US" smtClean="0"/>
              <a:t>10</a:t>
            </a:fld>
            <a:endParaRPr lang="en-US"/>
          </a:p>
        </p:txBody>
      </p:sp>
    </p:spTree>
    <p:extLst>
      <p:ext uri="{BB962C8B-B14F-4D97-AF65-F5344CB8AC3E}">
        <p14:creationId xmlns:p14="http://schemas.microsoft.com/office/powerpoint/2010/main" val="3281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14CCA-F323-4048-B6FE-F8FEE77E6C44}" type="slidenum">
              <a:rPr lang="x-none" smtClean="0"/>
              <a:t>17</a:t>
            </a:fld>
            <a:endParaRPr lang="x-none"/>
          </a:p>
        </p:txBody>
      </p:sp>
    </p:spTree>
    <p:extLst>
      <p:ext uri="{BB962C8B-B14F-4D97-AF65-F5344CB8AC3E}">
        <p14:creationId xmlns:p14="http://schemas.microsoft.com/office/powerpoint/2010/main" val="158939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8C80-69A9-484C-8570-BFD6C51AD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0BB0C5-9A88-46E4-B918-705A617EA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743DB-902A-4574-AE89-3EA96A2B8AF3}"/>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10F5F25F-114C-4F73-995A-5D3483F2E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C7A3-A285-490C-9390-FED94D311E93}"/>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27098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59D6-FC5F-4632-8FAA-FABB8F7E2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55C22-757B-4D05-936F-21298F4C0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2DA2C-2EFD-4728-8436-A3E9A359DD52}"/>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F3780332-5DA8-4858-BF92-0D9013A73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DEFE8-FA97-4DBD-B650-8C4AAA501D74}"/>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175208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3BE7D-D243-4780-ACF7-863AEF10B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2F510-256D-4366-9D07-1EB635676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F4D3-E321-46D3-A3FA-841675875754}"/>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6659C8A8-3065-43D5-ADF3-95F9A7CB5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63D11-2B04-42A7-89F4-B22DF5E3DF78}"/>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47483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le 1"/>
          <p:cNvSpPr>
            <a:spLocks noGrp="1"/>
          </p:cNvSpPr>
          <p:nvPr>
            <p:ph type="title"/>
          </p:nvPr>
        </p:nvSpPr>
        <p:spPr>
          <a:xfrm>
            <a:off x="623393" y="353996"/>
            <a:ext cx="10944193" cy="1143000"/>
          </a:xfrm>
        </p:spPr>
        <p:txBody>
          <a:bodyPr/>
          <a:lstStyle>
            <a:lvl1pPr>
              <a:defRPr/>
            </a:lvl1pPr>
          </a:lstStyle>
          <a:p>
            <a:r>
              <a:rPr lang="de-DE"/>
              <a:t>Titelmasterformat durch Klicken bearbeiten</a:t>
            </a:r>
            <a:endParaRPr lang="en-SG" dirty="0"/>
          </a:p>
        </p:txBody>
      </p:sp>
    </p:spTree>
    <p:extLst>
      <p:ext uri="{BB962C8B-B14F-4D97-AF65-F5344CB8AC3E}">
        <p14:creationId xmlns:p14="http://schemas.microsoft.com/office/powerpoint/2010/main" val="336725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02CD-0E40-4AC5-BF6E-FC29A4E74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41DC9-29CC-48FD-80E2-90C9490CD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374FB-E1CA-4FB1-A79A-53581C15694B}"/>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12358D36-7357-4A26-8A67-1EB6E5EDA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90178-6847-4093-8696-6F40E0199024}"/>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222437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8FF0-AF49-4203-BED2-08F17AF85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D37A66-0B7B-4909-9380-53F8AC49F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BFCC0-BAD3-48B1-9F7E-BA8D69B444B5}"/>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88FD93A4-B7AF-4B9B-B21A-DE72D715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C72ED-7BF2-4FDC-A92A-A61D53CD4134}"/>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63583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A2CF-4048-4E20-A570-8FEFC816A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7EB13-C6AD-4B93-8547-7AFAE556A1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D751B9-B620-469D-90D8-98520FC5A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6A9B6-C01F-4748-BA11-34ACAFD4F217}"/>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6" name="Footer Placeholder 5">
            <a:extLst>
              <a:ext uri="{FF2B5EF4-FFF2-40B4-BE49-F238E27FC236}">
                <a16:creationId xmlns:a16="http://schemas.microsoft.com/office/drawing/2014/main" id="{AC429D6D-B7A8-4D87-BFB6-70BC0ECA9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80C8C-52A6-4CBE-90A2-7C286117E62A}"/>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301084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2EEE-D718-4C30-A138-73E3E6715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EDA949-6DCE-43EB-98A2-CAFF0F3E5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8C7F1-0454-4049-AC9E-075A5FD76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BF132-C93B-43EC-A8CD-8F0D0DDCE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F3A8A-B04A-491D-95CB-A426FC1E32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E7B27-A3C1-426D-A6BF-7F790697E022}"/>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8" name="Footer Placeholder 7">
            <a:extLst>
              <a:ext uri="{FF2B5EF4-FFF2-40B4-BE49-F238E27FC236}">
                <a16:creationId xmlns:a16="http://schemas.microsoft.com/office/drawing/2014/main" id="{05AD21B4-7EA2-4DFF-A32A-11B4F0F12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BD47F-3FE1-4D0F-9080-C65C10156CB6}"/>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393999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98BE-66AC-4D00-B151-C901949E08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1944D-64A8-4CB0-9C44-52000FAD5772}"/>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4" name="Footer Placeholder 3">
            <a:extLst>
              <a:ext uri="{FF2B5EF4-FFF2-40B4-BE49-F238E27FC236}">
                <a16:creationId xmlns:a16="http://schemas.microsoft.com/office/drawing/2014/main" id="{BCE216C4-A137-46DF-B457-B0D14BE4CE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C15F0-7359-40E6-BE5E-FDEBC568071E}"/>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692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3D18E-DA8E-42C2-A643-8016D1424F25}"/>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3" name="Footer Placeholder 2">
            <a:extLst>
              <a:ext uri="{FF2B5EF4-FFF2-40B4-BE49-F238E27FC236}">
                <a16:creationId xmlns:a16="http://schemas.microsoft.com/office/drawing/2014/main" id="{1E7A228D-EF25-4796-91B6-F82B6E2042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E9378-EB8C-40B7-A8C4-997A527ED304}"/>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283000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07B2-78BF-4541-B501-EF0A2DFA5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1FC8B9-D766-4110-B2FB-447CCF947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E09BD-F8C6-44CA-928E-58D11C48B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80B07-7141-49D2-9C42-81BB5A615B6B}"/>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6" name="Footer Placeholder 5">
            <a:extLst>
              <a:ext uri="{FF2B5EF4-FFF2-40B4-BE49-F238E27FC236}">
                <a16:creationId xmlns:a16="http://schemas.microsoft.com/office/drawing/2014/main" id="{F6389211-3214-4176-AD15-EB206AE95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56D49-9830-4CD7-8D71-C550216811A7}"/>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358737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B704-9908-4F0C-9E47-ED88D829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96FBDC-5B62-4977-85CE-BF4BC20B0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E6ABAB-8D69-4D89-BEB8-9E2B1ECA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4760A-15C3-427B-95BD-110CBA6DD0C4}"/>
              </a:ext>
            </a:extLst>
          </p:cNvPr>
          <p:cNvSpPr>
            <a:spLocks noGrp="1"/>
          </p:cNvSpPr>
          <p:nvPr>
            <p:ph type="dt" sz="half" idx="10"/>
          </p:nvPr>
        </p:nvSpPr>
        <p:spPr/>
        <p:txBody>
          <a:bodyPr/>
          <a:lstStyle/>
          <a:p>
            <a:fld id="{37DF96D7-8F14-42DD-9717-E68EB32CBE11}" type="datetimeFigureOut">
              <a:rPr lang="en-US" smtClean="0"/>
              <a:t>5/23/2020</a:t>
            </a:fld>
            <a:endParaRPr lang="en-US"/>
          </a:p>
        </p:txBody>
      </p:sp>
      <p:sp>
        <p:nvSpPr>
          <p:cNvPr id="6" name="Footer Placeholder 5">
            <a:extLst>
              <a:ext uri="{FF2B5EF4-FFF2-40B4-BE49-F238E27FC236}">
                <a16:creationId xmlns:a16="http://schemas.microsoft.com/office/drawing/2014/main" id="{BCCD2E25-E77F-4F6A-B406-6365E3709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62B6B-39CA-48EB-AD2E-5C21C2D8A34B}"/>
              </a:ext>
            </a:extLst>
          </p:cNvPr>
          <p:cNvSpPr>
            <a:spLocks noGrp="1"/>
          </p:cNvSpPr>
          <p:nvPr>
            <p:ph type="sldNum" sz="quarter" idx="12"/>
          </p:nvPr>
        </p:nvSpPr>
        <p:spPr/>
        <p:txBody>
          <a:bodyPr/>
          <a:lstStyle/>
          <a:p>
            <a:fld id="{E3018EC8-0F3B-4065-B74F-10D5499BE1CC}" type="slidenum">
              <a:rPr lang="en-US" smtClean="0"/>
              <a:t>‹#›</a:t>
            </a:fld>
            <a:endParaRPr lang="en-US"/>
          </a:p>
        </p:txBody>
      </p:sp>
    </p:spTree>
    <p:extLst>
      <p:ext uri="{BB962C8B-B14F-4D97-AF65-F5344CB8AC3E}">
        <p14:creationId xmlns:p14="http://schemas.microsoft.com/office/powerpoint/2010/main" val="270492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0B0F5-9F0B-47CA-B6BA-300DF76EE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2384B-1DB4-4C4F-AD7E-B3AABAFEC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807D2-04D3-4734-9568-3BE5EEFA8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F96D7-8F14-42DD-9717-E68EB32CBE11}" type="datetimeFigureOut">
              <a:rPr lang="en-US" smtClean="0"/>
              <a:t>5/23/2020</a:t>
            </a:fld>
            <a:endParaRPr lang="en-US"/>
          </a:p>
        </p:txBody>
      </p:sp>
      <p:sp>
        <p:nvSpPr>
          <p:cNvPr id="5" name="Footer Placeholder 4">
            <a:extLst>
              <a:ext uri="{FF2B5EF4-FFF2-40B4-BE49-F238E27FC236}">
                <a16:creationId xmlns:a16="http://schemas.microsoft.com/office/drawing/2014/main" id="{D5E79438-0B3F-43DD-889E-9F2EF066B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E5BA4-8007-418A-A930-D3E968D1B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18EC8-0F3B-4065-B74F-10D5499BE1CC}" type="slidenum">
              <a:rPr lang="en-US" smtClean="0"/>
              <a:t>‹#›</a:t>
            </a:fld>
            <a:endParaRPr lang="en-US"/>
          </a:p>
        </p:txBody>
      </p:sp>
    </p:spTree>
    <p:extLst>
      <p:ext uri="{BB962C8B-B14F-4D97-AF65-F5344CB8AC3E}">
        <p14:creationId xmlns:p14="http://schemas.microsoft.com/office/powerpoint/2010/main" val="75668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BB4F-D475-41F6-8EBA-C66DA63DCDC1}"/>
              </a:ext>
            </a:extLst>
          </p:cNvPr>
          <p:cNvSpPr>
            <a:spLocks noGrp="1"/>
          </p:cNvSpPr>
          <p:nvPr>
            <p:ph type="ctrTitle"/>
          </p:nvPr>
        </p:nvSpPr>
        <p:spPr>
          <a:xfrm>
            <a:off x="1646549" y="2498676"/>
            <a:ext cx="9144000" cy="2384408"/>
          </a:xfrm>
        </p:spPr>
        <p:txBody>
          <a:bodyPr>
            <a:normAutofit fontScale="90000"/>
          </a:bodyPr>
          <a:lstStyle/>
          <a:p>
            <a:r>
              <a:rPr lang="en-US" b="1" dirty="0"/>
              <a:t>Welcome to - Bangalore Monitoring &amp; Observability  </a:t>
            </a:r>
            <a:br>
              <a:rPr lang="en-US" b="1" dirty="0"/>
            </a:br>
            <a:r>
              <a:rPr lang="en-US" b="1" dirty="0"/>
              <a:t>Meetup</a:t>
            </a:r>
            <a:br>
              <a:rPr lang="en-US" b="1" dirty="0"/>
            </a:br>
            <a:endParaRPr lang="en-US" dirty="0"/>
          </a:p>
        </p:txBody>
      </p:sp>
    </p:spTree>
    <p:extLst>
      <p:ext uri="{BB962C8B-B14F-4D97-AF65-F5344CB8AC3E}">
        <p14:creationId xmlns:p14="http://schemas.microsoft.com/office/powerpoint/2010/main" val="305602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B7C-2F81-4613-A559-0C7CD8E57ABB}"/>
              </a:ext>
            </a:extLst>
          </p:cNvPr>
          <p:cNvSpPr>
            <a:spLocks noGrp="1"/>
          </p:cNvSpPr>
          <p:nvPr>
            <p:ph type="title"/>
          </p:nvPr>
        </p:nvSpPr>
        <p:spPr>
          <a:xfrm>
            <a:off x="756007" y="239814"/>
            <a:ext cx="10515600" cy="569822"/>
          </a:xfrm>
        </p:spPr>
        <p:txBody>
          <a:bodyPr>
            <a:normAutofit fontScale="90000"/>
          </a:bodyPr>
          <a:lstStyle/>
          <a:p>
            <a:r>
              <a:rPr lang="en-US" dirty="0"/>
              <a:t>		Monitoring Hybrid Infrastructure</a:t>
            </a:r>
          </a:p>
        </p:txBody>
      </p:sp>
      <p:sp>
        <p:nvSpPr>
          <p:cNvPr id="4" name="Content Placeholder 2">
            <a:extLst>
              <a:ext uri="{FF2B5EF4-FFF2-40B4-BE49-F238E27FC236}">
                <a16:creationId xmlns:a16="http://schemas.microsoft.com/office/drawing/2014/main" id="{D1289274-CB3A-47B6-9E7E-F7E3207018D2}"/>
              </a:ext>
            </a:extLst>
          </p:cNvPr>
          <p:cNvSpPr txBox="1">
            <a:spLocks/>
          </p:cNvSpPr>
          <p:nvPr/>
        </p:nvSpPr>
        <p:spPr>
          <a:xfrm>
            <a:off x="4835951" y="2084895"/>
            <a:ext cx="3997751"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TextBox 4">
            <a:extLst>
              <a:ext uri="{FF2B5EF4-FFF2-40B4-BE49-F238E27FC236}">
                <a16:creationId xmlns:a16="http://schemas.microsoft.com/office/drawing/2014/main" id="{FD22CB83-00C8-4F26-BB75-8A31A270D0CC}"/>
              </a:ext>
            </a:extLst>
          </p:cNvPr>
          <p:cNvSpPr txBox="1"/>
          <p:nvPr/>
        </p:nvSpPr>
        <p:spPr>
          <a:xfrm>
            <a:off x="102742" y="1376737"/>
            <a:ext cx="6585734" cy="4647426"/>
          </a:xfrm>
          <a:prstGeom prst="rect">
            <a:avLst/>
          </a:prstGeom>
          <a:noFill/>
        </p:spPr>
        <p:txBody>
          <a:bodyPr wrap="square" rtlCol="0">
            <a:spAutoFit/>
          </a:bodyPr>
          <a:lstStyle/>
          <a:p>
            <a:r>
              <a:rPr lang="en-US" sz="2400" dirty="0"/>
              <a:t>Digital transformation is ushering in a new era of hybrid IT– a combination of both Cloud and On-Premises – that allows businesses to innovate while meeting their own unique organizational needs. </a:t>
            </a:r>
            <a:r>
              <a:rPr lang="en-US" sz="2400" b="1" i="1" dirty="0"/>
              <a:t>Azure Monitor has capabilities of monitoring the Devices running in Hybrid Infrastructure :</a:t>
            </a:r>
          </a:p>
          <a:p>
            <a:endParaRPr lang="en-US" sz="2400" dirty="0"/>
          </a:p>
          <a:p>
            <a:r>
              <a:rPr lang="en-US" sz="2400" dirty="0"/>
              <a:t>- Machines  running in </a:t>
            </a:r>
            <a:r>
              <a:rPr lang="en-US" sz="2400" dirty="0">
                <a:highlight>
                  <a:srgbClr val="00FF00"/>
                </a:highlight>
              </a:rPr>
              <a:t>any cloud.</a:t>
            </a:r>
          </a:p>
          <a:p>
            <a:r>
              <a:rPr lang="en-US" sz="2400" dirty="0"/>
              <a:t>- Machine running on </a:t>
            </a:r>
            <a:r>
              <a:rPr lang="en-US" sz="2400" dirty="0">
                <a:highlight>
                  <a:srgbClr val="00FF00"/>
                </a:highlight>
              </a:rPr>
              <a:t>On-premises</a:t>
            </a:r>
            <a:r>
              <a:rPr lang="en-US" sz="2400" dirty="0"/>
              <a:t>.</a:t>
            </a:r>
          </a:p>
          <a:p>
            <a:r>
              <a:rPr lang="en-US" sz="2400" dirty="0"/>
              <a:t>- Devices having any </a:t>
            </a:r>
            <a:r>
              <a:rPr lang="en-US" sz="2400" dirty="0">
                <a:highlight>
                  <a:srgbClr val="00FF00"/>
                </a:highlight>
              </a:rPr>
              <a:t>Operation systems like Windows, Linux, Unix.</a:t>
            </a:r>
          </a:p>
          <a:p>
            <a:endParaRPr lang="en-US" sz="1600" dirty="0"/>
          </a:p>
          <a:p>
            <a:endParaRPr lang="en-US" sz="1600" dirty="0"/>
          </a:p>
        </p:txBody>
      </p:sp>
      <p:pic>
        <p:nvPicPr>
          <p:cNvPr id="3" name="Picture 2">
            <a:extLst>
              <a:ext uri="{FF2B5EF4-FFF2-40B4-BE49-F238E27FC236}">
                <a16:creationId xmlns:a16="http://schemas.microsoft.com/office/drawing/2014/main" id="{D9E4E2E1-9731-4B56-B699-6DBA0A587DDA}"/>
              </a:ext>
            </a:extLst>
          </p:cNvPr>
          <p:cNvPicPr>
            <a:picLocks noChangeAspect="1"/>
          </p:cNvPicPr>
          <p:nvPr/>
        </p:nvPicPr>
        <p:blipFill>
          <a:blip r:embed="rId3"/>
          <a:stretch>
            <a:fillRect/>
          </a:stretch>
        </p:blipFill>
        <p:spPr>
          <a:xfrm>
            <a:off x="6914508" y="1990096"/>
            <a:ext cx="5061523" cy="2877807"/>
          </a:xfrm>
          <a:prstGeom prst="rect">
            <a:avLst/>
          </a:prstGeom>
        </p:spPr>
      </p:pic>
    </p:spTree>
    <p:extLst>
      <p:ext uri="{BB962C8B-B14F-4D97-AF65-F5344CB8AC3E}">
        <p14:creationId xmlns:p14="http://schemas.microsoft.com/office/powerpoint/2010/main" val="84310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47D7-D724-437D-9B59-74D529305870}"/>
              </a:ext>
            </a:extLst>
          </p:cNvPr>
          <p:cNvSpPr>
            <a:spLocks noGrp="1"/>
          </p:cNvSpPr>
          <p:nvPr>
            <p:ph type="title"/>
          </p:nvPr>
        </p:nvSpPr>
        <p:spPr>
          <a:xfrm>
            <a:off x="838200" y="365126"/>
            <a:ext cx="10515600" cy="690676"/>
          </a:xfrm>
        </p:spPr>
        <p:txBody>
          <a:bodyPr>
            <a:normAutofit fontScale="90000"/>
          </a:bodyPr>
          <a:lstStyle/>
          <a:p>
            <a:r>
              <a:rPr lang="en-US" dirty="0"/>
              <a:t>			Azure Monitor Solution</a:t>
            </a:r>
          </a:p>
        </p:txBody>
      </p:sp>
      <p:sp>
        <p:nvSpPr>
          <p:cNvPr id="3" name="Content Placeholder 2">
            <a:extLst>
              <a:ext uri="{FF2B5EF4-FFF2-40B4-BE49-F238E27FC236}">
                <a16:creationId xmlns:a16="http://schemas.microsoft.com/office/drawing/2014/main" id="{273CBEBA-DFC7-4B54-A427-05CD8779B3C3}"/>
              </a:ext>
            </a:extLst>
          </p:cNvPr>
          <p:cNvSpPr>
            <a:spLocks noGrp="1"/>
          </p:cNvSpPr>
          <p:nvPr>
            <p:ph sz="half" idx="1"/>
          </p:nvPr>
        </p:nvSpPr>
        <p:spPr>
          <a:xfrm>
            <a:off x="697584" y="1414021"/>
            <a:ext cx="10765410" cy="1178350"/>
          </a:xfrm>
        </p:spPr>
        <p:txBody>
          <a:bodyPr>
            <a:normAutofit fontScale="85000" lnSpcReduction="10000"/>
          </a:bodyPr>
          <a:lstStyle/>
          <a:p>
            <a:pPr marL="0" indent="0">
              <a:buNone/>
            </a:pPr>
            <a:r>
              <a:rPr lang="en-US" dirty="0"/>
              <a:t>Azure Monitor has various solutions to monitor the infrastructure. These solutions provide additional insight into the operation of a particular application or service. Some of the solutions related to Infrastructure monitoring are listed below :- </a:t>
            </a:r>
          </a:p>
          <a:p>
            <a:pPr marL="0" indent="0">
              <a:buNone/>
            </a:pPr>
            <a:endParaRPr lang="en-US" dirty="0"/>
          </a:p>
        </p:txBody>
      </p:sp>
      <p:graphicFrame>
        <p:nvGraphicFramePr>
          <p:cNvPr id="5" name="Table 4">
            <a:extLst>
              <a:ext uri="{FF2B5EF4-FFF2-40B4-BE49-F238E27FC236}">
                <a16:creationId xmlns:a16="http://schemas.microsoft.com/office/drawing/2014/main" id="{1D52B07D-B090-48DC-8648-B988FB440AFA}"/>
              </a:ext>
            </a:extLst>
          </p:cNvPr>
          <p:cNvGraphicFramePr>
            <a:graphicFrameLocks noGrp="1"/>
          </p:cNvGraphicFramePr>
          <p:nvPr>
            <p:extLst>
              <p:ext uri="{D42A27DB-BD31-4B8C-83A1-F6EECF244321}">
                <p14:modId xmlns:p14="http://schemas.microsoft.com/office/powerpoint/2010/main" val="1410540277"/>
              </p:ext>
            </p:extLst>
          </p:nvPr>
        </p:nvGraphicFramePr>
        <p:xfrm>
          <a:off x="1029042" y="2710092"/>
          <a:ext cx="9660954" cy="3111075"/>
        </p:xfrm>
        <a:graphic>
          <a:graphicData uri="http://schemas.openxmlformats.org/drawingml/2006/table">
            <a:tbl>
              <a:tblPr firstRow="1" firstCol="1" bandRow="1"/>
              <a:tblGrid>
                <a:gridCol w="4806150">
                  <a:extLst>
                    <a:ext uri="{9D8B030D-6E8A-4147-A177-3AD203B41FA5}">
                      <a16:colId xmlns:a16="http://schemas.microsoft.com/office/drawing/2014/main" val="3561486643"/>
                    </a:ext>
                  </a:extLst>
                </a:gridCol>
                <a:gridCol w="4854804">
                  <a:extLst>
                    <a:ext uri="{9D8B030D-6E8A-4147-A177-3AD203B41FA5}">
                      <a16:colId xmlns:a16="http://schemas.microsoft.com/office/drawing/2014/main" val="2670650933"/>
                    </a:ext>
                  </a:extLst>
                </a:gridCol>
              </a:tblGrid>
              <a:tr h="622215">
                <a:tc>
                  <a:txBody>
                    <a:bodyPr/>
                    <a:lstStyle/>
                    <a:p>
                      <a:pPr marL="0" marR="0" algn="l" fontAlgn="t">
                        <a:spcBef>
                          <a:spcPts val="0"/>
                        </a:spcBef>
                        <a:spcAft>
                          <a:spcPts val="0"/>
                        </a:spcAft>
                      </a:pPr>
                      <a:r>
                        <a:rPr lang="en-US" sz="2300" b="0" i="0" u="none" strike="noStrike"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AD Assessment</a:t>
                      </a:r>
                      <a:endParaRPr lang="en-US" sz="2300" b="0" i="0" u="none" strike="noStrike" kern="1200" dirty="0">
                        <a:solidFill>
                          <a:schemeClr val="tx1"/>
                        </a:solidFill>
                        <a:effectLst/>
                        <a:latin typeface="Calibri" panose="020F0502020204030204" pitchFamily="34" charset="0"/>
                        <a:cs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2300" b="0" i="0" u="none" strike="noStrike" kern="1200" dirty="0">
                          <a:solidFill>
                            <a:schemeClr val="tx1"/>
                          </a:solidFill>
                          <a:effectLst/>
                          <a:latin typeface="Calibri" panose="020F0502020204030204" pitchFamily="34" charset="0"/>
                          <a:cs typeface="Arial" panose="020B0604020202020204" pitchFamily="34" charset="0"/>
                        </a:rPr>
                        <a:t>Malware Assessment</a:t>
                      </a: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565134"/>
                  </a:ext>
                </a:extLst>
              </a:tr>
              <a:tr h="622215">
                <a:tc>
                  <a:txBody>
                    <a:bodyPr/>
                    <a:lstStyle/>
                    <a:p>
                      <a:pPr marL="0" marR="0" algn="l" fontAlgn="t">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Arial" panose="020B0604020202020204" pitchFamily="34" charset="0"/>
                        </a:rPr>
                        <a:t>AD Replication Status</a:t>
                      </a:r>
                      <a:endParaRPr lang="en-US" sz="3700" b="0" i="0" u="none" strike="noStrike">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Arial" panose="020B0604020202020204" pitchFamily="34" charset="0"/>
                        </a:rPr>
                        <a:t>Update Management</a:t>
                      </a:r>
                      <a:endParaRPr lang="en-US" sz="3700" b="0" i="0" u="none" strike="noStrike">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607540"/>
                  </a:ext>
                </a:extLst>
              </a:tr>
              <a:tr h="622215">
                <a:tc>
                  <a:txBody>
                    <a:bodyPr/>
                    <a:lstStyle/>
                    <a:p>
                      <a:pPr marL="0" marR="0" algn="l" fontAlgn="t">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Arial" panose="020B0604020202020204" pitchFamily="34" charset="0"/>
                        </a:rPr>
                        <a:t>Network Performance Monitor</a:t>
                      </a:r>
                      <a:endParaRPr lang="en-US" sz="3700" b="0" i="0" u="none" strike="noStrike">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Arial" panose="020B0604020202020204" pitchFamily="34" charset="0"/>
                        </a:rPr>
                        <a:t>Upgrade Readiness</a:t>
                      </a:r>
                      <a:endParaRPr lang="en-US" sz="3700" b="0" i="0" u="none" strike="noStrike" dirty="0">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3698851"/>
                  </a:ext>
                </a:extLst>
              </a:tr>
              <a:tr h="622215">
                <a:tc>
                  <a:txBody>
                    <a:bodyPr/>
                    <a:lstStyle/>
                    <a:p>
                      <a:pPr marL="0" marR="0" algn="l" fontAlgn="t">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Arial" panose="020B0604020202020204" pitchFamily="34" charset="0"/>
                        </a:rPr>
                        <a:t>Office 365 Analytics</a:t>
                      </a:r>
                      <a:endParaRPr lang="en-US" sz="3700" b="0" i="0" u="none" strike="noStrike">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Arial" panose="020B0604020202020204" pitchFamily="34" charset="0"/>
                        </a:rPr>
                        <a:t>Wire Data 2.0</a:t>
                      </a:r>
                      <a:endParaRPr lang="en-US" sz="3700" b="0" i="0" u="none" strike="noStrike" dirty="0">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899210"/>
                  </a:ext>
                </a:extLst>
              </a:tr>
              <a:tr h="622215">
                <a:tc>
                  <a:txBody>
                    <a:bodyPr/>
                    <a:lstStyle/>
                    <a:p>
                      <a:pPr marL="0" marR="0" algn="l" fontAlgn="t">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Arial" panose="020B0604020202020204" pitchFamily="34" charset="0"/>
                        </a:rPr>
                        <a:t>SQL Assessment</a:t>
                      </a:r>
                      <a:endParaRPr lang="en-US" sz="3700" b="0" i="0" u="none" strike="noStrike" dirty="0">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Arial" panose="020B0604020202020204" pitchFamily="34" charset="0"/>
                        </a:rPr>
                        <a:t>Service Map</a:t>
                      </a:r>
                      <a:endParaRPr lang="en-US" sz="3700" b="0" i="0" u="none" strike="noStrike" dirty="0">
                        <a:effectLst/>
                        <a:latin typeface="Arial" panose="020B0604020202020204" pitchFamily="34" charset="0"/>
                      </a:endParaRPr>
                    </a:p>
                  </a:txBody>
                  <a:tcPr marL="142759" marR="142759" marT="198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34063"/>
                  </a:ext>
                </a:extLst>
              </a:tr>
            </a:tbl>
          </a:graphicData>
        </a:graphic>
      </p:graphicFrame>
    </p:spTree>
    <p:extLst>
      <p:ext uri="{BB962C8B-B14F-4D97-AF65-F5344CB8AC3E}">
        <p14:creationId xmlns:p14="http://schemas.microsoft.com/office/powerpoint/2010/main" val="217384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13D399-704F-46B8-8FF4-C9B72AEB9AA0}"/>
              </a:ext>
            </a:extLst>
          </p:cNvPr>
          <p:cNvSpPr>
            <a:spLocks noGrp="1"/>
          </p:cNvSpPr>
          <p:nvPr>
            <p:ph type="title"/>
          </p:nvPr>
        </p:nvSpPr>
        <p:spPr>
          <a:xfrm>
            <a:off x="571500" y="262821"/>
            <a:ext cx="11049000" cy="607191"/>
          </a:xfrm>
        </p:spPr>
        <p:txBody>
          <a:bodyPr>
            <a:normAutofit fontScale="90000"/>
          </a:bodyPr>
          <a:lstStyle/>
          <a:p>
            <a:r>
              <a:rPr lang="en-US" dirty="0"/>
              <a:t>				Azure Automation.</a:t>
            </a:r>
            <a:endParaRPr lang="en-US" b="0" dirty="0"/>
          </a:p>
        </p:txBody>
      </p:sp>
      <p:sp>
        <p:nvSpPr>
          <p:cNvPr id="3" name="Content Placeholder 2">
            <a:extLst>
              <a:ext uri="{FF2B5EF4-FFF2-40B4-BE49-F238E27FC236}">
                <a16:creationId xmlns:a16="http://schemas.microsoft.com/office/drawing/2014/main" id="{6ADACA00-9329-475A-A090-F2A9263F5056}"/>
              </a:ext>
            </a:extLst>
          </p:cNvPr>
          <p:cNvSpPr>
            <a:spLocks noGrp="1"/>
          </p:cNvSpPr>
          <p:nvPr>
            <p:ph idx="1"/>
          </p:nvPr>
        </p:nvSpPr>
        <p:spPr>
          <a:xfrm>
            <a:off x="571500" y="1587500"/>
            <a:ext cx="3175000" cy="4246562"/>
          </a:xfrm>
        </p:spPr>
        <p:txBody>
          <a:bodyPr>
            <a:normAutofit fontScale="70000" lnSpcReduction="20000"/>
          </a:bodyPr>
          <a:lstStyle/>
          <a:p>
            <a:pPr marL="0" indent="0">
              <a:buNone/>
            </a:pPr>
            <a:r>
              <a:rPr lang="en-US" dirty="0"/>
              <a:t>Azure Automation </a:t>
            </a:r>
            <a:r>
              <a:rPr lang="en-US" b="0" dirty="0"/>
              <a:t>delivers a cloud-based automation and configuration service that provides consistent management across your Azure and non-Azure environments. </a:t>
            </a:r>
          </a:p>
          <a:p>
            <a:endParaRPr lang="en-US" b="0" dirty="0"/>
          </a:p>
          <a:p>
            <a:pPr marL="285739" indent="-285739"/>
            <a:r>
              <a:rPr lang="en-US" b="0" dirty="0"/>
              <a:t>Build / Deploy resources</a:t>
            </a:r>
          </a:p>
          <a:p>
            <a:pPr marL="285739" indent="-285739"/>
            <a:r>
              <a:rPr lang="en-US" b="0" dirty="0"/>
              <a:t>Configure VMs. </a:t>
            </a:r>
          </a:p>
          <a:p>
            <a:pPr marL="285739" indent="-285739"/>
            <a:r>
              <a:rPr lang="en-US" b="0" dirty="0"/>
              <a:t>Monitor</a:t>
            </a:r>
          </a:p>
          <a:p>
            <a:pPr marL="285739" indent="-285739"/>
            <a:r>
              <a:rPr lang="en-US" b="0" dirty="0"/>
              <a:t>Protect</a:t>
            </a:r>
          </a:p>
          <a:p>
            <a:pPr marL="285739" indent="-285739"/>
            <a:r>
              <a:rPr lang="en-US" b="0" dirty="0"/>
              <a:t>Govern</a:t>
            </a:r>
          </a:p>
        </p:txBody>
      </p:sp>
      <p:pic>
        <p:nvPicPr>
          <p:cNvPr id="4" name="Picture 3">
            <a:extLst>
              <a:ext uri="{FF2B5EF4-FFF2-40B4-BE49-F238E27FC236}">
                <a16:creationId xmlns:a16="http://schemas.microsoft.com/office/drawing/2014/main" id="{02825757-C2D2-4239-BC4F-AD24524B99FB}"/>
              </a:ext>
            </a:extLst>
          </p:cNvPr>
          <p:cNvPicPr>
            <a:picLocks noChangeAspect="1"/>
          </p:cNvPicPr>
          <p:nvPr/>
        </p:nvPicPr>
        <p:blipFill>
          <a:blip r:embed="rId2"/>
          <a:stretch>
            <a:fillRect/>
          </a:stretch>
        </p:blipFill>
        <p:spPr>
          <a:xfrm>
            <a:off x="3937000" y="1524000"/>
            <a:ext cx="7969250" cy="4246563"/>
          </a:xfrm>
          <a:prstGeom prst="rect">
            <a:avLst/>
          </a:prstGeom>
        </p:spPr>
      </p:pic>
    </p:spTree>
    <p:extLst>
      <p:ext uri="{BB962C8B-B14F-4D97-AF65-F5344CB8AC3E}">
        <p14:creationId xmlns:p14="http://schemas.microsoft.com/office/powerpoint/2010/main" val="1057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C769-0D3C-4389-9008-2739FA1D2249}"/>
              </a:ext>
            </a:extLst>
          </p:cNvPr>
          <p:cNvSpPr>
            <a:spLocks noGrp="1"/>
          </p:cNvSpPr>
          <p:nvPr>
            <p:ph type="title"/>
          </p:nvPr>
        </p:nvSpPr>
        <p:spPr/>
        <p:txBody>
          <a:bodyPr/>
          <a:lstStyle/>
          <a:p>
            <a:r>
              <a:rPr lang="en-US" dirty="0"/>
              <a:t>Configuring the Azure Automation Account. </a:t>
            </a:r>
          </a:p>
        </p:txBody>
      </p:sp>
      <p:sp>
        <p:nvSpPr>
          <p:cNvPr id="3" name="Content Placeholder 2">
            <a:extLst>
              <a:ext uri="{FF2B5EF4-FFF2-40B4-BE49-F238E27FC236}">
                <a16:creationId xmlns:a16="http://schemas.microsoft.com/office/drawing/2014/main" id="{DAF6196A-0034-4D3F-B18F-FC8AE487CFF4}"/>
              </a:ext>
            </a:extLst>
          </p:cNvPr>
          <p:cNvSpPr>
            <a:spLocks noGrp="1"/>
          </p:cNvSpPr>
          <p:nvPr>
            <p:ph sz="half" idx="1"/>
          </p:nvPr>
        </p:nvSpPr>
        <p:spPr>
          <a:xfrm>
            <a:off x="838200" y="1825625"/>
            <a:ext cx="4881465" cy="4257934"/>
          </a:xfrm>
        </p:spPr>
        <p:txBody>
          <a:bodyPr>
            <a:normAutofit lnSpcReduction="10000"/>
          </a:bodyPr>
          <a:lstStyle/>
          <a:p>
            <a:r>
              <a:rPr lang="en-US" dirty="0"/>
              <a:t>Automation to configure and automate operational tasks across a hybrid environment. </a:t>
            </a:r>
          </a:p>
          <a:p>
            <a:r>
              <a:rPr lang="en-US" dirty="0"/>
              <a:t>Control hybrid environments.</a:t>
            </a:r>
          </a:p>
          <a:p>
            <a:r>
              <a:rPr lang="en-US" dirty="0"/>
              <a:t>Integrate management systems using serverless runbooks.</a:t>
            </a:r>
          </a:p>
          <a:p>
            <a:r>
              <a:rPr lang="en-US" dirty="0"/>
              <a:t>Ensure consistent management for Windows and Linux.</a:t>
            </a:r>
          </a:p>
        </p:txBody>
      </p:sp>
      <p:pic>
        <p:nvPicPr>
          <p:cNvPr id="5" name="Content Placeholder 4">
            <a:extLst>
              <a:ext uri="{FF2B5EF4-FFF2-40B4-BE49-F238E27FC236}">
                <a16:creationId xmlns:a16="http://schemas.microsoft.com/office/drawing/2014/main" id="{63A49E7B-5A79-4782-8D39-B6CEE70F2D72}"/>
              </a:ext>
            </a:extLst>
          </p:cNvPr>
          <p:cNvPicPr>
            <a:picLocks noGrp="1" noChangeAspect="1"/>
          </p:cNvPicPr>
          <p:nvPr>
            <p:ph sz="half" idx="2"/>
          </p:nvPr>
        </p:nvPicPr>
        <p:blipFill>
          <a:blip r:embed="rId2"/>
          <a:stretch>
            <a:fillRect/>
          </a:stretch>
        </p:blipFill>
        <p:spPr>
          <a:xfrm>
            <a:off x="6172202" y="2005317"/>
            <a:ext cx="5181600" cy="3600067"/>
          </a:xfrm>
          <a:prstGeom prst="rect">
            <a:avLst/>
          </a:prstGeom>
        </p:spPr>
      </p:pic>
    </p:spTree>
    <p:extLst>
      <p:ext uri="{BB962C8B-B14F-4D97-AF65-F5344CB8AC3E}">
        <p14:creationId xmlns:p14="http://schemas.microsoft.com/office/powerpoint/2010/main" val="297668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3A57-D24B-41FA-A45C-7DCB25CD6400}"/>
              </a:ext>
            </a:extLst>
          </p:cNvPr>
          <p:cNvSpPr>
            <a:spLocks noGrp="1"/>
          </p:cNvSpPr>
          <p:nvPr>
            <p:ph type="title"/>
          </p:nvPr>
        </p:nvSpPr>
        <p:spPr>
          <a:xfrm>
            <a:off x="336754" y="330393"/>
            <a:ext cx="10515600" cy="701286"/>
          </a:xfrm>
        </p:spPr>
        <p:txBody>
          <a:bodyPr>
            <a:noAutofit/>
          </a:bodyPr>
          <a:lstStyle/>
          <a:p>
            <a:r>
              <a:rPr lang="en-US" sz="3600" dirty="0"/>
              <a:t>		Auto correcting the issues with Azure Alerts. </a:t>
            </a:r>
          </a:p>
        </p:txBody>
      </p:sp>
      <p:sp>
        <p:nvSpPr>
          <p:cNvPr id="3" name="Content Placeholder 2">
            <a:extLst>
              <a:ext uri="{FF2B5EF4-FFF2-40B4-BE49-F238E27FC236}">
                <a16:creationId xmlns:a16="http://schemas.microsoft.com/office/drawing/2014/main" id="{6ECBCD56-F968-497F-AF6C-25ED3A9E5BD0}"/>
              </a:ext>
            </a:extLst>
          </p:cNvPr>
          <p:cNvSpPr>
            <a:spLocks noGrp="1"/>
          </p:cNvSpPr>
          <p:nvPr>
            <p:ph sz="half" idx="1"/>
          </p:nvPr>
        </p:nvSpPr>
        <p:spPr>
          <a:xfrm>
            <a:off x="471948" y="1484672"/>
            <a:ext cx="3123508" cy="4692291"/>
          </a:xfrm>
        </p:spPr>
        <p:txBody>
          <a:bodyPr>
            <a:normAutofit lnSpcReduction="10000"/>
          </a:bodyPr>
          <a:lstStyle/>
          <a:p>
            <a:pPr marL="0" indent="0">
              <a:buNone/>
            </a:pPr>
            <a:r>
              <a:rPr lang="en-US" dirty="0"/>
              <a:t>Azure Alerts proactively notify you when important conditions are found in your monitoring data. They allow you to identify and address issues before the users of your system notice them.</a:t>
            </a:r>
          </a:p>
        </p:txBody>
      </p:sp>
      <p:pic>
        <p:nvPicPr>
          <p:cNvPr id="5" name="Content Placeholder 4">
            <a:extLst>
              <a:ext uri="{FF2B5EF4-FFF2-40B4-BE49-F238E27FC236}">
                <a16:creationId xmlns:a16="http://schemas.microsoft.com/office/drawing/2014/main" id="{5FA1FEC4-8518-4F67-A3F7-82ACB35B7D00}"/>
              </a:ext>
            </a:extLst>
          </p:cNvPr>
          <p:cNvPicPr>
            <a:picLocks noGrp="1" noChangeAspect="1"/>
          </p:cNvPicPr>
          <p:nvPr>
            <p:ph sz="half" idx="2"/>
          </p:nvPr>
        </p:nvPicPr>
        <p:blipFill>
          <a:blip r:embed="rId2"/>
          <a:stretch>
            <a:fillRect/>
          </a:stretch>
        </p:blipFill>
        <p:spPr>
          <a:xfrm>
            <a:off x="4660900" y="2582372"/>
            <a:ext cx="7059613" cy="2496531"/>
          </a:xfrm>
          <a:prstGeom prst="rect">
            <a:avLst/>
          </a:prstGeom>
        </p:spPr>
      </p:pic>
    </p:spTree>
    <p:extLst>
      <p:ext uri="{BB962C8B-B14F-4D97-AF65-F5344CB8AC3E}">
        <p14:creationId xmlns:p14="http://schemas.microsoft.com/office/powerpoint/2010/main" val="189435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C7A1-D989-4EE2-A997-3624A808070B}"/>
              </a:ext>
            </a:extLst>
          </p:cNvPr>
          <p:cNvSpPr>
            <a:spLocks noGrp="1"/>
          </p:cNvSpPr>
          <p:nvPr>
            <p:ph type="title"/>
          </p:nvPr>
        </p:nvSpPr>
        <p:spPr>
          <a:xfrm>
            <a:off x="889000" y="177139"/>
            <a:ext cx="7864383" cy="278600"/>
          </a:xfrm>
        </p:spPr>
        <p:txBody>
          <a:bodyPr>
            <a:normAutofit fontScale="90000"/>
          </a:bodyPr>
          <a:lstStyle/>
          <a:p>
            <a:r>
              <a:rPr lang="en-US" b="1" dirty="0"/>
              <a:t>		Auto correcting the issues.</a:t>
            </a:r>
          </a:p>
        </p:txBody>
      </p:sp>
      <p:cxnSp>
        <p:nvCxnSpPr>
          <p:cNvPr id="6" name="Straight Arrow Connector 5">
            <a:extLst>
              <a:ext uri="{FF2B5EF4-FFF2-40B4-BE49-F238E27FC236}">
                <a16:creationId xmlns:a16="http://schemas.microsoft.com/office/drawing/2014/main" id="{08E69C2D-DEF1-43EE-BF55-B4AD19D34C51}"/>
              </a:ext>
            </a:extLst>
          </p:cNvPr>
          <p:cNvCxnSpPr>
            <a:cxnSpLocks/>
          </p:cNvCxnSpPr>
          <p:nvPr/>
        </p:nvCxnSpPr>
        <p:spPr>
          <a:xfrm flipV="1">
            <a:off x="6375870" y="721544"/>
            <a:ext cx="3022130" cy="611958"/>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4" name="Straight Arrow Connector 23">
            <a:extLst>
              <a:ext uri="{FF2B5EF4-FFF2-40B4-BE49-F238E27FC236}">
                <a16:creationId xmlns:a16="http://schemas.microsoft.com/office/drawing/2014/main" id="{1264A68D-EC40-46B5-8ACA-AF7C104BC3C5}"/>
              </a:ext>
            </a:extLst>
          </p:cNvPr>
          <p:cNvCxnSpPr>
            <a:cxnSpLocks/>
          </p:cNvCxnSpPr>
          <p:nvPr/>
        </p:nvCxnSpPr>
        <p:spPr>
          <a:xfrm flipV="1">
            <a:off x="2857500" y="1793568"/>
            <a:ext cx="1347830" cy="746432"/>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51056A96-B8C1-42E6-AD99-BC6D93E423EF}"/>
              </a:ext>
            </a:extLst>
          </p:cNvPr>
          <p:cNvCxnSpPr>
            <a:cxnSpLocks/>
          </p:cNvCxnSpPr>
          <p:nvPr/>
        </p:nvCxnSpPr>
        <p:spPr>
          <a:xfrm flipH="1" flipV="1">
            <a:off x="2769416" y="4446510"/>
            <a:ext cx="1212708" cy="37949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64B9E4B1-613D-48E8-9EF2-C7FCF1223665}"/>
              </a:ext>
            </a:extLst>
          </p:cNvPr>
          <p:cNvCxnSpPr>
            <a:cxnSpLocks/>
          </p:cNvCxnSpPr>
          <p:nvPr/>
        </p:nvCxnSpPr>
        <p:spPr>
          <a:xfrm>
            <a:off x="6298041" y="2322520"/>
            <a:ext cx="1338129" cy="45450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pic>
        <p:nvPicPr>
          <p:cNvPr id="29" name="Picture 28">
            <a:extLst>
              <a:ext uri="{FF2B5EF4-FFF2-40B4-BE49-F238E27FC236}">
                <a16:creationId xmlns:a16="http://schemas.microsoft.com/office/drawing/2014/main" id="{1755FD42-6379-4786-810C-05A6E8BEC00D}"/>
              </a:ext>
            </a:extLst>
          </p:cNvPr>
          <p:cNvPicPr>
            <a:picLocks noChangeAspect="1"/>
          </p:cNvPicPr>
          <p:nvPr/>
        </p:nvPicPr>
        <p:blipFill>
          <a:blip r:embed="rId2"/>
          <a:stretch>
            <a:fillRect/>
          </a:stretch>
        </p:blipFill>
        <p:spPr>
          <a:xfrm>
            <a:off x="172862" y="1651000"/>
            <a:ext cx="2373313" cy="3008313"/>
          </a:xfrm>
          <a:prstGeom prst="rect">
            <a:avLst/>
          </a:prstGeom>
        </p:spPr>
      </p:pic>
      <p:pic>
        <p:nvPicPr>
          <p:cNvPr id="34" name="Picture 33">
            <a:extLst>
              <a:ext uri="{FF2B5EF4-FFF2-40B4-BE49-F238E27FC236}">
                <a16:creationId xmlns:a16="http://schemas.microsoft.com/office/drawing/2014/main" id="{58718E3B-A82A-4E42-AFF6-92828F62222A}"/>
              </a:ext>
            </a:extLst>
          </p:cNvPr>
          <p:cNvPicPr>
            <a:picLocks noChangeAspect="1"/>
          </p:cNvPicPr>
          <p:nvPr/>
        </p:nvPicPr>
        <p:blipFill>
          <a:blip r:embed="rId3"/>
          <a:stretch>
            <a:fillRect/>
          </a:stretch>
        </p:blipFill>
        <p:spPr>
          <a:xfrm>
            <a:off x="4299185" y="721543"/>
            <a:ext cx="1905000" cy="2238375"/>
          </a:xfrm>
          <a:prstGeom prst="rect">
            <a:avLst/>
          </a:prstGeom>
        </p:spPr>
      </p:pic>
      <p:pic>
        <p:nvPicPr>
          <p:cNvPr id="39" name="Picture 38">
            <a:extLst>
              <a:ext uri="{FF2B5EF4-FFF2-40B4-BE49-F238E27FC236}">
                <a16:creationId xmlns:a16="http://schemas.microsoft.com/office/drawing/2014/main" id="{CC0D8420-ECCD-4D9C-A54F-7719C425FE85}"/>
              </a:ext>
            </a:extLst>
          </p:cNvPr>
          <p:cNvPicPr>
            <a:picLocks noChangeAspect="1"/>
          </p:cNvPicPr>
          <p:nvPr/>
        </p:nvPicPr>
        <p:blipFill>
          <a:blip r:embed="rId4"/>
          <a:stretch>
            <a:fillRect/>
          </a:stretch>
        </p:blipFill>
        <p:spPr>
          <a:xfrm>
            <a:off x="9560278" y="-9391"/>
            <a:ext cx="1658938" cy="2063750"/>
          </a:xfrm>
          <a:prstGeom prst="rect">
            <a:avLst/>
          </a:prstGeom>
        </p:spPr>
      </p:pic>
      <p:pic>
        <p:nvPicPr>
          <p:cNvPr id="45" name="Picture 44">
            <a:extLst>
              <a:ext uri="{FF2B5EF4-FFF2-40B4-BE49-F238E27FC236}">
                <a16:creationId xmlns:a16="http://schemas.microsoft.com/office/drawing/2014/main" id="{1F054B22-CBDE-44F1-BF96-0FBA3B62F9F0}"/>
              </a:ext>
            </a:extLst>
          </p:cNvPr>
          <p:cNvPicPr>
            <a:picLocks noChangeAspect="1"/>
          </p:cNvPicPr>
          <p:nvPr/>
        </p:nvPicPr>
        <p:blipFill>
          <a:blip r:embed="rId5"/>
          <a:stretch>
            <a:fillRect/>
          </a:stretch>
        </p:blipFill>
        <p:spPr>
          <a:xfrm>
            <a:off x="7632273" y="2532433"/>
            <a:ext cx="1674813" cy="2111375"/>
          </a:xfrm>
          <a:prstGeom prst="rect">
            <a:avLst/>
          </a:prstGeom>
        </p:spPr>
      </p:pic>
      <p:pic>
        <p:nvPicPr>
          <p:cNvPr id="47" name="Picture 46">
            <a:extLst>
              <a:ext uri="{FF2B5EF4-FFF2-40B4-BE49-F238E27FC236}">
                <a16:creationId xmlns:a16="http://schemas.microsoft.com/office/drawing/2014/main" id="{3490CD4F-A04C-4EEC-BA54-5E8C063EA2F8}"/>
              </a:ext>
            </a:extLst>
          </p:cNvPr>
          <p:cNvPicPr>
            <a:picLocks noChangeAspect="1"/>
          </p:cNvPicPr>
          <p:nvPr/>
        </p:nvPicPr>
        <p:blipFill>
          <a:blip r:embed="rId6"/>
          <a:stretch>
            <a:fillRect/>
          </a:stretch>
        </p:blipFill>
        <p:spPr>
          <a:xfrm>
            <a:off x="4007993" y="3368560"/>
            <a:ext cx="2367877" cy="2872413"/>
          </a:xfrm>
          <a:prstGeom prst="rect">
            <a:avLst/>
          </a:prstGeom>
        </p:spPr>
      </p:pic>
      <p:cxnSp>
        <p:nvCxnSpPr>
          <p:cNvPr id="49" name="Straight Arrow Connector 48">
            <a:extLst>
              <a:ext uri="{FF2B5EF4-FFF2-40B4-BE49-F238E27FC236}">
                <a16:creationId xmlns:a16="http://schemas.microsoft.com/office/drawing/2014/main" id="{44416A48-185E-4A7C-96BD-72576CBC6834}"/>
              </a:ext>
            </a:extLst>
          </p:cNvPr>
          <p:cNvCxnSpPr>
            <a:cxnSpLocks/>
          </p:cNvCxnSpPr>
          <p:nvPr/>
        </p:nvCxnSpPr>
        <p:spPr>
          <a:xfrm flipH="1">
            <a:off x="6611056" y="4467211"/>
            <a:ext cx="945444" cy="49715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pic>
        <p:nvPicPr>
          <p:cNvPr id="61" name="Picture 60">
            <a:extLst>
              <a:ext uri="{FF2B5EF4-FFF2-40B4-BE49-F238E27FC236}">
                <a16:creationId xmlns:a16="http://schemas.microsoft.com/office/drawing/2014/main" id="{AA6051B0-0AFB-4167-A819-5F773278F02B}"/>
              </a:ext>
            </a:extLst>
          </p:cNvPr>
          <p:cNvPicPr>
            <a:picLocks noChangeAspect="1"/>
          </p:cNvPicPr>
          <p:nvPr/>
        </p:nvPicPr>
        <p:blipFill>
          <a:blip r:embed="rId7"/>
          <a:stretch>
            <a:fillRect/>
          </a:stretch>
        </p:blipFill>
        <p:spPr>
          <a:xfrm>
            <a:off x="10306403" y="3115756"/>
            <a:ext cx="1825625" cy="2635250"/>
          </a:xfrm>
          <a:prstGeom prst="rect">
            <a:avLst/>
          </a:prstGeom>
        </p:spPr>
      </p:pic>
      <p:cxnSp>
        <p:nvCxnSpPr>
          <p:cNvPr id="62" name="Straight Arrow Connector 61">
            <a:extLst>
              <a:ext uri="{FF2B5EF4-FFF2-40B4-BE49-F238E27FC236}">
                <a16:creationId xmlns:a16="http://schemas.microsoft.com/office/drawing/2014/main" id="{15105E89-4558-4666-BD8D-8BFD519344EF}"/>
              </a:ext>
            </a:extLst>
          </p:cNvPr>
          <p:cNvCxnSpPr>
            <a:cxnSpLocks/>
          </p:cNvCxnSpPr>
          <p:nvPr/>
        </p:nvCxnSpPr>
        <p:spPr>
          <a:xfrm>
            <a:off x="9398000" y="3746500"/>
            <a:ext cx="754466" cy="25400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1172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3A57-D24B-41FA-A45C-7DCB25CD6400}"/>
              </a:ext>
            </a:extLst>
          </p:cNvPr>
          <p:cNvSpPr>
            <a:spLocks noGrp="1"/>
          </p:cNvSpPr>
          <p:nvPr>
            <p:ph type="title"/>
          </p:nvPr>
        </p:nvSpPr>
        <p:spPr>
          <a:xfrm>
            <a:off x="838200" y="365126"/>
            <a:ext cx="10515600" cy="509946"/>
          </a:xfrm>
        </p:spPr>
        <p:txBody>
          <a:bodyPr>
            <a:noAutofit/>
          </a:bodyPr>
          <a:lstStyle/>
          <a:p>
            <a:r>
              <a:rPr lang="en-US" sz="3600" dirty="0"/>
              <a:t>	Running runbooks thru Azure Automation.</a:t>
            </a:r>
          </a:p>
        </p:txBody>
      </p:sp>
      <p:sp>
        <p:nvSpPr>
          <p:cNvPr id="3" name="Content Placeholder 2">
            <a:extLst>
              <a:ext uri="{FF2B5EF4-FFF2-40B4-BE49-F238E27FC236}">
                <a16:creationId xmlns:a16="http://schemas.microsoft.com/office/drawing/2014/main" id="{6ECBCD56-F968-497F-AF6C-25ED3A9E5BD0}"/>
              </a:ext>
            </a:extLst>
          </p:cNvPr>
          <p:cNvSpPr>
            <a:spLocks noGrp="1"/>
          </p:cNvSpPr>
          <p:nvPr>
            <p:ph sz="half" idx="1"/>
          </p:nvPr>
        </p:nvSpPr>
        <p:spPr>
          <a:xfrm>
            <a:off x="838200" y="1317523"/>
            <a:ext cx="4490884" cy="4788309"/>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With Azure Automation we can automate frequent, time-consuming, and error-prone cloud management tasks. </a:t>
            </a:r>
          </a:p>
        </p:txBody>
      </p:sp>
      <p:pic>
        <p:nvPicPr>
          <p:cNvPr id="5" name="Content Placeholder 4">
            <a:extLst>
              <a:ext uri="{FF2B5EF4-FFF2-40B4-BE49-F238E27FC236}">
                <a16:creationId xmlns:a16="http://schemas.microsoft.com/office/drawing/2014/main" id="{A08E08FE-389F-4283-BD89-5DB07294223C}"/>
              </a:ext>
            </a:extLst>
          </p:cNvPr>
          <p:cNvPicPr>
            <a:picLocks noGrp="1" noChangeAspect="1"/>
          </p:cNvPicPr>
          <p:nvPr>
            <p:ph sz="half" idx="2"/>
          </p:nvPr>
        </p:nvPicPr>
        <p:blipFill>
          <a:blip r:embed="rId2"/>
          <a:stretch>
            <a:fillRect/>
          </a:stretch>
        </p:blipFill>
        <p:spPr>
          <a:xfrm>
            <a:off x="5535613" y="2025961"/>
            <a:ext cx="5818187" cy="3042155"/>
          </a:xfrm>
          <a:prstGeom prst="rect">
            <a:avLst/>
          </a:prstGeom>
        </p:spPr>
      </p:pic>
    </p:spTree>
    <p:extLst>
      <p:ext uri="{BB962C8B-B14F-4D97-AF65-F5344CB8AC3E}">
        <p14:creationId xmlns:p14="http://schemas.microsoft.com/office/powerpoint/2010/main" val="174706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2933-FC56-4D19-9BDF-A3B2119FC09B}"/>
              </a:ext>
            </a:extLst>
          </p:cNvPr>
          <p:cNvSpPr>
            <a:spLocks noGrp="1"/>
          </p:cNvSpPr>
          <p:nvPr>
            <p:ph type="title"/>
          </p:nvPr>
        </p:nvSpPr>
        <p:spPr>
          <a:xfrm>
            <a:off x="838200" y="365126"/>
            <a:ext cx="10515600" cy="1081935"/>
          </a:xfrm>
        </p:spPr>
        <p:txBody>
          <a:bodyPr>
            <a:noAutofit/>
          </a:bodyPr>
          <a:lstStyle/>
          <a:p>
            <a:r>
              <a:rPr lang="en-US" sz="3733" dirty="0"/>
              <a:t>Executing the Runbook on Hybrid Environment</a:t>
            </a:r>
          </a:p>
        </p:txBody>
      </p:sp>
      <p:sp>
        <p:nvSpPr>
          <p:cNvPr id="3" name="Content Placeholder 2">
            <a:extLst>
              <a:ext uri="{FF2B5EF4-FFF2-40B4-BE49-F238E27FC236}">
                <a16:creationId xmlns:a16="http://schemas.microsoft.com/office/drawing/2014/main" id="{C0B17662-9289-477A-A51F-2B951B6765D3}"/>
              </a:ext>
            </a:extLst>
          </p:cNvPr>
          <p:cNvSpPr>
            <a:spLocks noGrp="1"/>
          </p:cNvSpPr>
          <p:nvPr>
            <p:ph sz="half" idx="1"/>
          </p:nvPr>
        </p:nvSpPr>
        <p:spPr>
          <a:xfrm>
            <a:off x="599768" y="1582995"/>
            <a:ext cx="3960061" cy="4909880"/>
          </a:xfrm>
        </p:spPr>
        <p:txBody>
          <a:bodyPr>
            <a:normAutofit fontScale="85000" lnSpcReduction="20000"/>
          </a:bodyPr>
          <a:lstStyle/>
          <a:p>
            <a:pPr marL="0" indent="0">
              <a:buNone/>
            </a:pPr>
            <a:r>
              <a:rPr lang="en-US" dirty="0"/>
              <a:t>Runbooks in Azure Automation might not have access to resources in other clouds or in your on-premises environment because they run on the Azure cloud platform. </a:t>
            </a:r>
          </a:p>
          <a:p>
            <a:pPr marL="0" indent="0">
              <a:buNone/>
            </a:pPr>
            <a:endParaRPr lang="en-US" dirty="0"/>
          </a:p>
          <a:p>
            <a:pPr marL="0" indent="0">
              <a:buNone/>
            </a:pPr>
            <a:r>
              <a:rPr lang="en-US" dirty="0"/>
              <a:t>We can use the Hybrid Runbook Worker feature of Azure Automation to run runbooks directly on the computer that's hosting the role and against resources in the environment to manage those local resources.</a:t>
            </a:r>
          </a:p>
          <a:p>
            <a:pPr marL="0" indent="0">
              <a:buNone/>
            </a:pPr>
            <a:endParaRPr lang="en-US" dirty="0"/>
          </a:p>
        </p:txBody>
      </p:sp>
      <p:pic>
        <p:nvPicPr>
          <p:cNvPr id="7" name="Picture 6">
            <a:extLst>
              <a:ext uri="{FF2B5EF4-FFF2-40B4-BE49-F238E27FC236}">
                <a16:creationId xmlns:a16="http://schemas.microsoft.com/office/drawing/2014/main" id="{9C3BF214-EEF5-4258-9DF1-F08EBEC32D0F}"/>
              </a:ext>
            </a:extLst>
          </p:cNvPr>
          <p:cNvPicPr>
            <a:picLocks noChangeAspect="1"/>
          </p:cNvPicPr>
          <p:nvPr/>
        </p:nvPicPr>
        <p:blipFill>
          <a:blip r:embed="rId3"/>
          <a:stretch>
            <a:fillRect/>
          </a:stretch>
        </p:blipFill>
        <p:spPr>
          <a:xfrm>
            <a:off x="4847861" y="1700808"/>
            <a:ext cx="7154832" cy="4351339"/>
          </a:xfrm>
          <a:prstGeom prst="rect">
            <a:avLst/>
          </a:prstGeom>
        </p:spPr>
      </p:pic>
    </p:spTree>
    <p:extLst>
      <p:ext uri="{BB962C8B-B14F-4D97-AF65-F5344CB8AC3E}">
        <p14:creationId xmlns:p14="http://schemas.microsoft.com/office/powerpoint/2010/main" val="353981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F9E9-0305-4DD6-A302-819C574B6DE1}"/>
              </a:ext>
            </a:extLst>
          </p:cNvPr>
          <p:cNvSpPr>
            <a:spLocks noGrp="1"/>
          </p:cNvSpPr>
          <p:nvPr>
            <p:ph type="title"/>
          </p:nvPr>
        </p:nvSpPr>
        <p:spPr>
          <a:xfrm>
            <a:off x="687371" y="204323"/>
            <a:ext cx="10515600" cy="558702"/>
          </a:xfrm>
        </p:spPr>
        <p:txBody>
          <a:bodyPr>
            <a:normAutofit fontScale="90000"/>
          </a:bodyPr>
          <a:lstStyle/>
          <a:p>
            <a:r>
              <a:rPr lang="en-US" dirty="0"/>
              <a:t>			Update Management</a:t>
            </a:r>
          </a:p>
        </p:txBody>
      </p:sp>
      <p:sp>
        <p:nvSpPr>
          <p:cNvPr id="3" name="Content Placeholder 2">
            <a:extLst>
              <a:ext uri="{FF2B5EF4-FFF2-40B4-BE49-F238E27FC236}">
                <a16:creationId xmlns:a16="http://schemas.microsoft.com/office/drawing/2014/main" id="{EE5009FF-CB8E-4032-81C1-55ACB893E56C}"/>
              </a:ext>
            </a:extLst>
          </p:cNvPr>
          <p:cNvSpPr>
            <a:spLocks noGrp="1"/>
          </p:cNvSpPr>
          <p:nvPr>
            <p:ph sz="half" idx="1"/>
          </p:nvPr>
        </p:nvSpPr>
        <p:spPr>
          <a:xfrm>
            <a:off x="150829" y="1548882"/>
            <a:ext cx="5232935" cy="4628081"/>
          </a:xfrm>
        </p:spPr>
        <p:txBody>
          <a:bodyPr>
            <a:normAutofit/>
          </a:bodyPr>
          <a:lstStyle/>
          <a:p>
            <a:pPr marL="0" indent="0">
              <a:buNone/>
            </a:pPr>
            <a:r>
              <a:rPr lang="en-US" dirty="0"/>
              <a:t>Azure Update Management is a service included as part of your Azure Subscription that enables you to assess your update status across your environment and manage your Windows and Linux server patching from a single pane of glass, both for on-premises and Azure, or in other cloud providers.</a:t>
            </a:r>
          </a:p>
        </p:txBody>
      </p:sp>
      <p:pic>
        <p:nvPicPr>
          <p:cNvPr id="5" name="Content Placeholder 4">
            <a:extLst>
              <a:ext uri="{FF2B5EF4-FFF2-40B4-BE49-F238E27FC236}">
                <a16:creationId xmlns:a16="http://schemas.microsoft.com/office/drawing/2014/main" id="{5F8D6D5F-4111-4018-B883-88711E88C4A0}"/>
              </a:ext>
            </a:extLst>
          </p:cNvPr>
          <p:cNvPicPr>
            <a:picLocks noGrp="1" noChangeAspect="1"/>
          </p:cNvPicPr>
          <p:nvPr>
            <p:ph sz="half" idx="2"/>
          </p:nvPr>
        </p:nvPicPr>
        <p:blipFill>
          <a:blip r:embed="rId2"/>
          <a:stretch>
            <a:fillRect/>
          </a:stretch>
        </p:blipFill>
        <p:spPr>
          <a:xfrm>
            <a:off x="5839530" y="4818350"/>
            <a:ext cx="5599112" cy="1689520"/>
          </a:xfrm>
          <a:prstGeom prst="rect">
            <a:avLst/>
          </a:prstGeom>
        </p:spPr>
      </p:pic>
      <p:pic>
        <p:nvPicPr>
          <p:cNvPr id="4" name="Picture 3">
            <a:extLst>
              <a:ext uri="{FF2B5EF4-FFF2-40B4-BE49-F238E27FC236}">
                <a16:creationId xmlns:a16="http://schemas.microsoft.com/office/drawing/2014/main" id="{6937D25E-B1F0-4E8A-A3B9-80EE1CC834F8}"/>
              </a:ext>
            </a:extLst>
          </p:cNvPr>
          <p:cNvPicPr>
            <a:picLocks noChangeAspect="1"/>
          </p:cNvPicPr>
          <p:nvPr/>
        </p:nvPicPr>
        <p:blipFill>
          <a:blip r:embed="rId3"/>
          <a:stretch>
            <a:fillRect/>
          </a:stretch>
        </p:blipFill>
        <p:spPr>
          <a:xfrm>
            <a:off x="5549378" y="1249143"/>
            <a:ext cx="6009732" cy="3155672"/>
          </a:xfrm>
          <a:prstGeom prst="rect">
            <a:avLst/>
          </a:prstGeom>
        </p:spPr>
      </p:pic>
    </p:spTree>
    <p:extLst>
      <p:ext uri="{BB962C8B-B14F-4D97-AF65-F5344CB8AC3E}">
        <p14:creationId xmlns:p14="http://schemas.microsoft.com/office/powerpoint/2010/main" val="416005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F77A-0A7F-446A-80C9-340752DEC08D}"/>
              </a:ext>
            </a:extLst>
          </p:cNvPr>
          <p:cNvSpPr>
            <a:spLocks noGrp="1"/>
          </p:cNvSpPr>
          <p:nvPr>
            <p:ph type="title"/>
          </p:nvPr>
        </p:nvSpPr>
        <p:spPr>
          <a:xfrm>
            <a:off x="838200" y="141094"/>
            <a:ext cx="10515600" cy="539943"/>
          </a:xfrm>
        </p:spPr>
        <p:txBody>
          <a:bodyPr>
            <a:normAutofit fontScale="90000"/>
          </a:bodyPr>
          <a:lstStyle/>
          <a:p>
            <a:r>
              <a:rPr lang="en-US" dirty="0"/>
              <a:t>		Inventory and Change Management</a:t>
            </a:r>
          </a:p>
        </p:txBody>
      </p:sp>
      <p:sp>
        <p:nvSpPr>
          <p:cNvPr id="3" name="Content Placeholder 2">
            <a:extLst>
              <a:ext uri="{FF2B5EF4-FFF2-40B4-BE49-F238E27FC236}">
                <a16:creationId xmlns:a16="http://schemas.microsoft.com/office/drawing/2014/main" id="{14D549CC-3AA0-4FD8-BDA7-8DA24CE9DD1D}"/>
              </a:ext>
            </a:extLst>
          </p:cNvPr>
          <p:cNvSpPr>
            <a:spLocks noGrp="1"/>
          </p:cNvSpPr>
          <p:nvPr>
            <p:ph sz="half" idx="1"/>
          </p:nvPr>
        </p:nvSpPr>
        <p:spPr>
          <a:xfrm>
            <a:off x="277402" y="1222625"/>
            <a:ext cx="3883336" cy="4869950"/>
          </a:xfrm>
        </p:spPr>
        <p:txBody>
          <a:bodyPr>
            <a:normAutofit fontScale="85000" lnSpcReduction="10000"/>
          </a:bodyPr>
          <a:lstStyle/>
          <a:p>
            <a:r>
              <a:rPr lang="en-US" dirty="0"/>
              <a:t>Get an inventory of operating system resources including installed applications and other configuration items.</a:t>
            </a:r>
          </a:p>
          <a:p>
            <a:r>
              <a:rPr lang="en-US" dirty="0"/>
              <a:t>Track changes across services, daemons, software, registry, and files to promptly investigate issues. The inventory of your VM in-guest resources gives you visibility into installed applications as well as other configuration items you wish to track. </a:t>
            </a:r>
          </a:p>
          <a:p>
            <a:endParaRPr lang="en-US" dirty="0"/>
          </a:p>
        </p:txBody>
      </p:sp>
      <p:pic>
        <p:nvPicPr>
          <p:cNvPr id="7" name="Content Placeholder 6">
            <a:extLst>
              <a:ext uri="{FF2B5EF4-FFF2-40B4-BE49-F238E27FC236}">
                <a16:creationId xmlns:a16="http://schemas.microsoft.com/office/drawing/2014/main" id="{488A7C74-E81B-47D0-9D8C-2CBFB223567F}"/>
              </a:ext>
            </a:extLst>
          </p:cNvPr>
          <p:cNvPicPr>
            <a:picLocks noGrp="1" noChangeAspect="1"/>
          </p:cNvPicPr>
          <p:nvPr>
            <p:ph sz="half" idx="2"/>
          </p:nvPr>
        </p:nvPicPr>
        <p:blipFill>
          <a:blip r:embed="rId2"/>
          <a:stretch>
            <a:fillRect/>
          </a:stretch>
        </p:blipFill>
        <p:spPr>
          <a:xfrm>
            <a:off x="8031262" y="1752088"/>
            <a:ext cx="3613150" cy="3497661"/>
          </a:xfrm>
          <a:prstGeom prst="rect">
            <a:avLst/>
          </a:prstGeom>
        </p:spPr>
      </p:pic>
      <p:pic>
        <p:nvPicPr>
          <p:cNvPr id="6" name="Picture 5">
            <a:extLst>
              <a:ext uri="{FF2B5EF4-FFF2-40B4-BE49-F238E27FC236}">
                <a16:creationId xmlns:a16="http://schemas.microsoft.com/office/drawing/2014/main" id="{0C874799-2ED8-4651-A4EA-C2245EDF1B19}"/>
              </a:ext>
            </a:extLst>
          </p:cNvPr>
          <p:cNvPicPr>
            <a:picLocks noChangeAspect="1"/>
          </p:cNvPicPr>
          <p:nvPr/>
        </p:nvPicPr>
        <p:blipFill>
          <a:blip r:embed="rId3"/>
          <a:stretch>
            <a:fillRect/>
          </a:stretch>
        </p:blipFill>
        <p:spPr>
          <a:xfrm>
            <a:off x="4724400" y="1413794"/>
            <a:ext cx="2743200" cy="4572000"/>
          </a:xfrm>
          <a:prstGeom prst="rect">
            <a:avLst/>
          </a:prstGeom>
        </p:spPr>
      </p:pic>
    </p:spTree>
    <p:extLst>
      <p:ext uri="{BB962C8B-B14F-4D97-AF65-F5344CB8AC3E}">
        <p14:creationId xmlns:p14="http://schemas.microsoft.com/office/powerpoint/2010/main" val="298391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7164-2934-45A3-9E2C-304FD2954452}"/>
              </a:ext>
            </a:extLst>
          </p:cNvPr>
          <p:cNvSpPr>
            <a:spLocks noGrp="1"/>
          </p:cNvSpPr>
          <p:nvPr>
            <p:ph type="ctrTitle"/>
          </p:nvPr>
        </p:nvSpPr>
        <p:spPr>
          <a:xfrm>
            <a:off x="364694" y="718542"/>
            <a:ext cx="5731306" cy="3974757"/>
          </a:xfrm>
        </p:spPr>
        <p:txBody>
          <a:bodyPr>
            <a:normAutofit/>
          </a:bodyPr>
          <a:lstStyle/>
          <a:p>
            <a:r>
              <a:rPr lang="en-US" sz="5300" b="1" dirty="0"/>
              <a:t>Monitoring and Managing the Infrastructure with Azure Monitor and Azure Automation</a:t>
            </a:r>
            <a:endParaRPr lang="en-US" dirty="0"/>
          </a:p>
        </p:txBody>
      </p:sp>
      <p:sp>
        <p:nvSpPr>
          <p:cNvPr id="3" name="Subtitle 2">
            <a:extLst>
              <a:ext uri="{FF2B5EF4-FFF2-40B4-BE49-F238E27FC236}">
                <a16:creationId xmlns:a16="http://schemas.microsoft.com/office/drawing/2014/main" id="{F7ED01EF-9F83-4260-B2C7-90114F47CB4E}"/>
              </a:ext>
            </a:extLst>
          </p:cNvPr>
          <p:cNvSpPr>
            <a:spLocks noGrp="1"/>
          </p:cNvSpPr>
          <p:nvPr>
            <p:ph type="subTitle" idx="1"/>
          </p:nvPr>
        </p:nvSpPr>
        <p:spPr>
          <a:xfrm>
            <a:off x="7371184" y="5535384"/>
            <a:ext cx="4397828" cy="872413"/>
          </a:xfrm>
        </p:spPr>
        <p:txBody>
          <a:bodyPr>
            <a:normAutofit/>
          </a:bodyPr>
          <a:lstStyle/>
          <a:p>
            <a:r>
              <a:rPr lang="en-US" dirty="0"/>
              <a:t>Keshav Jain</a:t>
            </a:r>
          </a:p>
        </p:txBody>
      </p:sp>
      <p:pic>
        <p:nvPicPr>
          <p:cNvPr id="4" name="Content Placeholder 4">
            <a:extLst>
              <a:ext uri="{FF2B5EF4-FFF2-40B4-BE49-F238E27FC236}">
                <a16:creationId xmlns:a16="http://schemas.microsoft.com/office/drawing/2014/main" id="{67027950-9430-41EE-81D7-5D030627A7BB}"/>
              </a:ext>
            </a:extLst>
          </p:cNvPr>
          <p:cNvPicPr>
            <a:picLocks noChangeAspect="1"/>
          </p:cNvPicPr>
          <p:nvPr/>
        </p:nvPicPr>
        <p:blipFill>
          <a:blip r:embed="rId2"/>
          <a:stretch>
            <a:fillRect/>
          </a:stretch>
        </p:blipFill>
        <p:spPr>
          <a:xfrm>
            <a:off x="6437329" y="1133057"/>
            <a:ext cx="4874645" cy="3650289"/>
          </a:xfrm>
          <a:prstGeom prst="rect">
            <a:avLst/>
          </a:prstGeom>
        </p:spPr>
      </p:pic>
    </p:spTree>
    <p:extLst>
      <p:ext uri="{BB962C8B-B14F-4D97-AF65-F5344CB8AC3E}">
        <p14:creationId xmlns:p14="http://schemas.microsoft.com/office/powerpoint/2010/main" val="367244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825500"/>
            <a:ext cx="5588000" cy="5334000"/>
          </a:xfrm>
        </p:spPr>
        <p:txBody>
          <a:bodyPr>
            <a:normAutofit lnSpcReduction="10000"/>
          </a:bodyPr>
          <a:lstStyle/>
          <a:p>
            <a:pPr marL="857216" lvl="4" indent="-285739">
              <a:buFont typeface="Wingdings" panose="05000000000000000000" pitchFamily="2" charset="2"/>
              <a:buChar char="ü"/>
            </a:pPr>
            <a:r>
              <a:rPr lang="en-US" i="1" dirty="0"/>
              <a:t>Monitoring the infrastructure and then triggering a Automation when something goes wrong.</a:t>
            </a:r>
            <a:br>
              <a:rPr lang="en-US" i="1" dirty="0"/>
            </a:br>
            <a:endParaRPr lang="en-US" i="1" dirty="0"/>
          </a:p>
          <a:p>
            <a:pPr marL="857216" lvl="4" indent="-285739">
              <a:buFont typeface="Wingdings" panose="05000000000000000000" pitchFamily="2" charset="2"/>
              <a:buChar char="ü"/>
            </a:pPr>
            <a:r>
              <a:rPr lang="en-US" i="1" dirty="0"/>
              <a:t>Dashboards to analyze the health of the infrastructure.</a:t>
            </a:r>
            <a:br>
              <a:rPr lang="en-US" i="1" dirty="0"/>
            </a:br>
            <a:endParaRPr lang="en-US" i="1" dirty="0"/>
          </a:p>
          <a:p>
            <a:pPr marL="857216" lvl="4" indent="-285739">
              <a:buFont typeface="Wingdings" panose="05000000000000000000" pitchFamily="2" charset="2"/>
              <a:buChar char="ü"/>
            </a:pPr>
            <a:r>
              <a:rPr lang="en-US" i="1" dirty="0"/>
              <a:t>Quick deployment of the resources by automating their deployment with use of ARM templates, PowerShell script, Azure DSC. </a:t>
            </a:r>
            <a:br>
              <a:rPr lang="en-US" i="1" dirty="0"/>
            </a:br>
            <a:endParaRPr lang="en-US" i="1" dirty="0"/>
          </a:p>
          <a:p>
            <a:pPr marL="857216" lvl="4" indent="-285739">
              <a:buFont typeface="Wingdings" panose="05000000000000000000" pitchFamily="2" charset="2"/>
              <a:buChar char="ü"/>
            </a:pPr>
            <a:r>
              <a:rPr lang="en-US" i="1" dirty="0"/>
              <a:t>Controlling the cost of the Azure Infrastructure by </a:t>
            </a:r>
            <a:r>
              <a:rPr lang="en-US" b="0" i="1" dirty="0"/>
              <a:t>scaling them down. </a:t>
            </a:r>
            <a:br>
              <a:rPr lang="en-US" b="0" i="1" dirty="0"/>
            </a:br>
            <a:endParaRPr lang="en-US" b="0" i="1" dirty="0"/>
          </a:p>
          <a:p>
            <a:pPr marL="857216" lvl="4" indent="-285739">
              <a:buFont typeface="Wingdings" panose="05000000000000000000" pitchFamily="2" charset="2"/>
              <a:buChar char="ü"/>
            </a:pPr>
            <a:r>
              <a:rPr lang="en-US" i="1" dirty="0"/>
              <a:t>Deploying and managing the updates on windows or Unix or Linux machines.</a:t>
            </a:r>
            <a:br>
              <a:rPr lang="en-US" i="1" dirty="0"/>
            </a:br>
            <a:endParaRPr lang="en-US" i="1" dirty="0"/>
          </a:p>
          <a:p>
            <a:pPr marL="857216" lvl="4" indent="-285739">
              <a:buFont typeface="Wingdings" panose="05000000000000000000" pitchFamily="2" charset="2"/>
              <a:buChar char="ü"/>
            </a:pPr>
            <a:r>
              <a:rPr lang="en-US" i="1" dirty="0"/>
              <a:t>Assessing the Machines\Applications before they goes for upgrades.</a:t>
            </a:r>
            <a:br>
              <a:rPr lang="en-US" i="1" dirty="0"/>
            </a:br>
            <a:endParaRPr lang="en-US" i="1" dirty="0"/>
          </a:p>
          <a:p>
            <a:pPr marL="857216" lvl="4" indent="-285739">
              <a:buFont typeface="Wingdings" panose="05000000000000000000" pitchFamily="2" charset="2"/>
              <a:buChar char="ü"/>
            </a:pPr>
            <a:r>
              <a:rPr lang="en-US" i="1" dirty="0"/>
              <a:t>Integrating it with ITSM tools and other tools</a:t>
            </a:r>
            <a:endParaRPr lang="en-US" dirty="0"/>
          </a:p>
          <a:p>
            <a:pPr marL="857216" lvl="4" indent="-285739">
              <a:buFont typeface="Wingdings" panose="05000000000000000000" pitchFamily="2" charset="2"/>
              <a:buChar char="ü"/>
            </a:pPr>
            <a:endParaRPr lang="en-US" i="1" dirty="0"/>
          </a:p>
          <a:p>
            <a:pPr marL="285739" indent="-285739"/>
            <a:endParaRPr lang="en-US" dirty="0"/>
          </a:p>
          <a:p>
            <a:endParaRPr lang="en-US" dirty="0"/>
          </a:p>
        </p:txBody>
      </p:sp>
      <p:pic>
        <p:nvPicPr>
          <p:cNvPr id="4" name="Picture 3">
            <a:extLst>
              <a:ext uri="{FF2B5EF4-FFF2-40B4-BE49-F238E27FC236}">
                <a16:creationId xmlns:a16="http://schemas.microsoft.com/office/drawing/2014/main" id="{5B1ADF10-F01E-4111-A135-C7F68D9243B7}"/>
              </a:ext>
            </a:extLst>
          </p:cNvPr>
          <p:cNvPicPr>
            <a:picLocks noChangeAspect="1"/>
          </p:cNvPicPr>
          <p:nvPr/>
        </p:nvPicPr>
        <p:blipFill>
          <a:blip r:embed="rId2"/>
          <a:stretch>
            <a:fillRect/>
          </a:stretch>
        </p:blipFill>
        <p:spPr>
          <a:xfrm>
            <a:off x="6286500" y="1206500"/>
            <a:ext cx="4873625" cy="3683000"/>
          </a:xfrm>
          <a:prstGeom prst="rect">
            <a:avLst/>
          </a:prstGeom>
        </p:spPr>
      </p:pic>
    </p:spTree>
    <p:extLst>
      <p:ext uri="{BB962C8B-B14F-4D97-AF65-F5344CB8AC3E}">
        <p14:creationId xmlns:p14="http://schemas.microsoft.com/office/powerpoint/2010/main" val="351109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2420983"/>
            <a:ext cx="11155093" cy="1297577"/>
          </a:xfrm>
        </p:spPr>
        <p:txBody>
          <a:bodyPr>
            <a:normAutofit lnSpcReduction="10000"/>
          </a:bodyPr>
          <a:lstStyle/>
          <a:p>
            <a:pPr marL="0" indent="0" algn="ctr">
              <a:buNone/>
            </a:pPr>
            <a:r>
              <a:rPr lang="en-US" sz="9600" b="1" dirty="0"/>
              <a:t>Thanks</a:t>
            </a:r>
          </a:p>
        </p:txBody>
      </p:sp>
    </p:spTree>
    <p:extLst>
      <p:ext uri="{BB962C8B-B14F-4D97-AF65-F5344CB8AC3E}">
        <p14:creationId xmlns:p14="http://schemas.microsoft.com/office/powerpoint/2010/main" val="148278806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0D7C-95EF-4A2F-B904-B8541B875947}"/>
              </a:ext>
            </a:extLst>
          </p:cNvPr>
          <p:cNvSpPr>
            <a:spLocks noGrp="1"/>
          </p:cNvSpPr>
          <p:nvPr>
            <p:ph type="title"/>
          </p:nvPr>
        </p:nvSpPr>
        <p:spPr>
          <a:xfrm>
            <a:off x="623393" y="353997"/>
            <a:ext cx="10944193" cy="674737"/>
          </a:xfrm>
        </p:spPr>
        <p:txBody>
          <a:bodyPr>
            <a:noAutofit/>
          </a:bodyPr>
          <a:lstStyle/>
          <a:p>
            <a:r>
              <a:rPr lang="en-US" sz="4800" dirty="0"/>
              <a:t>				About me </a:t>
            </a:r>
            <a:r>
              <a:rPr lang="en-US" sz="4800" dirty="0">
                <a:sym typeface="Wingdings" panose="05000000000000000000" pitchFamily="2" charset="2"/>
              </a:rPr>
              <a:t></a:t>
            </a:r>
            <a:endParaRPr lang="en-US" sz="4800" dirty="0"/>
          </a:p>
        </p:txBody>
      </p:sp>
      <p:sp>
        <p:nvSpPr>
          <p:cNvPr id="3" name="Rectangle 2">
            <a:extLst>
              <a:ext uri="{FF2B5EF4-FFF2-40B4-BE49-F238E27FC236}">
                <a16:creationId xmlns:a16="http://schemas.microsoft.com/office/drawing/2014/main" id="{2C1B2A71-CD63-4831-A6D2-933F65BF35E5}"/>
              </a:ext>
            </a:extLst>
          </p:cNvPr>
          <p:cNvSpPr/>
          <p:nvPr/>
        </p:nvSpPr>
        <p:spPr>
          <a:xfrm>
            <a:off x="431371" y="1508787"/>
            <a:ext cx="11425269" cy="4114844"/>
          </a:xfrm>
          <a:prstGeom prst="rect">
            <a:avLst/>
          </a:prstGeom>
        </p:spPr>
        <p:txBody>
          <a:bodyPr wrap="square">
            <a:spAutoFit/>
          </a:bodyPr>
          <a:lstStyle/>
          <a:p>
            <a:pPr marL="380990" indent="-380990">
              <a:buFont typeface="Arial" panose="020B0604020202020204" pitchFamily="34" charset="0"/>
              <a:buChar char="•"/>
            </a:pPr>
            <a:r>
              <a:rPr lang="en-US" sz="1867" dirty="0"/>
              <a:t>Around 12  years of experience in IT Infrastructure Management. </a:t>
            </a:r>
          </a:p>
          <a:p>
            <a:endParaRPr lang="en-US" sz="1867" dirty="0"/>
          </a:p>
          <a:p>
            <a:pPr marL="380990" indent="-380990">
              <a:buFont typeface="Arial" panose="020B0604020202020204" pitchFamily="34" charset="0"/>
              <a:buChar char="•"/>
            </a:pPr>
            <a:r>
              <a:rPr lang="en-US" sz="1867" dirty="0"/>
              <a:t>Working as Senior Professional System Engineer in </a:t>
            </a:r>
            <a:r>
              <a:rPr lang="en-US" sz="1867" dirty="0" err="1"/>
              <a:t>DXC.Technology</a:t>
            </a:r>
            <a:r>
              <a:rPr lang="en-US" sz="1867" dirty="0"/>
              <a:t>. </a:t>
            </a:r>
            <a:br>
              <a:rPr lang="en-US" sz="1867" dirty="0"/>
            </a:br>
            <a:endParaRPr lang="en-US" sz="1867" dirty="0"/>
          </a:p>
          <a:p>
            <a:pPr marL="380990" indent="-380990">
              <a:buFont typeface="Arial" panose="020B0604020202020204" pitchFamily="34" charset="0"/>
              <a:buChar char="•"/>
            </a:pPr>
            <a:r>
              <a:rPr lang="en-US" sz="1867" dirty="0"/>
              <a:t>Prior to this, I was in Microsoft GTSC Bangalore for around 7+ years and worked on Azure IAAS, Azure Monitor, Azure Automation, SCOM, Orchestrator and other system center tools.</a:t>
            </a:r>
          </a:p>
          <a:p>
            <a:endParaRPr lang="en-US" sz="1867" dirty="0"/>
          </a:p>
          <a:p>
            <a:pPr marL="380990" indent="-380990">
              <a:buFont typeface="Arial" panose="020B0604020202020204" pitchFamily="34" charset="0"/>
              <a:buChar char="•"/>
            </a:pPr>
            <a:r>
              <a:rPr lang="en-US" sz="1867" dirty="0"/>
              <a:t>I started my career at Capgemini Mumbai as an Application Packaging Engineer. I used to develop Windows Installer (.</a:t>
            </a:r>
            <a:r>
              <a:rPr lang="en-US" sz="1867" dirty="0" err="1"/>
              <a:t>msi</a:t>
            </a:r>
            <a:r>
              <a:rPr lang="en-US" sz="1867" dirty="0"/>
              <a:t>) packages using InstallShield, Orca, etc. </a:t>
            </a:r>
          </a:p>
          <a:p>
            <a:endParaRPr lang="en-US" sz="1867" dirty="0"/>
          </a:p>
          <a:p>
            <a:pPr marL="380990" indent="-380990">
              <a:buFont typeface="Arial" panose="020B0604020202020204" pitchFamily="34" charset="0"/>
              <a:buChar char="•"/>
            </a:pPr>
            <a:r>
              <a:rPr lang="en-US" sz="1867" dirty="0"/>
              <a:t>Reach out to me at :-</a:t>
            </a:r>
          </a:p>
          <a:p>
            <a:r>
              <a:rPr lang="en-US" sz="1867" dirty="0"/>
              <a:t>	https://www.linkedin.com/in/keshav-jain-016427121/</a:t>
            </a:r>
            <a:br>
              <a:rPr lang="en-US" sz="1867" dirty="0"/>
            </a:br>
            <a:r>
              <a:rPr lang="en-US" sz="1867" dirty="0"/>
              <a:t>	https://twitter.com/KeshavJain13</a:t>
            </a:r>
          </a:p>
          <a:p>
            <a:pPr marL="380990" indent="-380990">
              <a:buFont typeface="Arial" panose="020B0604020202020204" pitchFamily="34" charset="0"/>
              <a:buChar char="•"/>
            </a:pPr>
            <a:endParaRPr lang="en-US" sz="1867" dirty="0"/>
          </a:p>
        </p:txBody>
      </p:sp>
    </p:spTree>
    <p:extLst>
      <p:ext uri="{BB962C8B-B14F-4D97-AF65-F5344CB8AC3E}">
        <p14:creationId xmlns:p14="http://schemas.microsoft.com/office/powerpoint/2010/main" val="25675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2110-728F-47D0-A1E1-76E15CF5A95A}"/>
              </a:ext>
            </a:extLst>
          </p:cNvPr>
          <p:cNvSpPr>
            <a:spLocks noGrp="1"/>
          </p:cNvSpPr>
          <p:nvPr>
            <p:ph type="title"/>
          </p:nvPr>
        </p:nvSpPr>
        <p:spPr/>
        <p:txBody>
          <a:bodyPr/>
          <a:lstStyle/>
          <a:p>
            <a:r>
              <a:rPr lang="en-US" dirty="0"/>
              <a:t>	Lets start with Philosophical Quote </a:t>
            </a:r>
            <a:r>
              <a:rPr lang="en-US" dirty="0">
                <a:sym typeface="Wingdings" panose="05000000000000000000" pitchFamily="2" charset="2"/>
              </a:rPr>
              <a:t></a:t>
            </a:r>
            <a:endParaRPr lang="en-US" dirty="0"/>
          </a:p>
        </p:txBody>
      </p:sp>
      <p:sp>
        <p:nvSpPr>
          <p:cNvPr id="3" name="Rectangle 2">
            <a:extLst>
              <a:ext uri="{FF2B5EF4-FFF2-40B4-BE49-F238E27FC236}">
                <a16:creationId xmlns:a16="http://schemas.microsoft.com/office/drawing/2014/main" id="{B7848D3B-ED79-4B9F-9892-CB7D2E0382DB}"/>
              </a:ext>
            </a:extLst>
          </p:cNvPr>
          <p:cNvSpPr/>
          <p:nvPr/>
        </p:nvSpPr>
        <p:spPr>
          <a:xfrm>
            <a:off x="367645" y="2523970"/>
            <a:ext cx="4411744" cy="3108543"/>
          </a:xfrm>
          <a:prstGeom prst="rect">
            <a:avLst/>
          </a:prstGeom>
        </p:spPr>
        <p:txBody>
          <a:bodyPr wrap="square">
            <a:spAutoFit/>
          </a:bodyPr>
          <a:lstStyle/>
          <a:p>
            <a:r>
              <a:rPr lang="en-US" sz="3200" i="1" dirty="0"/>
              <a:t>Monitoring is one of the fundamental aspects of the popular</a:t>
            </a:r>
            <a:br>
              <a:rPr lang="en-US" sz="3200" i="1" dirty="0"/>
            </a:br>
            <a:r>
              <a:rPr lang="en-US" sz="3200" b="1" i="1" dirty="0"/>
              <a:t>Build-Measure-Learn </a:t>
            </a:r>
            <a:r>
              <a:rPr lang="en-US" sz="3200" i="1" dirty="0"/>
              <a:t>philosophy.</a:t>
            </a:r>
            <a:br>
              <a:rPr lang="en-US" sz="3600" i="1" dirty="0"/>
            </a:br>
            <a:endParaRPr lang="en-US" sz="3600" i="1" dirty="0"/>
          </a:p>
        </p:txBody>
      </p:sp>
      <p:pic>
        <p:nvPicPr>
          <p:cNvPr id="4" name="Picture 3">
            <a:extLst>
              <a:ext uri="{FF2B5EF4-FFF2-40B4-BE49-F238E27FC236}">
                <a16:creationId xmlns:a16="http://schemas.microsoft.com/office/drawing/2014/main" id="{0C4E9B9A-5C9B-4673-88FC-DF862156C924}"/>
              </a:ext>
            </a:extLst>
          </p:cNvPr>
          <p:cNvPicPr>
            <a:picLocks noChangeAspect="1"/>
          </p:cNvPicPr>
          <p:nvPr/>
        </p:nvPicPr>
        <p:blipFill>
          <a:blip r:embed="rId2"/>
          <a:stretch>
            <a:fillRect/>
          </a:stretch>
        </p:blipFill>
        <p:spPr>
          <a:xfrm>
            <a:off x="5989261" y="1670458"/>
            <a:ext cx="6076950" cy="3743325"/>
          </a:xfrm>
          <a:prstGeom prst="rect">
            <a:avLst/>
          </a:prstGeom>
        </p:spPr>
      </p:pic>
    </p:spTree>
    <p:extLst>
      <p:ext uri="{BB962C8B-B14F-4D97-AF65-F5344CB8AC3E}">
        <p14:creationId xmlns:p14="http://schemas.microsoft.com/office/powerpoint/2010/main" val="122857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E427-B76E-4FA6-8760-BAA2195C2304}"/>
              </a:ext>
            </a:extLst>
          </p:cNvPr>
          <p:cNvSpPr>
            <a:spLocks noGrp="1"/>
          </p:cNvSpPr>
          <p:nvPr>
            <p:ph type="title"/>
          </p:nvPr>
        </p:nvSpPr>
        <p:spPr>
          <a:xfrm>
            <a:off x="838200" y="261431"/>
            <a:ext cx="10515600" cy="622489"/>
          </a:xfrm>
        </p:spPr>
        <p:txBody>
          <a:bodyPr>
            <a:normAutofit fontScale="90000"/>
          </a:bodyPr>
          <a:lstStyle/>
          <a:p>
            <a:r>
              <a:rPr lang="en-US" dirty="0"/>
              <a:t>				</a:t>
            </a:r>
            <a:r>
              <a:rPr lang="en-US" sz="5400" b="1" dirty="0"/>
              <a:t>Monitoring</a:t>
            </a:r>
            <a:r>
              <a:rPr lang="en-US" dirty="0"/>
              <a:t> </a:t>
            </a:r>
          </a:p>
        </p:txBody>
      </p:sp>
      <p:sp>
        <p:nvSpPr>
          <p:cNvPr id="3" name="Content Placeholder 2">
            <a:extLst>
              <a:ext uri="{FF2B5EF4-FFF2-40B4-BE49-F238E27FC236}">
                <a16:creationId xmlns:a16="http://schemas.microsoft.com/office/drawing/2014/main" id="{129EB922-7F07-447E-BA02-794370A29DE5}"/>
              </a:ext>
            </a:extLst>
          </p:cNvPr>
          <p:cNvSpPr>
            <a:spLocks noGrp="1"/>
          </p:cNvSpPr>
          <p:nvPr>
            <p:ph idx="1"/>
          </p:nvPr>
        </p:nvSpPr>
        <p:spPr>
          <a:xfrm>
            <a:off x="301658" y="1234911"/>
            <a:ext cx="6403942" cy="5211352"/>
          </a:xfrm>
        </p:spPr>
        <p:txBody>
          <a:bodyPr>
            <a:normAutofit/>
          </a:bodyPr>
          <a:lstStyle/>
          <a:p>
            <a:pPr marL="0" indent="0">
              <a:buNone/>
            </a:pPr>
            <a:r>
              <a:rPr lang="en-US" sz="2400" dirty="0"/>
              <a:t>Monitoring is the act of collecting and analyzing data to audit the performance, health, and availability of your resources. </a:t>
            </a:r>
            <a:br>
              <a:rPr lang="en-US" sz="2400" dirty="0"/>
            </a:br>
            <a:endParaRPr lang="en-US" sz="2400" dirty="0"/>
          </a:p>
          <a:p>
            <a:pPr marL="457200" indent="-457200"/>
            <a:r>
              <a:rPr lang="en-US" sz="2400" b="1" dirty="0"/>
              <a:t>Know - </a:t>
            </a:r>
            <a:r>
              <a:rPr lang="en-US" sz="2400" dirty="0"/>
              <a:t>what devices and applications make up your Infrastructure.</a:t>
            </a:r>
            <a:r>
              <a:rPr lang="en-US" dirty="0"/>
              <a:t> </a:t>
            </a:r>
          </a:p>
          <a:p>
            <a:pPr marL="457200" indent="-457200"/>
            <a:r>
              <a:rPr lang="en-US" sz="2400" b="1" dirty="0"/>
              <a:t>Keep an eye on those devices</a:t>
            </a:r>
            <a:r>
              <a:rPr lang="en-US" sz="2400" dirty="0"/>
              <a:t> in terms of availability, health status and performance and assessing their performance periodically. </a:t>
            </a:r>
          </a:p>
          <a:p>
            <a:pPr marL="457200" indent="-457200"/>
            <a:r>
              <a:rPr lang="en-US" sz="2400" b="1" dirty="0"/>
              <a:t>Reporting to provide details about what has happened/is happening.</a:t>
            </a:r>
            <a:br>
              <a:rPr lang="en-US" sz="2400" b="1" dirty="0"/>
            </a:br>
            <a:endParaRPr lang="en-US" sz="2400" b="1" dirty="0"/>
          </a:p>
          <a:p>
            <a:pPr marL="0" indent="0">
              <a:buNone/>
            </a:pPr>
            <a:r>
              <a:rPr lang="en-US" sz="2400" dirty="0"/>
              <a:t>And many more things… </a:t>
            </a:r>
            <a:endParaRPr lang="en-US" dirty="0"/>
          </a:p>
        </p:txBody>
      </p:sp>
      <p:pic>
        <p:nvPicPr>
          <p:cNvPr id="4" name="Picture 3">
            <a:extLst>
              <a:ext uri="{FF2B5EF4-FFF2-40B4-BE49-F238E27FC236}">
                <a16:creationId xmlns:a16="http://schemas.microsoft.com/office/drawing/2014/main" id="{87EF62A8-A4CB-402A-99FA-BA8F5DFB07D5}"/>
              </a:ext>
            </a:extLst>
          </p:cNvPr>
          <p:cNvPicPr>
            <a:picLocks noChangeAspect="1"/>
          </p:cNvPicPr>
          <p:nvPr/>
        </p:nvPicPr>
        <p:blipFill>
          <a:blip r:embed="rId2"/>
          <a:stretch>
            <a:fillRect/>
          </a:stretch>
        </p:blipFill>
        <p:spPr>
          <a:xfrm>
            <a:off x="6979381" y="1950373"/>
            <a:ext cx="4748401" cy="3129627"/>
          </a:xfrm>
          <a:prstGeom prst="rect">
            <a:avLst/>
          </a:prstGeom>
        </p:spPr>
      </p:pic>
    </p:spTree>
    <p:extLst>
      <p:ext uri="{BB962C8B-B14F-4D97-AF65-F5344CB8AC3E}">
        <p14:creationId xmlns:p14="http://schemas.microsoft.com/office/powerpoint/2010/main" val="265486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62821"/>
            <a:ext cx="11049000" cy="607191"/>
          </a:xfrm>
        </p:spPr>
        <p:txBody>
          <a:bodyPr>
            <a:normAutofit fontScale="90000"/>
          </a:bodyPr>
          <a:lstStyle/>
          <a:p>
            <a:r>
              <a:rPr lang="en-US" dirty="0"/>
              <a:t>			Only Monitoring ?</a:t>
            </a:r>
            <a:endParaRPr lang="en-US" b="0" dirty="0"/>
          </a:p>
        </p:txBody>
      </p:sp>
      <p:sp>
        <p:nvSpPr>
          <p:cNvPr id="3" name="Content Placeholder 2"/>
          <p:cNvSpPr>
            <a:spLocks noGrp="1"/>
          </p:cNvSpPr>
          <p:nvPr>
            <p:ph idx="1"/>
          </p:nvPr>
        </p:nvSpPr>
        <p:spPr>
          <a:xfrm>
            <a:off x="221942" y="1287263"/>
            <a:ext cx="6791417" cy="5307916"/>
          </a:xfrm>
        </p:spPr>
        <p:txBody>
          <a:bodyPr>
            <a:normAutofit fontScale="92500" lnSpcReduction="10000"/>
          </a:bodyPr>
          <a:lstStyle/>
          <a:p>
            <a:pPr marL="0" indent="0">
              <a:buNone/>
            </a:pPr>
            <a:r>
              <a:rPr lang="en-US" dirty="0"/>
              <a:t>Nobody wants to do "Only Monitoring".  </a:t>
            </a:r>
            <a:br>
              <a:rPr lang="en-US" dirty="0"/>
            </a:br>
            <a:endParaRPr lang="en-US" dirty="0"/>
          </a:p>
          <a:p>
            <a:pPr marL="0" indent="0">
              <a:buNone/>
            </a:pPr>
            <a:r>
              <a:rPr lang="en-US" dirty="0"/>
              <a:t>Everyone wants :-</a:t>
            </a:r>
            <a:br>
              <a:rPr lang="en-US" dirty="0"/>
            </a:br>
            <a:endParaRPr lang="en-US" dirty="0"/>
          </a:p>
          <a:p>
            <a:pPr marL="285739" indent="-285739"/>
            <a:r>
              <a:rPr lang="en-US" dirty="0"/>
              <a:t>Resiliency </a:t>
            </a:r>
            <a:r>
              <a:rPr lang="en-US" b="0" dirty="0"/>
              <a:t>in their infrastructure</a:t>
            </a:r>
            <a:r>
              <a:rPr lang="en-US" dirty="0"/>
              <a:t>.  </a:t>
            </a:r>
          </a:p>
          <a:p>
            <a:pPr marL="285739" indent="-285739"/>
            <a:r>
              <a:rPr lang="en-US" dirty="0"/>
              <a:t>Fix the problem </a:t>
            </a:r>
            <a:r>
              <a:rPr lang="en-US" b="0" dirty="0"/>
              <a:t>ASAP. </a:t>
            </a:r>
          </a:p>
          <a:p>
            <a:pPr marL="285739" indent="-285739"/>
            <a:r>
              <a:rPr lang="en-US" dirty="0"/>
              <a:t>Predict </a:t>
            </a:r>
            <a:r>
              <a:rPr lang="en-US" b="0" dirty="0"/>
              <a:t>the failures and outages.</a:t>
            </a:r>
            <a:endParaRPr lang="en-US" dirty="0"/>
          </a:p>
          <a:p>
            <a:pPr marL="285739" indent="-285739"/>
            <a:r>
              <a:rPr lang="en-US" dirty="0"/>
              <a:t>Assess </a:t>
            </a:r>
            <a:r>
              <a:rPr lang="en-US" b="0" dirty="0"/>
              <a:t>the health of the infrastructure. </a:t>
            </a:r>
          </a:p>
          <a:p>
            <a:pPr marL="285739" indent="-285739"/>
            <a:r>
              <a:rPr lang="en-US" b="0" dirty="0"/>
              <a:t>Keep the data </a:t>
            </a:r>
            <a:r>
              <a:rPr lang="en-US" dirty="0"/>
              <a:t>for future assessment</a:t>
            </a:r>
            <a:r>
              <a:rPr lang="en-US" b="0" dirty="0"/>
              <a:t>. </a:t>
            </a:r>
          </a:p>
          <a:p>
            <a:pPr marL="0" indent="0">
              <a:buNone/>
            </a:pPr>
            <a:br>
              <a:rPr lang="en-US" sz="2000" i="1" dirty="0"/>
            </a:br>
            <a:r>
              <a:rPr lang="en-US" sz="2000" i="1" dirty="0"/>
              <a:t>In simple words, when something goes wrong, the system should have the power to automatically ﬁx it or automatically alert someone  or even automatically create a ticket in a service desk and assign it to a queue.</a:t>
            </a:r>
          </a:p>
        </p:txBody>
      </p:sp>
      <p:pic>
        <p:nvPicPr>
          <p:cNvPr id="4" name="Picture 3">
            <a:extLst>
              <a:ext uri="{FF2B5EF4-FFF2-40B4-BE49-F238E27FC236}">
                <a16:creationId xmlns:a16="http://schemas.microsoft.com/office/drawing/2014/main" id="{C9D5D389-6577-41C9-A190-B97BD3A25642}"/>
              </a:ext>
            </a:extLst>
          </p:cNvPr>
          <p:cNvPicPr>
            <a:picLocks noChangeAspect="1"/>
          </p:cNvPicPr>
          <p:nvPr/>
        </p:nvPicPr>
        <p:blipFill>
          <a:blip r:embed="rId2"/>
          <a:stretch>
            <a:fillRect/>
          </a:stretch>
        </p:blipFill>
        <p:spPr>
          <a:xfrm>
            <a:off x="7135057" y="955674"/>
            <a:ext cx="4953000" cy="4505325"/>
          </a:xfrm>
          <a:prstGeom prst="rect">
            <a:avLst/>
          </a:prstGeom>
        </p:spPr>
      </p:pic>
    </p:spTree>
    <p:extLst>
      <p:ext uri="{BB962C8B-B14F-4D97-AF65-F5344CB8AC3E}">
        <p14:creationId xmlns:p14="http://schemas.microsoft.com/office/powerpoint/2010/main" val="188132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705094-5D88-42B5-BDB0-AB7CEEB84AD0}"/>
              </a:ext>
            </a:extLst>
          </p:cNvPr>
          <p:cNvSpPr>
            <a:spLocks noGrp="1"/>
          </p:cNvSpPr>
          <p:nvPr>
            <p:ph type="title"/>
          </p:nvPr>
        </p:nvSpPr>
        <p:spPr>
          <a:xfrm>
            <a:off x="435785" y="84841"/>
            <a:ext cx="11184715" cy="631596"/>
          </a:xfrm>
        </p:spPr>
        <p:txBody>
          <a:bodyPr>
            <a:normAutofit fontScale="90000"/>
          </a:bodyPr>
          <a:lstStyle/>
          <a:p>
            <a:r>
              <a:rPr lang="en-US" dirty="0"/>
              <a:t>				</a:t>
            </a:r>
            <a:br>
              <a:rPr lang="en-US" dirty="0"/>
            </a:br>
            <a:r>
              <a:rPr lang="en-US" dirty="0"/>
              <a:t>				Azure Monitor</a:t>
            </a:r>
            <a:br>
              <a:rPr lang="en-US" dirty="0"/>
            </a:br>
            <a:endParaRPr lang="en-US" b="0" dirty="0"/>
          </a:p>
        </p:txBody>
      </p:sp>
      <p:pic>
        <p:nvPicPr>
          <p:cNvPr id="5" name="Picture 4">
            <a:extLst>
              <a:ext uri="{FF2B5EF4-FFF2-40B4-BE49-F238E27FC236}">
                <a16:creationId xmlns:a16="http://schemas.microsoft.com/office/drawing/2014/main" id="{1F480B3E-CE4C-4ABA-BC63-17B94805C29A}"/>
              </a:ext>
            </a:extLst>
          </p:cNvPr>
          <p:cNvPicPr>
            <a:picLocks noChangeAspect="1"/>
          </p:cNvPicPr>
          <p:nvPr/>
        </p:nvPicPr>
        <p:blipFill>
          <a:blip r:embed="rId3"/>
          <a:stretch>
            <a:fillRect/>
          </a:stretch>
        </p:blipFill>
        <p:spPr>
          <a:xfrm>
            <a:off x="5342351" y="1234911"/>
            <a:ext cx="6849649" cy="4007556"/>
          </a:xfrm>
          <a:prstGeom prst="rect">
            <a:avLst/>
          </a:prstGeom>
        </p:spPr>
      </p:pic>
      <p:sp>
        <p:nvSpPr>
          <p:cNvPr id="7" name="Content Placeholder 2">
            <a:extLst>
              <a:ext uri="{FF2B5EF4-FFF2-40B4-BE49-F238E27FC236}">
                <a16:creationId xmlns:a16="http://schemas.microsoft.com/office/drawing/2014/main" id="{DDB57741-51FD-460E-B55E-248210B0C883}"/>
              </a:ext>
            </a:extLst>
          </p:cNvPr>
          <p:cNvSpPr txBox="1">
            <a:spLocks/>
          </p:cNvSpPr>
          <p:nvPr/>
        </p:nvSpPr>
        <p:spPr>
          <a:xfrm>
            <a:off x="229425" y="1234911"/>
            <a:ext cx="4992815" cy="5190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It provide full observability into your applications, infrastructure and network and make it easier to discover a potential root cause when something fails.</a:t>
            </a:r>
            <a:br>
              <a:rPr lang="en-US" sz="1800" dirty="0"/>
            </a:br>
            <a:endParaRPr lang="en-US" sz="1800" dirty="0"/>
          </a:p>
          <a:p>
            <a:pPr marL="500042" lvl="3" indent="-214304"/>
            <a:r>
              <a:rPr lang="en-US" sz="2000" dirty="0"/>
              <a:t>Provides easy mechanism for collecting telemetry Data.</a:t>
            </a:r>
            <a:br>
              <a:rPr lang="en-US" sz="2000" dirty="0"/>
            </a:br>
            <a:endParaRPr lang="en-US" sz="2000" dirty="0"/>
          </a:p>
          <a:p>
            <a:pPr marL="500042" lvl="3" indent="-214304"/>
            <a:r>
              <a:rPr lang="en-US" sz="2000" dirty="0"/>
              <a:t>Proactively identify issues and automatically respond to alerts.</a:t>
            </a:r>
            <a:br>
              <a:rPr lang="en-US" sz="2000" dirty="0"/>
            </a:br>
            <a:endParaRPr lang="en-US" sz="2000" dirty="0"/>
          </a:p>
          <a:p>
            <a:pPr marL="500042" lvl="3" indent="-214304"/>
            <a:r>
              <a:rPr lang="en-US" sz="2000" dirty="0"/>
              <a:t>Flexible enough to get integrated with partner integrations to help you bring your DevOps, ITSM, SIEM and other custom tools</a:t>
            </a:r>
            <a:r>
              <a:rPr lang="en-US" dirty="0"/>
              <a:t>.</a:t>
            </a:r>
          </a:p>
          <a:p>
            <a:pPr lvl="3" indent="0">
              <a:buFont typeface="Arial" panose="020B0604020202020204" pitchFamily="34" charset="0"/>
              <a:buNone/>
            </a:pPr>
            <a:endParaRPr lang="en-US" dirty="0"/>
          </a:p>
        </p:txBody>
      </p:sp>
    </p:spTree>
    <p:extLst>
      <p:ext uri="{BB962C8B-B14F-4D97-AF65-F5344CB8AC3E}">
        <p14:creationId xmlns:p14="http://schemas.microsoft.com/office/powerpoint/2010/main" val="261563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6393-EAD2-4108-AFE6-AFC703C3522F}"/>
              </a:ext>
            </a:extLst>
          </p:cNvPr>
          <p:cNvSpPr>
            <a:spLocks noGrp="1"/>
          </p:cNvSpPr>
          <p:nvPr>
            <p:ph type="title"/>
          </p:nvPr>
        </p:nvSpPr>
        <p:spPr>
          <a:xfrm>
            <a:off x="838200" y="204871"/>
            <a:ext cx="10515600" cy="577554"/>
          </a:xfrm>
        </p:spPr>
        <p:txBody>
          <a:bodyPr>
            <a:normAutofit fontScale="90000"/>
          </a:bodyPr>
          <a:lstStyle/>
          <a:p>
            <a:r>
              <a:rPr lang="en-US" dirty="0"/>
              <a:t>	Lets Configure the Monitoring !</a:t>
            </a:r>
          </a:p>
        </p:txBody>
      </p:sp>
      <p:sp>
        <p:nvSpPr>
          <p:cNvPr id="3" name="Content Placeholder 2">
            <a:extLst>
              <a:ext uri="{FF2B5EF4-FFF2-40B4-BE49-F238E27FC236}">
                <a16:creationId xmlns:a16="http://schemas.microsoft.com/office/drawing/2014/main" id="{980F3AEC-B508-42D3-989F-3B5084BEFA9B}"/>
              </a:ext>
            </a:extLst>
          </p:cNvPr>
          <p:cNvSpPr>
            <a:spLocks noGrp="1"/>
          </p:cNvSpPr>
          <p:nvPr>
            <p:ph sz="half" idx="1"/>
          </p:nvPr>
        </p:nvSpPr>
        <p:spPr>
          <a:xfrm>
            <a:off x="254524" y="1147666"/>
            <a:ext cx="4949774" cy="5612860"/>
          </a:xfrm>
        </p:spPr>
        <p:txBody>
          <a:bodyPr>
            <a:normAutofit/>
          </a:bodyPr>
          <a:lstStyle/>
          <a:p>
            <a:r>
              <a:rPr lang="en-US" dirty="0"/>
              <a:t>Log data collected by Azure Monitor is stored in a Log Analytics workspace.</a:t>
            </a:r>
            <a:br>
              <a:rPr lang="en-US" dirty="0"/>
            </a:br>
            <a:endParaRPr lang="en-US" dirty="0"/>
          </a:p>
          <a:p>
            <a:r>
              <a:rPr lang="en-US" dirty="0"/>
              <a:t>Workspace stores collected machine data in a specified region. </a:t>
            </a:r>
            <a:br>
              <a:rPr lang="en-US" dirty="0"/>
            </a:br>
            <a:endParaRPr lang="en-US" dirty="0"/>
          </a:p>
          <a:p>
            <a:r>
              <a:rPr lang="en-US" dirty="0"/>
              <a:t>Here you can Manage and protect Azure or AWS, Windows Server or Linux with a cost-effective, all-in-one cloud IT management solution.</a:t>
            </a:r>
          </a:p>
        </p:txBody>
      </p:sp>
      <p:pic>
        <p:nvPicPr>
          <p:cNvPr id="4" name="Picture 3">
            <a:extLst>
              <a:ext uri="{FF2B5EF4-FFF2-40B4-BE49-F238E27FC236}">
                <a16:creationId xmlns:a16="http://schemas.microsoft.com/office/drawing/2014/main" id="{9D6E2B1D-9FE5-4AC8-944B-662D7064D223}"/>
              </a:ext>
            </a:extLst>
          </p:cNvPr>
          <p:cNvPicPr>
            <a:picLocks noChangeAspect="1"/>
          </p:cNvPicPr>
          <p:nvPr/>
        </p:nvPicPr>
        <p:blipFill>
          <a:blip r:embed="rId2"/>
          <a:stretch>
            <a:fillRect/>
          </a:stretch>
        </p:blipFill>
        <p:spPr>
          <a:xfrm>
            <a:off x="5502189" y="1147665"/>
            <a:ext cx="6019589" cy="5612860"/>
          </a:xfrm>
          <a:prstGeom prst="rect">
            <a:avLst/>
          </a:prstGeom>
        </p:spPr>
      </p:pic>
    </p:spTree>
    <p:extLst>
      <p:ext uri="{BB962C8B-B14F-4D97-AF65-F5344CB8AC3E}">
        <p14:creationId xmlns:p14="http://schemas.microsoft.com/office/powerpoint/2010/main" val="418161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1C78-AC37-484D-8D29-2D61EB2E334F}"/>
              </a:ext>
            </a:extLst>
          </p:cNvPr>
          <p:cNvSpPr>
            <a:spLocks noGrp="1"/>
          </p:cNvSpPr>
          <p:nvPr>
            <p:ph type="title"/>
          </p:nvPr>
        </p:nvSpPr>
        <p:spPr>
          <a:xfrm>
            <a:off x="838200" y="365126"/>
            <a:ext cx="10515600" cy="813226"/>
          </a:xfrm>
        </p:spPr>
        <p:txBody>
          <a:bodyPr>
            <a:normAutofit/>
          </a:bodyPr>
          <a:lstStyle/>
          <a:p>
            <a:r>
              <a:rPr lang="en-US" sz="3600" dirty="0"/>
              <a:t>	Monitoring Resources from Azure Environment</a:t>
            </a:r>
          </a:p>
        </p:txBody>
      </p:sp>
      <p:sp>
        <p:nvSpPr>
          <p:cNvPr id="3" name="Content Placeholder 2">
            <a:extLst>
              <a:ext uri="{FF2B5EF4-FFF2-40B4-BE49-F238E27FC236}">
                <a16:creationId xmlns:a16="http://schemas.microsoft.com/office/drawing/2014/main" id="{980DCD23-2CFE-4E18-8750-562A9BBF097F}"/>
              </a:ext>
            </a:extLst>
          </p:cNvPr>
          <p:cNvSpPr>
            <a:spLocks noGrp="1"/>
          </p:cNvSpPr>
          <p:nvPr>
            <p:ph idx="1"/>
          </p:nvPr>
        </p:nvSpPr>
        <p:spPr>
          <a:xfrm>
            <a:off x="659876" y="1404595"/>
            <a:ext cx="5659644" cy="4650766"/>
          </a:xfrm>
        </p:spPr>
        <p:txBody>
          <a:bodyPr>
            <a:normAutofit lnSpcReduction="10000"/>
          </a:bodyPr>
          <a:lstStyle/>
          <a:p>
            <a:r>
              <a:rPr lang="en-US" dirty="0"/>
              <a:t>Almost all Azure resources can send </a:t>
            </a:r>
            <a:r>
              <a:rPr lang="en-US" b="1" dirty="0"/>
              <a:t>telemetry</a:t>
            </a:r>
            <a:r>
              <a:rPr lang="en-US" dirty="0"/>
              <a:t> to the  Log Analytics Workspace. </a:t>
            </a:r>
            <a:br>
              <a:rPr lang="en-US" dirty="0"/>
            </a:br>
            <a:endParaRPr lang="en-US" dirty="0"/>
          </a:p>
          <a:p>
            <a:r>
              <a:rPr lang="en-US" dirty="0"/>
              <a:t>Most of the Azure resource have option to  send their </a:t>
            </a:r>
            <a:r>
              <a:rPr lang="en-US" b="1" dirty="0"/>
              <a:t>diagnostic</a:t>
            </a:r>
            <a:r>
              <a:rPr lang="en-US" dirty="0"/>
              <a:t> data to Azure Monitor workspace through Diagnostic settings. </a:t>
            </a:r>
          </a:p>
          <a:p>
            <a:endParaRPr lang="en-US" dirty="0"/>
          </a:p>
          <a:p>
            <a:r>
              <a:rPr lang="en-US" dirty="0"/>
              <a:t>We can easily collect the </a:t>
            </a:r>
            <a:r>
              <a:rPr lang="en-US" b="1" dirty="0"/>
              <a:t>Metric</a:t>
            </a:r>
            <a:r>
              <a:rPr lang="en-US" dirty="0"/>
              <a:t> data from the Azure resources. </a:t>
            </a:r>
          </a:p>
        </p:txBody>
      </p:sp>
      <p:pic>
        <p:nvPicPr>
          <p:cNvPr id="4" name="Picture 3">
            <a:extLst>
              <a:ext uri="{FF2B5EF4-FFF2-40B4-BE49-F238E27FC236}">
                <a16:creationId xmlns:a16="http://schemas.microsoft.com/office/drawing/2014/main" id="{55E46161-7A6D-4C34-8551-3A1548169200}"/>
              </a:ext>
            </a:extLst>
          </p:cNvPr>
          <p:cNvPicPr>
            <a:picLocks noChangeAspect="1"/>
          </p:cNvPicPr>
          <p:nvPr/>
        </p:nvPicPr>
        <p:blipFill>
          <a:blip r:embed="rId3"/>
          <a:stretch>
            <a:fillRect/>
          </a:stretch>
        </p:blipFill>
        <p:spPr>
          <a:xfrm>
            <a:off x="7350649" y="1944040"/>
            <a:ext cx="4181475" cy="3571875"/>
          </a:xfrm>
          <a:prstGeom prst="rect">
            <a:avLst/>
          </a:prstGeom>
        </p:spPr>
      </p:pic>
    </p:spTree>
    <p:extLst>
      <p:ext uri="{BB962C8B-B14F-4D97-AF65-F5344CB8AC3E}">
        <p14:creationId xmlns:p14="http://schemas.microsoft.com/office/powerpoint/2010/main" val="46723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TotalTime>
  <Words>1144</Words>
  <Application>Microsoft Office PowerPoint</Application>
  <PresentationFormat>Widescreen</PresentationFormat>
  <Paragraphs>107</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Welcome to - Bangalore Monitoring &amp; Observability   Meetup </vt:lpstr>
      <vt:lpstr>Monitoring and Managing the Infrastructure with Azure Monitor and Azure Automation</vt:lpstr>
      <vt:lpstr>    About me </vt:lpstr>
      <vt:lpstr> Lets start with Philosophical Quote </vt:lpstr>
      <vt:lpstr>    Monitoring </vt:lpstr>
      <vt:lpstr>   Only Monitoring ?</vt:lpstr>
      <vt:lpstr>         Azure Monitor </vt:lpstr>
      <vt:lpstr> Lets Configure the Monitoring !</vt:lpstr>
      <vt:lpstr> Monitoring Resources from Azure Environment</vt:lpstr>
      <vt:lpstr>  Monitoring Hybrid Infrastructure</vt:lpstr>
      <vt:lpstr>   Azure Monitor Solution</vt:lpstr>
      <vt:lpstr>    Azure Automation.</vt:lpstr>
      <vt:lpstr>Configuring the Azure Automation Account. </vt:lpstr>
      <vt:lpstr>  Auto correcting the issues with Azure Alerts. </vt:lpstr>
      <vt:lpstr>  Auto correcting the issues.</vt:lpstr>
      <vt:lpstr> Running runbooks thru Azure Automation.</vt:lpstr>
      <vt:lpstr>Executing the Runbook on Hybrid Environment</vt:lpstr>
      <vt:lpstr>   Update Management</vt:lpstr>
      <vt:lpstr>  Inventory and Change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Managing the Hybrid Infrastructure with Azure Monitor and Azure Automation</dc:title>
  <dc:creator>Jain, Keshav Deo</dc:creator>
  <cp:lastModifiedBy>Keshav Jain</cp:lastModifiedBy>
  <cp:revision>43</cp:revision>
  <dcterms:created xsi:type="dcterms:W3CDTF">2020-04-23T11:10:09Z</dcterms:created>
  <dcterms:modified xsi:type="dcterms:W3CDTF">2020-05-23T07:34:13Z</dcterms:modified>
</cp:coreProperties>
</file>