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2"/>
  </p:notesMasterIdLst>
  <p:handoutMasterIdLst>
    <p:handoutMasterId r:id="rId23"/>
  </p:handoutMasterIdLst>
  <p:sldIdLst>
    <p:sldId id="277" r:id="rId4"/>
    <p:sldId id="399" r:id="rId5"/>
    <p:sldId id="400" r:id="rId6"/>
    <p:sldId id="401" r:id="rId7"/>
    <p:sldId id="409" r:id="rId8"/>
    <p:sldId id="402" r:id="rId9"/>
    <p:sldId id="403" r:id="rId10"/>
    <p:sldId id="412" r:id="rId11"/>
    <p:sldId id="416" r:id="rId12"/>
    <p:sldId id="417" r:id="rId13"/>
    <p:sldId id="415" r:id="rId14"/>
    <p:sldId id="418" r:id="rId15"/>
    <p:sldId id="404" r:id="rId16"/>
    <p:sldId id="419" r:id="rId17"/>
    <p:sldId id="405" r:id="rId18"/>
    <p:sldId id="406" r:id="rId19"/>
    <p:sldId id="407" r:id="rId20"/>
    <p:sldId id="42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54" autoAdjust="0"/>
    <p:restoredTop sz="94660" autoAdjust="0"/>
  </p:normalViewPr>
  <p:slideViewPr>
    <p:cSldViewPr snapToGrid="0">
      <p:cViewPr varScale="1">
        <p:scale>
          <a:sx n="85" d="100"/>
          <a:sy n="85" d="100"/>
        </p:scale>
        <p:origin x="642"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79076" y="1609792"/>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r>
              <a:rPr lang="en-US" sz="2400" b="1" dirty="0">
                <a:solidFill>
                  <a:srgbClr val="000000"/>
                </a:solidFill>
              </a:rPr>
              <a:t>Computer Sciences and Engineering with Specialization in AI &amp; ML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i="0" dirty="0">
                <a:solidFill>
                  <a:srgbClr val="333333"/>
                </a:solidFill>
                <a:effectLst/>
                <a:latin typeface="Roboto" panose="02000000000000000000" pitchFamily="2" charset="0"/>
              </a:rPr>
              <a:t>Big Data Analytics for Predictive Maintenance</a:t>
            </a:r>
            <a:endParaRPr lang="en-US" sz="3600" b="1"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1735283" cy="1323439"/>
          </a:xfrm>
          <a:prstGeom prst="rect">
            <a:avLst/>
          </a:prstGeom>
          <a:noFill/>
        </p:spPr>
        <p:txBody>
          <a:bodyPr wrap="none" rtlCol="0">
            <a:spAutoFit/>
          </a:bodyPr>
          <a:lstStyle/>
          <a:p>
            <a:r>
              <a:rPr lang="en-US" sz="2000" b="1" dirty="0"/>
              <a:t>Submitted by: </a:t>
            </a:r>
          </a:p>
          <a:p>
            <a:r>
              <a:rPr lang="en-US" sz="2000" dirty="0"/>
              <a:t>Keshav</a:t>
            </a:r>
          </a:p>
          <a:p>
            <a:r>
              <a:rPr lang="en-US" sz="2000" dirty="0"/>
              <a:t>21BCS5372</a:t>
            </a:r>
            <a:endParaRPr lang="en-US" sz="16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Mr. </a:t>
            </a:r>
            <a:r>
              <a:rPr lang="en-US" sz="2000" b="0" i="0" dirty="0" err="1">
                <a:solidFill>
                  <a:srgbClr val="333333"/>
                </a:solidFill>
                <a:effectLst/>
                <a:latin typeface="Roboto" panose="02000000000000000000" pitchFamily="2" charset="0"/>
              </a:rPr>
              <a:t>Nirmalya</a:t>
            </a:r>
            <a:r>
              <a:rPr lang="en-US" sz="2000" b="0" i="0" dirty="0">
                <a:solidFill>
                  <a:srgbClr val="333333"/>
                </a:solidFill>
                <a:effectLst/>
                <a:latin typeface="Roboto" panose="02000000000000000000" pitchFamily="2" charset="0"/>
              </a:rPr>
              <a:t> </a:t>
            </a:r>
            <a:r>
              <a:rPr lang="en-US" sz="2000" b="0" i="0" dirty="0" err="1">
                <a:solidFill>
                  <a:srgbClr val="333333"/>
                </a:solidFill>
                <a:effectLst/>
                <a:latin typeface="Roboto" panose="02000000000000000000" pitchFamily="2" charset="0"/>
              </a:rPr>
              <a:t>Basu</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7" name="Content Placeholder 6"/>
          <p:cNvSpPr>
            <a:spLocks noGrp="1"/>
          </p:cNvSpPr>
          <p:nvPr>
            <p:ph idx="1"/>
          </p:nvPr>
        </p:nvSpPr>
        <p:spPr>
          <a:xfrm>
            <a:off x="360485" y="1468315"/>
            <a:ext cx="11236569" cy="5125915"/>
          </a:xfrm>
        </p:spPr>
        <p:txBody>
          <a:bodyPr>
            <a:noAutofit/>
          </a:bodyPr>
          <a:lstStyle/>
          <a:p>
            <a:pPr marL="0" indent="0">
              <a:buNone/>
            </a:pPr>
            <a:r>
              <a:rPr lang="en-US" sz="1900" b="1" u="sng" dirty="0"/>
              <a:t>Testing and Optimization:</a:t>
            </a:r>
            <a:endParaRPr lang="en-US" sz="1900" u="sng" dirty="0"/>
          </a:p>
          <a:p>
            <a:pPr>
              <a:buFont typeface="Arial" panose="020B0604020202020204" pitchFamily="34" charset="0"/>
              <a:buChar char="•"/>
            </a:pPr>
            <a:r>
              <a:rPr lang="en-US" sz="1900" b="1" dirty="0"/>
              <a:t>Pilot Testing:</a:t>
            </a:r>
            <a:r>
              <a:rPr lang="en-US" sz="1900" dirty="0"/>
              <a:t> Run the LSTM model in a controlled environment to assess its predictive accuracy and make adjustments as needed.</a:t>
            </a:r>
          </a:p>
          <a:p>
            <a:pPr>
              <a:buFont typeface="Arial" panose="020B0604020202020204" pitchFamily="34" charset="0"/>
              <a:buChar char="•"/>
            </a:pPr>
            <a:r>
              <a:rPr lang="en-US" sz="1900" b="1" dirty="0"/>
              <a:t>Continuous Improvement:</a:t>
            </a:r>
            <a:r>
              <a:rPr lang="en-US" sz="1900" dirty="0"/>
              <a:t> Regularly update the model with new data, retrain it to adapt to changing conditions, and fine-tune as more data becomes available.</a:t>
            </a:r>
          </a:p>
          <a:p>
            <a:pPr marL="0" indent="0">
              <a:buNone/>
            </a:pPr>
            <a:r>
              <a:rPr lang="en-US" sz="1900" b="1" u="sng" dirty="0"/>
              <a:t>Deployment and Monitoring:</a:t>
            </a:r>
            <a:endParaRPr lang="en-US" sz="1900" u="sng" dirty="0"/>
          </a:p>
          <a:p>
            <a:pPr>
              <a:buFont typeface="Arial" panose="020B0604020202020204" pitchFamily="34" charset="0"/>
              <a:buChar char="•"/>
            </a:pPr>
            <a:r>
              <a:rPr lang="en-US" sz="1900" b="1" dirty="0"/>
              <a:t>Full-Scale Deployment:</a:t>
            </a:r>
            <a:r>
              <a:rPr lang="en-US" sz="1900" dirty="0"/>
              <a:t> Implement the LSTM-based predictive maintenance system across all relevant equipment.</a:t>
            </a:r>
          </a:p>
          <a:p>
            <a:pPr>
              <a:buFont typeface="Arial" panose="020B0604020202020204" pitchFamily="34" charset="0"/>
              <a:buChar char="•"/>
            </a:pPr>
            <a:r>
              <a:rPr lang="en-US" sz="1900" b="1" dirty="0"/>
              <a:t>Monitoring:</a:t>
            </a:r>
            <a:r>
              <a:rPr lang="en-US" sz="1900" dirty="0"/>
              <a:t> Continuously monitor the model's performance, ensuring it remains accurate and reliable over time.</a:t>
            </a:r>
          </a:p>
          <a:p>
            <a:pPr marL="0" indent="0">
              <a:buNone/>
            </a:pPr>
            <a:r>
              <a:rPr lang="en-US" sz="1900" b="1" u="sng" dirty="0"/>
              <a:t>Documentation and Reporting:</a:t>
            </a:r>
            <a:endParaRPr lang="en-US" sz="1900" u="sng" dirty="0"/>
          </a:p>
          <a:p>
            <a:pPr>
              <a:buFont typeface="Arial" panose="020B0604020202020204" pitchFamily="34" charset="0"/>
              <a:buChar char="•"/>
            </a:pPr>
            <a:r>
              <a:rPr lang="en-US" sz="1900" b="1" dirty="0"/>
              <a:t>Process Documentation:</a:t>
            </a:r>
            <a:r>
              <a:rPr lang="en-US" sz="1900" dirty="0"/>
              <a:t> Record the entire methodology for future reference.</a:t>
            </a:r>
          </a:p>
          <a:p>
            <a:pPr>
              <a:buFont typeface="Arial" panose="020B0604020202020204" pitchFamily="34" charset="0"/>
              <a:buChar char="•"/>
            </a:pPr>
            <a:r>
              <a:rPr lang="en-US" sz="1900" b="1" dirty="0"/>
              <a:t>Results Reporting:</a:t>
            </a:r>
            <a:r>
              <a:rPr lang="en-US" sz="1900" dirty="0"/>
              <a:t> Create reports on the model’s performance and the impact on maintenance schedules, downtime reduction, and cost savings.</a:t>
            </a:r>
          </a:p>
          <a:p>
            <a:pPr>
              <a:buFont typeface="Arial" panose="020B0604020202020204" pitchFamily="34" charset="0"/>
              <a:buChar char="•"/>
            </a:pPr>
            <a:endParaRPr lang="en-US" sz="2000" dirty="0"/>
          </a:p>
          <a:p>
            <a:pPr marL="0" indent="0">
              <a:buNone/>
            </a:pPr>
            <a:endParaRPr lang="en-US" sz="2000" u="sng"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612021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Preliminary Results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6" name="Content Placeholder 5">
            <a:extLst>
              <a:ext uri="{FF2B5EF4-FFF2-40B4-BE49-F238E27FC236}">
                <a16:creationId xmlns:a16="http://schemas.microsoft.com/office/drawing/2014/main" id="{702F4886-0D5D-0D0D-0CD3-9757126AFE13}"/>
              </a:ext>
            </a:extLst>
          </p:cNvPr>
          <p:cNvPicPr>
            <a:picLocks noGrp="1" noChangeAspect="1"/>
          </p:cNvPicPr>
          <p:nvPr>
            <p:ph idx="1"/>
          </p:nvPr>
        </p:nvPicPr>
        <p:blipFill>
          <a:blip r:embed="rId2"/>
          <a:stretch>
            <a:fillRect/>
          </a:stretch>
        </p:blipFill>
        <p:spPr>
          <a:xfrm>
            <a:off x="3614737" y="2415381"/>
            <a:ext cx="4962525" cy="3171825"/>
          </a:xfrm>
        </p:spPr>
      </p:pic>
    </p:spTree>
    <p:extLst>
      <p:ext uri="{BB962C8B-B14F-4D97-AF65-F5344CB8AC3E}">
        <p14:creationId xmlns:p14="http://schemas.microsoft.com/office/powerpoint/2010/main" val="81712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30304-BA1D-54E4-9C33-1A89EB1717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4159BE-6FCF-87E8-8744-19B6C5F82C9B}"/>
              </a:ext>
            </a:extLst>
          </p:cNvPr>
          <p:cNvSpPr>
            <a:spLocks noGrp="1"/>
          </p:cNvSpPr>
          <p:nvPr>
            <p:ph type="title"/>
          </p:nvPr>
        </p:nvSpPr>
        <p:spPr/>
        <p:txBody>
          <a:bodyPr/>
          <a:lstStyle/>
          <a:p>
            <a:r>
              <a:rPr lang="en-US" dirty="0"/>
              <a:t>Preliminary Results</a:t>
            </a:r>
          </a:p>
        </p:txBody>
      </p:sp>
      <p:sp>
        <p:nvSpPr>
          <p:cNvPr id="4" name="Slide Number Placeholder 3">
            <a:extLst>
              <a:ext uri="{FF2B5EF4-FFF2-40B4-BE49-F238E27FC236}">
                <a16:creationId xmlns:a16="http://schemas.microsoft.com/office/drawing/2014/main" id="{4C20E86D-A902-B69A-F7FF-05CBB7700C64}"/>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8" name="Content Placeholder 7">
            <a:extLst>
              <a:ext uri="{FF2B5EF4-FFF2-40B4-BE49-F238E27FC236}">
                <a16:creationId xmlns:a16="http://schemas.microsoft.com/office/drawing/2014/main" id="{B37CC5F4-DCDE-8410-DED3-ACA8BC145C08}"/>
              </a:ext>
            </a:extLst>
          </p:cNvPr>
          <p:cNvPicPr>
            <a:picLocks noGrp="1" noChangeAspect="1"/>
          </p:cNvPicPr>
          <p:nvPr>
            <p:ph idx="1"/>
          </p:nvPr>
        </p:nvPicPr>
        <p:blipFill>
          <a:blip r:embed="rId2"/>
          <a:stretch>
            <a:fillRect/>
          </a:stretch>
        </p:blipFill>
        <p:spPr>
          <a:xfrm>
            <a:off x="2219854" y="1690689"/>
            <a:ext cx="6938923" cy="3294236"/>
          </a:xfrm>
        </p:spPr>
      </p:pic>
      <p:pic>
        <p:nvPicPr>
          <p:cNvPr id="9" name="Content Placeholder 6">
            <a:extLst>
              <a:ext uri="{FF2B5EF4-FFF2-40B4-BE49-F238E27FC236}">
                <a16:creationId xmlns:a16="http://schemas.microsoft.com/office/drawing/2014/main" id="{52EA70B4-4830-F08C-E935-8DF5D8BCBE77}"/>
              </a:ext>
            </a:extLst>
          </p:cNvPr>
          <p:cNvPicPr>
            <a:picLocks noChangeAspect="1"/>
          </p:cNvPicPr>
          <p:nvPr/>
        </p:nvPicPr>
        <p:blipFill>
          <a:blip r:embed="rId3"/>
          <a:stretch>
            <a:fillRect/>
          </a:stretch>
        </p:blipFill>
        <p:spPr>
          <a:xfrm>
            <a:off x="1974673" y="5230239"/>
            <a:ext cx="7274168" cy="880797"/>
          </a:xfrm>
          <a:prstGeom prst="rect">
            <a:avLst/>
          </a:prstGeom>
        </p:spPr>
      </p:pic>
    </p:spTree>
    <p:extLst>
      <p:ext uri="{BB962C8B-B14F-4D97-AF65-F5344CB8AC3E}">
        <p14:creationId xmlns:p14="http://schemas.microsoft.com/office/powerpoint/2010/main" val="2839754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normAutofit fontScale="92500" lnSpcReduction="10000"/>
          </a:bodyPr>
          <a:lstStyle/>
          <a:p>
            <a:r>
              <a:rPr lang="en-US" dirty="0"/>
              <a:t>The model outputs a binary classification that determines whether a machine is likely to fail within a specified time frame, such as 30 days. This classification is based on the probability of failure, which is derived from analyzing historical operational data. The model predicts the probability of failure as either a “failure” (1) or “non-failure” (0), enabling the identification of critical machines that require maintenance or inspection.</a:t>
            </a:r>
          </a:p>
          <a:p>
            <a:r>
              <a:rPr lang="en-US" dirty="0"/>
              <a:t>The final output from the model also includes performance metrics such as accuracy, precision, recall, F1-score, and confusion matrix, which help assess the model's reliability and effectiveness in predicting failures. These metrics are essential for understanding how well the model distinguishes between failure and non-failure events, which is critical for implementing effective predictive maintenance strategies.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4003662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B803C-E34C-A999-28AA-6E2BA6759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B8D5BC-D538-9833-3855-C4CFA0668D8F}"/>
              </a:ext>
            </a:extLst>
          </p:cNvPr>
          <p:cNvSpPr>
            <a:spLocks noGrp="1"/>
          </p:cNvSpPr>
          <p:nvPr>
            <p:ph type="title"/>
          </p:nvPr>
        </p:nvSpPr>
        <p:spPr/>
        <p:txBody>
          <a:bodyPr/>
          <a:lstStyle/>
          <a:p>
            <a:r>
              <a:rPr lang="en-US" dirty="0"/>
              <a:t>Results and Outputs</a:t>
            </a:r>
          </a:p>
        </p:txBody>
      </p:sp>
      <p:pic>
        <p:nvPicPr>
          <p:cNvPr id="6" name="Content Placeholder 5">
            <a:extLst>
              <a:ext uri="{FF2B5EF4-FFF2-40B4-BE49-F238E27FC236}">
                <a16:creationId xmlns:a16="http://schemas.microsoft.com/office/drawing/2014/main" id="{8F6A6E03-1C15-B728-9343-D6629166C859}"/>
              </a:ext>
            </a:extLst>
          </p:cNvPr>
          <p:cNvPicPr>
            <a:picLocks noGrp="1" noChangeAspect="1"/>
          </p:cNvPicPr>
          <p:nvPr>
            <p:ph idx="1"/>
          </p:nvPr>
        </p:nvPicPr>
        <p:blipFill>
          <a:blip r:embed="rId2"/>
          <a:stretch>
            <a:fillRect/>
          </a:stretch>
        </p:blipFill>
        <p:spPr>
          <a:xfrm>
            <a:off x="1060617" y="2227993"/>
            <a:ext cx="10070765" cy="2531155"/>
          </a:xfrm>
        </p:spPr>
      </p:pic>
      <p:sp>
        <p:nvSpPr>
          <p:cNvPr id="4" name="Slide Number Placeholder 3">
            <a:extLst>
              <a:ext uri="{FF2B5EF4-FFF2-40B4-BE49-F238E27FC236}">
                <a16:creationId xmlns:a16="http://schemas.microsoft.com/office/drawing/2014/main" id="{AA18D4AC-CFDF-366A-BAC7-3F4AD57174BA}"/>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2526520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407937"/>
            <a:ext cx="10515600" cy="4351338"/>
          </a:xfrm>
        </p:spPr>
        <p:txBody>
          <a:bodyPr>
            <a:normAutofit lnSpcReduction="10000"/>
          </a:bodyPr>
          <a:lstStyle/>
          <a:p>
            <a:endParaRPr lang="en-US" dirty="0"/>
          </a:p>
          <a:p>
            <a:r>
              <a:rPr lang="en-US" dirty="0"/>
              <a:t>In conclusion, the predictive maintenance model based on LSTM networks effectively analyzes time-series data to predict potential equipment failures. By classifying machines into failure or non-failure categories, the model aids in scheduling maintenance proactively, minimizing downtime, and optimizing operational efficiency. With robust evaluation metrics and successful implementation, this approach presents a reliable and efficient method for enhancing industrial maintenance strategies. Future improvements could further refine accuracy and generalize the model to a wider range of applications, contributing to a more intelligent and cost-effective maintenance framework in industrial settings.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880465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pPr algn="just"/>
            <a:r>
              <a:rPr lang="en-US" dirty="0"/>
              <a:t>The future scope of this predictive maintenance model includes enhancing its generalizability across different industries by integrating additional sensor types and real-time data sources Improved model architectures, such as hybrid models combining LSTM with other deep learning techniques, could further refine accuracy. Additionally, expanding the model to predict multi-failure scenarios, optimizing resource allocation, and automating maintenance decision-making processes could drive more advanced solutions. Further research can also explore the use of edge computing for real-time predictions and integrating AI-based recommendations for maintenance actions, contributing to more intelligent, autonomous industrial systems.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952428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342900" marR="76200" lvl="0" indent="-342900" algn="just">
              <a:lnSpc>
                <a:spcPct val="150000"/>
              </a:lnSpc>
              <a:buFont typeface="+mj-lt"/>
              <a:buAutoNum type="arabicParenR"/>
            </a:pPr>
            <a:r>
              <a:rPr lang="en-US" sz="1600" dirty="0">
                <a:effectLst/>
                <a:latin typeface="Times New Roman" panose="02020603050405020304" pitchFamily="18" charset="0"/>
                <a:ea typeface="Times New Roman" panose="02020603050405020304" pitchFamily="18" charset="0"/>
              </a:rPr>
              <a:t>Big data analytics for predictive maintenance strategies</a:t>
            </a:r>
          </a:p>
          <a:p>
            <a:pPr marL="0" indent="0">
              <a:buNone/>
            </a:pPr>
            <a:r>
              <a:rPr lang="en-US"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CKM Lee, Y Cao, KH Ng - … Chain Management in the Big Data Era, 2017 - igi-global.com2</a:t>
            </a:r>
            <a:br>
              <a:rPr lang="en-US" sz="1600" dirty="0">
                <a:effectLst/>
                <a:latin typeface="Times New Roman" panose="02020603050405020304" pitchFamily="18" charset="0"/>
                <a:ea typeface="Times New Roman" panose="02020603050405020304" pitchFamily="18" charset="0"/>
              </a:rPr>
            </a:br>
            <a:endParaRPr lang="en-US" sz="1600" dirty="0">
              <a:effectLst/>
              <a:latin typeface="Times New Roman" panose="02020603050405020304" pitchFamily="18" charset="0"/>
              <a:ea typeface="Times New Roman" panose="02020603050405020304" pitchFamily="18" charset="0"/>
            </a:endParaRPr>
          </a:p>
          <a:p>
            <a:pPr marL="342900" marR="76200" lvl="0" indent="-342900" algn="just">
              <a:lnSpc>
                <a:spcPct val="150000"/>
              </a:lnSpc>
              <a:buAutoNum type="arabicParenR" startAt="2"/>
            </a:pPr>
            <a:r>
              <a:rPr lang="en-US" sz="1600" dirty="0">
                <a:effectLst/>
                <a:latin typeface="Times New Roman" panose="02020603050405020304" pitchFamily="18" charset="0"/>
                <a:ea typeface="Times New Roman" panose="02020603050405020304" pitchFamily="18" charset="0"/>
              </a:rPr>
              <a:t>Predictive maintenance: How big data analysis can improve maintenance</a:t>
            </a:r>
          </a:p>
          <a:p>
            <a:pPr marL="0" marR="76200" lvl="0" indent="0" algn="just">
              <a:lnSpc>
                <a:spcPct val="150000"/>
              </a:lnSpc>
              <a:buNone/>
            </a:pPr>
            <a:r>
              <a:rPr lang="en-US"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J Daily, J Peterson - Supply chain integration challenges in commercial …, 2017 – Springer</a:t>
            </a:r>
          </a:p>
          <a:p>
            <a:pPr marL="0" marR="76200" lvl="0" indent="0" algn="just">
              <a:lnSpc>
                <a:spcPct val="150000"/>
              </a:lnSpc>
              <a:buNone/>
            </a:pPr>
            <a:r>
              <a:rPr lang="en-US" sz="1600" dirty="0">
                <a:latin typeface="Times New Roman" panose="02020603050405020304" pitchFamily="18" charset="0"/>
                <a:ea typeface="Times New Roman" panose="02020603050405020304" pitchFamily="18" charset="0"/>
              </a:rPr>
              <a:t>3) </a:t>
            </a:r>
            <a:r>
              <a:rPr lang="en-US" sz="1600" dirty="0">
                <a:effectLst/>
                <a:latin typeface="Times New Roman" panose="02020603050405020304" pitchFamily="18" charset="0"/>
                <a:ea typeface="Times New Roman" panose="02020603050405020304" pitchFamily="18" charset="0"/>
              </a:rPr>
              <a:t>Big data analytics for predictive maintenance in maintenance management</a:t>
            </a:r>
          </a:p>
          <a:p>
            <a:pPr marL="0" marR="76200" lvl="0" indent="0" algn="just">
              <a:lnSpc>
                <a:spcPct val="150000"/>
              </a:lnSpc>
              <a:buNone/>
            </a:pPr>
            <a:r>
              <a:rPr lang="en-US"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MN Razali, AF Jamaluddin, R Abdul Jalil… - Property …, 2020 - emerald.com</a:t>
            </a:r>
          </a:p>
          <a:p>
            <a:pPr marL="0" marR="76200" lvl="0" indent="0" algn="just">
              <a:lnSpc>
                <a:spcPct val="150000"/>
              </a:lnSpc>
              <a:buNone/>
            </a:pPr>
            <a:r>
              <a:rPr lang="en-US" sz="1600" dirty="0">
                <a:latin typeface="Times New Roman" panose="02020603050405020304" pitchFamily="18" charset="0"/>
                <a:ea typeface="Times New Roman" panose="02020603050405020304" pitchFamily="18" charset="0"/>
              </a:rPr>
              <a:t>4) </a:t>
            </a:r>
            <a:r>
              <a:rPr lang="en-US" sz="1800" dirty="0">
                <a:effectLst/>
                <a:latin typeface="Times New Roman" panose="02020603050405020304" pitchFamily="18" charset="0"/>
                <a:ea typeface="Times New Roman" panose="02020603050405020304" pitchFamily="18" charset="0"/>
              </a:rPr>
              <a:t>Big data analytics for predictive maintenance modeling: Challenges and opportunities</a:t>
            </a:r>
          </a:p>
          <a:p>
            <a:pPr marL="0" marR="76200" lvl="0" indent="0" algn="just">
              <a:lnSpc>
                <a:spcPct val="150000"/>
              </a:lnSpc>
              <a:buNone/>
            </a:pP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IHF Santos, MM Machado, EE Russo… - Offshore Technology …, 2015 - onepetro.org.</a:t>
            </a:r>
          </a:p>
          <a:p>
            <a:pPr marL="0" marR="76200" lvl="0" indent="0" algn="just">
              <a:lnSpc>
                <a:spcPct val="150000"/>
              </a:lnSpc>
              <a:buNone/>
            </a:pPr>
            <a:endParaRPr lang="en-US" sz="1600" dirty="0">
              <a:effectLst/>
              <a:latin typeface="Times New Roman" panose="02020603050405020304" pitchFamily="18" charset="0"/>
              <a:ea typeface="Times New Roman" panose="02020603050405020304" pitchFamily="18" charset="0"/>
            </a:endParaRPr>
          </a:p>
          <a:p>
            <a:pPr marL="0" marR="76200" lvl="0" indent="0" algn="just">
              <a:lnSpc>
                <a:spcPct val="150000"/>
              </a:lnSpc>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91225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CBE2E-DDE4-DE64-5D0A-0B45D457CB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19B316-7CFB-FBCF-430B-C7BA29A8580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60C4353-489B-AF11-2389-F7F23FD6AD93}"/>
              </a:ext>
            </a:extLst>
          </p:cNvPr>
          <p:cNvSpPr>
            <a:spLocks noGrp="1"/>
          </p:cNvSpPr>
          <p:nvPr>
            <p:ph idx="1"/>
          </p:nvPr>
        </p:nvSpPr>
        <p:spPr/>
        <p:txBody>
          <a:bodyPr>
            <a:normAutofit/>
          </a:bodyPr>
          <a:lstStyle/>
          <a:p>
            <a:pPr marL="285750" marR="76200" indent="0" algn="just">
              <a:lnSpc>
                <a:spcPct val="150000"/>
              </a:lnSpc>
              <a:buNone/>
            </a:pPr>
            <a:r>
              <a:rPr lang="en-US" sz="1600" dirty="0">
                <a:effectLst/>
                <a:latin typeface="Times New Roman" panose="02020603050405020304" pitchFamily="18" charset="0"/>
                <a:ea typeface="Times New Roman" panose="02020603050405020304" pitchFamily="18" charset="0"/>
              </a:rPr>
              <a:t>5) </a:t>
            </a:r>
            <a:r>
              <a:rPr lang="en-US" sz="1800" dirty="0">
                <a:effectLst/>
                <a:latin typeface="Times New Roman" panose="02020603050405020304" pitchFamily="18" charset="0"/>
                <a:ea typeface="Times New Roman" panose="02020603050405020304" pitchFamily="18" charset="0"/>
              </a:rPr>
              <a:t>A global manufacturing big data ecosystem for fault detection in predictive maintenance</a:t>
            </a:r>
          </a:p>
          <a:p>
            <a:pPr marL="514350" marR="76200" indent="0" algn="just">
              <a:lnSpc>
                <a:spcPct val="150000"/>
              </a:lnSpc>
              <a:buNone/>
            </a:pPr>
            <a:r>
              <a:rPr lang="en-US" sz="1800" dirty="0">
                <a:effectLst/>
                <a:latin typeface="Times New Roman" panose="02020603050405020304" pitchFamily="18" charset="0"/>
                <a:ea typeface="Times New Roman" panose="02020603050405020304" pitchFamily="18" charset="0"/>
              </a:rPr>
              <a:t>W Yu, T Dillon, F Mostafa, W </a:t>
            </a:r>
            <a:r>
              <a:rPr lang="en-US" sz="1800" dirty="0" err="1">
                <a:effectLst/>
                <a:latin typeface="Times New Roman" panose="02020603050405020304" pitchFamily="18" charset="0"/>
                <a:ea typeface="Times New Roman" panose="02020603050405020304" pitchFamily="18" charset="0"/>
              </a:rPr>
              <a:t>Rahayu</a:t>
            </a:r>
            <a:r>
              <a:rPr lang="en-US" sz="1800" dirty="0">
                <a:effectLst/>
                <a:latin typeface="Times New Roman" panose="02020603050405020304" pitchFamily="18" charset="0"/>
                <a:ea typeface="Times New Roman" panose="02020603050405020304" pitchFamily="18" charset="0"/>
              </a:rPr>
              <a:t>… - IEEE Transactions on …, 2019 - ieeexplore.ieee.org</a:t>
            </a:r>
          </a:p>
          <a:p>
            <a:pPr marL="0" indent="0">
              <a:buNone/>
            </a:pPr>
            <a:endParaRPr lang="en-US" sz="1600" dirty="0">
              <a:effectLst/>
              <a:latin typeface="Times New Roman" panose="02020603050405020304" pitchFamily="18" charset="0"/>
              <a:ea typeface="Times New Roman" panose="02020603050405020304" pitchFamily="18" charset="0"/>
            </a:endParaRPr>
          </a:p>
          <a:p>
            <a:pPr marL="0" marR="76200" lvl="0" indent="0" algn="just">
              <a:lnSpc>
                <a:spcPct val="150000"/>
              </a:lnSpc>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7B94AB63-4C2E-7030-17A9-03CCEDEC1DB9}"/>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357795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838200" y="1825625"/>
            <a:ext cx="10199146" cy="4351338"/>
          </a:xfrm>
        </p:spPr>
        <p:txBody>
          <a:bodyPr>
            <a:normAutofit fontScale="92500" lnSpcReduction="10000"/>
          </a:bodyPr>
          <a:lstStyle/>
          <a:p>
            <a:pPr algn="just"/>
            <a:r>
              <a:rPr lang="en-US" dirty="0"/>
              <a:t>In modern industries, ensuring the reliability of equipment is essential to avoid costly downtime and unnecessary maintenance. Traditional approaches, such as reactive or preventive maintenance, often result in inefficiencies, either due to unexpected failures or performing maintenance too frequently.</a:t>
            </a:r>
          </a:p>
          <a:p>
            <a:pPr algn="just"/>
            <a:r>
              <a:rPr lang="en-US" dirty="0"/>
              <a:t>This project, "Big Data Analytics for Predictive Maintenance," aims to leverage big data to predict equipment failures and schedule maintenance proactively. By analyzing the past data and other sources, the project seeks to develop a predictive model that optimizes maintenance schedules, reduces downtime, and enhances operational efficiency. This innovative approach not only saves costs but also improves the reliability and lifespan of critical machinery.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pPr marL="0" indent="0">
              <a:buNone/>
            </a:pPr>
            <a:endParaRPr lang="en-US" b="1" dirty="0"/>
          </a:p>
          <a:p>
            <a:pPr marL="0" indent="0">
              <a:buNone/>
            </a:pPr>
            <a:r>
              <a:rPr lang="en-US" dirty="0"/>
              <a:t>Traditional maintenance strategies often lead to unexpected equipment failures, costly downtime, and inefficient resource use. There is a need for a solution that can leverage big data to predict equipment failures accurately and schedule maintenance proactively, improving operational efficiency and reducing costs.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normAutofit fontScale="77500" lnSpcReduction="20000"/>
          </a:bodyPr>
          <a:lstStyle/>
          <a:p>
            <a:pPr marL="0" indent="0">
              <a:buNone/>
            </a:pPr>
            <a:endParaRPr lang="en-US" b="1" dirty="0"/>
          </a:p>
          <a:p>
            <a:r>
              <a:rPr lang="en-US" b="1" dirty="0"/>
              <a:t>Data Quality:</a:t>
            </a:r>
          </a:p>
          <a:p>
            <a:pPr marL="0" indent="0">
              <a:buNone/>
            </a:pPr>
            <a:r>
              <a:rPr lang="en-US" dirty="0"/>
              <a:t>   - Ensuring clean, accurate, and complete data for reliable predictions.</a:t>
            </a:r>
          </a:p>
          <a:p>
            <a:r>
              <a:rPr lang="en-US" b="1" dirty="0"/>
              <a:t>Model Accuracy:</a:t>
            </a:r>
          </a:p>
          <a:p>
            <a:pPr marL="0" indent="0">
              <a:buNone/>
            </a:pPr>
            <a:r>
              <a:rPr lang="en-US" dirty="0"/>
              <a:t>   - Developing precise models to avoid false predictions.</a:t>
            </a:r>
          </a:p>
          <a:p>
            <a:r>
              <a:rPr lang="en-US" b="1" dirty="0"/>
              <a:t>Scalability:</a:t>
            </a:r>
          </a:p>
          <a:p>
            <a:pPr marL="0" indent="0">
              <a:buNone/>
            </a:pPr>
            <a:r>
              <a:rPr lang="en-US" dirty="0"/>
              <a:t>   - Managing large data volumes and real-time processing efficiently.</a:t>
            </a:r>
          </a:p>
          <a:p>
            <a:r>
              <a:rPr lang="en-US" b="1" dirty="0"/>
              <a:t>Integration:</a:t>
            </a:r>
          </a:p>
          <a:p>
            <a:pPr marL="0" indent="0">
              <a:buNone/>
            </a:pPr>
            <a:r>
              <a:rPr lang="en-US" dirty="0"/>
              <a:t>   - Seamlessly integrating predictive systems with existing workflows.</a:t>
            </a:r>
          </a:p>
          <a:p>
            <a:r>
              <a:rPr lang="en-US" b="1" dirty="0"/>
              <a:t>Cost and Expertise:</a:t>
            </a:r>
          </a:p>
          <a:p>
            <a:pPr marL="0" indent="0">
              <a:buNone/>
            </a:pPr>
            <a:r>
              <a:rPr lang="en-US" dirty="0"/>
              <a:t>   - High initial investment and the need for specialized skills in data science and machine </a:t>
            </a:r>
          </a:p>
          <a:p>
            <a:pPr marL="0" indent="0">
              <a:buNone/>
            </a:pPr>
            <a:r>
              <a:rPr lang="en-US" dirty="0"/>
              <a:t>      learning.</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341456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a:xfrm>
            <a:off x="838200" y="1825625"/>
            <a:ext cx="10618694" cy="4351338"/>
          </a:xfrm>
        </p:spPr>
        <p:txBody>
          <a:bodyPr>
            <a:normAutofit/>
          </a:bodyPr>
          <a:lstStyle/>
          <a:p>
            <a:pPr marL="0" indent="0">
              <a:buNone/>
            </a:pPr>
            <a:endParaRPr lang="en-US" dirty="0"/>
          </a:p>
          <a:p>
            <a:pPr algn="just"/>
            <a:r>
              <a:rPr lang="en-US" dirty="0"/>
              <a:t>To utilize big data analytics to create a predictive maintenance system that forecasts equipment failures accurately Using LSTM. The goal is to optimize maintenance schedules, minimize unplanned downtime, reduce maintenance costs, and improve operational efficiency by leveraging data-driven insights from equipment sensors, historical logs, and operational data.</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a:xfrm>
            <a:off x="838199" y="1825625"/>
            <a:ext cx="10952285" cy="3819037"/>
          </a:xfrm>
        </p:spPr>
        <p:txBody>
          <a:bodyPr>
            <a:normAutofit fontScale="70000" lnSpcReduction="20000"/>
          </a:bodyPr>
          <a:lstStyle/>
          <a:p>
            <a:pPr marL="0" indent="0">
              <a:buNone/>
            </a:pPr>
            <a:r>
              <a:rPr lang="en-US" b="1" u="sng" dirty="0"/>
              <a:t>Data Collection:</a:t>
            </a:r>
            <a:endParaRPr lang="en-US" u="sng" dirty="0"/>
          </a:p>
          <a:p>
            <a:pPr>
              <a:buFont typeface="Arial" panose="020B0604020202020204" pitchFamily="34" charset="0"/>
              <a:buChar char="•"/>
            </a:pPr>
            <a:r>
              <a:rPr lang="en-US" b="1" dirty="0"/>
              <a:t>Sources:</a:t>
            </a:r>
            <a:r>
              <a:rPr lang="en-US" dirty="0"/>
              <a:t> Gather time-series data from sensors, maintenance logs, and operational records. This data should include variables such as temperature, vibration, pressure, and historical maintenance events.</a:t>
            </a:r>
          </a:p>
          <a:p>
            <a:pPr>
              <a:buFont typeface="Arial" panose="020B0604020202020204" pitchFamily="34" charset="0"/>
              <a:buChar char="•"/>
            </a:pPr>
            <a:r>
              <a:rPr lang="en-US" b="1" dirty="0"/>
              <a:t>Data Types:</a:t>
            </a:r>
            <a:r>
              <a:rPr lang="en-US" dirty="0"/>
              <a:t> Focus on continuous data that changes over time, relevant to predicting equipment failures.</a:t>
            </a:r>
          </a:p>
          <a:p>
            <a:pPr>
              <a:buFont typeface="Arial" panose="020B0604020202020204" pitchFamily="34" charset="0"/>
              <a:buChar char="•"/>
            </a:pPr>
            <a:endParaRPr lang="en-US" dirty="0"/>
          </a:p>
          <a:p>
            <a:pPr marL="0" indent="0">
              <a:buNone/>
            </a:pPr>
            <a:r>
              <a:rPr lang="en-US" b="1" u="sng" dirty="0"/>
              <a:t>Data Preprocessing:</a:t>
            </a:r>
            <a:endParaRPr lang="en-US" u="sng" dirty="0"/>
          </a:p>
          <a:p>
            <a:pPr>
              <a:buFont typeface="Arial" panose="020B0604020202020204" pitchFamily="34" charset="0"/>
              <a:buChar char="•"/>
            </a:pPr>
            <a:r>
              <a:rPr lang="en-US" b="1" dirty="0"/>
              <a:t>Data Cleaning:</a:t>
            </a:r>
            <a:r>
              <a:rPr lang="en-US" dirty="0"/>
              <a:t> Handle missing values, remove noise, and ensure the data is in a consistent format.</a:t>
            </a:r>
          </a:p>
          <a:p>
            <a:pPr>
              <a:buFont typeface="Arial" panose="020B0604020202020204" pitchFamily="34" charset="0"/>
              <a:buChar char="•"/>
            </a:pPr>
            <a:r>
              <a:rPr lang="en-US" b="1" dirty="0"/>
              <a:t>Normalization:</a:t>
            </a:r>
            <a:r>
              <a:rPr lang="en-US" dirty="0"/>
              <a:t> Scale the data to a uniform range (e.g., between 0 and 1) to improve model performance.</a:t>
            </a:r>
          </a:p>
          <a:p>
            <a:pPr>
              <a:buFont typeface="Arial" panose="020B0604020202020204" pitchFamily="34" charset="0"/>
              <a:buChar char="•"/>
            </a:pPr>
            <a:r>
              <a:rPr lang="en-US" b="1" dirty="0"/>
              <a:t>Sequence Generation:</a:t>
            </a:r>
            <a:r>
              <a:rPr lang="en-US" dirty="0"/>
              <a:t> Convert raw time-series data into sequences that can be fed into the LSTM model. For example, create sliding windows of data sequences representing the past n timesteps.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7" name="Content Placeholder 6"/>
          <p:cNvSpPr>
            <a:spLocks noGrp="1"/>
          </p:cNvSpPr>
          <p:nvPr>
            <p:ph idx="1"/>
          </p:nvPr>
        </p:nvSpPr>
        <p:spPr>
          <a:xfrm>
            <a:off x="360485" y="1468315"/>
            <a:ext cx="11236569" cy="5125915"/>
          </a:xfrm>
        </p:spPr>
        <p:txBody>
          <a:bodyPr>
            <a:noAutofit/>
          </a:bodyPr>
          <a:lstStyle/>
          <a:p>
            <a:pPr marL="0" indent="0">
              <a:buNone/>
            </a:pPr>
            <a:r>
              <a:rPr lang="en-US" sz="2000" b="1" u="sng" dirty="0"/>
              <a:t>Exploratory Data Analysis (EDA):</a:t>
            </a:r>
            <a:endParaRPr lang="en-US" sz="2000" u="sng" dirty="0"/>
          </a:p>
          <a:p>
            <a:pPr>
              <a:buFont typeface="Arial" panose="020B0604020202020204" pitchFamily="34" charset="0"/>
              <a:buChar char="•"/>
            </a:pPr>
            <a:r>
              <a:rPr lang="en-US" sz="2000" b="1" dirty="0"/>
              <a:t>Trend Analysis:</a:t>
            </a:r>
            <a:r>
              <a:rPr lang="en-US" sz="2000" dirty="0"/>
              <a:t> Use plots to identify trends and patterns in the data.</a:t>
            </a:r>
          </a:p>
          <a:p>
            <a:pPr>
              <a:buFont typeface="Arial" panose="020B0604020202020204" pitchFamily="34" charset="0"/>
              <a:buChar char="•"/>
            </a:pPr>
            <a:r>
              <a:rPr lang="en-US" sz="2000" b="1" dirty="0"/>
              <a:t>Correlation Analysis:</a:t>
            </a:r>
            <a:r>
              <a:rPr lang="en-US" sz="2000" dirty="0"/>
              <a:t> Identify which variables are most correlated with equipment failures.</a:t>
            </a:r>
          </a:p>
          <a:p>
            <a:pPr marL="0" indent="0">
              <a:buNone/>
            </a:pPr>
            <a:endParaRPr lang="en-US" sz="2000" dirty="0"/>
          </a:p>
          <a:p>
            <a:pPr marL="0" indent="0">
              <a:buNone/>
            </a:pPr>
            <a:r>
              <a:rPr lang="en-US" sz="2000" b="1" u="sng" dirty="0"/>
              <a:t>Model Development:</a:t>
            </a:r>
            <a:endParaRPr lang="en-US" sz="2000" u="sng" dirty="0"/>
          </a:p>
          <a:p>
            <a:pPr>
              <a:buFont typeface="Arial" panose="020B0604020202020204" pitchFamily="34" charset="0"/>
              <a:buChar char="•"/>
            </a:pPr>
            <a:r>
              <a:rPr lang="en-US" sz="2000" b="1" dirty="0"/>
              <a:t>LSTM Model Design:</a:t>
            </a:r>
            <a:endParaRPr lang="en-US" sz="2000" dirty="0"/>
          </a:p>
          <a:p>
            <a:pPr marL="742950" lvl="1" indent="-285750">
              <a:buFont typeface="Arial" panose="020B0604020202020204" pitchFamily="34" charset="0"/>
              <a:buChar char="•"/>
            </a:pPr>
            <a:r>
              <a:rPr lang="en-US" sz="2000" dirty="0"/>
              <a:t>Build an LSTM network with layers designed to capture long-term dependencies in the data.</a:t>
            </a:r>
          </a:p>
          <a:p>
            <a:pPr marL="742950" lvl="1" indent="-285750">
              <a:buFont typeface="Arial" panose="020B0604020202020204" pitchFamily="34" charset="0"/>
              <a:buChar char="•"/>
            </a:pPr>
            <a:r>
              <a:rPr lang="en-US" sz="2000" dirty="0"/>
              <a:t>Include layers such as input, LSTM, dropout, and dense layers.</a:t>
            </a:r>
          </a:p>
          <a:p>
            <a:pPr>
              <a:buFont typeface="Arial" panose="020B0604020202020204" pitchFamily="34" charset="0"/>
              <a:buChar char="•"/>
            </a:pPr>
            <a:r>
              <a:rPr lang="en-US" sz="2000" b="1" dirty="0"/>
              <a:t>Training:</a:t>
            </a:r>
            <a:r>
              <a:rPr lang="en-US" sz="2000" dirty="0"/>
              <a:t> Train the LSTM model using historical data sequences, with the target being the prediction of future failures or maintenance needs.</a:t>
            </a:r>
          </a:p>
          <a:p>
            <a:pPr>
              <a:buFont typeface="Arial" panose="020B0604020202020204" pitchFamily="34" charset="0"/>
              <a:buChar char="•"/>
            </a:pPr>
            <a:r>
              <a:rPr lang="en-US" sz="2000" b="1" dirty="0"/>
              <a:t>Hyperparameter Tuning:</a:t>
            </a:r>
            <a:r>
              <a:rPr lang="en-US" sz="2000" dirty="0"/>
              <a:t> Optimize hyperparameters like the number of LSTM units, learning rate, batch size, and sequence length.</a:t>
            </a:r>
          </a:p>
          <a:p>
            <a:pPr>
              <a:buFont typeface="Arial" panose="020B0604020202020204" pitchFamily="34" charset="0"/>
              <a:buChar char="•"/>
            </a:pPr>
            <a:endParaRPr lang="en-US" dirty="0"/>
          </a:p>
          <a:p>
            <a:pPr marL="0" indent="0">
              <a:buNone/>
            </a:pPr>
            <a:endParaRPr lang="en-US" sz="1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11438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7" name="Content Placeholder 6"/>
          <p:cNvSpPr>
            <a:spLocks noGrp="1"/>
          </p:cNvSpPr>
          <p:nvPr>
            <p:ph idx="1"/>
          </p:nvPr>
        </p:nvSpPr>
        <p:spPr>
          <a:xfrm>
            <a:off x="360485" y="1468315"/>
            <a:ext cx="11236569" cy="5125915"/>
          </a:xfrm>
        </p:spPr>
        <p:txBody>
          <a:bodyPr>
            <a:noAutofit/>
          </a:bodyPr>
          <a:lstStyle/>
          <a:p>
            <a:pPr marL="0" indent="0">
              <a:buNone/>
            </a:pPr>
            <a:endParaRPr lang="en-US" sz="2000" dirty="0"/>
          </a:p>
          <a:p>
            <a:pPr marL="0" indent="0">
              <a:buNone/>
            </a:pPr>
            <a:r>
              <a:rPr lang="en-US" sz="2000" b="1" u="sng" dirty="0"/>
              <a:t>Model Evaluation:</a:t>
            </a:r>
            <a:endParaRPr lang="en-US" sz="2000" u="sng" dirty="0"/>
          </a:p>
          <a:p>
            <a:pPr>
              <a:buFont typeface="Arial" panose="020B0604020202020204" pitchFamily="34" charset="0"/>
              <a:buChar char="•"/>
            </a:pPr>
            <a:r>
              <a:rPr lang="en-US" sz="2000" b="1" dirty="0"/>
              <a:t>Validation:</a:t>
            </a:r>
            <a:r>
              <a:rPr lang="en-US" sz="2000" dirty="0"/>
              <a:t> Use a portion of the dataset as a validation set to evaluate the model’s performance during training.</a:t>
            </a:r>
          </a:p>
          <a:p>
            <a:pPr>
              <a:buFont typeface="Arial" panose="020B0604020202020204" pitchFamily="34" charset="0"/>
              <a:buChar char="•"/>
            </a:pPr>
            <a:r>
              <a:rPr lang="en-US" sz="2000" b="1" dirty="0"/>
              <a:t>Metrics:</a:t>
            </a:r>
            <a:r>
              <a:rPr lang="en-US" sz="2000" dirty="0"/>
              <a:t> Evaluate the model using metrics such as RMSE (Root Mean Square Error), precision, recall, and F1-score to ensure it accurately predicts maintenance needs.</a:t>
            </a:r>
          </a:p>
          <a:p>
            <a:pPr>
              <a:buFont typeface="Arial" panose="020B0604020202020204" pitchFamily="34" charset="0"/>
              <a:buChar char="•"/>
            </a:pPr>
            <a:endParaRPr lang="en-US" sz="2000" dirty="0"/>
          </a:p>
          <a:p>
            <a:pPr marL="0" indent="0">
              <a:buNone/>
            </a:pPr>
            <a:r>
              <a:rPr lang="en-US" sz="2000" b="1" u="sng" dirty="0"/>
              <a:t>Implementation:</a:t>
            </a:r>
          </a:p>
          <a:p>
            <a:r>
              <a:rPr lang="en-US" sz="2000" b="1" dirty="0"/>
              <a:t>Integration:</a:t>
            </a:r>
            <a:r>
              <a:rPr lang="en-US" sz="2000" dirty="0"/>
              <a:t> Deploy the LSTM model within the existing maintenance management system, ensuring it can take real-time input from sensors.</a:t>
            </a:r>
            <a:endParaRPr lang="en-US" sz="2000" b="1" dirty="0"/>
          </a:p>
          <a:p>
            <a:r>
              <a:rPr lang="en-US" sz="2000" b="1" dirty="0"/>
              <a:t>Real-Time Prediction:</a:t>
            </a:r>
            <a:r>
              <a:rPr lang="en-US" sz="2000" dirty="0"/>
              <a:t> Set up the system to process incoming data, generate sequences, and predict potential failures in real time.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22400266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6258</TotalTime>
  <Words>1399</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Arial</vt:lpstr>
      <vt:lpstr>Calibri</vt:lpstr>
      <vt:lpstr>Calibri Light</vt:lpstr>
      <vt:lpstr>Casper</vt:lpstr>
      <vt:lpstr>Raleway ExtraBold</vt:lpstr>
      <vt:lpstr>Roboto</vt:lpstr>
      <vt:lpstr>Times New Roman</vt:lpstr>
      <vt:lpstr>1_Office Theme</vt:lpstr>
      <vt:lpstr>2_Office Theme</vt:lpstr>
      <vt:lpstr>Contents Slide Master</vt:lpstr>
      <vt:lpstr>PowerPoint Presentation</vt:lpstr>
      <vt:lpstr>Outline</vt:lpstr>
      <vt:lpstr>Introduction to Project</vt:lpstr>
      <vt:lpstr>Problem Formulation</vt:lpstr>
      <vt:lpstr>Problem Formulation</vt:lpstr>
      <vt:lpstr>Objectives of the Work</vt:lpstr>
      <vt:lpstr>Methodology used</vt:lpstr>
      <vt:lpstr>Methodology used</vt:lpstr>
      <vt:lpstr>Methodology used</vt:lpstr>
      <vt:lpstr>Methodology used</vt:lpstr>
      <vt:lpstr>Preliminary Results</vt:lpstr>
      <vt:lpstr>Preliminary Results</vt:lpstr>
      <vt:lpstr>Results and Outputs</vt:lpstr>
      <vt:lpstr>Results and Outputs</vt:lpstr>
      <vt:lpstr>Conclusion</vt:lpstr>
      <vt:lpstr>Future Scope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keshav mahto</cp:lastModifiedBy>
  <cp:revision>501</cp:revision>
  <dcterms:created xsi:type="dcterms:W3CDTF">2019-01-09T10:33:58Z</dcterms:created>
  <dcterms:modified xsi:type="dcterms:W3CDTF">2024-11-13T17:04:31Z</dcterms:modified>
</cp:coreProperties>
</file>