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63" r:id="rId3"/>
    <p:sldId id="257" r:id="rId4"/>
    <p:sldId id="258" r:id="rId5"/>
    <p:sldId id="268" r:id="rId6"/>
    <p:sldId id="275" r:id="rId7"/>
    <p:sldId id="260" r:id="rId8"/>
    <p:sldId id="273" r:id="rId9"/>
    <p:sldId id="270" r:id="rId10"/>
    <p:sldId id="277" r:id="rId11"/>
    <p:sldId id="271" r:id="rId12"/>
    <p:sldId id="272" r:id="rId13"/>
    <p:sldId id="269" r:id="rId14"/>
    <p:sldId id="274" r:id="rId15"/>
    <p:sldId id="276" r:id="rId16"/>
    <p:sldId id="262" r:id="rId17"/>
    <p:sldId id="26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99FF"/>
    <a:srgbClr val="E10048"/>
    <a:srgbClr val="FF3300"/>
    <a:srgbClr val="FF6961"/>
    <a:srgbClr val="3399FF"/>
    <a:srgbClr val="0066CC"/>
    <a:srgbClr val="00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BEE3E-FC59-4BD2-9D6F-35404A357374}" v="3" dt="2023-04-23T07:04:00.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327"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Sharma" userId="98127cdb6da0ffc8" providerId="LiveId" clId="{9BFBEE3E-FC59-4BD2-9D6F-35404A357374}"/>
    <pc:docChg chg="custSel modSld sldOrd">
      <pc:chgData name="Keshav Sharma" userId="98127cdb6da0ffc8" providerId="LiveId" clId="{9BFBEE3E-FC59-4BD2-9D6F-35404A357374}" dt="2023-04-23T07:17:45.005" v="2039" actId="20577"/>
      <pc:docMkLst>
        <pc:docMk/>
      </pc:docMkLst>
      <pc:sldChg chg="modNotesTx">
        <pc:chgData name="Keshav Sharma" userId="98127cdb6da0ffc8" providerId="LiveId" clId="{9BFBEE3E-FC59-4BD2-9D6F-35404A357374}" dt="2023-04-23T06:39:10.335" v="92" actId="20577"/>
        <pc:sldMkLst>
          <pc:docMk/>
          <pc:sldMk cId="0" sldId="256"/>
        </pc:sldMkLst>
      </pc:sldChg>
      <pc:sldChg chg="modNotesTx">
        <pc:chgData name="Keshav Sharma" userId="98127cdb6da0ffc8" providerId="LiveId" clId="{9BFBEE3E-FC59-4BD2-9D6F-35404A357374}" dt="2023-04-23T06:43:37.872" v="427" actId="20577"/>
        <pc:sldMkLst>
          <pc:docMk/>
          <pc:sldMk cId="0" sldId="257"/>
        </pc:sldMkLst>
      </pc:sldChg>
      <pc:sldChg chg="modNotesTx">
        <pc:chgData name="Keshav Sharma" userId="98127cdb6da0ffc8" providerId="LiveId" clId="{9BFBEE3E-FC59-4BD2-9D6F-35404A357374}" dt="2023-04-23T06:47:34.811" v="808" actId="20577"/>
        <pc:sldMkLst>
          <pc:docMk/>
          <pc:sldMk cId="0" sldId="258"/>
        </pc:sldMkLst>
      </pc:sldChg>
      <pc:sldChg chg="modNotesTx">
        <pc:chgData name="Keshav Sharma" userId="98127cdb6da0ffc8" providerId="LiveId" clId="{9BFBEE3E-FC59-4BD2-9D6F-35404A357374}" dt="2023-04-23T06:51:05.528" v="1023" actId="20577"/>
        <pc:sldMkLst>
          <pc:docMk/>
          <pc:sldMk cId="0" sldId="260"/>
        </pc:sldMkLst>
      </pc:sldChg>
      <pc:sldChg chg="modNotesTx">
        <pc:chgData name="Keshav Sharma" userId="98127cdb6da0ffc8" providerId="LiveId" clId="{9BFBEE3E-FC59-4BD2-9D6F-35404A357374}" dt="2023-04-23T06:40:01.114" v="181" actId="20577"/>
        <pc:sldMkLst>
          <pc:docMk/>
          <pc:sldMk cId="0" sldId="263"/>
        </pc:sldMkLst>
      </pc:sldChg>
      <pc:sldChg chg="modNotesTx">
        <pc:chgData name="Keshav Sharma" userId="98127cdb6da0ffc8" providerId="LiveId" clId="{9BFBEE3E-FC59-4BD2-9D6F-35404A357374}" dt="2023-04-23T07:17:45.005" v="2039" actId="20577"/>
        <pc:sldMkLst>
          <pc:docMk/>
          <pc:sldMk cId="0" sldId="267"/>
        </pc:sldMkLst>
      </pc:sldChg>
      <pc:sldChg chg="modNotesTx">
        <pc:chgData name="Keshav Sharma" userId="98127cdb6da0ffc8" providerId="LiveId" clId="{9BFBEE3E-FC59-4BD2-9D6F-35404A357374}" dt="2023-04-23T06:49:38.883" v="905" actId="20577"/>
        <pc:sldMkLst>
          <pc:docMk/>
          <pc:sldMk cId="0" sldId="268"/>
        </pc:sldMkLst>
      </pc:sldChg>
      <pc:sldChg chg="modNotesTx">
        <pc:chgData name="Keshav Sharma" userId="98127cdb6da0ffc8" providerId="LiveId" clId="{9BFBEE3E-FC59-4BD2-9D6F-35404A357374}" dt="2023-04-23T07:16:45.397" v="1966" actId="20577"/>
        <pc:sldMkLst>
          <pc:docMk/>
          <pc:sldMk cId="0" sldId="269"/>
        </pc:sldMkLst>
      </pc:sldChg>
      <pc:sldChg chg="ord modNotesTx">
        <pc:chgData name="Keshav Sharma" userId="98127cdb6da0ffc8" providerId="LiveId" clId="{9BFBEE3E-FC59-4BD2-9D6F-35404A357374}" dt="2023-04-23T06:59:55.061" v="1410" actId="5793"/>
        <pc:sldMkLst>
          <pc:docMk/>
          <pc:sldMk cId="0" sldId="270"/>
        </pc:sldMkLst>
      </pc:sldChg>
      <pc:sldChg chg="modNotesTx">
        <pc:chgData name="Keshav Sharma" userId="98127cdb6da0ffc8" providerId="LiveId" clId="{9BFBEE3E-FC59-4BD2-9D6F-35404A357374}" dt="2023-04-23T07:06:33.613" v="1581" actId="20577"/>
        <pc:sldMkLst>
          <pc:docMk/>
          <pc:sldMk cId="0" sldId="271"/>
        </pc:sldMkLst>
      </pc:sldChg>
      <pc:sldChg chg="modNotesTx">
        <pc:chgData name="Keshav Sharma" userId="98127cdb6da0ffc8" providerId="LiveId" clId="{9BFBEE3E-FC59-4BD2-9D6F-35404A357374}" dt="2023-04-23T07:15:52.973" v="1958" actId="20577"/>
        <pc:sldMkLst>
          <pc:docMk/>
          <pc:sldMk cId="0" sldId="272"/>
        </pc:sldMkLst>
      </pc:sldChg>
      <pc:sldChg chg="ord modNotesTx">
        <pc:chgData name="Keshav Sharma" userId="98127cdb6da0ffc8" providerId="LiveId" clId="{9BFBEE3E-FC59-4BD2-9D6F-35404A357374}" dt="2023-04-23T07:04:22.526" v="1463" actId="20577"/>
        <pc:sldMkLst>
          <pc:docMk/>
          <pc:sldMk cId="0" sldId="273"/>
        </pc:sldMkLst>
      </pc:sldChg>
      <pc:sldChg chg="modNotesTx">
        <pc:chgData name="Keshav Sharma" userId="98127cdb6da0ffc8" providerId="LiveId" clId="{9BFBEE3E-FC59-4BD2-9D6F-35404A357374}" dt="2023-04-23T06:50:05.334" v="960" actId="20577"/>
        <pc:sldMkLst>
          <pc:docMk/>
          <pc:sldMk cId="0" sldId="275"/>
        </pc:sldMkLst>
      </pc:sldChg>
      <pc:sldChg chg="ord modNotesTx">
        <pc:chgData name="Keshav Sharma" userId="98127cdb6da0ffc8" providerId="LiveId" clId="{9BFBEE3E-FC59-4BD2-9D6F-35404A357374}" dt="2023-04-23T06:59:51.329" v="1407" actId="20577"/>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62312-6499-4878-A4D9-67488D08B0DE}"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2D61-D7AA-44FA-94C7-9D6821A4DB22}" type="slidenum">
              <a:rPr lang="en-US" smtClean="0"/>
              <a:t>‹#›</a:t>
            </a:fld>
            <a:endParaRPr lang="en-US"/>
          </a:p>
        </p:txBody>
      </p:sp>
    </p:spTree>
    <p:extLst>
      <p:ext uri="{BB962C8B-B14F-4D97-AF65-F5344CB8AC3E}">
        <p14:creationId xmlns:p14="http://schemas.microsoft.com/office/powerpoint/2010/main" val="87991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Keshav Sharma. I’m the founder of FPV Life.</a:t>
            </a:r>
          </a:p>
        </p:txBody>
      </p:sp>
      <p:sp>
        <p:nvSpPr>
          <p:cNvPr id="4" name="Slide Number Placeholder 3"/>
          <p:cNvSpPr>
            <a:spLocks noGrp="1"/>
          </p:cNvSpPr>
          <p:nvPr>
            <p:ph type="sldNum" sz="quarter" idx="5"/>
          </p:nvPr>
        </p:nvSpPr>
        <p:spPr/>
        <p:txBody>
          <a:bodyPr/>
          <a:lstStyle/>
          <a:p>
            <a:fld id="{41CA2D61-D7AA-44FA-94C7-9D6821A4DB22}" type="slidenum">
              <a:rPr lang="en-US" smtClean="0"/>
              <a:t>1</a:t>
            </a:fld>
            <a:endParaRPr lang="en-US"/>
          </a:p>
        </p:txBody>
      </p:sp>
    </p:spTree>
    <p:extLst>
      <p:ext uri="{BB962C8B-B14F-4D97-AF65-F5344CB8AC3E}">
        <p14:creationId xmlns:p14="http://schemas.microsoft.com/office/powerpoint/2010/main" val="354720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like we have play store on Android and app store on Apple iPhones.</a:t>
            </a:r>
          </a:p>
        </p:txBody>
      </p:sp>
      <p:sp>
        <p:nvSpPr>
          <p:cNvPr id="4" name="Slide Number Placeholder 3"/>
          <p:cNvSpPr>
            <a:spLocks noGrp="1"/>
          </p:cNvSpPr>
          <p:nvPr>
            <p:ph type="sldNum" sz="quarter" idx="5"/>
          </p:nvPr>
        </p:nvSpPr>
        <p:spPr/>
        <p:txBody>
          <a:bodyPr/>
          <a:lstStyle/>
          <a:p>
            <a:fld id="{41CA2D61-D7AA-44FA-94C7-9D6821A4DB22}" type="slidenum">
              <a:rPr lang="en-US" smtClean="0"/>
              <a:t>10</a:t>
            </a:fld>
            <a:endParaRPr lang="en-US"/>
          </a:p>
        </p:txBody>
      </p:sp>
    </p:spTree>
    <p:extLst>
      <p:ext uri="{BB962C8B-B14F-4D97-AF65-F5344CB8AC3E}">
        <p14:creationId xmlns:p14="http://schemas.microsoft.com/office/powerpoint/2010/main" val="316184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guess what is common among all these three products?</a:t>
            </a:r>
          </a:p>
          <a:p>
            <a:r>
              <a:rPr lang="en-US" dirty="0"/>
              <a:t>Yes, they-, are- </a:t>
            </a:r>
            <a:r>
              <a:rPr lang="en-US" dirty="0" err="1"/>
              <a:t>paltforms</a:t>
            </a:r>
            <a:r>
              <a:rPr lang="en-US" dirty="0"/>
              <a:t>.</a:t>
            </a:r>
          </a:p>
        </p:txBody>
      </p:sp>
      <p:sp>
        <p:nvSpPr>
          <p:cNvPr id="4" name="Slide Number Placeholder 3"/>
          <p:cNvSpPr>
            <a:spLocks noGrp="1"/>
          </p:cNvSpPr>
          <p:nvPr>
            <p:ph type="sldNum" sz="quarter" idx="5"/>
          </p:nvPr>
        </p:nvSpPr>
        <p:spPr/>
        <p:txBody>
          <a:bodyPr/>
          <a:lstStyle/>
          <a:p>
            <a:fld id="{41CA2D61-D7AA-44FA-94C7-9D6821A4DB22}" type="slidenum">
              <a:rPr lang="en-US" smtClean="0"/>
              <a:t>11</a:t>
            </a:fld>
            <a:endParaRPr lang="en-US"/>
          </a:p>
        </p:txBody>
      </p:sp>
    </p:spTree>
    <p:extLst>
      <p:ext uri="{BB962C8B-B14F-4D97-AF65-F5344CB8AC3E}">
        <p14:creationId xmlns:p14="http://schemas.microsoft.com/office/powerpoint/2010/main" val="115161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comparing self ‘flying’ drones with self ‘driving’ cars. And, you could see they both have almost the same features. * *</a:t>
            </a:r>
          </a:p>
        </p:txBody>
      </p:sp>
      <p:sp>
        <p:nvSpPr>
          <p:cNvPr id="4" name="Slide Number Placeholder 3"/>
          <p:cNvSpPr>
            <a:spLocks noGrp="1"/>
          </p:cNvSpPr>
          <p:nvPr>
            <p:ph type="sldNum" sz="quarter" idx="5"/>
          </p:nvPr>
        </p:nvSpPr>
        <p:spPr/>
        <p:txBody>
          <a:bodyPr/>
          <a:lstStyle/>
          <a:p>
            <a:fld id="{41CA2D61-D7AA-44FA-94C7-9D6821A4DB22}" type="slidenum">
              <a:rPr lang="en-US" smtClean="0"/>
              <a:t>12</a:t>
            </a:fld>
            <a:endParaRPr lang="en-US"/>
          </a:p>
        </p:txBody>
      </p:sp>
    </p:spTree>
    <p:extLst>
      <p:ext uri="{BB962C8B-B14F-4D97-AF65-F5344CB8AC3E}">
        <p14:creationId xmlns:p14="http://schemas.microsoft.com/office/powerpoint/2010/main" val="87698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revenue model is plain simple. Our customers pay a one-time cost to purchase the drones and then every time they charge it.</a:t>
            </a:r>
          </a:p>
        </p:txBody>
      </p:sp>
      <p:sp>
        <p:nvSpPr>
          <p:cNvPr id="4" name="Slide Number Placeholder 3"/>
          <p:cNvSpPr>
            <a:spLocks noGrp="1"/>
          </p:cNvSpPr>
          <p:nvPr>
            <p:ph type="sldNum" sz="quarter" idx="5"/>
          </p:nvPr>
        </p:nvSpPr>
        <p:spPr/>
        <p:txBody>
          <a:bodyPr/>
          <a:lstStyle/>
          <a:p>
            <a:fld id="{41CA2D61-D7AA-44FA-94C7-9D6821A4DB22}" type="slidenum">
              <a:rPr lang="en-US" smtClean="0"/>
              <a:t>13</a:t>
            </a:fld>
            <a:endParaRPr lang="en-US"/>
          </a:p>
        </p:txBody>
      </p:sp>
    </p:spTree>
    <p:extLst>
      <p:ext uri="{BB962C8B-B14F-4D97-AF65-F5344CB8AC3E}">
        <p14:creationId xmlns:p14="http://schemas.microsoft.com/office/powerpoint/2010/main" val="18184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competitors are mostly US </a:t>
            </a:r>
            <a:r>
              <a:rPr lang="en-US"/>
              <a:t>and Chinese.</a:t>
            </a:r>
            <a:endParaRPr lang="en-US" dirty="0"/>
          </a:p>
        </p:txBody>
      </p:sp>
      <p:sp>
        <p:nvSpPr>
          <p:cNvPr id="4" name="Slide Number Placeholder 3"/>
          <p:cNvSpPr>
            <a:spLocks noGrp="1"/>
          </p:cNvSpPr>
          <p:nvPr>
            <p:ph type="sldNum" sz="quarter" idx="5"/>
          </p:nvPr>
        </p:nvSpPr>
        <p:spPr/>
        <p:txBody>
          <a:bodyPr/>
          <a:lstStyle/>
          <a:p>
            <a:fld id="{41CA2D61-D7AA-44FA-94C7-9D6821A4DB22}" type="slidenum">
              <a:rPr lang="en-US" smtClean="0"/>
              <a:t>17</a:t>
            </a:fld>
            <a:endParaRPr lang="en-US"/>
          </a:p>
        </p:txBody>
      </p:sp>
    </p:spTree>
    <p:extLst>
      <p:ext uri="{BB962C8B-B14F-4D97-AF65-F5344CB8AC3E}">
        <p14:creationId xmlns:p14="http://schemas.microsoft.com/office/powerpoint/2010/main" val="141191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frustrated by the growing crime rate and car accidents?</a:t>
            </a:r>
          </a:p>
        </p:txBody>
      </p:sp>
      <p:sp>
        <p:nvSpPr>
          <p:cNvPr id="4" name="Slide Number Placeholder 3"/>
          <p:cNvSpPr>
            <a:spLocks noGrp="1"/>
          </p:cNvSpPr>
          <p:nvPr>
            <p:ph type="sldNum" sz="quarter" idx="5"/>
          </p:nvPr>
        </p:nvSpPr>
        <p:spPr/>
        <p:txBody>
          <a:bodyPr/>
          <a:lstStyle/>
          <a:p>
            <a:fld id="{41CA2D61-D7AA-44FA-94C7-9D6821A4DB22}" type="slidenum">
              <a:rPr lang="en-US" smtClean="0"/>
              <a:t>2</a:t>
            </a:fld>
            <a:endParaRPr lang="en-US"/>
          </a:p>
        </p:txBody>
      </p:sp>
    </p:spTree>
    <p:extLst>
      <p:ext uri="{BB962C8B-B14F-4D97-AF65-F5344CB8AC3E}">
        <p14:creationId xmlns:p14="http://schemas.microsoft.com/office/powerpoint/2010/main" val="334077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been travelling to a new city and got stuck in a traffic jam and wondered why there is such a huge jam or a car just got stolen and you want to investigate how or who stole it?</a:t>
            </a:r>
          </a:p>
        </p:txBody>
      </p:sp>
      <p:sp>
        <p:nvSpPr>
          <p:cNvPr id="4" name="Slide Number Placeholder 3"/>
          <p:cNvSpPr>
            <a:spLocks noGrp="1"/>
          </p:cNvSpPr>
          <p:nvPr>
            <p:ph type="sldNum" sz="quarter" idx="5"/>
          </p:nvPr>
        </p:nvSpPr>
        <p:spPr/>
        <p:txBody>
          <a:bodyPr/>
          <a:lstStyle/>
          <a:p>
            <a:fld id="{41CA2D61-D7AA-44FA-94C7-9D6821A4DB22}" type="slidenum">
              <a:rPr lang="en-US" smtClean="0"/>
              <a:t>3</a:t>
            </a:fld>
            <a:endParaRPr lang="en-US"/>
          </a:p>
        </p:txBody>
      </p:sp>
    </p:spTree>
    <p:extLst>
      <p:ext uri="{BB962C8B-B14F-4D97-AF65-F5344CB8AC3E}">
        <p14:creationId xmlns:p14="http://schemas.microsoft.com/office/powerpoint/2010/main" val="196909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then look no further, because our startup FPV Life is revolutionizing how cities are monitored and patrolled. We provide AI-based patrolling systems that police and law enforcement agencies could use to protect our cities and safeguard our nation as a whole.</a:t>
            </a:r>
          </a:p>
        </p:txBody>
      </p:sp>
      <p:sp>
        <p:nvSpPr>
          <p:cNvPr id="4" name="Slide Number Placeholder 3"/>
          <p:cNvSpPr>
            <a:spLocks noGrp="1"/>
          </p:cNvSpPr>
          <p:nvPr>
            <p:ph type="sldNum" sz="quarter" idx="5"/>
          </p:nvPr>
        </p:nvSpPr>
        <p:spPr/>
        <p:txBody>
          <a:bodyPr/>
          <a:lstStyle/>
          <a:p>
            <a:fld id="{41CA2D61-D7AA-44FA-94C7-9D6821A4DB22}" type="slidenum">
              <a:rPr lang="en-US" smtClean="0"/>
              <a:t>4</a:t>
            </a:fld>
            <a:endParaRPr lang="en-US"/>
          </a:p>
        </p:txBody>
      </p:sp>
    </p:spTree>
    <p:extLst>
      <p:ext uri="{BB962C8B-B14F-4D97-AF65-F5344CB8AC3E}">
        <p14:creationId xmlns:p14="http://schemas.microsoft.com/office/powerpoint/2010/main" val="1444303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our drones will look like when we’ll get the funding..</a:t>
            </a:r>
          </a:p>
        </p:txBody>
      </p:sp>
      <p:sp>
        <p:nvSpPr>
          <p:cNvPr id="4" name="Slide Number Placeholder 3"/>
          <p:cNvSpPr>
            <a:spLocks noGrp="1"/>
          </p:cNvSpPr>
          <p:nvPr>
            <p:ph type="sldNum" sz="quarter" idx="5"/>
          </p:nvPr>
        </p:nvSpPr>
        <p:spPr/>
        <p:txBody>
          <a:bodyPr/>
          <a:lstStyle/>
          <a:p>
            <a:fld id="{41CA2D61-D7AA-44FA-94C7-9D6821A4DB22}" type="slidenum">
              <a:rPr lang="en-US" smtClean="0"/>
              <a:t>5</a:t>
            </a:fld>
            <a:endParaRPr lang="en-US"/>
          </a:p>
        </p:txBody>
      </p:sp>
    </p:spTree>
    <p:extLst>
      <p:ext uri="{BB962C8B-B14F-4D97-AF65-F5344CB8AC3E}">
        <p14:creationId xmlns:p14="http://schemas.microsoft.com/office/powerpoint/2010/main" val="269836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our customers we are targeting.</a:t>
            </a:r>
          </a:p>
        </p:txBody>
      </p:sp>
      <p:sp>
        <p:nvSpPr>
          <p:cNvPr id="4" name="Slide Number Placeholder 3"/>
          <p:cNvSpPr>
            <a:spLocks noGrp="1"/>
          </p:cNvSpPr>
          <p:nvPr>
            <p:ph type="sldNum" sz="quarter" idx="5"/>
          </p:nvPr>
        </p:nvSpPr>
        <p:spPr/>
        <p:txBody>
          <a:bodyPr/>
          <a:lstStyle/>
          <a:p>
            <a:fld id="{41CA2D61-D7AA-44FA-94C7-9D6821A4DB22}" type="slidenum">
              <a:rPr lang="en-US" smtClean="0"/>
              <a:t>6</a:t>
            </a:fld>
            <a:endParaRPr lang="en-US"/>
          </a:p>
        </p:txBody>
      </p:sp>
    </p:spTree>
    <p:extLst>
      <p:ext uri="{BB962C8B-B14F-4D97-AF65-F5344CB8AC3E}">
        <p14:creationId xmlns:p14="http://schemas.microsoft.com/office/powerpoint/2010/main" val="55197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industries that we relate to.</a:t>
            </a:r>
          </a:p>
        </p:txBody>
      </p:sp>
      <p:sp>
        <p:nvSpPr>
          <p:cNvPr id="4" name="Slide Number Placeholder 3"/>
          <p:cNvSpPr>
            <a:spLocks noGrp="1"/>
          </p:cNvSpPr>
          <p:nvPr>
            <p:ph type="sldNum" sz="quarter" idx="5"/>
          </p:nvPr>
        </p:nvSpPr>
        <p:spPr/>
        <p:txBody>
          <a:bodyPr/>
          <a:lstStyle/>
          <a:p>
            <a:fld id="{41CA2D61-D7AA-44FA-94C7-9D6821A4DB22}" type="slidenum">
              <a:rPr lang="en-US" smtClean="0"/>
              <a:t>7</a:t>
            </a:fld>
            <a:endParaRPr lang="en-US"/>
          </a:p>
        </p:txBody>
      </p:sp>
    </p:spTree>
    <p:extLst>
      <p:ext uri="{BB962C8B-B14F-4D97-AF65-F5344CB8AC3E}">
        <p14:creationId xmlns:p14="http://schemas.microsoft.com/office/powerpoint/2010/main" val="424838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we offering? Not just hardware, but software as well.</a:t>
            </a:r>
          </a:p>
        </p:txBody>
      </p:sp>
      <p:sp>
        <p:nvSpPr>
          <p:cNvPr id="4" name="Slide Number Placeholder 3"/>
          <p:cNvSpPr>
            <a:spLocks noGrp="1"/>
          </p:cNvSpPr>
          <p:nvPr>
            <p:ph type="sldNum" sz="quarter" idx="5"/>
          </p:nvPr>
        </p:nvSpPr>
        <p:spPr/>
        <p:txBody>
          <a:bodyPr/>
          <a:lstStyle/>
          <a:p>
            <a:fld id="{41CA2D61-D7AA-44FA-94C7-9D6821A4DB22}" type="slidenum">
              <a:rPr lang="en-US" smtClean="0"/>
              <a:t>8</a:t>
            </a:fld>
            <a:endParaRPr lang="en-US"/>
          </a:p>
        </p:txBody>
      </p:sp>
    </p:spTree>
    <p:extLst>
      <p:ext uri="{BB962C8B-B14F-4D97-AF65-F5344CB8AC3E}">
        <p14:creationId xmlns:p14="http://schemas.microsoft.com/office/powerpoint/2010/main" val="43314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Introducing Drones as a platform. To capture more value from our hardware, we are building them into platforms, where third-party developers get a chance to make software that runs on our hardware…</a:t>
            </a:r>
          </a:p>
        </p:txBody>
      </p:sp>
      <p:sp>
        <p:nvSpPr>
          <p:cNvPr id="4" name="Slide Number Placeholder 3"/>
          <p:cNvSpPr>
            <a:spLocks noGrp="1"/>
          </p:cNvSpPr>
          <p:nvPr>
            <p:ph type="sldNum" sz="quarter" idx="5"/>
          </p:nvPr>
        </p:nvSpPr>
        <p:spPr/>
        <p:txBody>
          <a:bodyPr/>
          <a:lstStyle/>
          <a:p>
            <a:fld id="{41CA2D61-D7AA-44FA-94C7-9D6821A4DB22}" type="slidenum">
              <a:rPr lang="en-US" smtClean="0"/>
              <a:t>9</a:t>
            </a:fld>
            <a:endParaRPr lang="en-US"/>
          </a:p>
        </p:txBody>
      </p:sp>
    </p:spTree>
    <p:extLst>
      <p:ext uri="{BB962C8B-B14F-4D97-AF65-F5344CB8AC3E}">
        <p14:creationId xmlns:p14="http://schemas.microsoft.com/office/powerpoint/2010/main" val="47480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0F100-99E1-475A-9212-1B8AAD069595}"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0F100-99E1-475A-9212-1B8AAD069595}"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0F100-99E1-475A-9212-1B8AAD069595}"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F100-99E1-475A-9212-1B8AAD069595}"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30F100-99E1-475A-9212-1B8AAD069595}" type="datetimeFigureOut">
              <a:rPr lang="en-US" smtClean="0"/>
              <a:t>4/23/2023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201D24-A28E-4EA2-A83B-C6719B0F8C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shav.simple.12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p:cNvSpPr/>
          <p:nvPr/>
        </p:nvSpPr>
        <p:spPr>
          <a:xfrm>
            <a:off x="1030851" y="576439"/>
            <a:ext cx="4882799" cy="140466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601730" y="759308"/>
            <a:ext cx="5847548" cy="103892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panose="02080604020202020204" pitchFamily="34" charset="0"/>
              <a:cs typeface="Arial" panose="02080604020202020204" pitchFamily="34" charset="0"/>
            </a:endParaRPr>
          </a:p>
        </p:txBody>
      </p:sp>
      <p:sp>
        <p:nvSpPr>
          <p:cNvPr id="10" name="Rectangle 9"/>
          <p:cNvSpPr/>
          <p:nvPr/>
        </p:nvSpPr>
        <p:spPr>
          <a:xfrm>
            <a:off x="-375138" y="1601165"/>
            <a:ext cx="11536287" cy="44022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5485" y="1359300"/>
            <a:ext cx="5127585" cy="1323439"/>
          </a:xfrm>
          <a:prstGeom prst="rect">
            <a:avLst/>
          </a:prstGeom>
          <a:noFill/>
        </p:spPr>
        <p:txBody>
          <a:bodyPr wrap="square" rtlCol="0">
            <a:spAutoFit/>
          </a:bodyPr>
          <a:lstStyle/>
          <a:p>
            <a:pPr algn="ctr"/>
            <a:r>
              <a:rPr lang="en-US" sz="8000" b="1" dirty="0">
                <a:latin typeface="Roboto Black" panose="02000000000000000000" pitchFamily="2" charset="0"/>
                <a:ea typeface="Roboto Black" panose="02000000000000000000" pitchFamily="2" charset="0"/>
                <a:cs typeface="Arial" panose="02080604020202020204" pitchFamily="34" charset="0"/>
              </a:rPr>
              <a:t>Pitch Deck</a:t>
            </a:r>
          </a:p>
        </p:txBody>
      </p:sp>
      <p:sp>
        <p:nvSpPr>
          <p:cNvPr id="9" name="TextBox 8"/>
          <p:cNvSpPr txBox="1"/>
          <p:nvPr/>
        </p:nvSpPr>
        <p:spPr>
          <a:xfrm>
            <a:off x="660443" y="6090987"/>
            <a:ext cx="8113149" cy="400110"/>
          </a:xfrm>
          <a:prstGeom prst="rect">
            <a:avLst/>
          </a:prstGeom>
          <a:noFill/>
        </p:spPr>
        <p:txBody>
          <a:bodyPr wrap="square" rtlCol="0">
            <a:spAutoFit/>
          </a:bodyPr>
          <a:lstStyle/>
          <a:p>
            <a:r>
              <a:rPr lang="en-US" sz="2000" dirty="0">
                <a:latin typeface="Arial" panose="02080604020202020204" pitchFamily="34" charset="0"/>
                <a:cs typeface="Arial" panose="02080604020202020204" pitchFamily="34" charset="0"/>
              </a:rPr>
              <a:t>Keshav Sharma  |  </a:t>
            </a:r>
            <a:r>
              <a:rPr lang="en-US" sz="2000" dirty="0">
                <a:latin typeface="Arial" panose="02080604020202020204" pitchFamily="34" charset="0"/>
                <a:cs typeface="Arial" panose="02080604020202020204" pitchFamily="34" charset="0"/>
                <a:hlinkClick r:id="rId3"/>
              </a:rPr>
              <a:t>Keshav.simple.123@gmail.com</a:t>
            </a:r>
            <a:r>
              <a:rPr lang="en-US" sz="2000" dirty="0">
                <a:latin typeface="Arial" panose="02080604020202020204" pitchFamily="34" charset="0"/>
                <a:cs typeface="Arial" panose="02080604020202020204" pitchFamily="34" charset="0"/>
              </a:rPr>
              <a:t>  |  Developer</a:t>
            </a:r>
          </a:p>
        </p:txBody>
      </p:sp>
      <p:sp>
        <p:nvSpPr>
          <p:cNvPr id="15" name="Title 1"/>
          <p:cNvSpPr txBox="1"/>
          <p:nvPr/>
        </p:nvSpPr>
        <p:spPr>
          <a:xfrm>
            <a:off x="4561114" y="3512101"/>
            <a:ext cx="3069771" cy="59954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lnSpc>
                <a:spcPct val="100000"/>
              </a:lnSpc>
            </a:pPr>
            <a:r>
              <a:rPr lang="en-US" sz="4500" dirty="0">
                <a:solidFill>
                  <a:schemeClr val="tx1"/>
                </a:solidFill>
                <a:latin typeface="Roboto Black" panose="02000000000000000000" pitchFamily="2" charset="0"/>
                <a:ea typeface="Roboto Black" panose="02000000000000000000" pitchFamily="2" charset="0"/>
              </a:rPr>
              <a:t>FPV</a:t>
            </a:r>
            <a:r>
              <a:rPr lang="en-US" sz="4500" dirty="0">
                <a:solidFill>
                  <a:schemeClr val="tx1"/>
                </a:solidFill>
              </a:rPr>
              <a:t> </a:t>
            </a:r>
            <a:r>
              <a:rPr lang="en-US" sz="4500" dirty="0">
                <a:solidFill>
                  <a:schemeClr val="tx1"/>
                </a:solidFill>
                <a:latin typeface="Roboto" panose="02000000000000000000" pitchFamily="2" charset="0"/>
                <a:ea typeface="Roboto" panose="02000000000000000000" pitchFamily="2" charset="0"/>
              </a:rPr>
              <a:t>Life</a:t>
            </a:r>
          </a:p>
        </p:txBody>
      </p:sp>
      <p:sp>
        <p:nvSpPr>
          <p:cNvPr id="16" name="Subtitle 2"/>
          <p:cNvSpPr txBox="1"/>
          <p:nvPr/>
        </p:nvSpPr>
        <p:spPr>
          <a:xfrm>
            <a:off x="2550067" y="4199255"/>
            <a:ext cx="7091863" cy="450450"/>
          </a:xfrm>
          <a:prstGeom prst="rect">
            <a:avLst/>
          </a:prstGeom>
        </p:spPr>
        <p:txBody>
          <a:bodyPr vert="horz" lIns="45720" tIns="45720" rIns="4572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solidFill>
                  <a:schemeClr val="tx1">
                    <a:lumMod val="95000"/>
                    <a:lumOff val="5000"/>
                  </a:schemeClr>
                </a:solidFill>
                <a:effectLst/>
                <a:latin typeface="Arial" panose="020B0604020202020204" pitchFamily="34" charset="0"/>
                <a:cs typeface="Arial" panose="020B0604020202020204" pitchFamily="34" charset="0"/>
              </a:rPr>
              <a:t>Making our cities safer through autonomous drones</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748164" y="340095"/>
            <a:ext cx="10695672"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As Revolutionary as the smartphone</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31411"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23109"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621259"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37418" y="2136759"/>
            <a:ext cx="10859317" cy="1287532"/>
          </a:xfrm>
          <a:prstGeom prst="rect">
            <a:avLst/>
          </a:prstGeom>
          <a:noFill/>
        </p:spPr>
        <p:txBody>
          <a:bodyPr wrap="square" rtlCol="0" anchor="t">
            <a:spAutoFit/>
          </a:bodyPr>
          <a:lstStyle/>
          <a:p>
            <a:pPr>
              <a:lnSpc>
                <a:spcPct val="150000"/>
              </a:lnSpc>
            </a:pPr>
            <a:r>
              <a:rPr lang="en-US" dirty="0">
                <a:latin typeface="Arial" panose="02080604020202020204" pitchFamily="34" charset="0"/>
                <a:cs typeface="Arial" panose="02080604020202020204" pitchFamily="34" charset="0"/>
              </a:rPr>
              <a:t>These drones are much more capable than a smartphone.</a:t>
            </a:r>
          </a:p>
          <a:p>
            <a:pPr>
              <a:lnSpc>
                <a:spcPct val="150000"/>
              </a:lnSpc>
            </a:pPr>
            <a:endParaRPr lang="en-US" dirty="0">
              <a:latin typeface="Arial" panose="02080604020202020204" pitchFamily="34" charset="0"/>
              <a:cs typeface="Arial" panose="02080604020202020204" pitchFamily="34" charset="0"/>
            </a:endParaRPr>
          </a:p>
          <a:p>
            <a:pPr>
              <a:lnSpc>
                <a:spcPct val="150000"/>
              </a:lnSpc>
            </a:pPr>
            <a:r>
              <a:rPr lang="en-US" dirty="0">
                <a:latin typeface="Arial" panose="02080604020202020204" pitchFamily="34" charset="0"/>
                <a:cs typeface="Arial" panose="02080604020202020204" pitchFamily="34" charset="0"/>
              </a:rPr>
              <a:t>They are able to just as productive and communicative as the revolutionary smartphones.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7297" y="103692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0556" y="1148493"/>
            <a:ext cx="1609573" cy="160957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5439" y="3079789"/>
            <a:ext cx="6172093" cy="3244498"/>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5"/>
          <a:stretch>
            <a:fillRect/>
          </a:stretch>
        </p:blipFill>
        <p:spPr>
          <a:xfrm>
            <a:off x="579772" y="3169101"/>
            <a:ext cx="5247410" cy="240564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6"/>
          <a:stretch>
            <a:fillRect/>
          </a:stretch>
        </p:blipFill>
        <p:spPr>
          <a:xfrm>
            <a:off x="-6869470" y="1054296"/>
            <a:ext cx="6447275" cy="3514097"/>
          </a:xfrm>
          <a:prstGeom prst="rect">
            <a:avLst/>
          </a:prstGeom>
        </p:spPr>
      </p:pic>
      <p:sp>
        <p:nvSpPr>
          <p:cNvPr id="2" name="Title 1"/>
          <p:cNvSpPr txBox="1"/>
          <p:nvPr/>
        </p:nvSpPr>
        <p:spPr>
          <a:xfrm>
            <a:off x="579772" y="1417279"/>
            <a:ext cx="3069771" cy="6119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solidFill>
                  <a:schemeClr val="tx1"/>
                </a:solidFill>
                <a:latin typeface="Roboto Black" panose="02000000000000000000" pitchFamily="2" charset="0"/>
                <a:ea typeface="Roboto Black" panose="02000000000000000000" pitchFamily="2" charset="0"/>
              </a:rPr>
              <a:t>FPV</a:t>
            </a:r>
            <a:r>
              <a:rPr lang="en-US" sz="4000" dirty="0">
                <a:solidFill>
                  <a:schemeClr val="tx1"/>
                </a:solidFill>
              </a:rPr>
              <a:t> </a:t>
            </a:r>
            <a:r>
              <a:rPr lang="en-US" sz="40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579772" y="2359348"/>
            <a:ext cx="5729853" cy="34318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pic>
        <p:nvPicPr>
          <p:cNvPr id="11" name="Picture 10">
            <a:extLst>
              <a:ext uri="{FF2B5EF4-FFF2-40B4-BE49-F238E27FC236}">
                <a16:creationId xmlns:a16="http://schemas.microsoft.com/office/drawing/2014/main" id="{64922FC5-E5BA-236E-81D1-AD23FF23E5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7301" y="2436344"/>
            <a:ext cx="1933246" cy="3871161"/>
          </a:xfrm>
          <a:prstGeom prst="rect">
            <a:avLst/>
          </a:prstGeom>
        </p:spPr>
      </p:pic>
      <p:sp>
        <p:nvSpPr>
          <p:cNvPr id="12" name="TextBox 11">
            <a:extLst>
              <a:ext uri="{FF2B5EF4-FFF2-40B4-BE49-F238E27FC236}">
                <a16:creationId xmlns:a16="http://schemas.microsoft.com/office/drawing/2014/main" id="{FC6AE1D5-4E59-B9D1-977A-42CA1F1C8942}"/>
              </a:ext>
            </a:extLst>
          </p:cNvPr>
          <p:cNvSpPr txBox="1"/>
          <p:nvPr/>
        </p:nvSpPr>
        <p:spPr>
          <a:xfrm>
            <a:off x="5770352" y="1456570"/>
            <a:ext cx="212619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Apple iPhone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1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6236" y="627721"/>
            <a:ext cx="1099359" cy="10993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464" y="1675273"/>
            <a:ext cx="5100904" cy="2681404"/>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5"/>
          <a:stretch>
            <a:fillRect/>
          </a:stretch>
        </p:blipFill>
        <p:spPr>
          <a:xfrm>
            <a:off x="481854" y="2193741"/>
            <a:ext cx="3724981" cy="170769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6"/>
          <a:stretch>
            <a:fillRect/>
          </a:stretch>
        </p:blipFill>
        <p:spPr>
          <a:xfrm>
            <a:off x="-6869470" y="1054296"/>
            <a:ext cx="6447275" cy="3514097"/>
          </a:xfrm>
          <a:prstGeom prst="rect">
            <a:avLst/>
          </a:prstGeom>
        </p:spPr>
      </p:pic>
      <p:sp>
        <p:nvSpPr>
          <p:cNvPr id="2" name="Title 1"/>
          <p:cNvSpPr txBox="1"/>
          <p:nvPr/>
        </p:nvSpPr>
        <p:spPr>
          <a:xfrm>
            <a:off x="480679" y="489973"/>
            <a:ext cx="3069771" cy="31405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chemeClr val="tx1"/>
                </a:solidFill>
                <a:latin typeface="Roboto Black" panose="02000000000000000000" pitchFamily="2" charset="0"/>
                <a:ea typeface="Roboto Black" panose="02000000000000000000" pitchFamily="2" charset="0"/>
              </a:rPr>
              <a:t>FPV</a:t>
            </a:r>
            <a:r>
              <a:rPr lang="en-US" sz="2400" dirty="0">
                <a:solidFill>
                  <a:schemeClr val="tx1"/>
                </a:solidFill>
              </a:rPr>
              <a:t> </a:t>
            </a:r>
            <a:r>
              <a:rPr lang="en-US" sz="24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480679" y="1048722"/>
            <a:ext cx="5729853" cy="3115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sp>
        <p:nvSpPr>
          <p:cNvPr id="7" name="TextBox 6"/>
          <p:cNvSpPr txBox="1"/>
          <p:nvPr/>
        </p:nvSpPr>
        <p:spPr>
          <a:xfrm>
            <a:off x="5469296" y="2395437"/>
            <a:ext cx="1791048" cy="1246495"/>
          </a:xfrm>
          <a:prstGeom prst="rect">
            <a:avLst/>
          </a:prstGeom>
          <a:noFill/>
        </p:spPr>
        <p:txBody>
          <a:bodyPr wrap="square" rtlCol="0" anchor="ctr">
            <a:spAutoFit/>
          </a:bodyPr>
          <a:lstStyle/>
          <a:p>
            <a:pPr algn="ctr"/>
            <a:r>
              <a:rPr lang="en-US" sz="7500" dirty="0">
                <a:solidFill>
                  <a:schemeClr val="tx1">
                    <a:lumMod val="65000"/>
                    <a:lumOff val="35000"/>
                  </a:schemeClr>
                </a:solidFill>
                <a:latin typeface="Roboto Black" panose="02000000000000000000" pitchFamily="2" charset="0"/>
                <a:ea typeface="Roboto Black" panose="02000000000000000000" pitchFamily="2" charset="0"/>
              </a:rPr>
              <a:t>VS</a:t>
            </a:r>
          </a:p>
        </p:txBody>
      </p:sp>
      <p:sp>
        <p:nvSpPr>
          <p:cNvPr id="9" name="TextBox 8"/>
          <p:cNvSpPr txBox="1"/>
          <p:nvPr/>
        </p:nvSpPr>
        <p:spPr>
          <a:xfrm>
            <a:off x="1290636" y="4677056"/>
            <a:ext cx="10108884" cy="1668405"/>
          </a:xfrm>
          <a:prstGeom prst="rect">
            <a:avLst/>
          </a:prstGeom>
          <a:noFill/>
        </p:spPr>
        <p:txBody>
          <a:bodyPr wrap="square" rtlCol="0">
            <a:spAutoFit/>
          </a:bodyPr>
          <a:lstStyle/>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On-device processing: For better security.</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Cameras and Lidar for autonomous flight.</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AI / ML for Image and Video Processing: No need to rely on external processers.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3" name="TextBox 12"/>
          <p:cNvSpPr txBox="1"/>
          <p:nvPr/>
        </p:nvSpPr>
        <p:spPr>
          <a:xfrm>
            <a:off x="781115" y="5959242"/>
            <a:ext cx="10843769" cy="369332"/>
          </a:xfrm>
          <a:prstGeom prst="rect">
            <a:avLst/>
          </a:prstGeom>
          <a:noFill/>
          <a:ln>
            <a:solidFill>
              <a:schemeClr val="accent2"/>
            </a:solidFill>
          </a:ln>
        </p:spPr>
        <p:txBody>
          <a:bodyPr wrap="square" rtlCol="0">
            <a:spAutoFit/>
          </a:bodyPr>
          <a:lstStyle/>
          <a:p>
            <a:pPr lvl="1"/>
            <a:r>
              <a:rPr lang="en-US" b="1" dirty="0">
                <a:solidFill>
                  <a:schemeClr val="tx1">
                    <a:lumMod val="50000"/>
                    <a:lumOff val="50000"/>
                  </a:schemeClr>
                </a:solidFill>
                <a:latin typeface="Arial Black" panose="020B0A04020102020204" pitchFamily="34" charset="0"/>
                <a:cs typeface="Arial" panose="02080604020202020204" pitchFamily="34" charset="0"/>
              </a:rPr>
              <a:t>Next:</a:t>
            </a:r>
          </a:p>
        </p:txBody>
      </p:sp>
      <p:sp>
        <p:nvSpPr>
          <p:cNvPr id="6" name="Rectangle 5"/>
          <p:cNvSpPr/>
          <p:nvPr/>
        </p:nvSpPr>
        <p:spPr>
          <a:xfrm>
            <a:off x="3329709" y="2074935"/>
            <a:ext cx="8285015" cy="1228117"/>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a:lnSpc>
                <a:spcPct val="300000"/>
              </a:lnSpc>
            </a:pPr>
            <a:r>
              <a:rPr lang="en-US" sz="1900" b="1" i="0" dirty="0">
                <a:solidFill>
                  <a:srgbClr val="374151"/>
                </a:solidFill>
                <a:effectLst/>
                <a:latin typeface="Arial" panose="02080604020202020204" pitchFamily="34" charset="0"/>
                <a:cs typeface="Arial" panose="02080604020202020204" pitchFamily="34" charset="0"/>
              </a:rPr>
              <a:t>One time cost </a:t>
            </a:r>
            <a:r>
              <a:rPr lang="en-US" sz="1900" b="0" i="0" dirty="0">
                <a:solidFill>
                  <a:srgbClr val="374151"/>
                </a:solidFill>
                <a:effectLst/>
                <a:latin typeface="Arial" panose="02080604020202020204" pitchFamily="34" charset="0"/>
                <a:cs typeface="Arial" panose="02080604020202020204" pitchFamily="34" charset="0"/>
              </a:rPr>
              <a:t>of purchasing the drone and then every time your power it.</a:t>
            </a:r>
          </a:p>
        </p:txBody>
      </p:sp>
      <p:sp>
        <p:nvSpPr>
          <p:cNvPr id="10" name="TextBox 9"/>
          <p:cNvSpPr txBox="1"/>
          <p:nvPr/>
        </p:nvSpPr>
        <p:spPr>
          <a:xfrm>
            <a:off x="2962487" y="468883"/>
            <a:ext cx="4841235"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Revenue Model</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2" name="Rectangle 1"/>
          <p:cNvSpPr/>
          <p:nvPr/>
        </p:nvSpPr>
        <p:spPr>
          <a:xfrm>
            <a:off x="3339041" y="4030358"/>
            <a:ext cx="7633760" cy="1209336"/>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lvl="1">
              <a:lnSpc>
                <a:spcPct val="300000"/>
              </a:lnSpc>
            </a:pPr>
            <a:r>
              <a:rPr lang="en-US" sz="1900" b="0" i="0" dirty="0">
                <a:solidFill>
                  <a:srgbClr val="374151"/>
                </a:solidFill>
                <a:effectLst/>
                <a:latin typeface="Arial" panose="02080604020202020204" pitchFamily="34" charset="0"/>
                <a:cs typeface="Arial" panose="02080604020202020204" pitchFamily="34" charset="0"/>
              </a:rPr>
              <a:t>$1,500 one time by far better than paying for monthly security.</a:t>
            </a:r>
          </a:p>
        </p:txBody>
      </p:sp>
      <p:sp>
        <p:nvSpPr>
          <p:cNvPr id="3" name="TextBox 2"/>
          <p:cNvSpPr txBox="1"/>
          <p:nvPr/>
        </p:nvSpPr>
        <p:spPr>
          <a:xfrm>
            <a:off x="357891" y="3405850"/>
            <a:ext cx="2613927" cy="477054"/>
          </a:xfrm>
          <a:prstGeom prst="rect">
            <a:avLst/>
          </a:prstGeom>
          <a:noFill/>
        </p:spPr>
        <p:txBody>
          <a:bodyPr wrap="square" rtlCol="0">
            <a:spAutoFit/>
          </a:bodyPr>
          <a:lstStyle/>
          <a:p>
            <a:r>
              <a:rPr lang="en-US" sz="2500" b="1" i="0" dirty="0">
                <a:solidFill>
                  <a:srgbClr val="374151"/>
                </a:solidFill>
                <a:effectLst/>
                <a:latin typeface="Arial" panose="02080604020202020204" pitchFamily="34" charset="0"/>
                <a:cs typeface="Arial" panose="02080604020202020204" pitchFamily="34" charset="0"/>
              </a:rPr>
              <a:t>Hardware sales</a:t>
            </a:r>
            <a:endParaRPr lang="en-US" sz="2500" b="1" dirty="0">
              <a:latin typeface="Arial" panose="02080604020202020204" pitchFamily="34" charset="0"/>
              <a:cs typeface="Arial" panose="02080604020202020204" pitchFamily="34" charset="0"/>
            </a:endParaRPr>
          </a:p>
        </p:txBody>
      </p:sp>
      <p:sp>
        <p:nvSpPr>
          <p:cNvPr id="4" name="TextBox 3"/>
          <p:cNvSpPr txBox="1"/>
          <p:nvPr/>
        </p:nvSpPr>
        <p:spPr>
          <a:xfrm>
            <a:off x="2765169" y="5977627"/>
            <a:ext cx="3101899"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2166" y="321384"/>
            <a:ext cx="978946" cy="10821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4" name="TextBox 3"/>
          <p:cNvSpPr txBox="1"/>
          <p:nvPr/>
        </p:nvSpPr>
        <p:spPr>
          <a:xfrm>
            <a:off x="569233" y="2042234"/>
            <a:ext cx="6075938" cy="707886"/>
          </a:xfrm>
          <a:prstGeom prst="rect">
            <a:avLst/>
          </a:prstGeom>
          <a:noFill/>
        </p:spPr>
        <p:txBody>
          <a:bodyPr wrap="square" rtlCol="0">
            <a:spAutoFit/>
          </a:bodyPr>
          <a:lstStyle/>
          <a:p>
            <a:r>
              <a:rPr lang="en-US" sz="4000" b="1" i="0" dirty="0">
                <a:solidFill>
                  <a:schemeClr val="bg2">
                    <a:lumMod val="50000"/>
                  </a:schemeClr>
                </a:solidFill>
                <a:effectLst/>
                <a:latin typeface="Arial" panose="02080604020202020204" pitchFamily="34" charset="0"/>
                <a:cs typeface="Arial" panose="02080604020202020204" pitchFamily="34" charset="0"/>
              </a:rPr>
              <a:t>Software subscriptions</a:t>
            </a:r>
            <a:endParaRPr lang="en-US" sz="4000" b="1" dirty="0">
              <a:solidFill>
                <a:schemeClr val="bg2">
                  <a:lumMod val="50000"/>
                </a:schemeClr>
              </a:solidFill>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615888" y="3194796"/>
            <a:ext cx="10636830" cy="872034"/>
          </a:xfrm>
          <a:prstGeom prst="rect">
            <a:avLst/>
          </a:prstGeom>
          <a:noFill/>
        </p:spPr>
        <p:txBody>
          <a:bodyPr wrap="square" rtlCol="0">
            <a:spAutoFit/>
          </a:bodyPr>
          <a:lstStyle/>
          <a:p>
            <a:pPr>
              <a:lnSpc>
                <a:spcPct val="150000"/>
              </a:lnSpc>
            </a:pPr>
            <a:r>
              <a:rPr lang="en-US" dirty="0">
                <a:latin typeface="Arial" panose="02080604020202020204" pitchFamily="34" charset="0"/>
                <a:cs typeface="Arial" panose="02080604020202020204" pitchFamily="34" charset="0"/>
              </a:rPr>
              <a:t>We envision drones as to be indifferent to smartphones and so they all require software to operate and an Operating System for enhancing and additional value generation.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496" y="2049920"/>
            <a:ext cx="632965" cy="632965"/>
          </a:xfrm>
          <a:prstGeom prst="rect">
            <a:avLst/>
          </a:prstGeom>
        </p:spPr>
      </p:pic>
      <p:sp>
        <p:nvSpPr>
          <p:cNvPr id="2" name="TextBox 1"/>
          <p:cNvSpPr txBox="1"/>
          <p:nvPr/>
        </p:nvSpPr>
        <p:spPr>
          <a:xfrm>
            <a:off x="3214413" y="461601"/>
            <a:ext cx="3923505" cy="707886"/>
          </a:xfrm>
          <a:prstGeom prst="rect">
            <a:avLst/>
          </a:prstGeom>
          <a:noFill/>
        </p:spPr>
        <p:txBody>
          <a:bodyPr wrap="square" rtlCol="0">
            <a:spAutoFit/>
          </a:bodyPr>
          <a:lstStyle/>
          <a:p>
            <a:pPr algn="ctr"/>
            <a:r>
              <a:rPr lang="en-US" sz="4000" dirty="0">
                <a:solidFill>
                  <a:schemeClr val="accent2"/>
                </a:solidFill>
                <a:latin typeface="Roboto Black" panose="02000000000000000000" pitchFamily="2" charset="0"/>
                <a:ea typeface="Roboto Black" panose="02000000000000000000" pitchFamily="2" charset="0"/>
              </a:rPr>
              <a:t>Revenue Model</a:t>
            </a:r>
            <a:endParaRPr lang="en-US" sz="4000" dirty="0">
              <a:solidFill>
                <a:schemeClr val="accent2"/>
              </a:solidFill>
              <a:effectLst/>
              <a:latin typeface="Roboto Black" panose="02000000000000000000" pitchFamily="2" charset="0"/>
              <a:ea typeface="Roboto Black" panose="02000000000000000000"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425" y="362633"/>
            <a:ext cx="735496" cy="813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578564" y="1935515"/>
            <a:ext cx="4340677" cy="861774"/>
          </a:xfrm>
          <a:prstGeom prst="rect">
            <a:avLst/>
          </a:prstGeom>
          <a:noFill/>
        </p:spPr>
        <p:txBody>
          <a:bodyPr wrap="square" rtlCol="0">
            <a:spAutoFit/>
          </a:bodyPr>
          <a:lstStyle/>
          <a:p>
            <a:r>
              <a:rPr lang="en-US" sz="5000" b="1" i="0" dirty="0">
                <a:solidFill>
                  <a:schemeClr val="bg2">
                    <a:lumMod val="50000"/>
                  </a:schemeClr>
                </a:solidFill>
                <a:effectLst/>
                <a:latin typeface="Roboto Black" panose="02000000000000000000" pitchFamily="2" charset="0"/>
                <a:ea typeface="Roboto Black" panose="02000000000000000000" pitchFamily="2" charset="0"/>
                <a:cs typeface="Arial" panose="02080604020202020204" pitchFamily="34" charset="0"/>
              </a:rPr>
              <a:t>Data sales</a:t>
            </a:r>
            <a:endParaRPr lang="en-US" sz="5000" b="1" dirty="0">
              <a:solidFill>
                <a:schemeClr val="bg2">
                  <a:lumMod val="50000"/>
                </a:schemeClr>
              </a:solidFill>
              <a:latin typeface="Roboto Black" panose="02000000000000000000" pitchFamily="2" charset="0"/>
              <a:ea typeface="Roboto Black" panose="02000000000000000000" pitchFamily="2"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0555" y="480263"/>
            <a:ext cx="978946" cy="1082129"/>
          </a:xfrm>
          <a:prstGeom prst="rect">
            <a:avLst/>
          </a:prstGeom>
        </p:spPr>
      </p:pic>
      <p:sp>
        <p:nvSpPr>
          <p:cNvPr id="5" name="TextBox 4"/>
          <p:cNvSpPr txBox="1"/>
          <p:nvPr/>
        </p:nvSpPr>
        <p:spPr>
          <a:xfrm>
            <a:off x="578564" y="3194796"/>
            <a:ext cx="10475089" cy="1703030"/>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Drones create a lot of useful data such as their surroundings, street view, maps, aerial vision, and much more!</a:t>
            </a:r>
          </a:p>
          <a:p>
            <a:pPr>
              <a:lnSpc>
                <a:spcPct val="150000"/>
              </a:lnSpc>
            </a:pPr>
            <a:endParaRPr lang="en-US" dirty="0">
              <a:solidFill>
                <a:schemeClr val="tx1">
                  <a:lumMod val="75000"/>
                  <a:lumOff val="25000"/>
                </a:schemeClr>
              </a:solidFill>
              <a:latin typeface="Arial" panose="02080604020202020204" pitchFamily="34" charset="0"/>
              <a:cs typeface="Arial" panose="02080604020202020204" pitchFamily="34" charset="0"/>
            </a:endParaRPr>
          </a:p>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We capture these and commercialize them.</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635" y="2049920"/>
            <a:ext cx="632965" cy="632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308117" y="212004"/>
            <a:ext cx="11575765" cy="6433991"/>
          </a:xfrm>
          <a:prstGeom prst="rect">
            <a:avLst/>
          </a:prstGeom>
        </p:spPr>
      </p:pic>
      <p:pic>
        <p:nvPicPr>
          <p:cNvPr id="2" name="Picture 1">
            <a:extLst>
              <a:ext uri="{FF2B5EF4-FFF2-40B4-BE49-F238E27FC236}">
                <a16:creationId xmlns:a16="http://schemas.microsoft.com/office/drawing/2014/main" id="{575680AF-4CAA-CF47-2F3B-021E4A85FE9B}"/>
              </a:ext>
            </a:extLst>
          </p:cNvPr>
          <p:cNvPicPr>
            <a:picLocks noChangeAspect="1"/>
          </p:cNvPicPr>
          <p:nvPr/>
        </p:nvPicPr>
        <p:blipFill>
          <a:blip r:embed="rId2"/>
          <a:stretch>
            <a:fillRect/>
          </a:stretch>
        </p:blipFill>
        <p:spPr>
          <a:xfrm>
            <a:off x="333412" y="212004"/>
            <a:ext cx="11525176" cy="6433991"/>
          </a:xfrm>
          <a:prstGeom prst="rect">
            <a:avLst/>
          </a:prstGeom>
        </p:spPr>
      </p:pic>
      <p:pic>
        <p:nvPicPr>
          <p:cNvPr id="14" name="Picture 13"/>
          <p:cNvPicPr>
            <a:picLocks noChangeAspect="1"/>
          </p:cNvPicPr>
          <p:nvPr/>
        </p:nvPicPr>
        <p:blipFill>
          <a:blip r:embed="rId3"/>
          <a:stretch>
            <a:fillRect/>
          </a:stretch>
        </p:blipFill>
        <p:spPr>
          <a:xfrm>
            <a:off x="333412" y="910430"/>
            <a:ext cx="11525176" cy="490450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924" y="2341105"/>
            <a:ext cx="2852181" cy="2852181"/>
          </a:xfrm>
          <a:prstGeom prst="rect">
            <a:avLst/>
          </a:prstGeom>
        </p:spPr>
      </p:pic>
      <p:sp>
        <p:nvSpPr>
          <p:cNvPr id="16" name="Rectangle 15"/>
          <p:cNvSpPr/>
          <p:nvPr/>
        </p:nvSpPr>
        <p:spPr>
          <a:xfrm>
            <a:off x="6695440" y="1134942"/>
            <a:ext cx="731520" cy="403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14776" y="0"/>
            <a:ext cx="12177224" cy="6858000"/>
          </a:xfrm>
          <a:prstGeom prst="rect">
            <a:avLst/>
          </a:prstGeom>
        </p:spPr>
      </p:pic>
      <p:sp>
        <p:nvSpPr>
          <p:cNvPr id="14" name="TextBox 13"/>
          <p:cNvSpPr txBox="1"/>
          <p:nvPr/>
        </p:nvSpPr>
        <p:spPr>
          <a:xfrm>
            <a:off x="2219079" y="209005"/>
            <a:ext cx="7753837" cy="861774"/>
          </a:xfrm>
          <a:prstGeom prst="rect">
            <a:avLst/>
          </a:prstGeom>
          <a:noFill/>
        </p:spPr>
        <p:txBody>
          <a:bodyPr wrap="square" rtlCol="0">
            <a:spAutoFit/>
          </a:bodyPr>
          <a:lstStyle/>
          <a:p>
            <a:pPr algn="ctr"/>
            <a:r>
              <a:rPr lang="en-US" sz="5000" b="1" dirty="0">
                <a:solidFill>
                  <a:schemeClr val="accent2"/>
                </a:solidFill>
                <a:effectLst/>
                <a:latin typeface="Arial" panose="02080604020202020204" pitchFamily="34" charset="0"/>
                <a:ea typeface="Roboto Black" panose="02000000000000000000" pitchFamily="2" charset="0"/>
                <a:cs typeface="Arial" panose="02080604020202020204" pitchFamily="34" charset="0"/>
              </a:rPr>
              <a:t>Competitive Advantages</a:t>
            </a:r>
          </a:p>
        </p:txBody>
      </p:sp>
      <p:cxnSp>
        <p:nvCxnSpPr>
          <p:cNvPr id="23" name="Straight Arrow Connector 22"/>
          <p:cNvCxnSpPr/>
          <p:nvPr/>
        </p:nvCxnSpPr>
        <p:spPr>
          <a:xfrm>
            <a:off x="1504068" y="3857345"/>
            <a:ext cx="947928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5998" y="1212294"/>
            <a:ext cx="1" cy="529010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826304" y="4092799"/>
            <a:ext cx="831273" cy="831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04843" y="4340557"/>
            <a:ext cx="628472" cy="335756"/>
          </a:xfrm>
          <a:prstGeom prst="rect">
            <a:avLst/>
          </a:prstGeom>
          <a:noFill/>
        </p:spPr>
        <p:txBody>
          <a:bodyPr wrap="square" rtlCol="0" anchor="ctr">
            <a:spAutoFit/>
          </a:bodyPr>
          <a:lstStyle/>
          <a:p>
            <a:pPr algn="ctr"/>
            <a:r>
              <a:rPr lang="en-US" b="1" dirty="0">
                <a:latin typeface="Arial" panose="02080604020202020204" pitchFamily="34" charset="0"/>
                <a:cs typeface="Arial" panose="02080604020202020204" pitchFamily="34" charset="0"/>
              </a:rPr>
              <a:t>DJI</a:t>
            </a:r>
          </a:p>
        </p:txBody>
      </p:sp>
      <p:sp>
        <p:nvSpPr>
          <p:cNvPr id="31" name="Oval 30"/>
          <p:cNvSpPr/>
          <p:nvPr/>
        </p:nvSpPr>
        <p:spPr>
          <a:xfrm>
            <a:off x="9399548" y="1144563"/>
            <a:ext cx="1106424" cy="1106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57412" y="1509674"/>
            <a:ext cx="1190696" cy="369332"/>
          </a:xfrm>
          <a:prstGeom prst="rect">
            <a:avLst/>
          </a:prstGeom>
          <a:solidFill>
            <a:schemeClr val="bg1"/>
          </a:solidFill>
        </p:spPr>
        <p:txBody>
          <a:bodyPr wrap="square" rtlCol="0" anchor="ctr">
            <a:spAutoFit/>
          </a:bodyPr>
          <a:lstStyle/>
          <a:p>
            <a:pPr algn="ctr"/>
            <a:r>
              <a:rPr lang="en-US" b="1" dirty="0">
                <a:latin typeface="Roboto Black" panose="02000000000000000000" pitchFamily="2" charset="0"/>
                <a:ea typeface="Roboto Black" panose="02000000000000000000" pitchFamily="2" charset="0"/>
                <a:cs typeface="Arial" panose="02080604020202020204" pitchFamily="34" charset="0"/>
              </a:rPr>
              <a:t>FPV</a:t>
            </a:r>
            <a:r>
              <a:rPr lang="en-US" b="1" dirty="0">
                <a:latin typeface="Roboto" panose="02000000000000000000" pitchFamily="2" charset="0"/>
                <a:ea typeface="Roboto" panose="02000000000000000000" pitchFamily="2" charset="0"/>
                <a:cs typeface="Arial" panose="02080604020202020204" pitchFamily="34" charset="0"/>
              </a:rPr>
              <a:t> </a:t>
            </a:r>
            <a:r>
              <a:rPr lang="en-US" dirty="0">
                <a:latin typeface="Roboto" panose="02000000000000000000" pitchFamily="2" charset="0"/>
                <a:ea typeface="Roboto" panose="02000000000000000000" pitchFamily="2" charset="0"/>
                <a:cs typeface="Arial" panose="02080604020202020204" pitchFamily="34" charset="0"/>
              </a:rPr>
              <a:t>Life</a:t>
            </a:r>
          </a:p>
        </p:txBody>
      </p:sp>
      <p:sp>
        <p:nvSpPr>
          <p:cNvPr id="33" name="TextBox 32"/>
          <p:cNvSpPr txBox="1"/>
          <p:nvPr/>
        </p:nvSpPr>
        <p:spPr>
          <a:xfrm>
            <a:off x="4531360" y="1141177"/>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Autonomous</a:t>
            </a:r>
          </a:p>
        </p:txBody>
      </p:sp>
      <p:sp>
        <p:nvSpPr>
          <p:cNvPr id="34" name="TextBox 33"/>
          <p:cNvSpPr txBox="1"/>
          <p:nvPr/>
        </p:nvSpPr>
        <p:spPr>
          <a:xfrm>
            <a:off x="137700" y="3660856"/>
            <a:ext cx="1266462"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Consumer</a:t>
            </a:r>
          </a:p>
        </p:txBody>
      </p:sp>
      <p:sp>
        <p:nvSpPr>
          <p:cNvPr id="35" name="TextBox 34"/>
          <p:cNvSpPr txBox="1"/>
          <p:nvPr/>
        </p:nvSpPr>
        <p:spPr>
          <a:xfrm>
            <a:off x="5049520" y="6214348"/>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Manual</a:t>
            </a:r>
          </a:p>
        </p:txBody>
      </p:sp>
      <p:sp>
        <p:nvSpPr>
          <p:cNvPr id="36" name="TextBox 35"/>
          <p:cNvSpPr txBox="1"/>
          <p:nvPr/>
        </p:nvSpPr>
        <p:spPr>
          <a:xfrm>
            <a:off x="11062934" y="3660856"/>
            <a:ext cx="940673" cy="369332"/>
          </a:xfrm>
          <a:prstGeom prst="rect">
            <a:avLst/>
          </a:prstGeom>
          <a:noFill/>
        </p:spPr>
        <p:txBody>
          <a:bodyPr wrap="square" rtlCol="0" anchor="ctr">
            <a:spAutoFit/>
          </a:bodyPr>
          <a:lstStyle/>
          <a:p>
            <a:pPr algn="ctr"/>
            <a:r>
              <a:rPr lang="en-US" dirty="0">
                <a:latin typeface="Arial" panose="02080604020202020204" pitchFamily="34" charset="0"/>
                <a:cs typeface="Arial" panose="02080604020202020204" pitchFamily="34" charset="0"/>
              </a:rPr>
              <a:t>Military</a:t>
            </a:r>
          </a:p>
        </p:txBody>
      </p:sp>
      <p:sp>
        <p:nvSpPr>
          <p:cNvPr id="38" name="Oval 37"/>
          <p:cNvSpPr/>
          <p:nvPr/>
        </p:nvSpPr>
        <p:spPr>
          <a:xfrm>
            <a:off x="5501367" y="1972300"/>
            <a:ext cx="755703"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55093" y="2188614"/>
            <a:ext cx="848250" cy="323165"/>
          </a:xfrm>
          <a:prstGeom prst="rect">
            <a:avLst/>
          </a:prstGeom>
          <a:noFill/>
        </p:spPr>
        <p:txBody>
          <a:bodyPr wrap="square" rtlCol="0" anchor="ctr">
            <a:spAutoFit/>
          </a:bodyPr>
          <a:lstStyle/>
          <a:p>
            <a:pPr algn="ctr"/>
            <a:r>
              <a:rPr lang="en-US" sz="1500" b="1" dirty="0" err="1">
                <a:latin typeface="Arial" panose="02080604020202020204" pitchFamily="34" charset="0"/>
                <a:cs typeface="Arial" panose="02080604020202020204" pitchFamily="34" charset="0"/>
              </a:rPr>
              <a:t>Skydio</a:t>
            </a:r>
            <a:endParaRPr lang="en-US" sz="1500" b="1" dirty="0">
              <a:latin typeface="Arial" panose="02080604020202020204" pitchFamily="34" charset="0"/>
              <a:cs typeface="Arial" panose="02080604020202020204" pitchFamily="34" charset="0"/>
            </a:endParaRPr>
          </a:p>
        </p:txBody>
      </p:sp>
      <p:sp>
        <p:nvSpPr>
          <p:cNvPr id="40" name="Oval 39"/>
          <p:cNvSpPr/>
          <p:nvPr/>
        </p:nvSpPr>
        <p:spPr>
          <a:xfrm>
            <a:off x="5164670" y="3277868"/>
            <a:ext cx="687003" cy="687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37835" y="3486723"/>
            <a:ext cx="940672" cy="307777"/>
          </a:xfrm>
          <a:prstGeom prst="rect">
            <a:avLst/>
          </a:prstGeom>
          <a:noFill/>
        </p:spPr>
        <p:txBody>
          <a:bodyPr wrap="square" rtlCol="0" anchor="ctr">
            <a:spAutoFit/>
          </a:bodyPr>
          <a:lstStyle/>
          <a:p>
            <a:pPr algn="ctr"/>
            <a:r>
              <a:rPr lang="en-US" sz="1400" b="1" dirty="0">
                <a:latin typeface="Arial" panose="02080604020202020204" pitchFamily="34" charset="0"/>
                <a:cs typeface="Arial" panose="02080604020202020204" pitchFamily="34" charset="0"/>
              </a:rPr>
              <a:t>Yuneec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E1AC74-BFCD-8F68-9F0B-8D82CEFB6E5F}"/>
              </a:ext>
            </a:extLst>
          </p:cNvPr>
          <p:cNvPicPr>
            <a:picLocks noChangeAspect="1"/>
          </p:cNvPicPr>
          <p:nvPr/>
        </p:nvPicPr>
        <p:blipFill>
          <a:blip r:embed="rId2"/>
          <a:stretch>
            <a:fillRect/>
          </a:stretch>
        </p:blipFill>
        <p:spPr>
          <a:xfrm>
            <a:off x="14776" y="0"/>
            <a:ext cx="12177224" cy="6858000"/>
          </a:xfrm>
          <a:prstGeom prst="rect">
            <a:avLst/>
          </a:prstGeom>
        </p:spPr>
      </p:pic>
      <p:sp>
        <p:nvSpPr>
          <p:cNvPr id="4" name="Rectangle 3"/>
          <p:cNvSpPr/>
          <p:nvPr/>
        </p:nvSpPr>
        <p:spPr>
          <a:xfrm>
            <a:off x="-14776" y="-14930"/>
            <a:ext cx="12192000" cy="6858000"/>
          </a:xfrm>
          <a:prstGeom prst="rect">
            <a:avLst/>
          </a:prstGeom>
          <a:solidFill>
            <a:schemeClr val="bg1">
              <a:lumMod val="85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Rounded Corners 5"/>
          <p:cNvSpPr/>
          <p:nvPr/>
        </p:nvSpPr>
        <p:spPr>
          <a:xfrm>
            <a:off x="466530" y="297324"/>
            <a:ext cx="11402009" cy="35549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9713" y="781170"/>
            <a:ext cx="8248263" cy="707886"/>
          </a:xfrm>
          <a:prstGeom prst="rect">
            <a:avLst/>
          </a:prstGeom>
          <a:noFill/>
        </p:spPr>
        <p:txBody>
          <a:bodyPr wrap="square" rtlCol="0">
            <a:spAutoFit/>
          </a:bodyPr>
          <a:lstStyle/>
          <a:p>
            <a:pPr algn="ctr"/>
            <a:r>
              <a:rPr lang="en-US" sz="4000" b="1" dirty="0">
                <a:solidFill>
                  <a:schemeClr val="bg2">
                    <a:lumMod val="50000"/>
                  </a:schemeClr>
                </a:solidFill>
                <a:latin typeface="Arial" panose="02080604020202020204" pitchFamily="34" charset="0"/>
                <a:cs typeface="Arial" panose="02080604020202020204" pitchFamily="34" charset="0"/>
              </a:rPr>
              <a:t>TAM (Total Addressable Market)</a:t>
            </a:r>
          </a:p>
        </p:txBody>
      </p:sp>
      <p:sp>
        <p:nvSpPr>
          <p:cNvPr id="2" name="TextBox 1"/>
          <p:cNvSpPr txBox="1"/>
          <p:nvPr/>
        </p:nvSpPr>
        <p:spPr>
          <a:xfrm>
            <a:off x="727787" y="4062482"/>
            <a:ext cx="10263676" cy="2585323"/>
          </a:xfrm>
          <a:prstGeom prst="rect">
            <a:avLst/>
          </a:prstGeom>
          <a:noFill/>
        </p:spPr>
        <p:txBody>
          <a:bodyPr wrap="square" rtlCol="0">
            <a:spAutoFit/>
          </a:bodyPr>
          <a:lstStyle/>
          <a:p>
            <a:r>
              <a:rPr lang="en-US" b="0" i="0" dirty="0">
                <a:solidFill>
                  <a:srgbClr val="374151"/>
                </a:solidFill>
                <a:effectLst/>
                <a:latin typeface="Söhne"/>
              </a:rPr>
              <a:t>According to industry research, the total addressable market for police and government surveillance is estimated to be  </a:t>
            </a:r>
            <a:r>
              <a:rPr lang="en-US" i="0" dirty="0">
                <a:solidFill>
                  <a:srgbClr val="202124"/>
                </a:solidFill>
                <a:effectLst/>
                <a:latin typeface="consolas" panose="020B0609020204030204" pitchFamily="49" charset="0"/>
              </a:rPr>
              <a:t>US$ 15,634.7 million </a:t>
            </a:r>
            <a:r>
              <a:rPr lang="en-US" b="0" i="0" dirty="0">
                <a:solidFill>
                  <a:srgbClr val="374151"/>
                </a:solidFill>
                <a:effectLst/>
                <a:latin typeface="Söhne"/>
              </a:rPr>
              <a:t>by 2023, with a CAGR of </a:t>
            </a:r>
            <a:r>
              <a:rPr lang="en-US" b="0" i="0" dirty="0">
                <a:solidFill>
                  <a:srgbClr val="1D2228"/>
                </a:solidFill>
                <a:effectLst/>
                <a:latin typeface="YahooSans VF"/>
              </a:rPr>
              <a:t>20.30</a:t>
            </a:r>
            <a:r>
              <a:rPr lang="en-US" b="0" i="0" dirty="0">
                <a:solidFill>
                  <a:srgbClr val="374151"/>
                </a:solidFill>
                <a:effectLst/>
                <a:latin typeface="Söhne"/>
              </a:rPr>
              <a:t>%.</a:t>
            </a:r>
          </a:p>
          <a:p>
            <a:endParaRPr lang="en-US" dirty="0">
              <a:solidFill>
                <a:srgbClr val="374151"/>
              </a:solidFill>
              <a:latin typeface="Söhne"/>
            </a:endParaRPr>
          </a:p>
          <a:p>
            <a:r>
              <a:rPr lang="en-US" b="0" i="0" dirty="0">
                <a:solidFill>
                  <a:srgbClr val="374151"/>
                </a:solidFill>
                <a:effectLst/>
                <a:latin typeface="Söhne"/>
              </a:rPr>
              <a:t>This market includes the use of drones for surveillance, patrolling, and intelligence gathering purposes. The demand for advanced surveillance solutions is expected to rise due to increasing crime rates and the need for better security measures.</a:t>
            </a:r>
          </a:p>
          <a:p>
            <a:endParaRPr lang="en-US" dirty="0">
              <a:solidFill>
                <a:srgbClr val="374151"/>
              </a:solidFill>
              <a:latin typeface="Söhne"/>
            </a:endParaRPr>
          </a:p>
          <a:p>
            <a:r>
              <a:rPr lang="en-US" b="0" i="0" dirty="0">
                <a:solidFill>
                  <a:srgbClr val="374151"/>
                </a:solidFill>
                <a:effectLst/>
                <a:latin typeface="Söhne"/>
              </a:rPr>
              <a:t>Our target market segment within this TAM is estimated to be </a:t>
            </a:r>
            <a:r>
              <a:rPr lang="en-US" i="0" dirty="0">
                <a:solidFill>
                  <a:srgbClr val="374151"/>
                </a:solidFill>
                <a:effectLst/>
                <a:latin typeface="consolas" panose="020B0609020204030204" pitchFamily="49" charset="0"/>
              </a:rPr>
              <a:t>$12.05 billion</a:t>
            </a:r>
            <a:r>
              <a:rPr lang="en-US" b="0" i="0" dirty="0">
                <a:solidFill>
                  <a:srgbClr val="374151"/>
                </a:solidFill>
                <a:effectLst/>
                <a:latin typeface="Söhne"/>
              </a:rPr>
              <a:t>, representing the market size for our AI-based drone solution.</a:t>
            </a:r>
            <a:endParaRPr lang="en-US" dirty="0"/>
          </a:p>
        </p:txBody>
      </p:sp>
      <p:sp>
        <p:nvSpPr>
          <p:cNvPr id="3" name="TextBox 2"/>
          <p:cNvSpPr txBox="1"/>
          <p:nvPr/>
        </p:nvSpPr>
        <p:spPr>
          <a:xfrm>
            <a:off x="3231307" y="2244519"/>
            <a:ext cx="5729386" cy="1169551"/>
          </a:xfrm>
          <a:prstGeom prst="rect">
            <a:avLst/>
          </a:prstGeom>
          <a:noFill/>
        </p:spPr>
        <p:txBody>
          <a:bodyPr wrap="square" rtlCol="0" anchor="ctr">
            <a:spAutoFit/>
          </a:bodyPr>
          <a:lstStyle/>
          <a:p>
            <a:pPr algn="ctr"/>
            <a:r>
              <a:rPr lang="en-US" sz="7000" dirty="0">
                <a:solidFill>
                  <a:schemeClr val="accent2"/>
                </a:solidFill>
                <a:effectLst/>
                <a:latin typeface="Roboto Black" panose="02000000000000000000" pitchFamily="2" charset="0"/>
                <a:ea typeface="Roboto Black" panose="02000000000000000000" pitchFamily="2" charset="0"/>
              </a:rPr>
              <a:t>$56.5 billion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5"/>
          <p:cNvSpPr/>
          <p:nvPr/>
        </p:nvSpPr>
        <p:spPr>
          <a:xfrm>
            <a:off x="417932" y="2209278"/>
            <a:ext cx="11356134" cy="4368803"/>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300000"/>
              </a:lnSpc>
              <a:buFont typeface="Arial" panose="02080604020202020204" pitchFamily="34" charset="0"/>
              <a:buChar char="•"/>
            </a:pPr>
            <a:r>
              <a:rPr lang="en-US" b="0" i="0" dirty="0">
                <a:solidFill>
                  <a:srgbClr val="374151"/>
                </a:solidFill>
                <a:effectLst/>
                <a:latin typeface="Söhne"/>
              </a:rPr>
              <a:t>The global autonomous drone market is expected to reach a valuation of </a:t>
            </a:r>
            <a:r>
              <a:rPr lang="en-US" b="0" i="0" dirty="0">
                <a:solidFill>
                  <a:srgbClr val="374151"/>
                </a:solidFill>
                <a:effectLst/>
                <a:latin typeface="consolas" panose="020B0609020204030204" pitchFamily="49" charset="0"/>
              </a:rPr>
              <a:t>US$ 15,634.7 million</a:t>
            </a:r>
            <a:r>
              <a:rPr lang="en-US" b="0" i="0" dirty="0">
                <a:solidFill>
                  <a:srgbClr val="374151"/>
                </a:solidFill>
                <a:effectLst/>
                <a:latin typeface="Söhne"/>
              </a:rPr>
              <a:t> in 2023.</a:t>
            </a:r>
          </a:p>
          <a:p>
            <a:pPr marL="285750" indent="-285750">
              <a:lnSpc>
                <a:spcPct val="300000"/>
              </a:lnSpc>
              <a:buFont typeface="Arial" panose="02080604020202020204" pitchFamily="34" charset="0"/>
              <a:buChar char="•"/>
            </a:pPr>
            <a:r>
              <a:rPr lang="en-US" b="0" i="0" dirty="0">
                <a:solidFill>
                  <a:srgbClr val="374151"/>
                </a:solidFill>
                <a:effectLst/>
                <a:latin typeface="Söhne"/>
              </a:rPr>
              <a:t>The market is expected to progress at a CAGR of 19.3% to reach </a:t>
            </a:r>
            <a:r>
              <a:rPr lang="en-US" b="0" i="0" dirty="0">
                <a:solidFill>
                  <a:srgbClr val="374151"/>
                </a:solidFill>
                <a:effectLst/>
                <a:latin typeface="consolas" panose="020B0609020204030204" pitchFamily="49" charset="0"/>
              </a:rPr>
              <a:t>US$ 91,304.8 million</a:t>
            </a:r>
            <a:r>
              <a:rPr lang="en-US" b="0" i="0" dirty="0">
                <a:solidFill>
                  <a:srgbClr val="374151"/>
                </a:solidFill>
                <a:effectLst/>
                <a:latin typeface="Söhne"/>
              </a:rPr>
              <a:t> by the end of 2033.</a:t>
            </a:r>
          </a:p>
          <a:p>
            <a:pPr marL="285750" indent="-285750">
              <a:lnSpc>
                <a:spcPct val="300000"/>
              </a:lnSpc>
              <a:buFont typeface="Arial" panose="02080604020202020204" pitchFamily="34" charset="0"/>
              <a:buChar char="•"/>
            </a:pPr>
            <a:r>
              <a:rPr lang="en-US" b="0" i="0" dirty="0">
                <a:solidFill>
                  <a:srgbClr val="374151"/>
                </a:solidFill>
                <a:effectLst/>
                <a:latin typeface="Söhne"/>
              </a:rPr>
              <a:t>In 2023, the global drone market is estimated to be valued around </a:t>
            </a:r>
            <a:r>
              <a:rPr lang="en-US" b="0" i="0" dirty="0">
                <a:solidFill>
                  <a:srgbClr val="374151"/>
                </a:solidFill>
                <a:effectLst/>
                <a:latin typeface="consolas" panose="020B0609020204030204" pitchFamily="49" charset="0"/>
              </a:rPr>
              <a:t>US$ 33.9 billion</a:t>
            </a:r>
            <a:r>
              <a:rPr lang="en-US" b="0" i="0" dirty="0">
                <a:solidFill>
                  <a:srgbClr val="374151"/>
                </a:solidFill>
                <a:effectLst/>
                <a:latin typeface="Söhne"/>
              </a:rPr>
              <a:t>.</a:t>
            </a:r>
          </a:p>
          <a:p>
            <a:pPr marL="285750" indent="-285750">
              <a:lnSpc>
                <a:spcPct val="300000"/>
              </a:lnSpc>
              <a:buFont typeface="Arial" panose="02080604020202020204" pitchFamily="34" charset="0"/>
              <a:buChar char="•"/>
            </a:pPr>
            <a:r>
              <a:rPr lang="en-US" b="0" i="0" dirty="0">
                <a:solidFill>
                  <a:srgbClr val="374151"/>
                </a:solidFill>
                <a:effectLst/>
                <a:latin typeface="Söhne"/>
              </a:rPr>
              <a:t>Autonomous drone sales accounted for nearly 46% share of the global drone market at the end of 2022.</a:t>
            </a:r>
          </a:p>
          <a:p>
            <a:pPr marL="285750" indent="-285750">
              <a:lnSpc>
                <a:spcPct val="300000"/>
              </a:lnSpc>
              <a:buFont typeface="Arial" panose="02080604020202020204" pitchFamily="34" charset="0"/>
              <a:buChar char="•"/>
            </a:pPr>
            <a:r>
              <a:rPr lang="en-US" b="0" i="0" dirty="0">
                <a:solidFill>
                  <a:srgbClr val="374151"/>
                </a:solidFill>
                <a:effectLst/>
                <a:latin typeface="Söhne"/>
              </a:rPr>
              <a:t>DJI, Parrot, Yuneec, 3D Robotics Inc., Go Pro, Holy Stone, </a:t>
            </a:r>
            <a:r>
              <a:rPr lang="en-US" b="0" i="0" dirty="0" err="1">
                <a:solidFill>
                  <a:srgbClr val="374151"/>
                </a:solidFill>
                <a:effectLst/>
                <a:latin typeface="Söhne"/>
              </a:rPr>
              <a:t>Autel</a:t>
            </a:r>
            <a:r>
              <a:rPr lang="en-US" b="0" i="0" dirty="0">
                <a:solidFill>
                  <a:srgbClr val="374151"/>
                </a:solidFill>
                <a:effectLst/>
                <a:latin typeface="Söhne"/>
              </a:rPr>
              <a:t> Robotics, Sense Fly are our competitors.</a:t>
            </a:r>
          </a:p>
        </p:txBody>
      </p:sp>
      <p:sp>
        <p:nvSpPr>
          <p:cNvPr id="10" name="TextBox 9"/>
          <p:cNvSpPr txBox="1"/>
          <p:nvPr/>
        </p:nvSpPr>
        <p:spPr>
          <a:xfrm>
            <a:off x="4170685" y="519157"/>
            <a:ext cx="3850628" cy="861774"/>
          </a:xfrm>
          <a:prstGeom prst="rect">
            <a:avLst/>
          </a:prstGeom>
          <a:noFill/>
        </p:spPr>
        <p:txBody>
          <a:bodyPr wrap="square" rtlCol="0">
            <a:spAutoFit/>
          </a:bodyPr>
          <a:lstStyle/>
          <a:p>
            <a:pPr algn="ctr"/>
            <a:r>
              <a:rPr lang="en-US" sz="5000" dirty="0">
                <a:solidFill>
                  <a:schemeClr val="accent2"/>
                </a:solidFill>
                <a:effectLst/>
                <a:latin typeface="Roboto Black" panose="02000000000000000000" pitchFamily="2" charset="0"/>
                <a:ea typeface="Roboto Black" panose="02000000000000000000" pitchFamily="2" charset="0"/>
              </a:rPr>
              <a:t>Market Size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itle 1"/>
          <p:cNvSpPr txBox="1"/>
          <p:nvPr/>
        </p:nvSpPr>
        <p:spPr>
          <a:xfrm>
            <a:off x="663912" y="997619"/>
            <a:ext cx="3069771" cy="8145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latin typeface="Roboto Black" panose="02000000000000000000" pitchFamily="2" charset="0"/>
                <a:ea typeface="Roboto Black" panose="02000000000000000000" pitchFamily="2" charset="0"/>
              </a:rPr>
              <a:t>FPV</a:t>
            </a:r>
            <a:r>
              <a:rPr lang="en-US" sz="5400" dirty="0">
                <a:solidFill>
                  <a:schemeClr val="tx1"/>
                </a:solidFill>
              </a:rPr>
              <a:t> </a:t>
            </a:r>
            <a:r>
              <a:rPr lang="en-US" sz="5400" dirty="0">
                <a:solidFill>
                  <a:schemeClr val="tx1"/>
                </a:solidFill>
                <a:latin typeface="Roboto" panose="02000000000000000000" pitchFamily="2" charset="0"/>
                <a:ea typeface="Roboto" panose="02000000000000000000" pitchFamily="2" charset="0"/>
              </a:rPr>
              <a:t>Life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476" y="1738313"/>
            <a:ext cx="6877050" cy="5157788"/>
          </a:xfrm>
          <a:prstGeom prst="rect">
            <a:avLst/>
          </a:prstGeom>
        </p:spPr>
      </p:pic>
      <p:sp>
        <p:nvSpPr>
          <p:cNvPr id="8" name="Subtitle 2"/>
          <p:cNvSpPr txBox="1"/>
          <p:nvPr/>
        </p:nvSpPr>
        <p:spPr>
          <a:xfrm>
            <a:off x="664210" y="2175510"/>
            <a:ext cx="6450965" cy="456565"/>
          </a:xfrm>
          <a:prstGeom prst="rect">
            <a:avLst/>
          </a:prstGeom>
          <a:solidFill>
            <a:schemeClr val="bg1"/>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600" dirty="0">
                <a:latin typeface="Roboto light" panose="020B0604020202020204" pitchFamily="2" charset="0"/>
                <a:ea typeface="Roboto light" panose="020B0604020202020204" pitchFamily="2" charset="0"/>
              </a:rPr>
              <a:t>Autonomous drones for Police Patrolling</a:t>
            </a:r>
          </a:p>
        </p:txBody>
      </p:sp>
      <p:pic>
        <p:nvPicPr>
          <p:cNvPr id="7" name="3D Model 6"/>
          <p:cNvPicPr>
            <a:picLocks noGrp="1" noRot="1" noChangeAspect="1" noMove="1" noResize="1" noEditPoints="1" noAdjustHandles="1" noChangeArrowheads="1" noChangeShapeType="1" noCrop="1"/>
          </p:cNvPicPr>
          <p:nvPr/>
        </p:nvPicPr>
        <p:blipFill>
          <a:blip r:embed="rId4"/>
          <a:stretch>
            <a:fillRect/>
          </a:stretch>
        </p:blipFill>
        <p:spPr>
          <a:xfrm>
            <a:off x="12405489" y="1934283"/>
            <a:ext cx="6784482" cy="42747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w="28575">
            <a:no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15147105" y="419038"/>
            <a:ext cx="1512406" cy="418000"/>
          </a:xfrm>
        </p:spPr>
        <p:txBody>
          <a:bodyPr>
            <a:noAutofit/>
          </a:bodyPr>
          <a:lstStyle/>
          <a:p>
            <a:r>
              <a:rPr lang="en-US" sz="2200" dirty="0">
                <a:latin typeface="Roboto Black" panose="02000000000000000000" pitchFamily="2" charset="0"/>
                <a:ea typeface="Roboto Black" panose="02000000000000000000" pitchFamily="2" charset="0"/>
              </a:rPr>
              <a:t>FPV</a:t>
            </a:r>
            <a:r>
              <a:rPr lang="en-US" sz="2200" dirty="0"/>
              <a:t> </a:t>
            </a:r>
            <a:r>
              <a:rPr lang="en-US" sz="22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12458838" y="1015620"/>
            <a:ext cx="4295400" cy="457201"/>
          </a:xfrm>
        </p:spPr>
        <p:txBody>
          <a:bodyPr>
            <a:noAutofit/>
          </a:bodyPr>
          <a:lstStyle/>
          <a:p>
            <a:r>
              <a:rPr lang="en-US" dirty="0">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1654369" y="355229"/>
            <a:ext cx="3613591" cy="923330"/>
          </a:xfrm>
          <a:prstGeom prst="rect">
            <a:avLst/>
          </a:prstGeom>
          <a:noFill/>
        </p:spPr>
        <p:txBody>
          <a:bodyPr wrap="square" rtlCol="0">
            <a:spAutoFit/>
          </a:bodyPr>
          <a:lstStyle/>
          <a:p>
            <a:pPr algn="ctr"/>
            <a:r>
              <a:rPr lang="en-US" sz="5400" b="1" dirty="0">
                <a:solidFill>
                  <a:srgbClr val="FF3300"/>
                </a:solidFill>
                <a:latin typeface="Roboto Black" panose="02000000000000000000" pitchFamily="2" charset="0"/>
                <a:ea typeface="Roboto Black" panose="02000000000000000000" pitchFamily="2" charset="0"/>
                <a:cs typeface="Arial" panose="02080604020202020204" pitchFamily="34" charset="0"/>
              </a:rPr>
              <a:t>PROBLEM</a:t>
            </a:r>
          </a:p>
        </p:txBody>
      </p:sp>
      <p:sp>
        <p:nvSpPr>
          <p:cNvPr id="7" name="TextBox 6"/>
          <p:cNvSpPr txBox="1"/>
          <p:nvPr/>
        </p:nvSpPr>
        <p:spPr>
          <a:xfrm>
            <a:off x="369005" y="3847035"/>
            <a:ext cx="11043634" cy="2677656"/>
          </a:xfrm>
          <a:prstGeom prst="rect">
            <a:avLst/>
          </a:prstGeom>
          <a:noFill/>
        </p:spPr>
        <p:txBody>
          <a:bodyPr wrap="square" rtlCol="0">
            <a:spAutoFit/>
          </a:bodyPr>
          <a:lstStyle/>
          <a:p>
            <a:pPr marL="342900" indent="-342900" algn="l">
              <a:buFont typeface="Arial" panose="02080604020202020204" pitchFamily="34" charset="0"/>
              <a:buChar char="•"/>
            </a:pPr>
            <a:r>
              <a:rPr lang="en-US" sz="2400" b="0" i="0" dirty="0">
                <a:solidFill>
                  <a:srgbClr val="FF6961"/>
                </a:solidFill>
                <a:effectLst/>
                <a:latin typeface="Söhne"/>
              </a:rPr>
              <a:t> Traditional surveillance methods are limited in their capabilities and fail to provide real-time insights, leading to delayed response and loss of crucial evidence.</a:t>
            </a:r>
          </a:p>
          <a:p>
            <a:pPr algn="l"/>
            <a:endParaRPr lang="en-US" sz="2400" dirty="0">
              <a:solidFill>
                <a:srgbClr val="FF6961"/>
              </a:solidFill>
              <a:latin typeface="Söhne"/>
            </a:endParaRPr>
          </a:p>
          <a:p>
            <a:pPr algn="l"/>
            <a:endParaRPr lang="en-US" sz="2400" b="0" i="0" dirty="0">
              <a:solidFill>
                <a:srgbClr val="FF6961"/>
              </a:solidFill>
              <a:effectLst/>
              <a:latin typeface="Söhne"/>
            </a:endParaRPr>
          </a:p>
          <a:p>
            <a:pPr marL="342900" indent="-342900" algn="l">
              <a:buFont typeface="Arial" panose="02080604020202020204" pitchFamily="34" charset="0"/>
              <a:buChar char="•"/>
            </a:pPr>
            <a:r>
              <a:rPr lang="en-US" sz="2400" b="0" i="0" dirty="0">
                <a:solidFill>
                  <a:srgbClr val="FF6961"/>
                </a:solidFill>
                <a:effectLst/>
                <a:latin typeface="Söhne"/>
              </a:rPr>
              <a:t> Increasing instances of theft, shoplifting, burglary, and other criminal activities demand an innovative and advanced solution for effective and efficient law enforcement.</a:t>
            </a:r>
          </a:p>
        </p:txBody>
      </p:sp>
      <p:sp>
        <p:nvSpPr>
          <p:cNvPr id="10" name="Rectangle: Rounded Corners 9"/>
          <p:cNvSpPr/>
          <p:nvPr/>
        </p:nvSpPr>
        <p:spPr>
          <a:xfrm>
            <a:off x="933305" y="1981200"/>
            <a:ext cx="8503920" cy="1447800"/>
          </a:xfrm>
          <a:prstGeom prst="roundRect">
            <a:avLst/>
          </a:prstGeom>
          <a:solidFill>
            <a:schemeClr val="bg1">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3D Model 18"/>
          <p:cNvPicPr>
            <a:picLocks noGrp="1" noRot="1" noChangeAspect="1" noMove="1" noResize="1" noEditPoints="1" noAdjustHandles="1" noChangeArrowheads="1" noChangeShapeType="1" noCrop="1"/>
          </p:cNvPicPr>
          <p:nvPr/>
        </p:nvPicPr>
        <p:blipFill>
          <a:blip r:embed="rId3"/>
          <a:stretch>
            <a:fillRect/>
          </a:stretch>
        </p:blipFill>
        <p:spPr>
          <a:xfrm>
            <a:off x="12192000" y="1707641"/>
            <a:ext cx="2600426" cy="1518369"/>
          </a:xfrm>
          <a:prstGeom prst="rect">
            <a:avLst/>
          </a:prstGeom>
        </p:spPr>
      </p:pic>
      <p:sp>
        <p:nvSpPr>
          <p:cNvPr id="9" name="TextBox 8"/>
          <p:cNvSpPr txBox="1"/>
          <p:nvPr/>
        </p:nvSpPr>
        <p:spPr>
          <a:xfrm>
            <a:off x="944880" y="2435721"/>
            <a:ext cx="7785399" cy="553998"/>
          </a:xfrm>
          <a:prstGeom prst="rect">
            <a:avLst/>
          </a:prstGeom>
          <a:noFill/>
        </p:spPr>
        <p:txBody>
          <a:bodyPr wrap="square" rtlCol="0" anchor="ctr">
            <a:spAutoFit/>
          </a:bodyPr>
          <a:lstStyle/>
          <a:p>
            <a:pPr algn="ctr"/>
            <a:r>
              <a:rPr lang="en-US" sz="3000" b="1" i="0" dirty="0">
                <a:solidFill>
                  <a:srgbClr val="FF6961"/>
                </a:solidFill>
                <a:effectLst/>
                <a:latin typeface="Söhne"/>
              </a:rPr>
              <a:t> Crowded places have a surveillance problem</a:t>
            </a:r>
            <a:endParaRPr lang="en-US" sz="3000" b="1" dirty="0">
              <a:solidFill>
                <a:srgbClr val="FF6961"/>
              </a:solidFill>
              <a:latin typeface="Söhne"/>
            </a:endParaRPr>
          </a:p>
        </p:txBody>
      </p:sp>
      <p:cxnSp>
        <p:nvCxnSpPr>
          <p:cNvPr id="12" name="Straight Connector 11"/>
          <p:cNvCxnSpPr/>
          <p:nvPr/>
        </p:nvCxnSpPr>
        <p:spPr>
          <a:xfrm>
            <a:off x="0" y="1007706"/>
            <a:ext cx="1491706" cy="7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30623" y="1015620"/>
            <a:ext cx="67613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18" name="Rectangle: Rounded Corners 17"/>
          <p:cNvSpPr/>
          <p:nvPr/>
        </p:nvSpPr>
        <p:spPr>
          <a:xfrm>
            <a:off x="784601" y="3783874"/>
            <a:ext cx="5626359" cy="2618584"/>
          </a:xfrm>
          <a:prstGeom prst="round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900" y="763905"/>
            <a:ext cx="4174490" cy="922020"/>
          </a:xfrm>
          <a:prstGeom prst="rect">
            <a:avLst/>
          </a:prstGeom>
          <a:noFill/>
        </p:spPr>
        <p:txBody>
          <a:bodyPr wrap="square" rtlCol="0">
            <a:spAutoFit/>
          </a:bodyPr>
          <a:lstStyle/>
          <a:p>
            <a:r>
              <a:rPr lang="en-US" sz="5400" b="1" dirty="0">
                <a:solidFill>
                  <a:srgbClr val="0066CC"/>
                </a:solidFill>
                <a:latin typeface="Arial" panose="02080604020202020204" pitchFamily="34" charset="0"/>
                <a:cs typeface="Arial" panose="02080604020202020204" pitchFamily="34" charset="0"/>
              </a:rPr>
              <a:t>SOLUTION</a:t>
            </a:r>
          </a:p>
        </p:txBody>
      </p:sp>
      <p:sp>
        <p:nvSpPr>
          <p:cNvPr id="7" name="TextBox 6"/>
          <p:cNvSpPr txBox="1"/>
          <p:nvPr/>
        </p:nvSpPr>
        <p:spPr>
          <a:xfrm>
            <a:off x="470794" y="2325377"/>
            <a:ext cx="5977186" cy="3913315"/>
          </a:xfrm>
          <a:prstGeom prst="rect">
            <a:avLst/>
          </a:prstGeom>
          <a:noFill/>
        </p:spPr>
        <p:txBody>
          <a:bodyPr wrap="square" rtlCol="0">
            <a:spAutoFit/>
          </a:bodyPr>
          <a:lstStyle/>
          <a:p>
            <a:pPr>
              <a:lnSpc>
                <a:spcPct val="150000"/>
              </a:lnSpc>
            </a:pPr>
            <a:r>
              <a:rPr lang="en-US" sz="3400" b="1" dirty="0">
                <a:solidFill>
                  <a:srgbClr val="3399FF"/>
                </a:solidFill>
                <a:latin typeface="Arial" panose="02080604020202020204" pitchFamily="34" charset="0"/>
                <a:cs typeface="Arial" panose="02080604020202020204" pitchFamily="34" charset="0"/>
              </a:rPr>
              <a:t>Fully Autonomous Drones</a:t>
            </a:r>
          </a:p>
          <a:p>
            <a:pPr>
              <a:lnSpc>
                <a:spcPct val="150000"/>
              </a:lnSpc>
            </a:pPr>
            <a:endParaRPr lang="en-US" sz="3400" b="1" dirty="0">
              <a:solidFill>
                <a:srgbClr val="3399FF"/>
              </a:solidFill>
              <a:latin typeface="Arial" panose="02080604020202020204" pitchFamily="34" charset="0"/>
              <a:cs typeface="Arial" panose="02080604020202020204" pitchFamily="34" charset="0"/>
            </a:endParaRPr>
          </a:p>
          <a:p>
            <a:pPr lvl="1">
              <a:lnSpc>
                <a:spcPct val="150000"/>
              </a:lnSpc>
            </a:pPr>
            <a:r>
              <a:rPr lang="en-US" sz="2000" b="1" dirty="0">
                <a:solidFill>
                  <a:schemeClr val="bg1"/>
                </a:solidFill>
                <a:latin typeface="Arial" panose="02080604020202020204" pitchFamily="34" charset="0"/>
                <a:cs typeface="Arial" panose="02080604020202020204" pitchFamily="34" charset="0"/>
              </a:rPr>
              <a:t>Combination of hardware + Software</a:t>
            </a:r>
            <a:endParaRPr lang="en-US" sz="2000" dirty="0">
              <a:solidFill>
                <a:schemeClr val="bg1"/>
              </a:solidFill>
              <a:latin typeface="Arial" panose="02080604020202020204" pitchFamily="34" charset="0"/>
              <a:cs typeface="Arial" panose="02080604020202020204" pitchFamily="34" charset="0"/>
            </a:endParaRP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That fly on their own.</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Can inspect large area.</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Does not require any human input for control.</a:t>
            </a:r>
            <a:endParaRPr lang="en-US" sz="2400" dirty="0">
              <a:solidFill>
                <a:schemeClr val="bg1"/>
              </a:solidFill>
              <a:latin typeface="Arial" panose="02080604020202020204" pitchFamily="34" charset="0"/>
              <a:cs typeface="Arial" panose="02080604020202020204" pitchFamily="34" charset="0"/>
            </a:endParaRPr>
          </a:p>
        </p:txBody>
      </p:sp>
      <p:pic>
        <p:nvPicPr>
          <p:cNvPr id="5" name="3D Model 4"/>
          <p:cNvPicPr>
            <a:picLocks noGrp="1" noRot="1" noChangeAspect="1" noMove="1" noResize="1" noEditPoints="1" noAdjustHandles="1" noChangeArrowheads="1" noChangeShapeType="1" noCrop="1"/>
          </p:cNvPicPr>
          <p:nvPr/>
        </p:nvPicPr>
        <p:blipFill>
          <a:blip r:embed="rId3"/>
          <a:stretch>
            <a:fillRect/>
          </a:stretch>
        </p:blipFill>
        <p:spPr>
          <a:xfrm rot="16200000">
            <a:off x="7452953" y="2087525"/>
            <a:ext cx="3733232" cy="3979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3" y="-19284"/>
            <a:ext cx="12259007" cy="69077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3773545" y="685896"/>
            <a:ext cx="4644910" cy="861774"/>
          </a:xfrm>
          <a:prstGeom prst="rect">
            <a:avLst/>
          </a:prstGeom>
          <a:noFill/>
        </p:spPr>
        <p:txBody>
          <a:bodyPr wrap="square" rtlCol="0">
            <a:spAutoFit/>
          </a:bodyPr>
          <a:lstStyle/>
          <a:p>
            <a:r>
              <a:rPr lang="en-US" sz="5000" b="1" dirty="0">
                <a:solidFill>
                  <a:schemeClr val="accent2"/>
                </a:solidFill>
                <a:latin typeface="Roboto Black" panose="02000000000000000000" pitchFamily="2" charset="0"/>
                <a:ea typeface="Roboto Black" panose="02000000000000000000" pitchFamily="2" charset="0"/>
              </a:rPr>
              <a:t>Our Customers</a:t>
            </a:r>
            <a:endParaRPr lang="en-US" sz="5000" b="1" dirty="0">
              <a:solidFill>
                <a:schemeClr val="accent2"/>
              </a:solidFill>
              <a:effectLst/>
              <a:latin typeface="Roboto Black" panose="02000000000000000000" pitchFamily="2" charset="0"/>
              <a:ea typeface="Roboto Black" panose="02000000000000000000" pitchFamily="2" charset="0"/>
            </a:endParaRPr>
          </a:p>
        </p:txBody>
      </p:sp>
      <p:sp>
        <p:nvSpPr>
          <p:cNvPr id="2" name="TextBox 1"/>
          <p:cNvSpPr txBox="1"/>
          <p:nvPr/>
        </p:nvSpPr>
        <p:spPr>
          <a:xfrm>
            <a:off x="901287" y="3369221"/>
            <a:ext cx="2967948" cy="523220"/>
          </a:xfrm>
          <a:prstGeom prst="rect">
            <a:avLst/>
          </a:prstGeom>
          <a:noFill/>
        </p:spPr>
        <p:txBody>
          <a:bodyPr wrap="square" rtlCol="0">
            <a:spAutoFit/>
          </a:bodyPr>
          <a:lstStyle/>
          <a:p>
            <a:r>
              <a:rPr lang="en-US" sz="2800" dirty="0">
                <a:solidFill>
                  <a:schemeClr val="bg2">
                    <a:lumMod val="50000"/>
                  </a:schemeClr>
                </a:solidFill>
                <a:latin typeface="Roboto Black" panose="02000000000000000000" pitchFamily="2" charset="0"/>
                <a:ea typeface="Roboto Black" panose="02000000000000000000" pitchFamily="2" charset="0"/>
              </a:rPr>
              <a:t>Police</a:t>
            </a:r>
            <a:endParaRPr lang="en-US" sz="2800" dirty="0">
              <a:solidFill>
                <a:schemeClr val="bg2">
                  <a:lumMod val="50000"/>
                </a:schemeClr>
              </a:solidFill>
              <a:effectLst/>
              <a:latin typeface="Roboto Black" panose="02000000000000000000" pitchFamily="2" charset="0"/>
              <a:ea typeface="Roboto Black" panose="02000000000000000000" pitchFamily="2" charset="0"/>
            </a:endParaRPr>
          </a:p>
        </p:txBody>
      </p:sp>
      <p:sp>
        <p:nvSpPr>
          <p:cNvPr id="3" name="TextBox 2"/>
          <p:cNvSpPr txBox="1"/>
          <p:nvPr/>
        </p:nvSpPr>
        <p:spPr>
          <a:xfrm>
            <a:off x="4106896" y="3409283"/>
            <a:ext cx="416958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Law Enforcement Agencies</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4" name="TextBox 3"/>
          <p:cNvSpPr txBox="1"/>
          <p:nvPr/>
        </p:nvSpPr>
        <p:spPr>
          <a:xfrm>
            <a:off x="8418455" y="3369221"/>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Government</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5" name="TextBox 4"/>
          <p:cNvSpPr txBox="1"/>
          <p:nvPr/>
        </p:nvSpPr>
        <p:spPr>
          <a:xfrm>
            <a:off x="901287" y="5257955"/>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Military</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6" name="TextBox 5"/>
          <p:cNvSpPr txBox="1"/>
          <p:nvPr/>
        </p:nvSpPr>
        <p:spPr>
          <a:xfrm>
            <a:off x="4106896" y="5284424"/>
            <a:ext cx="237492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Event companies </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65" y="215866"/>
            <a:ext cx="11783270" cy="6426268"/>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772160" y="782320"/>
            <a:ext cx="5039360" cy="922020"/>
          </a:xfrm>
          <a:prstGeom prst="rect">
            <a:avLst/>
          </a:prstGeom>
          <a:noFill/>
        </p:spPr>
        <p:txBody>
          <a:bodyPr wrap="square" rtlCol="0">
            <a:spAutoFit/>
          </a:bodyPr>
          <a:lstStyle/>
          <a:p>
            <a:r>
              <a:rPr lang="en-US" sz="5400" b="1" dirty="0">
                <a:solidFill>
                  <a:schemeClr val="accent2"/>
                </a:solidFill>
                <a:latin typeface="Arial" panose="02080604020202020204" pitchFamily="34" charset="0"/>
                <a:cs typeface="Arial" panose="02080604020202020204" pitchFamily="34" charset="0"/>
              </a:rPr>
              <a:t>INDUSTRIES</a:t>
            </a:r>
          </a:p>
        </p:txBody>
      </p:sp>
      <p:pic>
        <p:nvPicPr>
          <p:cNvPr id="5" name="3D Model 4"/>
          <p:cNvPicPr>
            <a:picLocks noGrp="1" noRot="1" noChangeAspect="1" noMove="1" noResize="1" noEditPoints="1" noAdjustHandles="1" noChangeArrowheads="1" noChangeShapeType="1" noCrop="1"/>
          </p:cNvPicPr>
          <p:nvPr/>
        </p:nvPicPr>
        <p:blipFill>
          <a:blip r:embed="rId3"/>
          <a:stretch>
            <a:fillRect/>
          </a:stretch>
        </p:blipFill>
        <p:spPr>
          <a:xfrm>
            <a:off x="7396797" y="2301201"/>
            <a:ext cx="3860948" cy="2129581"/>
          </a:xfrm>
          <a:prstGeom prst="rect">
            <a:avLst/>
          </a:prstGeom>
        </p:spPr>
      </p:pic>
      <p:sp>
        <p:nvSpPr>
          <p:cNvPr id="8" name="TextBox 7"/>
          <p:cNvSpPr txBox="1"/>
          <p:nvPr/>
        </p:nvSpPr>
        <p:spPr>
          <a:xfrm>
            <a:off x="1158968" y="2194722"/>
            <a:ext cx="3841104" cy="3624838"/>
          </a:xfrm>
          <a:prstGeom prst="rect">
            <a:avLst/>
          </a:prstGeom>
          <a:noFill/>
        </p:spPr>
        <p:txBody>
          <a:bodyPr wrap="square" rtlCol="0">
            <a:spAutoFit/>
          </a:bodyPr>
          <a:lstStyle/>
          <a:p>
            <a:pPr>
              <a:lnSpc>
                <a:spcPct val="250000"/>
              </a:lnSpc>
            </a:pPr>
            <a:r>
              <a:rPr lang="en-US" sz="2400" dirty="0">
                <a:solidFill>
                  <a:schemeClr val="accent1">
                    <a:lumMod val="75000"/>
                  </a:schemeClr>
                </a:solidFill>
                <a:latin typeface="Arial" panose="02080604020202020204" pitchFamily="34" charset="0"/>
                <a:cs typeface="Arial" panose="02080604020202020204" pitchFamily="34" charset="0"/>
              </a:rPr>
              <a:t>AI / ML</a:t>
            </a: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Deep Tech</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IoT</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Security</a:t>
            </a:r>
            <a:endParaRPr lang="en-US" sz="2400" dirty="0">
              <a:effectLst/>
              <a:latin typeface="Arial" panose="02080604020202020204" pitchFamily="34"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691019" y="814685"/>
            <a:ext cx="4313951" cy="3323987"/>
          </a:xfrm>
          <a:prstGeom prst="rect">
            <a:avLst/>
          </a:prstGeom>
          <a:noFill/>
        </p:spPr>
        <p:txBody>
          <a:bodyPr wrap="square" rtlCol="0" anchor="t">
            <a:spAutoFit/>
          </a:bodyPr>
          <a:lstStyle/>
          <a:p>
            <a:r>
              <a:rPr lang="en-US" sz="7000" b="1" dirty="0">
                <a:solidFill>
                  <a:schemeClr val="accent2"/>
                </a:solidFill>
                <a:latin typeface="Roboto Black" panose="02000000000000000000" pitchFamily="2" charset="0"/>
                <a:ea typeface="Roboto Black" panose="02000000000000000000" pitchFamily="2" charset="0"/>
              </a:rPr>
              <a:t>Not</a:t>
            </a:r>
          </a:p>
          <a:p>
            <a:r>
              <a:rPr lang="en-US" sz="7000" b="1" dirty="0">
                <a:solidFill>
                  <a:schemeClr val="accent2"/>
                </a:solidFill>
                <a:latin typeface="Roboto Black" panose="02000000000000000000" pitchFamily="2" charset="0"/>
                <a:ea typeface="Roboto Black" panose="02000000000000000000" pitchFamily="2" charset="0"/>
              </a:rPr>
              <a:t>Just</a:t>
            </a:r>
          </a:p>
          <a:p>
            <a:r>
              <a:rPr lang="en-US" sz="7000" b="1" dirty="0">
                <a:solidFill>
                  <a:schemeClr val="accent2"/>
                </a:solidFill>
                <a:latin typeface="Roboto Black" panose="02000000000000000000" pitchFamily="2" charset="0"/>
                <a:ea typeface="Roboto Black" panose="02000000000000000000" pitchFamily="2" charset="0"/>
              </a:rPr>
              <a:t>Hardware</a:t>
            </a:r>
            <a:endParaRPr lang="en-US" sz="7000" b="1" dirty="0">
              <a:solidFill>
                <a:schemeClr val="accent2"/>
              </a:solidFill>
              <a:effectLst/>
              <a:latin typeface="Roboto Black" panose="02000000000000000000" pitchFamily="2" charset="0"/>
              <a:ea typeface="Roboto Black" panose="02000000000000000000" pitchFamily="2"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2502" y="3264021"/>
            <a:ext cx="3835994" cy="1917997"/>
          </a:xfrm>
          <a:prstGeom prst="rect">
            <a:avLst/>
          </a:prstGeom>
        </p:spPr>
      </p:pic>
      <p:sp>
        <p:nvSpPr>
          <p:cNvPr id="2" name="TextBox 1"/>
          <p:cNvSpPr txBox="1"/>
          <p:nvPr/>
        </p:nvSpPr>
        <p:spPr>
          <a:xfrm>
            <a:off x="5450507" y="3264021"/>
            <a:ext cx="4313951" cy="2400657"/>
          </a:xfrm>
          <a:prstGeom prst="rect">
            <a:avLst/>
          </a:prstGeom>
          <a:noFill/>
        </p:spPr>
        <p:txBody>
          <a:bodyPr wrap="square" rtlCol="0">
            <a:spAutoFit/>
          </a:bodyPr>
          <a:lstStyle/>
          <a:p>
            <a:r>
              <a:rPr lang="en-US" sz="5000" b="1" dirty="0">
                <a:solidFill>
                  <a:schemeClr val="bg2">
                    <a:lumMod val="75000"/>
                  </a:schemeClr>
                </a:solidFill>
                <a:latin typeface="Roboto Black" panose="02000000000000000000" pitchFamily="2" charset="0"/>
                <a:ea typeface="Roboto Black" panose="02000000000000000000" pitchFamily="2" charset="0"/>
              </a:rPr>
              <a:t>But</a:t>
            </a:r>
          </a:p>
          <a:p>
            <a:r>
              <a:rPr lang="en-US" sz="5000" b="1" dirty="0">
                <a:solidFill>
                  <a:schemeClr val="bg2">
                    <a:lumMod val="75000"/>
                  </a:schemeClr>
                </a:solidFill>
                <a:latin typeface="Roboto Black" panose="02000000000000000000" pitchFamily="2" charset="0"/>
                <a:ea typeface="Roboto Black" panose="02000000000000000000" pitchFamily="2" charset="0"/>
              </a:rPr>
              <a:t>Software</a:t>
            </a:r>
          </a:p>
          <a:p>
            <a:r>
              <a:rPr lang="en-US" sz="5000" b="1" dirty="0">
                <a:solidFill>
                  <a:schemeClr val="bg2">
                    <a:lumMod val="75000"/>
                  </a:schemeClr>
                </a:solidFill>
                <a:effectLst/>
                <a:latin typeface="Roboto Black" panose="02000000000000000000" pitchFamily="2" charset="0"/>
                <a:ea typeface="Roboto Black" panose="02000000000000000000" pitchFamily="2" charset="0"/>
              </a:rPr>
              <a:t>As Well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1327619" y="323107"/>
            <a:ext cx="9536761"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Introducing Drone as a Platform</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50073"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79095"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593266"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56080" y="2108766"/>
            <a:ext cx="11517164" cy="3108223"/>
          </a:xfrm>
          <a:prstGeom prst="rect">
            <a:avLst/>
          </a:prstGeom>
          <a:noFill/>
        </p:spPr>
        <p:txBody>
          <a:bodyPr wrap="square" rtlCol="0">
            <a:spAutoFit/>
          </a:bodyPr>
          <a:lstStyle/>
          <a:p>
            <a:pPr>
              <a:lnSpc>
                <a:spcPct val="150000"/>
              </a:lnSpc>
            </a:pPr>
            <a:r>
              <a:rPr lang="en-US" sz="1900" dirty="0">
                <a:latin typeface="Arial" panose="02080604020202020204" pitchFamily="34" charset="0"/>
                <a:cs typeface="Arial" panose="02080604020202020204" pitchFamily="34" charset="0"/>
              </a:rPr>
              <a:t>Welcome to the new model of drones that have never been seen before.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We introduce to you Drones as a Platform interface: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 </a:t>
            </a:r>
            <a:r>
              <a:rPr lang="en-US" sz="1900" dirty="0">
                <a:highlight>
                  <a:srgbClr val="EDEDED"/>
                </a:highlight>
                <a:latin typeface="Arial" panose="02080604020202020204" pitchFamily="34" charset="0"/>
                <a:cs typeface="Arial" panose="02080604020202020204" pitchFamily="34" charset="0"/>
              </a:rPr>
              <a:t>  For third-party developers to use our hardware and build software and experiences on top of it.</a:t>
            </a:r>
            <a:endParaRPr lang="en-US" sz="1900" dirty="0">
              <a:latin typeface="Arial" panose="02080604020202020204" pitchFamily="34" charset="0"/>
              <a:cs typeface="Arial" panose="02080604020202020204" pitchFamily="34" charset="0"/>
            </a:endParaRP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This will allow us to capture the value already created and create </a:t>
            </a:r>
            <a:r>
              <a:rPr lang="en-US" sz="1900" i="1" dirty="0">
                <a:latin typeface="Arial" panose="02080604020202020204" pitchFamily="34" charset="0"/>
                <a:cs typeface="Arial" panose="02080604020202020204" pitchFamily="34" charset="0"/>
              </a:rPr>
              <a:t>additional revenue stream</a:t>
            </a:r>
            <a:r>
              <a:rPr lang="en-US" sz="1900" dirty="0">
                <a:latin typeface="Arial" panose="02080604020202020204" pitchFamily="34" charset="0"/>
                <a:cs typeface="Arial" panose="0208060402020202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7297" y="89696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969</Words>
  <Application>Microsoft Office PowerPoint</Application>
  <PresentationFormat>Widescreen</PresentationFormat>
  <Paragraphs>138</Paragraphs>
  <Slides>19</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Arial Black</vt:lpstr>
      <vt:lpstr>Calibri</vt:lpstr>
      <vt:lpstr>consolas</vt:lpstr>
      <vt:lpstr>Roboto</vt:lpstr>
      <vt:lpstr>Roboto Black</vt:lpstr>
      <vt:lpstr>Roboto light</vt:lpstr>
      <vt:lpstr>Söhne</vt:lpstr>
      <vt:lpstr>Tw Cen MT</vt:lpstr>
      <vt:lpstr>Tw Cen MT Condensed</vt:lpstr>
      <vt:lpstr>Wingdings 3</vt:lpstr>
      <vt:lpstr>YahooSans VF</vt:lpstr>
      <vt:lpstr>Integral</vt:lpstr>
      <vt:lpstr>PowerPoint Presentation</vt:lpstr>
      <vt:lpstr>PowerPoint Presentation</vt:lpstr>
      <vt:lpstr>FPV Life</vt:lpstr>
      <vt:lpstr>FPV Life</vt:lpstr>
      <vt:lpstr>PowerPoint Presentation</vt:lpstr>
      <vt:lpstr>PowerPoint Presentation</vt:lpstr>
      <vt:lpstr>FPV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FPV Life</dc:title>
  <dc:subject>startup</dc:subject>
  <dc:creator>Keshav Sharma</dc:creator>
  <cp:keywords>startup;fpvlife;keshav sharma</cp:keywords>
  <cp:lastModifiedBy>Keshav Sharma</cp:lastModifiedBy>
  <cp:revision>80</cp:revision>
  <dcterms:created xsi:type="dcterms:W3CDTF">2023-04-22T14:49:09Z</dcterms:created>
  <dcterms:modified xsi:type="dcterms:W3CDTF">2023-04-23T07:17:47Z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