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51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572" r:id="rId11"/>
    <p:sldId id="570" r:id="rId12"/>
    <p:sldId id="5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0B9-3437-4B94-8CA2-79AB75A550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75D6-649A-4CDF-BF2B-EBBF8D6512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2"/>
          <p:cNvSpPr txBox="1"/>
          <p:nvPr/>
        </p:nvSpPr>
        <p:spPr bwMode="auto">
          <a:xfrm>
            <a:off x="8496300" y="6200776"/>
            <a:ext cx="2468880" cy="32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080">
              <a:solidFill>
                <a:srgbClr val="898989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10054590" y="5413705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3079" name="Diamond 6"/>
          <p:cNvSpPr>
            <a:spLocks noChangeArrowheads="1"/>
          </p:cNvSpPr>
          <p:nvPr/>
        </p:nvSpPr>
        <p:spPr bwMode="auto">
          <a:xfrm>
            <a:off x="851536" y="1522096"/>
            <a:ext cx="2186940" cy="2903220"/>
          </a:xfrm>
          <a:custGeom>
            <a:avLst/>
            <a:gdLst>
              <a:gd name="T0" fmla="*/ 1024905 w 2430463"/>
              <a:gd name="T1" fmla="*/ 1017984 h 3225800"/>
              <a:gd name="T2" fmla="*/ 680147 w 2430463"/>
              <a:gd name="T3" fmla="*/ 1360885 h 3225800"/>
              <a:gd name="T4" fmla="*/ 0 w 2430463"/>
              <a:gd name="T5" fmla="*/ 680442 h 3225800"/>
              <a:gd name="T6" fmla="*/ 680147 w 2430463"/>
              <a:gd name="T7" fmla="*/ 0 h 3225800"/>
              <a:gd name="T8" fmla="*/ 1024905 w 2430463"/>
              <a:gd name="T9" fmla="*/ 344909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160"/>
          </a:p>
        </p:txBody>
      </p:sp>
      <p:pic>
        <p:nvPicPr>
          <p:cNvPr id="3083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94002" cy="12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TextBox 19"/>
          <p:cNvSpPr txBox="1">
            <a:spLocks noChangeArrowheads="1"/>
          </p:cNvSpPr>
          <p:nvPr/>
        </p:nvSpPr>
        <p:spPr bwMode="auto">
          <a:xfrm>
            <a:off x="831441" y="4268308"/>
            <a:ext cx="441407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Keshav Kumar 21SCSE1180171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Sikarwar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21SCSE1180159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1</a:t>
            </a:fld>
            <a:endParaRPr lang="en-US" altLang="en-US" dirty="0"/>
          </a:p>
        </p:txBody>
      </p:sp>
      <p:sp>
        <p:nvSpPr>
          <p:cNvPr id="11" name="Title 1"/>
          <p:cNvSpPr txBox="1">
            <a:spLocks noChangeArrowheads="1"/>
          </p:cNvSpPr>
          <p:nvPr/>
        </p:nvSpPr>
        <p:spPr>
          <a:xfrm>
            <a:off x="1764633" y="4115"/>
            <a:ext cx="10431482" cy="1118831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School of Computer Science Engineering</a:t>
            </a:r>
          </a:p>
          <a:p>
            <a:pPr lvl="0" algn="l">
              <a:lnSpc>
                <a:spcPct val="90000"/>
              </a:lnSpc>
              <a:spcBef>
                <a:spcPct val="0"/>
              </a:spcBef>
              <a:defRPr/>
            </a:pPr>
            <a:b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Subject Name: Capstone Project-I                                                                Subject Code: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R1UD704L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	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6081" y="4142959"/>
            <a:ext cx="3619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Sugan Patel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018" y="1881577"/>
            <a:ext cx="11031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Optimization Using 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Optimizers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0BD7-7AE5-0E48-F474-5EA04FCE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>
            <a:extLst>
              <a:ext uri="{FF2B5EF4-FFF2-40B4-BE49-F238E27FC236}">
                <a16:creationId xmlns:a16="http://schemas.microsoft.com/office/drawing/2014/main" id="{DC271FA0-71C4-C567-D9EE-6ECD2141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6E4467-62AB-5866-EFFC-6C83DAE30A4D}"/>
              </a:ext>
            </a:extLst>
          </p:cNvPr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IN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DC3D78-C578-5597-6116-25E7773F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8F4061F-9F0F-6797-14A7-918696689AB7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E278B67-5A4C-19C3-29BE-9B8841F0B919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77724-8B44-0164-D487-341E7EBF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280155"/>
            <a:ext cx="5449280" cy="2995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8CDD3D-37C0-0475-452D-1793547BF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24" y="1374110"/>
            <a:ext cx="5107442" cy="28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B73307F-DA68-937D-3076-2F72005B8BD8}"/>
              </a:ext>
            </a:extLst>
          </p:cNvPr>
          <p:cNvSpPr/>
          <p:nvPr/>
        </p:nvSpPr>
        <p:spPr>
          <a:xfrm>
            <a:off x="3279297" y="151046"/>
            <a:ext cx="7556421" cy="8576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Practical Considerations and Takeaways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6137D0C2-76B3-F5F3-91FE-CB6B0E69B111}"/>
              </a:ext>
            </a:extLst>
          </p:cNvPr>
          <p:cNvSpPr/>
          <p:nvPr/>
        </p:nvSpPr>
        <p:spPr>
          <a:xfrm>
            <a:off x="6341363" y="15091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B46E48D7-A303-6074-F916-2FDD74649E29}"/>
              </a:ext>
            </a:extLst>
          </p:cNvPr>
          <p:cNvSpPr/>
          <p:nvPr/>
        </p:nvSpPr>
        <p:spPr>
          <a:xfrm>
            <a:off x="827711" y="45807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28E5629E-E8CE-C530-CAC8-AC0CFBC55F45}"/>
              </a:ext>
            </a:extLst>
          </p:cNvPr>
          <p:cNvSpPr/>
          <p:nvPr/>
        </p:nvSpPr>
        <p:spPr>
          <a:xfrm>
            <a:off x="827711" y="15117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5778BADD-5F07-BDC9-D2D8-12E1541B4DAD}"/>
              </a:ext>
            </a:extLst>
          </p:cNvPr>
          <p:cNvSpPr/>
          <p:nvPr/>
        </p:nvSpPr>
        <p:spPr>
          <a:xfrm>
            <a:off x="1761828" y="15897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Size</a:t>
            </a:r>
            <a:endParaRPr lang="en-US" sz="22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1F461E9A-5B1B-A4C6-2BBF-B2CFD6E323B0}"/>
              </a:ext>
            </a:extLst>
          </p:cNvPr>
          <p:cNvSpPr/>
          <p:nvPr/>
        </p:nvSpPr>
        <p:spPr>
          <a:xfrm>
            <a:off x="1715571" y="2088395"/>
            <a:ext cx="383499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size and complexity of the dataset influence the choice of optimization techniques and the time required for finding optimal hyperparameters.</a:t>
            </a:r>
            <a:endParaRPr lang="en-US" sz="175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87A0AB13-5765-FABD-BC17-3EC628C770C3}"/>
              </a:ext>
            </a:extLst>
          </p:cNvPr>
          <p:cNvSpPr/>
          <p:nvPr/>
        </p:nvSpPr>
        <p:spPr>
          <a:xfrm>
            <a:off x="7163515" y="2045916"/>
            <a:ext cx="411263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 complex models often require more sophisticated optimization techniques to navigate the vast hyperparameter space and achieve good performance.</a:t>
            </a:r>
            <a:endParaRPr lang="en-US" sz="175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BD1BFC24-DB4B-719D-D8DB-AEE392E8D65A}"/>
              </a:ext>
            </a:extLst>
          </p:cNvPr>
          <p:cNvSpPr/>
          <p:nvPr/>
        </p:nvSpPr>
        <p:spPr>
          <a:xfrm>
            <a:off x="7163515" y="1546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Complexity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F5510288-7EE7-6178-BF6B-E3BC93912B8E}"/>
              </a:ext>
            </a:extLst>
          </p:cNvPr>
          <p:cNvSpPr/>
          <p:nvPr/>
        </p:nvSpPr>
        <p:spPr>
          <a:xfrm>
            <a:off x="1798082" y="4658740"/>
            <a:ext cx="33733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Computational Resources</a:t>
            </a:r>
            <a:endParaRPr lang="en-US" sz="22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1750023-8150-020E-83DA-C7C629320E0C}"/>
              </a:ext>
            </a:extLst>
          </p:cNvPr>
          <p:cNvSpPr/>
          <p:nvPr/>
        </p:nvSpPr>
        <p:spPr>
          <a:xfrm>
            <a:off x="1761828" y="530305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 optimization can be computationally demanding, so it's crucial to consider available resources and optimize the search process accordingly.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9403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6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59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09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09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B6E55-2100-DEC5-50C4-CA404C60A575}"/>
              </a:ext>
            </a:extLst>
          </p:cNvPr>
          <p:cNvSpPr/>
          <p:nvPr/>
        </p:nvSpPr>
        <p:spPr>
          <a:xfrm>
            <a:off x="2550694" y="2053390"/>
            <a:ext cx="6689559" cy="3319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68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kern="0" spc="-185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Hyperparameter Optimization: An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60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2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424A67E-93CD-DB45-3CD3-B15AB4B5F272}"/>
              </a:ext>
            </a:extLst>
          </p:cNvPr>
          <p:cNvSpPr/>
          <p:nvPr/>
        </p:nvSpPr>
        <p:spPr>
          <a:xfrm>
            <a:off x="810119" y="2156880"/>
            <a:ext cx="10395284" cy="3124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Hyperparameter optimization is an essential aspect of machine learning. It focuses on fine-tuning the parameters that govern the learning process of a model. The goal is to achieve optimal performance on unseen data, making the model more robust and accurate.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3600" b="1" kern="0" spc="-126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Understanding Hyperparameters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3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E7EDB29A-D7DF-4626-377E-990E869E4B25}"/>
              </a:ext>
            </a:extLst>
          </p:cNvPr>
          <p:cNvSpPr/>
          <p:nvPr/>
        </p:nvSpPr>
        <p:spPr>
          <a:xfrm>
            <a:off x="1275306" y="2089955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1B1496C7-7A0B-267D-9A64-047F7EA44612}"/>
              </a:ext>
            </a:extLst>
          </p:cNvPr>
          <p:cNvSpPr/>
          <p:nvPr/>
        </p:nvSpPr>
        <p:spPr>
          <a:xfrm>
            <a:off x="6994359" y="2026611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A2920586-4018-D743-39D6-D0C39735F565}"/>
              </a:ext>
            </a:extLst>
          </p:cNvPr>
          <p:cNvSpPr/>
          <p:nvPr/>
        </p:nvSpPr>
        <p:spPr>
          <a:xfrm>
            <a:off x="1355356" y="5052185"/>
            <a:ext cx="481727" cy="481727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87746-ABD6-7F30-1764-AA8A0DBF703C}"/>
              </a:ext>
            </a:extLst>
          </p:cNvPr>
          <p:cNvSpPr txBox="1"/>
          <p:nvPr/>
        </p:nvSpPr>
        <p:spPr>
          <a:xfrm>
            <a:off x="2138331" y="2053982"/>
            <a:ext cx="2856743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18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Configuration</a:t>
            </a:r>
            <a:endParaRPr lang="en-US" sz="18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99E6F-60A6-BC9D-53E1-53966B99CA3A}"/>
              </a:ext>
            </a:extLst>
          </p:cNvPr>
          <p:cNvSpPr/>
          <p:nvPr/>
        </p:nvSpPr>
        <p:spPr>
          <a:xfrm>
            <a:off x="2250633" y="2613196"/>
            <a:ext cx="3019782" cy="2055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Hyperparameters control aspects of the model architecture and learning process. They dictate how a model learns and its ability to generalize to unseen data.</a:t>
            </a:r>
            <a:endParaRPr lang="en-US" sz="16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46EDA-F525-80B6-B30E-CA58995F57F8}"/>
              </a:ext>
            </a:extLst>
          </p:cNvPr>
          <p:cNvSpPr txBox="1"/>
          <p:nvPr/>
        </p:nvSpPr>
        <p:spPr>
          <a:xfrm>
            <a:off x="2138331" y="5051038"/>
            <a:ext cx="3019782" cy="40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600"/>
              </a:lnSpc>
              <a:buNone/>
            </a:pPr>
            <a:r>
              <a:rPr lang="en-US" sz="18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Optimization Process</a:t>
            </a:r>
            <a:endParaRPr lang="en-US" sz="18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8D935BC1-D8C4-521B-0C11-A8A77F1B3031}"/>
              </a:ext>
            </a:extLst>
          </p:cNvPr>
          <p:cNvSpPr/>
          <p:nvPr/>
        </p:nvSpPr>
        <p:spPr>
          <a:xfrm>
            <a:off x="2250633" y="5579288"/>
            <a:ext cx="6949440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Hyperparameters are not learned by the model during training. They are set prior to training and play a crucial role in determining the model's final performance.</a:t>
            </a:r>
            <a:endParaRPr lang="en-US" sz="165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B6C9A740-6354-912F-31D4-CA50DFBD2D16}"/>
              </a:ext>
            </a:extLst>
          </p:cNvPr>
          <p:cNvSpPr/>
          <p:nvPr/>
        </p:nvSpPr>
        <p:spPr>
          <a:xfrm>
            <a:off x="7788089" y="2072927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Learning Process</a:t>
            </a:r>
            <a:endParaRPr lang="en-US" sz="21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DBA9964E-A4FF-5F22-E8F0-B70D6B14EECD}"/>
              </a:ext>
            </a:extLst>
          </p:cNvPr>
          <p:cNvSpPr/>
          <p:nvPr/>
        </p:nvSpPr>
        <p:spPr>
          <a:xfrm>
            <a:off x="7788089" y="2571682"/>
            <a:ext cx="3019782" cy="2055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hyperparameters include learning rate, batch size, and regularization strength. These values directly influence the model's training and prediction performance.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87282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7BF837A-3048-F4A1-FD1F-A30F51EF2962}"/>
              </a:ext>
            </a:extLst>
          </p:cNvPr>
          <p:cNvSpPr/>
          <p:nvPr/>
        </p:nvSpPr>
        <p:spPr>
          <a:xfrm>
            <a:off x="3503149" y="226716"/>
            <a:ext cx="69824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The Challenge of Manual Tuning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05AA896-C991-34F8-9D47-5E305C4572A5}"/>
              </a:ext>
            </a:extLst>
          </p:cNvPr>
          <p:cNvSpPr/>
          <p:nvPr/>
        </p:nvSpPr>
        <p:spPr>
          <a:xfrm>
            <a:off x="761358" y="18355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Time-Consuming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0512F9-D8E9-5CDA-B2DA-D369D527FE9C}"/>
              </a:ext>
            </a:extLst>
          </p:cNvPr>
          <p:cNvSpPr/>
          <p:nvPr/>
        </p:nvSpPr>
        <p:spPr>
          <a:xfrm>
            <a:off x="7148989" y="18355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Limited Scope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98D17091-E237-0550-EBD0-95F2E0FB2C5B}"/>
              </a:ext>
            </a:extLst>
          </p:cNvPr>
          <p:cNvSpPr/>
          <p:nvPr/>
        </p:nvSpPr>
        <p:spPr>
          <a:xfrm>
            <a:off x="793443" y="4560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Suboptimal Results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92D4ADE1-D40E-9F23-8910-CD4BCC44D75D}"/>
              </a:ext>
            </a:extLst>
          </p:cNvPr>
          <p:cNvSpPr/>
          <p:nvPr/>
        </p:nvSpPr>
        <p:spPr>
          <a:xfrm>
            <a:off x="761358" y="2484312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Manually experimenting with hyperparameters is a tedious process. It can require extensive trial and error, consuming considerable time and resources.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2F5B379B-2208-B0A3-800B-58A1A8D38DC1}"/>
              </a:ext>
            </a:extLst>
          </p:cNvPr>
          <p:cNvSpPr/>
          <p:nvPr/>
        </p:nvSpPr>
        <p:spPr>
          <a:xfrm>
            <a:off x="7148989" y="2484311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Human intuition can be limited in identifying optimal hyperparameter combinations. Manually exploring a vast hyperparameter space might not be feasible or comprehensive.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2E70CE41-FAF2-9718-3539-D00BCEDB983C}"/>
              </a:ext>
            </a:extLst>
          </p:cNvPr>
          <p:cNvSpPr/>
          <p:nvPr/>
        </p:nvSpPr>
        <p:spPr>
          <a:xfrm>
            <a:off x="761358" y="517594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Manual tuning often leads to suboptimal results, as it's challenging to find the perfect balance of hyperparameters for complex models.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60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5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36115E90-61D9-C622-8C09-D2F6973BEDAD}"/>
              </a:ext>
            </a:extLst>
          </p:cNvPr>
          <p:cNvSpPr/>
          <p:nvPr/>
        </p:nvSpPr>
        <p:spPr>
          <a:xfrm>
            <a:off x="4507832" y="255646"/>
            <a:ext cx="5311616" cy="663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3600" b="1" kern="0" spc="-125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Different Optimizers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AB439689-6FC4-61C4-2711-6C2C5A7561F6}"/>
              </a:ext>
            </a:extLst>
          </p:cNvPr>
          <p:cNvSpPr/>
          <p:nvPr/>
        </p:nvSpPr>
        <p:spPr>
          <a:xfrm>
            <a:off x="6474874" y="1352623"/>
            <a:ext cx="3722251" cy="2598420"/>
          </a:xfrm>
          <a:prstGeom prst="roundRect">
            <a:avLst>
              <a:gd name="adj" fmla="val 34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B9342523-70DE-7A54-9513-FC96D7E0DEBE}"/>
              </a:ext>
            </a:extLst>
          </p:cNvPr>
          <p:cNvSpPr/>
          <p:nvPr/>
        </p:nvSpPr>
        <p:spPr>
          <a:xfrm>
            <a:off x="898335" y="1363688"/>
            <a:ext cx="3722251" cy="2598420"/>
          </a:xfrm>
          <a:prstGeom prst="roundRect">
            <a:avLst>
              <a:gd name="adj" fmla="val 34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DA3DF435-29C5-40C2-7C56-FACB0BD13D01}"/>
              </a:ext>
            </a:extLst>
          </p:cNvPr>
          <p:cNvSpPr/>
          <p:nvPr/>
        </p:nvSpPr>
        <p:spPr>
          <a:xfrm>
            <a:off x="6506519" y="4088279"/>
            <a:ext cx="3722251" cy="2598420"/>
          </a:xfrm>
          <a:prstGeom prst="roundRect">
            <a:avLst>
              <a:gd name="adj" fmla="val 34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89BED5B2-3ECD-B5F9-4107-3A747166B60F}"/>
              </a:ext>
            </a:extLst>
          </p:cNvPr>
          <p:cNvSpPr/>
          <p:nvPr/>
        </p:nvSpPr>
        <p:spPr>
          <a:xfrm>
            <a:off x="908336" y="4102883"/>
            <a:ext cx="3722251" cy="2598420"/>
          </a:xfrm>
          <a:prstGeom prst="roundRect">
            <a:avLst>
              <a:gd name="adj" fmla="val 34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BC1E9514-8B89-B76A-EFD7-2E8AF9EEC8C4}"/>
              </a:ext>
            </a:extLst>
          </p:cNvPr>
          <p:cNvSpPr/>
          <p:nvPr/>
        </p:nvSpPr>
        <p:spPr>
          <a:xfrm>
            <a:off x="1339130" y="1616055"/>
            <a:ext cx="265580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Gradient Descent</a:t>
            </a:r>
            <a:endParaRPr lang="en-US" sz="20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FD4D171F-EE62-EC3A-B979-CC219F3E02DA}"/>
              </a:ext>
            </a:extLst>
          </p:cNvPr>
          <p:cNvSpPr/>
          <p:nvPr/>
        </p:nvSpPr>
        <p:spPr>
          <a:xfrm>
            <a:off x="1339130" y="2204905"/>
            <a:ext cx="3282196" cy="169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8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2A786EF0-84AA-D460-B164-A7F5DB7EE4D3}"/>
              </a:ext>
            </a:extLst>
          </p:cNvPr>
          <p:cNvSpPr/>
          <p:nvPr/>
        </p:nvSpPr>
        <p:spPr>
          <a:xfrm>
            <a:off x="1068841" y="2100019"/>
            <a:ext cx="3438991" cy="169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popular and widely used optimization technique that iteratively updates model parameters based on the gradient of the loss function.</a:t>
            </a:r>
            <a:endParaRPr lang="en-US" sz="165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3F64CDE4-8C7F-6B68-AB03-2D218DB9083E}"/>
              </a:ext>
            </a:extLst>
          </p:cNvPr>
          <p:cNvSpPr/>
          <p:nvPr/>
        </p:nvSpPr>
        <p:spPr>
          <a:xfrm>
            <a:off x="6746500" y="2069782"/>
            <a:ext cx="3282196" cy="1359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efficient variation of gradient descent that uses mini-batches of data for faster updates, making it suitable for large datasets.</a:t>
            </a:r>
            <a:endParaRPr lang="en-US" sz="165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25E8B004-4AD2-7E0E-2739-8A81E8CED389}"/>
              </a:ext>
            </a:extLst>
          </p:cNvPr>
          <p:cNvSpPr/>
          <p:nvPr/>
        </p:nvSpPr>
        <p:spPr>
          <a:xfrm>
            <a:off x="6914929" y="1639106"/>
            <a:ext cx="3282196" cy="663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Stochastic Gradient Descent</a:t>
            </a:r>
            <a:endParaRPr lang="en-US" sz="205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A3A4AE28-E09A-7591-6982-E24CF6584467}"/>
              </a:ext>
            </a:extLst>
          </p:cNvPr>
          <p:cNvSpPr/>
          <p:nvPr/>
        </p:nvSpPr>
        <p:spPr>
          <a:xfrm>
            <a:off x="1441557" y="4337231"/>
            <a:ext cx="265580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Adam Optimizer</a:t>
            </a:r>
            <a:endParaRPr lang="en-US" sz="2050" dirty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472DBCF0-2625-61B9-1697-F48C72C145F1}"/>
              </a:ext>
            </a:extLst>
          </p:cNvPr>
          <p:cNvSpPr/>
          <p:nvPr/>
        </p:nvSpPr>
        <p:spPr>
          <a:xfrm>
            <a:off x="1191267" y="4807046"/>
            <a:ext cx="3282196" cy="1628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adaptive learning rate optimizer that combines the benefits of RMSprop and AdaGrad, often providing faster convergence and better performance.</a:t>
            </a:r>
            <a:endParaRPr lang="en-US" sz="165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E97FEFE5-5275-7EBD-2F68-36E29BD5B04B}"/>
              </a:ext>
            </a:extLst>
          </p:cNvPr>
          <p:cNvSpPr/>
          <p:nvPr/>
        </p:nvSpPr>
        <p:spPr>
          <a:xfrm>
            <a:off x="7039740" y="4318360"/>
            <a:ext cx="265580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Genetic Algorithms</a:t>
            </a:r>
            <a:endParaRPr lang="en-US" sz="205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6BECF51F-B865-D04E-2D22-FE80FDF872AA}"/>
              </a:ext>
            </a:extLst>
          </p:cNvPr>
          <p:cNvSpPr/>
          <p:nvPr/>
        </p:nvSpPr>
        <p:spPr>
          <a:xfrm>
            <a:off x="6857090" y="4736564"/>
            <a:ext cx="3282196" cy="169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Inspired by biological evolution, these algorithms use a population of solutions and apply selection, crossover, and mutation to find the optimal hyperparameters.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25069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6" y="-7144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60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6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47E0609-C3A2-46CD-F04E-23A6251E348D}"/>
              </a:ext>
            </a:extLst>
          </p:cNvPr>
          <p:cNvSpPr/>
          <p:nvPr/>
        </p:nvSpPr>
        <p:spPr>
          <a:xfrm>
            <a:off x="3157688" y="283777"/>
            <a:ext cx="7673340" cy="654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3600" b="1" kern="0" spc="-12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Introducing Optimization Algorithms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A8869178-4655-64E4-2760-BA7996DE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67" y="1789271"/>
            <a:ext cx="1050488" cy="168068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FA1D558C-16EA-9B9D-47C9-252D40F0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92" y="1857593"/>
            <a:ext cx="1050488" cy="1680686"/>
          </a:xfrm>
          <a:prstGeom prst="rect">
            <a:avLst/>
          </a:prstGeom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B22E3917-AED8-A468-976C-7010EFD8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44" y="4214932"/>
            <a:ext cx="1050488" cy="1680686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E4CC8526-90EC-E4C1-41CD-75A0ABA71EF6}"/>
              </a:ext>
            </a:extLst>
          </p:cNvPr>
          <p:cNvSpPr/>
          <p:nvPr/>
        </p:nvSpPr>
        <p:spPr>
          <a:xfrm>
            <a:off x="1923014" y="1820642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Grid Search</a:t>
            </a:r>
            <a:endParaRPr lang="en-US" sz="20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F5282239-D152-9B52-4A60-5985E2735598}"/>
              </a:ext>
            </a:extLst>
          </p:cNvPr>
          <p:cNvSpPr/>
          <p:nvPr/>
        </p:nvSpPr>
        <p:spPr>
          <a:xfrm>
            <a:off x="2100858" y="4285265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Search</a:t>
            </a:r>
            <a:endParaRPr lang="en-US" sz="20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553AFE0E-027F-2E6E-E489-BB060F10FC34}"/>
              </a:ext>
            </a:extLst>
          </p:cNvPr>
          <p:cNvSpPr/>
          <p:nvPr/>
        </p:nvSpPr>
        <p:spPr>
          <a:xfrm>
            <a:off x="8128547" y="2004589"/>
            <a:ext cx="2702481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Bayesian Optimization</a:t>
            </a:r>
            <a:endParaRPr lang="en-US" sz="205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7AE75538-DBA1-7BA6-6D99-6EC59884D149}"/>
              </a:ext>
            </a:extLst>
          </p:cNvPr>
          <p:cNvSpPr/>
          <p:nvPr/>
        </p:nvSpPr>
        <p:spPr>
          <a:xfrm>
            <a:off x="1943841" y="2361704"/>
            <a:ext cx="415215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method explores a predefined grid of hyperparameter values, systematically evaluating each combination.</a:t>
            </a:r>
            <a:endParaRPr lang="en-US" sz="16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F8756421-A05E-C55D-DAE1-948A34E65110}"/>
              </a:ext>
            </a:extLst>
          </p:cNvPr>
          <p:cNvSpPr/>
          <p:nvPr/>
        </p:nvSpPr>
        <p:spPr>
          <a:xfrm>
            <a:off x="2100858" y="4719775"/>
            <a:ext cx="6307812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Randomly samples hyperparameter values from a specified distribution, often more efficient than grid search for large hyperparameter spaces.</a:t>
            </a:r>
            <a:endParaRPr lang="en-US" sz="16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B4508356-4CBA-D102-C900-A19D4B57E10B}"/>
              </a:ext>
            </a:extLst>
          </p:cNvPr>
          <p:cNvSpPr/>
          <p:nvPr/>
        </p:nvSpPr>
        <p:spPr>
          <a:xfrm>
            <a:off x="7717832" y="2355357"/>
            <a:ext cx="4340945" cy="947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approach utilizes a probabilistic model to guide the search, leveraging past evaluations to prioritize promising areas of the hyperparameter space.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2572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60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D1E6616E-2074-F5D8-8F85-53E41D5C6F7F}"/>
              </a:ext>
            </a:extLst>
          </p:cNvPr>
          <p:cNvSpPr/>
          <p:nvPr/>
        </p:nvSpPr>
        <p:spPr>
          <a:xfrm>
            <a:off x="3962281" y="324111"/>
            <a:ext cx="6099929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600" b="1" kern="0" spc="-115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Gradient-Based Optimizers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23F1415F-7BAD-4035-0553-E847E42B2AFC}"/>
              </a:ext>
            </a:extLst>
          </p:cNvPr>
          <p:cNvSpPr/>
          <p:nvPr/>
        </p:nvSpPr>
        <p:spPr>
          <a:xfrm>
            <a:off x="757008" y="1761342"/>
            <a:ext cx="9580704" cy="8601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8096A2-069C-A873-EB3D-84BD8172D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1" y="1529798"/>
            <a:ext cx="11752287" cy="38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6" y="-20639"/>
            <a:ext cx="10395284" cy="118666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7360" y="2882685"/>
            <a:ext cx="1097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16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8EBE533A-0895-5B7E-64BC-2FAFD2D4E831}"/>
              </a:ext>
            </a:extLst>
          </p:cNvPr>
          <p:cNvSpPr/>
          <p:nvPr/>
        </p:nvSpPr>
        <p:spPr>
          <a:xfrm>
            <a:off x="3766363" y="303335"/>
            <a:ext cx="5756553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3600" b="1" kern="0" spc="-123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Evolutionary Optimizers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C6A77BA8-792D-E4D6-66F3-2E03FEB64838}"/>
              </a:ext>
            </a:extLst>
          </p:cNvPr>
          <p:cNvSpPr/>
          <p:nvPr/>
        </p:nvSpPr>
        <p:spPr>
          <a:xfrm>
            <a:off x="6252329" y="1389019"/>
            <a:ext cx="468511" cy="468511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1			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A9B03FB6-A2F8-F8E1-4523-83A7747F7899}"/>
              </a:ext>
            </a:extLst>
          </p:cNvPr>
          <p:cNvSpPr/>
          <p:nvPr/>
        </p:nvSpPr>
        <p:spPr>
          <a:xfrm>
            <a:off x="6273945" y="2378170"/>
            <a:ext cx="468511" cy="468511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0BA43767-A744-1FFB-9350-4A586B1A0FF1}"/>
              </a:ext>
            </a:extLst>
          </p:cNvPr>
          <p:cNvSpPr/>
          <p:nvPr/>
        </p:nvSpPr>
        <p:spPr>
          <a:xfrm>
            <a:off x="6273945" y="3316328"/>
            <a:ext cx="468511" cy="468511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DB009E87-E2F2-DB78-07D9-82308854D0D0}"/>
              </a:ext>
            </a:extLst>
          </p:cNvPr>
          <p:cNvSpPr/>
          <p:nvPr/>
        </p:nvSpPr>
        <p:spPr>
          <a:xfrm>
            <a:off x="6273945" y="4308427"/>
            <a:ext cx="468511" cy="468511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A2BC9F44-2950-A956-791D-F49E78DA9DED}"/>
              </a:ext>
            </a:extLst>
          </p:cNvPr>
          <p:cNvSpPr/>
          <p:nvPr/>
        </p:nvSpPr>
        <p:spPr>
          <a:xfrm>
            <a:off x="6282571" y="5414129"/>
            <a:ext cx="468511" cy="468511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B82DEDF0-4B8A-B55E-70EE-BBA5641984A0}"/>
              </a:ext>
            </a:extLst>
          </p:cNvPr>
          <p:cNvSpPr/>
          <p:nvPr/>
        </p:nvSpPr>
        <p:spPr>
          <a:xfrm>
            <a:off x="3487346" y="1451574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Initialization</a:t>
            </a:r>
            <a:endParaRPr lang="en-US" sz="20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F2266C6F-E22A-4E9D-757F-9600F50C0E86}"/>
              </a:ext>
            </a:extLst>
          </p:cNvPr>
          <p:cNvSpPr/>
          <p:nvPr/>
        </p:nvSpPr>
        <p:spPr>
          <a:xfrm>
            <a:off x="6994358" y="2378170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Fitness Evaluation</a:t>
            </a:r>
            <a:endParaRPr lang="en-US" sz="2000" dirty="0"/>
          </a:p>
        </p:txBody>
      </p:sp>
      <p:sp>
        <p:nvSpPr>
          <p:cNvPr id="15" name="Text 15">
            <a:extLst>
              <a:ext uri="{FF2B5EF4-FFF2-40B4-BE49-F238E27FC236}">
                <a16:creationId xmlns:a16="http://schemas.microsoft.com/office/drawing/2014/main" id="{10C49D92-D1DB-C777-3B56-3C3E10941896}"/>
              </a:ext>
            </a:extLst>
          </p:cNvPr>
          <p:cNvSpPr/>
          <p:nvPr/>
        </p:nvSpPr>
        <p:spPr>
          <a:xfrm>
            <a:off x="3418741" y="3429249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Selection</a:t>
            </a:r>
            <a:endParaRPr lang="en-US" sz="2000" dirty="0"/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ECC49C8B-0948-116A-7E31-EF2D3798B13E}"/>
              </a:ext>
            </a:extLst>
          </p:cNvPr>
          <p:cNvSpPr/>
          <p:nvPr/>
        </p:nvSpPr>
        <p:spPr>
          <a:xfrm>
            <a:off x="6994358" y="4320429"/>
            <a:ext cx="287905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Crossover and Mutation</a:t>
            </a:r>
            <a:endParaRPr lang="en-US" sz="2000" dirty="0"/>
          </a:p>
        </p:txBody>
      </p:sp>
      <p:sp>
        <p:nvSpPr>
          <p:cNvPr id="17" name="Text 25">
            <a:extLst>
              <a:ext uri="{FF2B5EF4-FFF2-40B4-BE49-F238E27FC236}">
                <a16:creationId xmlns:a16="http://schemas.microsoft.com/office/drawing/2014/main" id="{C62AC9DD-825A-557C-9837-6598992D31AC}"/>
              </a:ext>
            </a:extLst>
          </p:cNvPr>
          <p:cNvSpPr/>
          <p:nvPr/>
        </p:nvSpPr>
        <p:spPr>
          <a:xfrm>
            <a:off x="3418741" y="5411303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Termination</a:t>
            </a:r>
            <a:endParaRPr lang="en-US" sz="20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0FD4B647-4ABF-0544-AE2D-571DC4B2A7DE}"/>
              </a:ext>
            </a:extLst>
          </p:cNvPr>
          <p:cNvSpPr/>
          <p:nvPr/>
        </p:nvSpPr>
        <p:spPr>
          <a:xfrm>
            <a:off x="649730" y="1762848"/>
            <a:ext cx="5440918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Starts with a random population of candidate solutions representing different hyperparameter combinations.</a:t>
            </a:r>
            <a:endParaRPr lang="en-US" sz="16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97481A54-03DB-3CA0-0616-A7A46866ADF5}"/>
              </a:ext>
            </a:extLst>
          </p:cNvPr>
          <p:cNvSpPr/>
          <p:nvPr/>
        </p:nvSpPr>
        <p:spPr>
          <a:xfrm>
            <a:off x="6994358" y="2734441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candidate solution is evaluated based on its performance on the given task, measured by a fitness function.</a:t>
            </a:r>
            <a:endParaRPr lang="en-US" sz="160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32E0373B-2D2D-8D8C-2FF2-CA2B902940F1}"/>
              </a:ext>
            </a:extLst>
          </p:cNvPr>
          <p:cNvSpPr/>
          <p:nvPr/>
        </p:nvSpPr>
        <p:spPr>
          <a:xfrm>
            <a:off x="649730" y="3726399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Candidates with higher fitness scores are more likely to be selected for reproduction, promoting the spread of successful traits.</a:t>
            </a:r>
            <a:endParaRPr lang="en-US" sz="1600" dirty="0"/>
          </a:p>
        </p:txBody>
      </p:sp>
      <p:sp>
        <p:nvSpPr>
          <p:cNvPr id="21" name="Text 21">
            <a:extLst>
              <a:ext uri="{FF2B5EF4-FFF2-40B4-BE49-F238E27FC236}">
                <a16:creationId xmlns:a16="http://schemas.microsoft.com/office/drawing/2014/main" id="{3106D4B3-31E3-AA70-FAFE-756DC6960B98}"/>
              </a:ext>
            </a:extLst>
          </p:cNvPr>
          <p:cNvSpPr/>
          <p:nvPr/>
        </p:nvSpPr>
        <p:spPr>
          <a:xfrm>
            <a:off x="7029651" y="4648973"/>
            <a:ext cx="4616517" cy="980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Selected candidates undergo crossover (combining parts of different solutions) and mutation (randomly changing hyperparameters) to generate new offspring.</a:t>
            </a:r>
            <a:endParaRPr lang="en-US" sz="1600" dirty="0"/>
          </a:p>
        </p:txBody>
      </p:sp>
      <p:sp>
        <p:nvSpPr>
          <p:cNvPr id="22" name="Text 26">
            <a:extLst>
              <a:ext uri="{FF2B5EF4-FFF2-40B4-BE49-F238E27FC236}">
                <a16:creationId xmlns:a16="http://schemas.microsoft.com/office/drawing/2014/main" id="{505843FC-7DA8-E771-65DA-32B62FD78FB7}"/>
              </a:ext>
            </a:extLst>
          </p:cNvPr>
          <p:cNvSpPr/>
          <p:nvPr/>
        </p:nvSpPr>
        <p:spPr>
          <a:xfrm>
            <a:off x="649730" y="5745456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continues until a satisfactory solution is found or a termination criterion is met, such as reaching a maximum number of generations.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33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2" descr="http://www.shikshapath.com/wp-content/uploads/2019/01/Galgotias-Univers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3014" cy="12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 bwMode="auto">
          <a:xfrm>
            <a:off x="1796717" y="1"/>
            <a:ext cx="10395284" cy="116967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IN" sz="288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BEA7-7643-4AA8-8D31-9D4358FA6365}" type="slidenum">
              <a:rPr lang="en-US" altLang="en-US" smtClean="0"/>
              <a:t>9</a:t>
            </a:fld>
            <a:endParaRPr lang="en-US" alt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279C1A3-4E2E-0F04-3BFE-2CAC31C9216A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FCD3633-2ECC-E763-4CB8-B16B67013F53}"/>
              </a:ext>
            </a:extLst>
          </p:cNvPr>
          <p:cNvSpPr/>
          <p:nvPr/>
        </p:nvSpPr>
        <p:spPr>
          <a:xfrm rot="10800000" flipV="1">
            <a:off x="10062210" y="5373191"/>
            <a:ext cx="2129790" cy="144018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55A299C-2533-2BCB-C7EC-DCA38ECD2723}"/>
              </a:ext>
            </a:extLst>
          </p:cNvPr>
          <p:cNvSpPr/>
          <p:nvPr/>
        </p:nvSpPr>
        <p:spPr>
          <a:xfrm>
            <a:off x="3864106" y="303275"/>
            <a:ext cx="5983962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3600" b="1" kern="0" spc="-123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Optimization Techniques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40EC5A7E-2F4F-A696-204E-7DF339E3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79" y="2077318"/>
            <a:ext cx="520660" cy="520660"/>
          </a:xfrm>
          <a:prstGeom prst="rect">
            <a:avLst/>
          </a:prstGeom>
        </p:spPr>
      </p:pic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A029F8EC-7B08-AB5E-B77A-22A524EA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99" y="5492252"/>
            <a:ext cx="520660" cy="520660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17283CF1-8552-A22B-34A4-BAB65B832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2" y="3621753"/>
            <a:ext cx="520660" cy="520660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AEA831CE-8EA4-9C63-7889-A51B9530041A}"/>
              </a:ext>
            </a:extLst>
          </p:cNvPr>
          <p:cNvSpPr/>
          <p:nvPr/>
        </p:nvSpPr>
        <p:spPr>
          <a:xfrm>
            <a:off x="1424581" y="2347279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Grid Search</a:t>
            </a:r>
            <a:endParaRPr lang="en-US" sz="20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F6D7FA77-C2F8-79A1-BA10-E31B1E6E8841}"/>
              </a:ext>
            </a:extLst>
          </p:cNvPr>
          <p:cNvSpPr/>
          <p:nvPr/>
        </p:nvSpPr>
        <p:spPr>
          <a:xfrm>
            <a:off x="729021" y="2715339"/>
            <a:ext cx="6265338" cy="712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systematic exploration of a predefined grid of hyperparameter values</a:t>
            </a:r>
            <a:endParaRPr lang="en-US" sz="160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1FA0A3C6-2B50-FF9D-636E-5F40E92E5059}"/>
              </a:ext>
            </a:extLst>
          </p:cNvPr>
          <p:cNvSpPr/>
          <p:nvPr/>
        </p:nvSpPr>
        <p:spPr>
          <a:xfrm>
            <a:off x="1462264" y="5687514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Random Search</a:t>
            </a:r>
            <a:endParaRPr lang="en-US" sz="205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720FACCA-CB0A-9DCB-67AB-01C591D22081}"/>
              </a:ext>
            </a:extLst>
          </p:cNvPr>
          <p:cNvSpPr/>
          <p:nvPr/>
        </p:nvSpPr>
        <p:spPr>
          <a:xfrm>
            <a:off x="568599" y="6096957"/>
            <a:ext cx="76859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Randomly samples hyperparameter values from a specified distribution.</a:t>
            </a:r>
            <a:endParaRPr lang="en-US" sz="160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F9CA5D0-EC16-F831-CAB5-F9C85B59B5EF}"/>
              </a:ext>
            </a:extLst>
          </p:cNvPr>
          <p:cNvSpPr/>
          <p:nvPr/>
        </p:nvSpPr>
        <p:spPr>
          <a:xfrm>
            <a:off x="1424581" y="3733868"/>
            <a:ext cx="2679144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Bayesian Optimization</a:t>
            </a:r>
            <a:endParaRPr lang="en-US" sz="205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16445723-7C7B-D7A0-C8BA-7917BA429E5D}"/>
              </a:ext>
            </a:extLst>
          </p:cNvPr>
          <p:cNvSpPr/>
          <p:nvPr/>
        </p:nvSpPr>
        <p:spPr>
          <a:xfrm>
            <a:off x="568599" y="4144590"/>
            <a:ext cx="5181599" cy="9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a probabilistic model to guide the search, leveraging past evaluations to prioritize promising areas.</a:t>
            </a:r>
            <a:endParaRPr lang="en-US" sz="16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74502E1A-B7ED-7285-DFCD-E38387564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288" y="1337384"/>
            <a:ext cx="3412194" cy="51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0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682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Inter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Singh</dc:creator>
  <cp:lastModifiedBy>Keshav Kumar</cp:lastModifiedBy>
  <cp:revision>32</cp:revision>
  <dcterms:created xsi:type="dcterms:W3CDTF">2021-07-13T17:38:00Z</dcterms:created>
  <dcterms:modified xsi:type="dcterms:W3CDTF">2025-01-08T08:51:21Z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A76A54F2C4C1496E82899F7BB02F0539_13</vt:lpwstr>
  </property>
  <property fmtid="{D5CDD505-2E9C-101B-9397-08002B2CF9AE}" pid="3" name="KSOProductBuildVer">
    <vt:lpwstr>1033-12.2.0.18607</vt:lpwstr>
  </property>
</Properties>
</file>