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61334824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7608536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5168727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2206656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831050" name="PlaceHolder 4"/>
          <p:cNvSpPr>
            <a:spLocks noGrp="1"/>
          </p:cNvSpPr>
          <p:nvPr>
            <p:ph type="dt" idx="34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564045" name="PlaceHolder 5"/>
          <p:cNvSpPr>
            <a:spLocks noGrp="1"/>
          </p:cNvSpPr>
          <p:nvPr>
            <p:ph type="ftr" idx="35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075425" name="PlaceHolder 6"/>
          <p:cNvSpPr>
            <a:spLocks noGrp="1"/>
          </p:cNvSpPr>
          <p:nvPr>
            <p:ph type="sldNum" idx="36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34F61303-7ED1-49DE-BA33-847C120B17C6}" type="slidenum"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64301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4933757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850434" name="PlaceHolder 3"/>
          <p:cNvSpPr>
            <a:spLocks noGrp="1"/>
          </p:cNvSpPr>
          <p:nvPr>
            <p:ph type="sldNum" idx="49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>
              <a:buNone/>
              <a:defRPr/>
            </a:pPr>
            <a:endParaRPr lang="en-US" sz="1200" b="0" u="none" strike="noStrike">
              <a:solidFill>
                <a:schemeClr val="dk1"/>
              </a:solidFill>
              <a:latin typeface="Calibri"/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210933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4079696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903969" name="PlaceHolder 3"/>
          <p:cNvSpPr>
            <a:spLocks noGrp="1"/>
          </p:cNvSpPr>
          <p:nvPr>
            <p:ph type="sldNum" idx="50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473554C6-567D-4745-B92D-CEE8AE0A530C}" type="slidenum">
              <a:rPr lang="en-US" sz="1200" b="0" u="none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400337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51415917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396780" name="PlaceHolder 3"/>
          <p:cNvSpPr>
            <a:spLocks noGrp="1"/>
          </p:cNvSpPr>
          <p:nvPr>
            <p:ph type="sldNum" idx="51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defRPr/>
            </a:pPr>
            <a:fld id="{94CFF041-DB66-45DE-9052-481855716097}" type="slidenum">
              <a:rPr lang="en-US" sz="1200" b="0" u="none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580342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744896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6681936" name="PlaceHolder 3"/>
          <p:cNvSpPr>
            <a:spLocks noGrp="1"/>
          </p:cNvSpPr>
          <p:nvPr>
            <p:ph type="sldNum" idx="52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865D13CB-55AA-4FC0-AE3D-2965E7427C8E}" type="slidenum">
              <a: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504900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03948484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23312" name="PlaceHolder 3"/>
          <p:cNvSpPr>
            <a:spLocks noGrp="1"/>
          </p:cNvSpPr>
          <p:nvPr>
            <p:ph type="sldNum" idx="54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3602E6B-C2CF-4292-BD16-087C41ED7313}" type="slidenum">
              <a: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239231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10465255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6039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777926" name="PlaceHolder 3"/>
          <p:cNvSpPr>
            <a:spLocks noGrp="1"/>
          </p:cNvSpPr>
          <p:nvPr>
            <p:ph type="sldNum" idx="53"/>
          </p:nvPr>
        </p:nvSpPr>
        <p:spPr bwMode="auto"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14990C8-0D33-4626-9AA6-572AA42A5012}" type="slidenum">
              <a:rPr lang="en-US" sz="1200" b="0" u="none" strike="noStrike">
                <a:solidFill>
                  <a:srgbClr val="000000"/>
                </a:solidFill>
                <a:latin typeface="Calibri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789228" name="PlaceHolder 1"/>
          <p:cNvSpPr>
            <a:spLocks noGrp="1"/>
          </p:cNvSpPr>
          <p:nvPr>
            <p:ph type="title"/>
          </p:nvPr>
        </p:nvSpPr>
        <p:spPr bwMode="auto">
          <a:xfrm>
            <a:off x="914400" y="2130480"/>
            <a:ext cx="10362960" cy="14695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9184627" name="PlaceHolder 2"/>
          <p:cNvSpPr>
            <a:spLocks noGrp="1"/>
          </p:cNvSpPr>
          <p:nvPr>
            <p:ph type="dt" idx="1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064579" name="PlaceHolder 3"/>
          <p:cNvSpPr>
            <a:spLocks noGrp="1"/>
          </p:cNvSpPr>
          <p:nvPr>
            <p:ph type="ftr" idx="2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722808" name="PlaceHolder 4"/>
          <p:cNvSpPr>
            <a:spLocks noGrp="1"/>
          </p:cNvSpPr>
          <p:nvPr>
            <p:ph type="sldNum" idx="3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B89D5332-A232-445E-8B27-27B51DEC6AE7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415554" name="PlaceHolder 5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</a:rPr>
              <a:t>Second Outline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</a:rPr>
              <a:t>Third Outline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</a:rPr>
              <a:t>Fourth Outline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</a:rPr>
              <a:t>Fifth Outline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</a:rPr>
              <a:t>Sixth Outline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</a:rPr>
              <a:t>Seventh Outline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Content with Caption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98449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272880"/>
            <a:ext cx="4010760" cy="11617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2000" b="1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604805" name="PlaceHolder 2"/>
          <p:cNvSpPr>
            <a:spLocks noGrp="1"/>
          </p:cNvSpPr>
          <p:nvPr>
            <p:ph type="body"/>
          </p:nvPr>
        </p:nvSpPr>
        <p:spPr bwMode="auto">
          <a:xfrm>
            <a:off x="4766760" y="272880"/>
            <a:ext cx="6815160" cy="58528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37451552" name="PlaceHolder 3"/>
          <p:cNvSpPr>
            <a:spLocks noGrp="1"/>
          </p:cNvSpPr>
          <p:nvPr>
            <p:ph type="body"/>
          </p:nvPr>
        </p:nvSpPr>
        <p:spPr bwMode="auto">
          <a:xfrm>
            <a:off x="609480" y="1434960"/>
            <a:ext cx="4010760" cy="46908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747054582" name="PlaceHolder 4"/>
          <p:cNvSpPr>
            <a:spLocks noGrp="1"/>
          </p:cNvSpPr>
          <p:nvPr>
            <p:ph type="dt" idx="28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858617" name="PlaceHolder 5"/>
          <p:cNvSpPr>
            <a:spLocks noGrp="1"/>
          </p:cNvSpPr>
          <p:nvPr>
            <p:ph type="ftr" idx="29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2654126" name="PlaceHolder 6"/>
          <p:cNvSpPr>
            <a:spLocks noGrp="1"/>
          </p:cNvSpPr>
          <p:nvPr>
            <p:ph type="sldNum" idx="30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2400CDC1-2561-4700-8CF7-51BE00B0AF7A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Picture with Caption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846317" name="PlaceHolder 1"/>
          <p:cNvSpPr>
            <a:spLocks noGrp="1"/>
          </p:cNvSpPr>
          <p:nvPr>
            <p:ph type="title"/>
          </p:nvPr>
        </p:nvSpPr>
        <p:spPr bwMode="auto">
          <a:xfrm>
            <a:off x="2389680" y="4800600"/>
            <a:ext cx="7314840" cy="566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2000" b="1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2547492" name="PlaceHolder 2"/>
          <p:cNvSpPr>
            <a:spLocks noGrp="1"/>
          </p:cNvSpPr>
          <p:nvPr>
            <p:ph type="body"/>
          </p:nvPr>
        </p:nvSpPr>
        <p:spPr bwMode="auto"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Click to edit the outline text format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Second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Third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Fourth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Fifth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Sixth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</a:rPr>
              <a:t>Seventh Outline Level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33706329" name="PlaceHolder 3"/>
          <p:cNvSpPr>
            <a:spLocks noGrp="1"/>
          </p:cNvSpPr>
          <p:nvPr>
            <p:ph type="body"/>
          </p:nvPr>
        </p:nvSpPr>
        <p:spPr bwMode="auto">
          <a:xfrm>
            <a:off x="2389680" y="5367240"/>
            <a:ext cx="7314840" cy="8046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14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6225483" name="PlaceHolder 4"/>
          <p:cNvSpPr>
            <a:spLocks noGrp="1"/>
          </p:cNvSpPr>
          <p:nvPr>
            <p:ph type="dt" idx="31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7266901" name="PlaceHolder 5"/>
          <p:cNvSpPr>
            <a:spLocks noGrp="1"/>
          </p:cNvSpPr>
          <p:nvPr>
            <p:ph type="ftr" idx="32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8669401" name="PlaceHolder 6"/>
          <p:cNvSpPr>
            <a:spLocks noGrp="1"/>
          </p:cNvSpPr>
          <p:nvPr>
            <p:ph type="sldNum" idx="33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03FAB66B-76F7-4254-B15A-64D8591FEB8C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270907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333595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575907008" name="PlaceHolder 3"/>
          <p:cNvSpPr>
            <a:spLocks noGrp="1"/>
          </p:cNvSpPr>
          <p:nvPr>
            <p:ph type="dt" idx="4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898993" name="PlaceHolder 4"/>
          <p:cNvSpPr>
            <a:spLocks noGrp="1"/>
          </p:cNvSpPr>
          <p:nvPr>
            <p:ph type="ftr" idx="5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173232" name="PlaceHolder 5"/>
          <p:cNvSpPr>
            <a:spLocks noGrp="1"/>
          </p:cNvSpPr>
          <p:nvPr>
            <p:ph type="sldNum" idx="6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BE52DD99-1093-440E-A6D8-200111084C23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170903" name="PlaceHolder 1"/>
          <p:cNvSpPr>
            <a:spLocks noGrp="1"/>
          </p:cNvSpPr>
          <p:nvPr>
            <p:ph type="title"/>
          </p:nvPr>
        </p:nvSpPr>
        <p:spPr bwMode="auto">
          <a:xfrm>
            <a:off x="8839080" y="274680"/>
            <a:ext cx="2742840" cy="58510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781476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274680"/>
            <a:ext cx="8026200" cy="5851080"/>
          </a:xfrm>
          <a:prstGeom prst="rect">
            <a:avLst/>
          </a:prstGeom>
          <a:noFill/>
          <a:ln w="9360">
            <a:noFill/>
          </a:ln>
        </p:spPr>
        <p:txBody>
          <a:bodyPr vert="eaVert"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703579814" name="PlaceHolder 3"/>
          <p:cNvSpPr>
            <a:spLocks noGrp="1"/>
          </p:cNvSpPr>
          <p:nvPr>
            <p:ph type="dt" idx="7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876543" name="PlaceHolder 4"/>
          <p:cNvSpPr>
            <a:spLocks noGrp="1"/>
          </p:cNvSpPr>
          <p:nvPr>
            <p:ph type="ftr" idx="8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472754" name="PlaceHolder 5"/>
          <p:cNvSpPr>
            <a:spLocks noGrp="1"/>
          </p:cNvSpPr>
          <p:nvPr>
            <p:ph type="sldNum" idx="9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C6BC3A55-4BD1-4E45-832A-DA35A7576C35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83115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634281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095480"/>
            <a:ext cx="10972440" cy="5030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32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344343285" name="PlaceHolder 3"/>
          <p:cNvSpPr>
            <a:spLocks noGrp="1"/>
          </p:cNvSpPr>
          <p:nvPr>
            <p:ph type="dt" idx="10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999985" name="PlaceHolder 4"/>
          <p:cNvSpPr>
            <a:spLocks noGrp="1"/>
          </p:cNvSpPr>
          <p:nvPr>
            <p:ph type="ftr" idx="11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838899" name="PlaceHolder 5"/>
          <p:cNvSpPr>
            <a:spLocks noGrp="1"/>
          </p:cNvSpPr>
          <p:nvPr>
            <p:ph type="sldNum" idx="12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F45FB1A1-9D74-48F7-B960-ADABEC963342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Section Header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278576" name="PlaceHolder 1"/>
          <p:cNvSpPr>
            <a:spLocks noGrp="1"/>
          </p:cNvSpPr>
          <p:nvPr>
            <p:ph type="title"/>
          </p:nvPr>
        </p:nvSpPr>
        <p:spPr bwMode="auto">
          <a:xfrm>
            <a:off x="963000" y="4406760"/>
            <a:ext cx="10362960" cy="13618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4000" b="1" u="none" strike="noStrike" cap="all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5547164" name="PlaceHolder 2"/>
          <p:cNvSpPr>
            <a:spLocks noGrp="1"/>
          </p:cNvSpPr>
          <p:nvPr>
            <p:ph type="body"/>
          </p:nvPr>
        </p:nvSpPr>
        <p:spPr bwMode="auto">
          <a:xfrm>
            <a:off x="963000" y="2906640"/>
            <a:ext cx="10362960" cy="1499759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127474513" name="PlaceHolder 3"/>
          <p:cNvSpPr>
            <a:spLocks noGrp="1"/>
          </p:cNvSpPr>
          <p:nvPr>
            <p:ph type="dt" idx="13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035019" name="PlaceHolder 4"/>
          <p:cNvSpPr>
            <a:spLocks noGrp="1"/>
          </p:cNvSpPr>
          <p:nvPr>
            <p:ph type="ftr" idx="14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758678" name="PlaceHolder 5"/>
          <p:cNvSpPr>
            <a:spLocks noGrp="1"/>
          </p:cNvSpPr>
          <p:nvPr>
            <p:ph type="sldNum" idx="15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2348E57A-3899-4C0A-AB25-498463C91D36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906901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079111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877498630" name="PlaceHolder 3"/>
          <p:cNvSpPr>
            <a:spLocks noGrp="1"/>
          </p:cNvSpPr>
          <p:nvPr>
            <p:ph type="body"/>
          </p:nvPr>
        </p:nvSpPr>
        <p:spPr bwMode="auto">
          <a:xfrm>
            <a:off x="6197760" y="1600200"/>
            <a:ext cx="5384520" cy="4525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812226699" name="PlaceHolder 4"/>
          <p:cNvSpPr>
            <a:spLocks noGrp="1"/>
          </p:cNvSpPr>
          <p:nvPr>
            <p:ph type="dt" idx="16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7474539" name="PlaceHolder 5"/>
          <p:cNvSpPr>
            <a:spLocks noGrp="1"/>
          </p:cNvSpPr>
          <p:nvPr>
            <p:ph type="ftr" idx="17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106095" name="PlaceHolder 6"/>
          <p:cNvSpPr>
            <a:spLocks noGrp="1"/>
          </p:cNvSpPr>
          <p:nvPr>
            <p:ph type="sldNum" idx="18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2FFFF0B0-7794-45C9-9EDA-1BB3E9F70445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Comparison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726980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971103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535040"/>
            <a:ext cx="5386680" cy="639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224062691" name="PlaceHolder 3"/>
          <p:cNvSpPr>
            <a:spLocks noGrp="1"/>
          </p:cNvSpPr>
          <p:nvPr>
            <p:ph type="body"/>
          </p:nvPr>
        </p:nvSpPr>
        <p:spPr bwMode="auto">
          <a:xfrm>
            <a:off x="609480" y="2174760"/>
            <a:ext cx="5386680" cy="39510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99315465" name="PlaceHolder 4"/>
          <p:cNvSpPr>
            <a:spLocks noGrp="1"/>
          </p:cNvSpPr>
          <p:nvPr>
            <p:ph type="body"/>
          </p:nvPr>
        </p:nvSpPr>
        <p:spPr bwMode="auto">
          <a:xfrm>
            <a:off x="6193440" y="1535040"/>
            <a:ext cx="5388840" cy="6393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702812053" name="PlaceHolder 5"/>
          <p:cNvSpPr>
            <a:spLocks noGrp="1"/>
          </p:cNvSpPr>
          <p:nvPr>
            <p:ph type="body"/>
          </p:nvPr>
        </p:nvSpPr>
        <p:spPr bwMode="auto">
          <a:xfrm>
            <a:off x="6193440" y="2174760"/>
            <a:ext cx="5388840" cy="39510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latin typeface="TradeGothic"/>
            </a:endParaRPr>
          </a:p>
          <a:p>
            <a:pPr marL="743040" lvl="1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20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Second level</a:t>
            </a:r>
            <a:endParaRPr lang="en-US" sz="2000" b="0" u="none" strike="noStrike">
              <a:solidFill>
                <a:schemeClr val="dk1"/>
              </a:solidFill>
              <a:latin typeface="TradeGothic"/>
            </a:endParaRPr>
          </a:p>
          <a:p>
            <a:pPr marL="1143000" lvl="2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Third level</a:t>
            </a:r>
            <a:endParaRPr lang="en-US" sz="1800" b="0" u="none" strike="noStrike">
              <a:solidFill>
                <a:schemeClr val="dk1"/>
              </a:solidFill>
              <a:latin typeface="TradeGothic"/>
            </a:endParaRPr>
          </a:p>
          <a:p>
            <a:pPr marL="1600200" lvl="3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Fourth level</a:t>
            </a:r>
            <a:endParaRPr lang="en-US" sz="1600" b="0" u="none" strike="noStrike">
              <a:solidFill>
                <a:schemeClr val="dk1"/>
              </a:solidFill>
              <a:latin typeface="TradeGothic"/>
            </a:endParaRPr>
          </a:p>
          <a:p>
            <a:pPr marL="2057400" lvl="4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Fifth level</a:t>
            </a:r>
            <a:endParaRPr lang="en-US" sz="1600" b="0" u="none" strike="noStrike">
              <a:solidFill>
                <a:schemeClr val="dk1"/>
              </a:solidFill>
              <a:latin typeface="TradeGothic"/>
            </a:endParaRPr>
          </a:p>
        </p:txBody>
      </p:sp>
      <p:sp>
        <p:nvSpPr>
          <p:cNvPr id="1295228943" name="PlaceHolder 6"/>
          <p:cNvSpPr>
            <a:spLocks noGrp="1"/>
          </p:cNvSpPr>
          <p:nvPr>
            <p:ph type="dt" idx="19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451287" name="PlaceHolder 7"/>
          <p:cNvSpPr>
            <a:spLocks noGrp="1"/>
          </p:cNvSpPr>
          <p:nvPr>
            <p:ph type="ftr" idx="20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4680204" name="PlaceHolder 8"/>
          <p:cNvSpPr>
            <a:spLocks noGrp="1"/>
          </p:cNvSpPr>
          <p:nvPr>
            <p:ph type="sldNum" idx="21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C277FB9E-E89F-4082-A1B8-1F8643483101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473996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400" b="0" u="none" strike="noStrike">
                <a:solidFill>
                  <a:schemeClr val="dk1"/>
                </a:solidFill>
                <a:latin typeface="TradeGothic"/>
                <a:ea typeface="ＭＳ Ｐゴシック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3982328" name="PlaceHolder 2"/>
          <p:cNvSpPr>
            <a:spLocks noGrp="1"/>
          </p:cNvSpPr>
          <p:nvPr>
            <p:ph type="dt" idx="22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137292" name="PlaceHolder 3"/>
          <p:cNvSpPr>
            <a:spLocks noGrp="1"/>
          </p:cNvSpPr>
          <p:nvPr>
            <p:ph type="ftr" idx="23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914352" name="PlaceHolder 4"/>
          <p:cNvSpPr>
            <a:spLocks noGrp="1"/>
          </p:cNvSpPr>
          <p:nvPr>
            <p:ph type="sldNum" idx="24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53DEA6C7-476B-412F-96D9-67BED5FA1BF9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1429" name="PlaceHolder 1"/>
          <p:cNvSpPr>
            <a:spLocks noGrp="1"/>
          </p:cNvSpPr>
          <p:nvPr>
            <p:ph type="dt" idx="25"/>
          </p:nvPr>
        </p:nvSpPr>
        <p:spPr bwMode="auto"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780807" name="PlaceHolder 2"/>
          <p:cNvSpPr>
            <a:spLocks noGrp="1"/>
          </p:cNvSpPr>
          <p:nvPr>
            <p:ph type="ftr" idx="26"/>
          </p:nvPr>
        </p:nvSpPr>
        <p:spPr bwMode="auto"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latin typeface="TradeGothic"/>
                <a:ea typeface="Arial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997380" name="PlaceHolder 3"/>
          <p:cNvSpPr>
            <a:spLocks noGrp="1"/>
          </p:cNvSpPr>
          <p:nvPr>
            <p:ph type="sldNum" idx="27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4A850ACE-74C7-4BC6-9A54-109E2654E6FB}" type="slidenum">
              <a:rPr lang="en-US" sz="1200" b="0" u="none" strike="noStrike">
                <a:solidFill>
                  <a:srgbClr val="898989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disasterassistance.gov/" TargetMode="External"/><Relationship Id="rId5" Type="http://schemas.openxmlformats.org/officeDocument/2006/relationships/hyperlink" Target="https://www.irs.gov/" TargetMode="External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127031226" name="Rectangle 24"/>
          <p:cNvSpPr/>
          <p:nvPr/>
        </p:nvSpPr>
        <p:spPr bwMode="auto">
          <a:xfrm>
            <a:off x="1523880" y="0"/>
            <a:ext cx="914364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chemeClr val="lt1"/>
              </a:solidFill>
              <a:latin typeface="Calibri"/>
              <a:ea typeface="Arial"/>
            </a:endParaRPr>
          </a:p>
        </p:txBody>
      </p:sp>
      <p:sp>
        <p:nvSpPr>
          <p:cNvPr id="439731912" name="Freeform: Shape 26"/>
          <p:cNvSpPr/>
          <p:nvPr/>
        </p:nvSpPr>
        <p:spPr bwMode="auto">
          <a:xfrm>
            <a:off x="5656680" y="851400"/>
            <a:ext cx="4638240" cy="5154480"/>
          </a:xfrm>
          <a:custGeom>
            <a:avLst/>
            <a:gdLst>
              <a:gd name="textAreaLeft" fmla="*/ 0 w 4638240"/>
              <a:gd name="textAreaRight" fmla="*/ 4638600 w 4638240"/>
              <a:gd name="textAreaTop" fmla="*/ 0 h 5154480"/>
              <a:gd name="textAreaBottom" fmla="*/ 5154840 h 5154480"/>
              <a:gd name="GluePoint1X" fmla="*/ 363179 w 6184806"/>
              <a:gd name="GluePoint1Y" fmla="*/ 3125191 h 5154967"/>
              <a:gd name="GluePoint2X" fmla="*/ 898270 w 6184806"/>
              <a:gd name="GluePoint2Y" fmla="*/ 3125191 h 5154967"/>
              <a:gd name="GluePoint3X" fmla="*/ 980326 w 6184806"/>
              <a:gd name="GluePoint3Y" fmla="*/ 3173551 h 5154967"/>
              <a:gd name="GluePoint4X" fmla="*/ 1248448 w 6184806"/>
              <a:gd name="GluePoint4Y" fmla="*/ 3635277 h 5154967"/>
              <a:gd name="GluePoint5X" fmla="*/ 1248448 w 6184806"/>
              <a:gd name="GluePoint5Y" fmla="*/ 3729695 h 5154967"/>
              <a:gd name="GluePoint6X" fmla="*/ 980326 w 6184806"/>
              <a:gd name="GluePoint6Y" fmla="*/ 4191421 h 5154967"/>
              <a:gd name="GluePoint7X" fmla="*/ 898270 w 6184806"/>
              <a:gd name="GluePoint7Y" fmla="*/ 4239781 h 5154967"/>
              <a:gd name="GluePoint8X" fmla="*/ 363179 w 6184806"/>
              <a:gd name="GluePoint8Y" fmla="*/ 4239781 h 5154967"/>
              <a:gd name="GluePoint9X" fmla="*/ 279969 w 6184806"/>
              <a:gd name="GluePoint9Y" fmla="*/ 4191421 h 5154967"/>
              <a:gd name="GluePoint10X" fmla="*/ 13002 w 6184806"/>
              <a:gd name="GluePoint10Y" fmla="*/ 3729695 h 5154967"/>
              <a:gd name="GluePoint11X" fmla="*/ 13002 w 6184806"/>
              <a:gd name="GluePoint11Y" fmla="*/ 3635277 h 5154967"/>
              <a:gd name="GluePoint12X" fmla="*/ 279969 w 6184806"/>
              <a:gd name="GluePoint12Y" fmla="*/ 3173551 h 5154967"/>
              <a:gd name="GluePoint13X" fmla="*/ 363179 w 6184806"/>
              <a:gd name="GluePoint13Y" fmla="*/ 3125191 h 5154967"/>
              <a:gd name="GluePoint14X" fmla="*/ 2489721 w 6184806"/>
              <a:gd name="GluePoint14Y" fmla="*/ 570035 h 5154967"/>
              <a:gd name="GluePoint15X" fmla="*/ 2764862 w 6184806"/>
              <a:gd name="GluePoint15Y" fmla="*/ 570035 h 5154967"/>
              <a:gd name="GluePoint16X" fmla="*/ 2796959 w 6184806"/>
              <a:gd name="GluePoint16Y" fmla="*/ 570035 h 5154967"/>
              <a:gd name="GluePoint17X" fmla="*/ 2827587 w 6184806"/>
              <a:gd name="GluePoint17Y" fmla="*/ 622777 h 5154967"/>
              <a:gd name="GluePoint18X" fmla="*/ 2977604 w 6184806"/>
              <a:gd name="GluePoint18Y" fmla="*/ 881117 h 5154967"/>
              <a:gd name="GluePoint19X" fmla="*/ 2977604 w 6184806"/>
              <a:gd name="GluePoint19Y" fmla="*/ 1025720 h 5154967"/>
              <a:gd name="GluePoint20X" fmla="*/ 2566968 w 6184806"/>
              <a:gd name="GluePoint20Y" fmla="*/ 1732863 h 5154967"/>
              <a:gd name="GluePoint21X" fmla="*/ 2441299 w 6184806"/>
              <a:gd name="GluePoint21Y" fmla="*/ 1806927 h 5154967"/>
              <a:gd name="GluePoint22X" fmla="*/ 1621798 w 6184806"/>
              <a:gd name="GluePoint22Y" fmla="*/ 1806927 h 5154967"/>
              <a:gd name="GluePoint23X" fmla="*/ 1583218 w 6184806"/>
              <a:gd name="GluePoint23Y" fmla="*/ 1801802 h 5154967"/>
              <a:gd name="GluePoint24X" fmla="*/ 1556683 w 6184806"/>
              <a:gd name="GluePoint24Y" fmla="*/ 1790677 h 5154967"/>
              <a:gd name="GluePoint25X" fmla="*/ 1572899 w 6184806"/>
              <a:gd name="GluePoint25Y" fmla="*/ 1762630 h 5154967"/>
              <a:gd name="GluePoint26X" fmla="*/ 2147429 w 6184806"/>
              <a:gd name="GluePoint26Y" fmla="*/ 768968 h 5154967"/>
              <a:gd name="GluePoint27X" fmla="*/ 2489721 w 6184806"/>
              <a:gd name="GluePoint27Y" fmla="*/ 570035 h 5154967"/>
              <a:gd name="GluePoint28X" fmla="*/ 1573268 w 6184806"/>
              <a:gd name="GluePoint28Y" fmla="*/ 0 h 5154967"/>
              <a:gd name="GluePoint29X" fmla="*/ 2497662 w 6184806"/>
              <a:gd name="GluePoint29Y" fmla="*/ 0 h 5154967"/>
              <a:gd name="GluePoint30X" fmla="*/ 2639415 w 6184806"/>
              <a:gd name="GluePoint30Y" fmla="*/ 83546 h 5154967"/>
              <a:gd name="GluePoint31X" fmla="*/ 2887862 w 6184806"/>
              <a:gd name="GluePoint31Y" fmla="*/ 511387 h 5154967"/>
              <a:gd name="GluePoint32X" fmla="*/ 2915928 w 6184806"/>
              <a:gd name="GluePoint32Y" fmla="*/ 559720 h 5154967"/>
              <a:gd name="GluePoint33X" fmla="*/ 2893844 w 6184806"/>
              <a:gd name="GluePoint33Y" fmla="*/ 559720 h 5154967"/>
              <a:gd name="GluePoint34X" fmla="*/ 2789466 w 6184806"/>
              <a:gd name="GluePoint34Y" fmla="*/ 559720 h 5154967"/>
              <a:gd name="GluePoint35X" fmla="*/ 2744122 w 6184806"/>
              <a:gd name="GluePoint35Y" fmla="*/ 481634 h 5154967"/>
              <a:gd name="GluePoint36X" fmla="*/ 2570885 w 6184806"/>
              <a:gd name="GluePoint36Y" fmla="*/ 183309 h 5154967"/>
              <a:gd name="GluePoint37X" fmla="*/ 2445216 w 6184806"/>
              <a:gd name="GluePoint37Y" fmla="*/ 109243 h 5154967"/>
              <a:gd name="GluePoint38X" fmla="*/ 1625714 w 6184806"/>
              <a:gd name="GluePoint38Y" fmla="*/ 109243 h 5154967"/>
              <a:gd name="GluePoint39X" fmla="*/ 1498276 w 6184806"/>
              <a:gd name="GluePoint39Y" fmla="*/ 183309 h 5154967"/>
              <a:gd name="GluePoint40X" fmla="*/ 1089410 w 6184806"/>
              <a:gd name="GluePoint40Y" fmla="*/ 890450 h 5154967"/>
              <a:gd name="GluePoint41X" fmla="*/ 1089410 w 6184806"/>
              <a:gd name="GluePoint41Y" fmla="*/ 1035054 h 5154967"/>
              <a:gd name="GluePoint42X" fmla="*/ 1498276 w 6184806"/>
              <a:gd name="GluePoint42Y" fmla="*/ 1742196 h 5154967"/>
              <a:gd name="GluePoint43X" fmla="*/ 1552039 w 6184806"/>
              <a:gd name="GluePoint43Y" fmla="*/ 1796422 h 5154967"/>
              <a:gd name="GluePoint44X" fmla="*/ 1558260 w 6184806"/>
              <a:gd name="GluePoint44Y" fmla="*/ 1799029 h 5154967"/>
              <a:gd name="GluePoint45X" fmla="*/ 1524911 w 6184806"/>
              <a:gd name="GluePoint45Y" fmla="*/ 1856707 h 5154967"/>
              <a:gd name="GluePoint46X" fmla="*/ 1500108 w 6184806"/>
              <a:gd name="GluePoint46Y" fmla="*/ 1899604 h 5154967"/>
              <a:gd name="GluePoint47X" fmla="*/ 1525834 w 6184806"/>
              <a:gd name="GluePoint47Y" fmla="*/ 1910390 h 5154967"/>
              <a:gd name="GluePoint48X" fmla="*/ 1569352 w 6184806"/>
              <a:gd name="GluePoint48Y" fmla="*/ 1916170 h 5154967"/>
              <a:gd name="GluePoint49X" fmla="*/ 2493745 w 6184806"/>
              <a:gd name="GluePoint49Y" fmla="*/ 1916170 h 5154967"/>
              <a:gd name="GluePoint50X" fmla="*/ 2635498 w 6184806"/>
              <a:gd name="GluePoint50Y" fmla="*/ 1832627 h 5154967"/>
              <a:gd name="GluePoint51X" fmla="*/ 3098693 w 6184806"/>
              <a:gd name="GluePoint51Y" fmla="*/ 1034974 h 5154967"/>
              <a:gd name="GluePoint52X" fmla="*/ 3098693 w 6184806"/>
              <a:gd name="GluePoint52Y" fmla="*/ 871863 h 5154967"/>
              <a:gd name="GluePoint53X" fmla="*/ 2945803 w 6184806"/>
              <a:gd name="GluePoint53Y" fmla="*/ 608576 h 5154967"/>
              <a:gd name="GluePoint54X" fmla="*/ 2923422 w 6184806"/>
              <a:gd name="GluePoint54Y" fmla="*/ 570035 h 5154967"/>
              <a:gd name="GluePoint55X" fmla="*/ 3027104 w 6184806"/>
              <a:gd name="GluePoint55Y" fmla="*/ 570035 h 5154967"/>
              <a:gd name="GluePoint56X" fmla="*/ 4690846 w 6184806"/>
              <a:gd name="GluePoint56Y" fmla="*/ 570035 h 5154967"/>
              <a:gd name="GluePoint57X" fmla="*/ 5028384 w 6184806"/>
              <a:gd name="GluePoint57Y" fmla="*/ 768968 h 5154967"/>
              <a:gd name="GluePoint58X" fmla="*/ 6131323 w 6184806"/>
              <a:gd name="GluePoint58Y" fmla="*/ 2668304 h 5154967"/>
              <a:gd name="GluePoint59X" fmla="*/ 6131323 w 6184806"/>
              <a:gd name="GluePoint59Y" fmla="*/ 3056698 h 5154967"/>
              <a:gd name="GluePoint60X" fmla="*/ 5028384 w 6184806"/>
              <a:gd name="GluePoint60Y" fmla="*/ 4956035 h 5154967"/>
              <a:gd name="GluePoint61X" fmla="*/ 4690846 w 6184806"/>
              <a:gd name="GluePoint61Y" fmla="*/ 5154967 h 5154967"/>
              <a:gd name="GluePoint62X" fmla="*/ 2489721 w 6184806"/>
              <a:gd name="GluePoint62Y" fmla="*/ 5154967 h 5154967"/>
              <a:gd name="GluePoint63X" fmla="*/ 2147429 w 6184806"/>
              <a:gd name="GluePoint63Y" fmla="*/ 4956035 h 5154967"/>
              <a:gd name="GluePoint64X" fmla="*/ 1049243 w 6184806"/>
              <a:gd name="GluePoint64Y" fmla="*/ 3056698 h 5154967"/>
              <a:gd name="GluePoint65X" fmla="*/ 1049243 w 6184806"/>
              <a:gd name="GluePoint65Y" fmla="*/ 2668304 h 5154967"/>
              <a:gd name="GluePoint66X" fmla="*/ 1457007 w 6184806"/>
              <a:gd name="GluePoint66Y" fmla="*/ 1963067 h 5154967"/>
              <a:gd name="GluePoint67X" fmla="*/ 1491373 w 6184806"/>
              <a:gd name="GluePoint67Y" fmla="*/ 1903634 h 5154967"/>
              <a:gd name="GluePoint68X" fmla="*/ 1490164 w 6184806"/>
              <a:gd name="GluePoint68Y" fmla="*/ 1903127 h 5154967"/>
              <a:gd name="GluePoint69X" fmla="*/ 1429519 w 6184806"/>
              <a:gd name="GluePoint69Y" fmla="*/ 1841960 h 5154967"/>
              <a:gd name="GluePoint70X" fmla="*/ 968320 w 6184806"/>
              <a:gd name="GluePoint70Y" fmla="*/ 1044307 h 5154967"/>
              <a:gd name="GluePoint71X" fmla="*/ 968320 w 6184806"/>
              <a:gd name="GluePoint71Y" fmla="*/ 881196 h 5154967"/>
              <a:gd name="GluePoint72X" fmla="*/ 1429519 w 6184806"/>
              <a:gd name="GluePoint72Y" fmla="*/ 83546 h 5154967"/>
              <a:gd name="GluePoint73X" fmla="*/ 1573268 w 6184806"/>
              <a:gd name="GluePoint73Y" fmla="*/ 0 h 515496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</a:cxnLst>
            <a:rect l="textAreaLeft" t="textAreaTop" r="textAreaRight" b="textAreaBottom"/>
            <a:pathLst>
              <a:path w="6184806" h="5154967" fill="norm" stroke="1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chemeClr val="lt1"/>
              </a:solidFill>
              <a:latin typeface="Calibri"/>
              <a:ea typeface="Arial"/>
            </a:endParaRPr>
          </a:p>
        </p:txBody>
      </p:sp>
      <p:pic>
        <p:nvPicPr>
          <p:cNvPr id="272784938" name="Picture 4" descr=""/>
          <p:cNvPicPr/>
          <p:nvPr/>
        </p:nvPicPr>
        <p:blipFill>
          <a:blip r:embed="rId3"/>
          <a:srcRect l="0" t="0" r="59916" b="0"/>
          <a:stretch/>
        </p:blipFill>
        <p:spPr bwMode="auto">
          <a:xfrm>
            <a:off x="6854760" y="1715759"/>
            <a:ext cx="3203280" cy="342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2003111" name="PlaceHolder 1"/>
          <p:cNvSpPr>
            <a:spLocks noGrp="1"/>
          </p:cNvSpPr>
          <p:nvPr>
            <p:ph type="subTitle"/>
          </p:nvPr>
        </p:nvSpPr>
        <p:spPr bwMode="auto">
          <a:xfrm>
            <a:off x="1245600" y="648720"/>
            <a:ext cx="8534160" cy="1752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p>
            <a:pPr algn="ctr" defTabSz="457200">
              <a:lnSpc>
                <a:spcPct val="100000"/>
              </a:lnSpc>
              <a:tabLst>
                <a:tab pos="0" algn="l"/>
              </a:tabLst>
              <a:defRPr/>
            </a:pPr>
            <a:endParaRPr lang="en-US" sz="3200" b="0" u="none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tabLst>
                <a:tab pos="0" algn="l"/>
              </a:tabLst>
              <a:defRPr/>
            </a:pPr>
            <a:r>
              <a:rPr lang="en-US" sz="3200" b="1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Hack2Ya</a:t>
            </a:r>
            <a:endParaRPr lang="en-US" sz="3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0210178" name="PlaceHolder 2"/>
          <p:cNvSpPr>
            <a:spLocks noGrp="1"/>
          </p:cNvSpPr>
          <p:nvPr>
            <p:ph type="title"/>
          </p:nvPr>
        </p:nvSpPr>
        <p:spPr bwMode="auto">
          <a:xfrm>
            <a:off x="331200" y="-526680"/>
            <a:ext cx="10362960" cy="207612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4000" b="1" u="none" strike="noStrike">
                <a:solidFill>
                  <a:schemeClr val="dk2"/>
                </a:solidFill>
                <a:latin typeface="Garamond"/>
                <a:ea typeface="ＭＳ Ｐゴシック"/>
              </a:rPr>
              <a:t>SMART INDIA HACKATHON 2025</a:t>
            </a:r>
            <a:endParaRPr lang="en-US" sz="40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2733303" name="TextBox 9"/>
          <p:cNvSpPr/>
          <p:nvPr/>
        </p:nvSpPr>
        <p:spPr bwMode="auto">
          <a:xfrm flipH="0" flipV="0">
            <a:off x="331200" y="2076480"/>
            <a:ext cx="7168199" cy="47537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ID –</a:t>
            </a:r>
            <a:r>
              <a:rPr lang="en-US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SIH25139</a:t>
            </a:r>
            <a:endParaRPr lang="en-US"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Problem Statement Title - 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Student Innovation</a:t>
            </a:r>
            <a:endParaRPr sz="2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Theme -</a:t>
            </a:r>
            <a:r>
              <a:rPr lang="en-US" sz="24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</a:t>
            </a:r>
            <a:r>
              <a:rPr lang="en-US" sz="2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Disaster Management</a:t>
            </a:r>
            <a:endParaRPr sz="2400" b="0" u="none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PS Category - </a:t>
            </a:r>
            <a:r>
              <a:rPr lang="en-US" sz="24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Software</a:t>
            </a:r>
            <a:endParaRPr lang="en-US" sz="2400" b="0" u="none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Team ID - </a:t>
            </a:r>
            <a:endParaRPr lang="en-US" sz="2400" b="0" u="none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24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Team Name (Registered on portal)</a:t>
            </a:r>
            <a:endParaRPr lang="en-US" sz="2400" b="0" u="none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6025872" name="Picture 2" descr="https://www.sih.gov.in/img1/SIH-Logo.png"/>
          <p:cNvPicPr/>
          <p:nvPr/>
        </p:nvPicPr>
        <p:blipFill>
          <a:blip r:embed="rId4"/>
          <a:stretch/>
        </p:blipFill>
        <p:spPr bwMode="auto">
          <a:xfrm>
            <a:off x="9841320" y="6120"/>
            <a:ext cx="2208600" cy="112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780608" name="Rectangle 8"/>
          <p:cNvSpPr/>
          <p:nvPr/>
        </p:nvSpPr>
        <p:spPr bwMode="auto"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latin typeface="Calibri"/>
              <a:ea typeface="Arial"/>
            </a:endParaRPr>
          </a:p>
        </p:txBody>
      </p:sp>
      <p:sp>
        <p:nvSpPr>
          <p:cNvPr id="290299171" name="PlaceHolder 1"/>
          <p:cNvSpPr>
            <a:spLocks noGrp="1"/>
          </p:cNvSpPr>
          <p:nvPr>
            <p:ph type="title"/>
          </p:nvPr>
        </p:nvSpPr>
        <p:spPr bwMode="auto">
          <a:xfrm>
            <a:off x="182880" y="-3193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br>
              <a:rPr sz="3600"/>
            </a:br>
            <a:r>
              <a:rPr lang="en-US" sz="3600" b="1" u="none" strike="noStrike">
                <a:solidFill>
                  <a:schemeClr val="dk1"/>
                </a:solidFill>
                <a:latin typeface="Times New Roman"/>
                <a:ea typeface="ＭＳ Ｐゴシック"/>
              </a:rPr>
              <a:t>Hack2Ya </a:t>
            </a:r>
            <a:endParaRPr lang="en-US" sz="36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5912849" name="TextBox 8"/>
          <p:cNvSpPr/>
          <p:nvPr/>
        </p:nvSpPr>
        <p:spPr bwMode="auto">
          <a:xfrm>
            <a:off x="425160" y="926079"/>
            <a:ext cx="7362359" cy="5730599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4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Proposed Solution</a:t>
            </a:r>
            <a:r>
              <a:rPr lang="en-US" sz="20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 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Arial"/>
              </a:rPr>
              <a:t>Emergency SOS: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16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A simple one-tap panic button instantly calls for help.</a:t>
            </a:r>
            <a:endParaRPr lang="en-US" sz="1600" b="0" i="0" u="none" strike="noStrike" cap="none" spc="0">
              <a:solidFill>
                <a:schemeClr val="dk1"/>
              </a:solidFill>
              <a:latin typeface="Arial"/>
              <a:cs typeface="Arial"/>
            </a:endParaRPr>
          </a:p>
          <a:p>
            <a:pPr marL="284040" indent="-2840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At the same time, it shares your live location with your emergency contacts and nearby volunteers, creating a rapid response network when every second matters.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Arial"/>
              </a:rPr>
              <a:t>Notifications &amp; News: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1600" b="0" u="none" strike="noStrike">
              <a:solidFill>
                <a:schemeClr val="dk1"/>
              </a:solidFill>
              <a:latin typeface="Arial"/>
              <a:ea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Real-time alerts, government advisories, and safety news keep people updated.</a:t>
            </a:r>
            <a:endParaRPr lang="en-US" sz="1600" b="0" i="0" u="none" strike="noStrike" cap="none" spc="0">
              <a:solidFill>
                <a:schemeClr val="dk1"/>
              </a:solidFill>
              <a:latin typeface="Arial"/>
              <a:cs typeface="Arial"/>
            </a:endParaRPr>
          </a:p>
          <a:p>
            <a:pPr marL="261850" indent="-261850" defTabSz="457200">
              <a:lnSpc>
                <a:spcPct val="100000"/>
              </a:lnSpc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Communities can stay informed and make quick, safe decisions during disasters.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Arial"/>
              </a:rPr>
              <a:t>Virtual Mock Drills: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16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Digital practice sessions let people rehearse safety steps anytime.</a:t>
            </a:r>
            <a:endParaRPr sz="1600" b="0" i="0" u="none" strike="noStrike" cap="none" spc="0">
              <a:solidFill>
                <a:schemeClr val="dk1"/>
              </a:solidFill>
              <a:latin typeface="Arial"/>
              <a:cs typeface="Arial"/>
            </a:endParaRPr>
          </a:p>
          <a:p>
            <a:pPr marL="261850" indent="-261850" defTabSz="457200">
              <a:lnSpc>
                <a:spcPct val="100000"/>
              </a:lnSpc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Makes disaster preparedness accessible even without physical drills.</a:t>
            </a:r>
            <a:endParaRPr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1800" b="1" u="none" strike="noStrike">
                <a:solidFill>
                  <a:srgbClr val="000000"/>
                </a:solidFill>
                <a:latin typeface="Arial"/>
                <a:ea typeface="Arial"/>
              </a:rPr>
              <a:t>Volunteers:</a:t>
            </a:r>
            <a:r>
              <a:rPr lang="en-US" sz="1600" b="1" u="none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lang="en-US" sz="1600" b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dashboard with live maps, heat zones, and resource tracking.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61850" indent="-261850" defTabSz="457200">
              <a:lnSpc>
                <a:spcPct val="100000"/>
              </a:lnSpc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Helps NGOs and authorities act faster with real-time data.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1800" b="1" u="none" strike="noStrike">
                <a:solidFill>
                  <a:srgbClr val="000000"/>
                </a:solidFill>
                <a:latin typeface="Arial"/>
                <a:ea typeface="Arial"/>
              </a:rPr>
              <a:t>Donation:</a:t>
            </a:r>
            <a:r>
              <a:rPr lang="en-US" sz="1600" b="1" u="none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u="none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secure donation platform that directly connects people to verified NGOs.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61850" indent="-261850" defTabSz="457200">
              <a:lnSpc>
                <a:spcPct val="100000"/>
              </a:lnSpc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Builds trust and ensures that relief reaches the right people at the right time.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716894" name="PlaceHolder 2"/>
          <p:cNvSpPr>
            <a:spLocks noGrp="1"/>
          </p:cNvSpPr>
          <p:nvPr>
            <p:ph type="sldNum" idx="37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u="none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65CF291E-025F-408C-BB12-D9FD1D69FC86}" type="slidenum">
              <a:rPr lang="en-US" sz="1200" b="1" u="none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605326" name="PlaceHolder 3"/>
          <p:cNvSpPr>
            <a:spLocks noGrp="1"/>
          </p:cNvSpPr>
          <p:nvPr>
            <p:ph type="ftr" idx="38"/>
          </p:nvPr>
        </p:nvSpPr>
        <p:spPr bwMode="auto"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lt1"/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lt1"/>
                </a:solidFill>
                <a:latin typeface="TradeGothic"/>
                <a:ea typeface="Arial"/>
              </a:rPr>
              <a:t>@SIH Idea submission- Template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154317" name="Oval 9" descr="Your startup LOGO"/>
          <p:cNvSpPr/>
          <p:nvPr/>
        </p:nvSpPr>
        <p:spPr bwMode="auto">
          <a:xfrm flipH="0" flipV="0">
            <a:off x="329760" y="252359"/>
            <a:ext cx="1424789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Calibri"/>
                <a:ea typeface="Arial"/>
              </a:rPr>
              <a:t>Hack2Ya</a:t>
            </a: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6024356" name="Picture 2" descr="https://www.sih.gov.in/img1/SIH-Logo.png"/>
          <p:cNvPicPr/>
          <p:nvPr/>
        </p:nvPicPr>
        <p:blipFill>
          <a:blip r:embed="rId3"/>
          <a:stretch/>
        </p:blipFill>
        <p:spPr bwMode="auto"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551568" name="Rectangle 9"/>
          <p:cNvSpPr/>
          <p:nvPr/>
        </p:nvSpPr>
        <p:spPr bwMode="auto"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latin typeface="Calibri"/>
              <a:ea typeface="Arial"/>
            </a:endParaRPr>
          </a:p>
        </p:txBody>
      </p:sp>
      <p:sp>
        <p:nvSpPr>
          <p:cNvPr id="1853523083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3600" b="1" u="none" strike="noStrike">
                <a:solidFill>
                  <a:schemeClr val="dk1"/>
                </a:solidFill>
                <a:latin typeface="Times New Roman"/>
                <a:ea typeface="ＭＳ Ｐゴシック"/>
              </a:rPr>
              <a:t>TECHNICAL APPROACH</a:t>
            </a:r>
            <a:endParaRPr lang="en-US" sz="36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1216497" name="TextBox 8"/>
          <p:cNvSpPr/>
          <p:nvPr/>
        </p:nvSpPr>
        <p:spPr bwMode="auto">
          <a:xfrm>
            <a:off x="507240" y="2034720"/>
            <a:ext cx="7840440" cy="3688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Frontend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 :</a:t>
            </a:r>
            <a:r>
              <a:rPr lang="en-US" sz="28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React Js , Redux , Tailwind Css , Zustand , Lenis , GSAP,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     Shad CN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Backend 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:</a:t>
            </a:r>
            <a:r>
              <a:rPr lang="en-US" sz="22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Node Js , Express Js , REST API, MongoDB , Socket IO , Flask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     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API Services 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:</a:t>
            </a:r>
            <a:r>
              <a:rPr lang="en-US" sz="22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Government Disaster API , Gis APIs , Azure API , Weather APIs , Node Mailer ,Cloudinary , Razor Pay , Twilio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AI and ML 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: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Arial"/>
              </a:rPr>
              <a:t>TensorFlow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,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Arial"/>
              </a:rPr>
              <a:t>OpenCV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,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Arial"/>
              </a:rPr>
              <a:t>Hugging Face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Cloud and Deployment 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ＭＳ Ｐゴシック"/>
              </a:rPr>
              <a:t>: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AWS , GitHub 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800" b="1" u="none" strike="noStrike">
                <a:solidFill>
                  <a:schemeClr val="dk1"/>
                </a:solidFill>
                <a:latin typeface="Arial"/>
                <a:ea typeface="Arial"/>
              </a:rPr>
              <a:t>Add-Ons</a:t>
            </a:r>
            <a:r>
              <a:rPr lang="en-US" sz="1600" b="1" u="none" strike="noStrike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Arial"/>
              </a:rPr>
              <a:t>Redis , ElasticSearch , GraphQL , Postman</a:t>
            </a:r>
            <a:r>
              <a:rPr lang="en-US" sz="1600" b="0" u="none" strike="noStrike">
                <a:solidFill>
                  <a:schemeClr val="dk1"/>
                </a:solidFill>
                <a:latin typeface="Arial"/>
                <a:ea typeface="ＭＳ Ｐゴシック"/>
              </a:rPr>
              <a:t> , Jest</a:t>
            </a: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81179" name="PlaceHolder 2"/>
          <p:cNvSpPr>
            <a:spLocks noGrp="1"/>
          </p:cNvSpPr>
          <p:nvPr>
            <p:ph type="sldNum" idx="39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1" u="none" strike="noStrike">
                <a:solidFill>
                  <a:schemeClr val="lt1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defRPr/>
            </a:pPr>
            <a:fld id="{0B6F7BFE-9550-4180-9F2D-8F351C5E0F75}" type="slidenum">
              <a:rPr lang="en-US" sz="1200" b="1" u="none" strike="noStrike">
                <a:solidFill>
                  <a:schemeClr val="lt1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348808" name="PlaceHolder 3"/>
          <p:cNvSpPr>
            <a:spLocks noGrp="1"/>
          </p:cNvSpPr>
          <p:nvPr>
            <p:ph type="ftr" idx="40"/>
          </p:nvPr>
        </p:nvSpPr>
        <p:spPr bwMode="auto"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lt1"/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1200" b="0" u="none" strike="noStrike">
                <a:solidFill>
                  <a:schemeClr val="lt1"/>
                </a:solidFill>
                <a:latin typeface="TradeGothic"/>
                <a:ea typeface="Arial"/>
              </a:rPr>
              <a:t>@SIH Idea submission- Template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31857588" name="Picture 2" descr="https://www.sih.gov.in/img1/SIH-Logo.png"/>
          <p:cNvPicPr/>
          <p:nvPr/>
        </p:nvPicPr>
        <p:blipFill>
          <a:blip r:embed="rId3"/>
          <a:stretch/>
        </p:blipFill>
        <p:spPr bwMode="auto"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1264627" name="" descr=""/>
          <p:cNvPicPr/>
          <p:nvPr/>
        </p:nvPicPr>
        <p:blipFill>
          <a:blip r:embed="rId4"/>
          <a:stretch/>
        </p:blipFill>
        <p:spPr bwMode="auto">
          <a:xfrm>
            <a:off x="8272440" y="1782720"/>
            <a:ext cx="1137960" cy="66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0507686" name="" descr=""/>
          <p:cNvPicPr/>
          <p:nvPr/>
        </p:nvPicPr>
        <p:blipFill>
          <a:blip r:embed="rId5"/>
          <a:stretch/>
        </p:blipFill>
        <p:spPr bwMode="auto">
          <a:xfrm>
            <a:off x="9375840" y="1909080"/>
            <a:ext cx="641879" cy="66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9798113" name="" descr=""/>
          <p:cNvPicPr/>
          <p:nvPr/>
        </p:nvPicPr>
        <p:blipFill>
          <a:blip r:embed="rId6"/>
          <a:stretch/>
        </p:blipFill>
        <p:spPr bwMode="auto">
          <a:xfrm>
            <a:off x="10159920" y="1774440"/>
            <a:ext cx="1300680" cy="67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57282148" name="" descr=""/>
          <p:cNvPicPr/>
          <p:nvPr/>
        </p:nvPicPr>
        <p:blipFill>
          <a:blip r:embed="rId7"/>
          <a:stretch/>
        </p:blipFill>
        <p:spPr bwMode="auto">
          <a:xfrm>
            <a:off x="8265240" y="2508840"/>
            <a:ext cx="977400" cy="61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8431944" name="" descr=""/>
          <p:cNvPicPr/>
          <p:nvPr/>
        </p:nvPicPr>
        <p:blipFill>
          <a:blip r:embed="rId8"/>
          <a:stretch/>
        </p:blipFill>
        <p:spPr bwMode="auto">
          <a:xfrm>
            <a:off x="10353600" y="4200480"/>
            <a:ext cx="1107000" cy="64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2675596" name="" descr=""/>
          <p:cNvPicPr/>
          <p:nvPr/>
        </p:nvPicPr>
        <p:blipFill>
          <a:blip r:embed="rId9"/>
          <a:stretch/>
        </p:blipFill>
        <p:spPr bwMode="auto">
          <a:xfrm>
            <a:off x="10638360" y="2468519"/>
            <a:ext cx="819000" cy="85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7005069" name="" descr=""/>
          <p:cNvPicPr/>
          <p:nvPr/>
        </p:nvPicPr>
        <p:blipFill>
          <a:blip r:embed="rId10"/>
          <a:stretch/>
        </p:blipFill>
        <p:spPr bwMode="auto">
          <a:xfrm>
            <a:off x="9501840" y="3157200"/>
            <a:ext cx="712080" cy="74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7509223" name="" descr=""/>
          <p:cNvPicPr/>
          <p:nvPr/>
        </p:nvPicPr>
        <p:blipFill>
          <a:blip r:embed="rId11"/>
          <a:stretch/>
        </p:blipFill>
        <p:spPr bwMode="auto">
          <a:xfrm>
            <a:off x="8265240" y="3084840"/>
            <a:ext cx="867240" cy="90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3026493" name="" descr=""/>
          <p:cNvPicPr/>
          <p:nvPr/>
        </p:nvPicPr>
        <p:blipFill>
          <a:blip r:embed="rId12"/>
          <a:stretch/>
        </p:blipFill>
        <p:spPr bwMode="auto">
          <a:xfrm>
            <a:off x="10496160" y="3333600"/>
            <a:ext cx="1103760" cy="766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79200928" name="" descr=""/>
          <p:cNvPicPr/>
          <p:nvPr/>
        </p:nvPicPr>
        <p:blipFill>
          <a:blip r:embed="rId13"/>
          <a:stretch/>
        </p:blipFill>
        <p:spPr bwMode="auto">
          <a:xfrm>
            <a:off x="8137800" y="4138920"/>
            <a:ext cx="757080" cy="788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8115078" name="" descr=""/>
          <p:cNvPicPr/>
          <p:nvPr/>
        </p:nvPicPr>
        <p:blipFill>
          <a:blip r:embed="rId14"/>
          <a:stretch/>
        </p:blipFill>
        <p:spPr bwMode="auto">
          <a:xfrm>
            <a:off x="9282960" y="3649320"/>
            <a:ext cx="1990800" cy="207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7006323" name="" descr=""/>
          <p:cNvPicPr/>
          <p:nvPr/>
        </p:nvPicPr>
        <p:blipFill>
          <a:blip r:embed="rId15"/>
          <a:stretch/>
        </p:blipFill>
        <p:spPr bwMode="auto">
          <a:xfrm>
            <a:off x="9296640" y="2304360"/>
            <a:ext cx="1122480" cy="116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2674345" name="" descr=""/>
          <p:cNvPicPr/>
          <p:nvPr/>
        </p:nvPicPr>
        <p:blipFill>
          <a:blip r:embed="rId16"/>
          <a:stretch/>
        </p:blipFill>
        <p:spPr bwMode="auto">
          <a:xfrm>
            <a:off x="9015480" y="3474000"/>
            <a:ext cx="1362960" cy="141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3217329" name="" descr=""/>
          <p:cNvPicPr/>
          <p:nvPr/>
        </p:nvPicPr>
        <p:blipFill>
          <a:blip r:embed="rId17"/>
          <a:stretch/>
        </p:blipFill>
        <p:spPr bwMode="auto">
          <a:xfrm>
            <a:off x="8949240" y="4505400"/>
            <a:ext cx="778680" cy="81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5334998" name=""/>
          <p:cNvSpPr/>
          <p:nvPr/>
        </p:nvSpPr>
        <p:spPr bwMode="auto">
          <a:xfrm>
            <a:off x="609480" y="1327320"/>
            <a:ext cx="51066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36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Technology Stack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096417" name="Oval 9" descr="Your startup LOGO"/>
          <p:cNvSpPr/>
          <p:nvPr/>
        </p:nvSpPr>
        <p:spPr bwMode="auto">
          <a:xfrm flipH="0" flipV="0">
            <a:off x="329760" y="252358"/>
            <a:ext cx="1424788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Calibri"/>
                <a:ea typeface="Arial"/>
              </a:rPr>
              <a:t>Hack2Ya</a:t>
            </a: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367789" name="Rectangle 9"/>
          <p:cNvSpPr/>
          <p:nvPr/>
        </p:nvSpPr>
        <p:spPr bwMode="auto"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pos="0" algn="l"/>
              </a:tabLst>
              <a:defRPr/>
            </a:pPr>
            <a:endParaRPr lang="en-US" sz="1800" b="0" u="none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876662694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3600" b="1" u="none" strike="noStrike">
                <a:solidFill>
                  <a:schemeClr val="dk1"/>
                </a:solidFill>
                <a:latin typeface="Times New Roman"/>
                <a:ea typeface="ＭＳ Ｐゴシック"/>
              </a:rPr>
              <a:t>FEASIBILITY AND VIABILITY</a:t>
            </a:r>
            <a:endParaRPr lang="en-US" sz="36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7748169" name="TextBox 8"/>
          <p:cNvSpPr/>
          <p:nvPr/>
        </p:nvSpPr>
        <p:spPr bwMode="auto">
          <a:xfrm>
            <a:off x="361438" y="1095480"/>
            <a:ext cx="6766919" cy="100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marL="283879" indent="-283879" defTabSz="457200">
              <a:lnSpc>
                <a:spcPct val="100000"/>
              </a:lnSpc>
              <a:buFont typeface="Wingdings"/>
              <a:buChar char="v"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Built on existing web, API &amp; cloud tech → cost-effective &amp; scalable.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Works on mobile &amp; web → accessible even in low network.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Govt. API integration → ensures reliable &amp; real-time data.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359946" name="PlaceHolder 2"/>
          <p:cNvSpPr>
            <a:spLocks noGrp="1"/>
          </p:cNvSpPr>
          <p:nvPr>
            <p:ph type="sldNum" idx="41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05030DC-04EA-4CB5-8B25-72FDF05C5E1A}" type="slidenum">
              <a: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618913" name="PlaceHolder 3"/>
          <p:cNvSpPr>
            <a:spLocks noGrp="1"/>
          </p:cNvSpPr>
          <p:nvPr>
            <p:ph type="ftr" idx="42"/>
          </p:nvPr>
        </p:nvSpPr>
        <p:spPr bwMode="auto"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200" b="0" u="none" strike="noStrike">
                <a:solidFill>
                  <a:srgbClr val="FFFFFF"/>
                </a:solidFill>
                <a:latin typeface="TradeGothic"/>
                <a:ea typeface="Arial"/>
              </a:rPr>
              <a:t>@SIH Idea submission- Template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05507074" name="Picture 2" descr="https://www.sih.gov.in/img1/SIH-Logo.png"/>
          <p:cNvPicPr/>
          <p:nvPr/>
        </p:nvPicPr>
        <p:blipFill>
          <a:blip r:embed="rId3"/>
          <a:stretch/>
        </p:blipFill>
        <p:spPr bwMode="auto"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2411001" name=""/>
          <p:cNvSpPr/>
          <p:nvPr/>
        </p:nvSpPr>
        <p:spPr bwMode="auto">
          <a:xfrm>
            <a:off x="329760" y="2068920"/>
            <a:ext cx="6830639" cy="10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283879" indent="-283879" defTabSz="457200">
              <a:lnSpc>
                <a:spcPct val="100000"/>
              </a:lnSpc>
              <a:buFont typeface="Wingdings"/>
              <a:buChar char="v"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Accessible for rural &amp; urban users with multilingual support.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Real-time alerts &amp; SOS keep users constantly engaged.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Partnerships with NGOs &amp; authorities increase adoption..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545442" name=""/>
          <p:cNvSpPr/>
          <p:nvPr/>
        </p:nvSpPr>
        <p:spPr bwMode="auto">
          <a:xfrm>
            <a:off x="329760" y="3051720"/>
            <a:ext cx="6922800" cy="12195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283879" indent="-283879" defTabSz="457200">
              <a:lnSpc>
                <a:spcPct val="100000"/>
              </a:lnSpc>
              <a:buFont typeface="Wingdings"/>
              <a:buChar char="v"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Arial"/>
                <a:ea typeface="Arial"/>
              </a:rPr>
              <a:t>Building trust as people rely on traditional sources.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Arial"/>
                <a:ea typeface="Arial"/>
              </a:rPr>
              <a:t>Maintaining real-time accuracy across multiple APIs.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Arial"/>
                <a:ea typeface="Arial"/>
              </a:rPr>
              <a:t>Limited internet and digital literacy in rural areas.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chemeClr val="dk1"/>
                </a:solidFill>
                <a:latin typeface="Arial"/>
                <a:ea typeface="Arial"/>
              </a:rPr>
              <a:t>Continuous funding required for scaling and maintenance.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299129" name=""/>
          <p:cNvSpPr/>
          <p:nvPr/>
        </p:nvSpPr>
        <p:spPr bwMode="auto">
          <a:xfrm>
            <a:off x="387360" y="4217400"/>
            <a:ext cx="6772679" cy="12195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283879" indent="-283879" defTabSz="457200">
              <a:lnSpc>
                <a:spcPct val="100000"/>
              </a:lnSpc>
              <a:buFont typeface="Wingdings"/>
              <a:buChar char="v"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Partner with govt. bodies &amp; NGOs to build credibility.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Use multiple data sources with AI validation for accuracy.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Add multilingual support, offline PWA, and community volunteers.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Ensure sustainability via donations, CSR tie-ups, and govt. grants.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83082" name=""/>
          <p:cNvSpPr/>
          <p:nvPr/>
        </p:nvSpPr>
        <p:spPr bwMode="auto">
          <a:xfrm>
            <a:off x="6095880" y="933480"/>
            <a:ext cx="5629319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defTabSz="457200">
              <a:lnSpc>
                <a:spcPct val="100000"/>
              </a:lnSpc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During Floods: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A villager taps the </a:t>
            </a: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SOS button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, and their location instantly reaches local authorities and family, so help can be sent quickly.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Preparedness: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Students and citizens take part in </a:t>
            </a: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virtual mock drills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, learning safety steps without leaving their homes.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Real-Time Awareness: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A farmer in Punjab gets a </a:t>
            </a: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notification in Punjabi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about rising water levels, giving him time to move to a safe zone.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Relief &amp; Recovery: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Families find </a:t>
            </a: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nearby shelters and rehabilitation support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on the platform after a disaster.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  <a:p>
            <a:pPr marL="217800" indent="-217800" defTabSz="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defRPr/>
            </a:pP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</a:rPr>
              <a:t>Transparency:</a:t>
            </a: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 A donor contributes through the app and tracks how funds are being used, building trust in the system.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393219" name=""/>
          <p:cNvSpPr/>
          <p:nvPr/>
        </p:nvSpPr>
        <p:spPr bwMode="auto">
          <a:xfrm>
            <a:off x="5608080" y="3783240"/>
            <a:ext cx="6505559" cy="9757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261850" indent="-261850" defTabSz="457200">
              <a:lnSpc>
                <a:spcPct val="100000"/>
              </a:lnSpc>
              <a:buFont typeface="Wingdings"/>
              <a:buChar char="v"/>
              <a:defRPr/>
            </a:pPr>
            <a:endParaRPr lang="en-US" sz="1600" b="0" u="none" strike="noStrike">
              <a:solidFill>
                <a:srgbClr val="000000"/>
              </a:solidFill>
              <a:latin typeface="Arial"/>
            </a:endParaRPr>
          </a:p>
          <a:p>
            <a:pPr marL="239760" indent="-23976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Arial"/>
                <a:ea typeface="Arial"/>
              </a:rPr>
              <a:t>Our platform has strong business potential as it can be adopted by governments, NGOs, and CSR partners. With donation support and scalable modules, it ensures both sustainability and long-term impact</a:t>
            </a:r>
            <a:endParaRPr lang="en-US" sz="1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695950" name=""/>
          <p:cNvSpPr/>
          <p:nvPr/>
        </p:nvSpPr>
        <p:spPr bwMode="auto">
          <a:xfrm>
            <a:off x="6124680" y="4791240"/>
            <a:ext cx="5569560" cy="1290960"/>
          </a:xfrm>
          <a:prstGeom prst="flowChartAlternateProcess">
            <a:avLst/>
          </a:prstGeom>
          <a:gradFill rotWithShape="0">
            <a:gsLst>
              <a:gs pos="100000">
                <a:srgbClr val="DDD9C3"/>
              </a:gs>
              <a:gs pos="100000">
                <a:srgbClr val="A4C4FF"/>
              </a:gs>
            </a:gsLst>
            <a:lin ang="16200000" scaled="1"/>
          </a:gradFill>
          <a:ln>
            <a:solidFill>
              <a:srgbClr val="4A7EBB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pPr algn="ctr">
              <a:defRPr/>
            </a:pPr>
            <a:r>
              <a:rPr lang="en-US" sz="1600" b="1" u="none" strike="noStrike">
                <a:solidFill>
                  <a:srgbClr val="000000"/>
                </a:solidFill>
                <a:latin typeface="Arial"/>
              </a:rPr>
              <a:t>Disaster We Can Handle</a:t>
            </a:r>
            <a:endParaRPr lang="en-US" sz="1600" b="1" u="none" strike="noStrike">
              <a:solidFill>
                <a:srgbClr val="000000"/>
              </a:solidFill>
              <a:latin typeface="Arial"/>
            </a:endParaRPr>
          </a:p>
          <a:p>
            <a:pPr marL="261850" indent="-261850" algn="l">
              <a:buFont typeface="Wingdings"/>
              <a:buChar char="§"/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 the 2025 floods in Punjab, about 1,400 villages were affected across multiple districts .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indent="-261850" algn="l">
              <a:buFont typeface="Wingdings"/>
              <a:buChar char="§"/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Over 3.5 lakh people have been affected (around 350,000+) in those floods. </a:t>
            </a:r>
            <a:endParaRPr sz="1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769792" name=""/>
          <p:cNvSpPr/>
          <p:nvPr/>
        </p:nvSpPr>
        <p:spPr bwMode="auto">
          <a:xfrm flipH="0" flipV="0">
            <a:off x="361438" y="1059480"/>
            <a:ext cx="347096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Feasibility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8997218" name=""/>
          <p:cNvSpPr/>
          <p:nvPr/>
        </p:nvSpPr>
        <p:spPr bwMode="auto">
          <a:xfrm flipH="0" flipV="0">
            <a:off x="357478" y="2068920"/>
            <a:ext cx="347888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Visibility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550388" name=""/>
          <p:cNvSpPr/>
          <p:nvPr/>
        </p:nvSpPr>
        <p:spPr bwMode="auto">
          <a:xfrm flipH="0" flipV="0">
            <a:off x="361438" y="2957040"/>
            <a:ext cx="347600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Challenges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593914" name=""/>
          <p:cNvSpPr/>
          <p:nvPr/>
        </p:nvSpPr>
        <p:spPr bwMode="auto">
          <a:xfrm flipH="0" flipV="0">
            <a:off x="329759" y="4217400"/>
            <a:ext cx="347996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Solutions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143816" name=""/>
          <p:cNvSpPr/>
          <p:nvPr/>
        </p:nvSpPr>
        <p:spPr bwMode="auto">
          <a:xfrm flipH="0" flipV="0">
            <a:off x="6250140" y="933480"/>
            <a:ext cx="347996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Use Cases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332213" name=""/>
          <p:cNvSpPr/>
          <p:nvPr/>
        </p:nvSpPr>
        <p:spPr bwMode="auto">
          <a:xfrm flipH="0" flipV="0">
            <a:off x="6095700" y="3783240"/>
            <a:ext cx="348356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Business Potential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788721" name="Oval 9" descr="Your startup LOGO"/>
          <p:cNvSpPr/>
          <p:nvPr/>
        </p:nvSpPr>
        <p:spPr bwMode="auto">
          <a:xfrm flipH="0" flipV="0">
            <a:off x="329760" y="252358"/>
            <a:ext cx="1424788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Calibri"/>
                <a:ea typeface="Arial"/>
              </a:rPr>
              <a:t>Hack2Ya</a:t>
            </a: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567755" name="Rectangle 9"/>
          <p:cNvSpPr/>
          <p:nvPr/>
        </p:nvSpPr>
        <p:spPr bwMode="auto"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tabLst>
                <a:tab pos="0" algn="l"/>
              </a:tabLst>
              <a:defRPr/>
            </a:pPr>
            <a:endParaRPr lang="en-US" sz="1800" b="0" u="none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1735393639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3600" b="1" u="none" strike="noStrike">
                <a:solidFill>
                  <a:schemeClr val="dk1"/>
                </a:solidFill>
                <a:latin typeface="Times New Roman"/>
                <a:ea typeface="ＭＳ Ｐゴシック"/>
              </a:rPr>
              <a:t>IMPACT AND BENEFITS</a:t>
            </a:r>
            <a:endParaRPr lang="en-US" sz="36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7944424" name="TextBox 8"/>
          <p:cNvSpPr/>
          <p:nvPr/>
        </p:nvSpPr>
        <p:spPr bwMode="auto">
          <a:xfrm>
            <a:off x="609480" y="2533680"/>
            <a:ext cx="9385200" cy="242759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>
              <a:defRPr/>
            </a:pPr>
            <a:endParaRPr/>
          </a:p>
        </p:txBody>
      </p:sp>
      <p:sp>
        <p:nvSpPr>
          <p:cNvPr id="944294401" name="PlaceHolder 2"/>
          <p:cNvSpPr>
            <a:spLocks noGrp="1"/>
          </p:cNvSpPr>
          <p:nvPr>
            <p:ph type="sldNum" idx="45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93052E8-F287-4C97-8A40-FF83708E5E8E}" type="slidenum">
              <a: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782905" name="PlaceHolder 3"/>
          <p:cNvSpPr>
            <a:spLocks noGrp="1"/>
          </p:cNvSpPr>
          <p:nvPr>
            <p:ph type="ftr" idx="46"/>
          </p:nvPr>
        </p:nvSpPr>
        <p:spPr bwMode="auto"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200" b="0" u="none" strike="noStrike">
                <a:solidFill>
                  <a:srgbClr val="FFFFFF"/>
                </a:solidFill>
                <a:latin typeface="TradeGothic"/>
                <a:ea typeface="Arial"/>
              </a:rPr>
              <a:t>@SIH Idea submission- Template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50198490" name="Picture 2" descr="https://www.sih.gov.in/img1/SIH-Logo.png"/>
          <p:cNvPicPr/>
          <p:nvPr/>
        </p:nvPicPr>
        <p:blipFill>
          <a:blip r:embed="rId3"/>
          <a:stretch/>
        </p:blipFill>
        <p:spPr bwMode="auto"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61831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8229" y="1362060"/>
            <a:ext cx="5043644" cy="2420948"/>
          </a:xfrm>
          <a:prstGeom prst="rect">
            <a:avLst/>
          </a:prstGeom>
        </p:spPr>
      </p:pic>
      <p:sp>
        <p:nvSpPr>
          <p:cNvPr id="948267180" name=""/>
          <p:cNvSpPr txBox="1"/>
          <p:nvPr/>
        </p:nvSpPr>
        <p:spPr bwMode="auto">
          <a:xfrm rot="0" flipH="0" flipV="0">
            <a:off x="5756841" y="1059480"/>
            <a:ext cx="5693038" cy="5273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 defTabSz="457200">
              <a:lnSpc>
                <a:spcPct val="100000"/>
              </a:lnSpc>
              <a:defRPr/>
            </a:pPr>
            <a:endParaRPr sz="1800" b="1" u="none" strike="noStrike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defRPr/>
            </a:pPr>
            <a:r>
              <a:rPr lang="en-US" sz="1600" b="1" u="none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600" b="1" u="none" strike="noStrike">
                <a:solidFill>
                  <a:srgbClr val="000000"/>
                </a:solidFill>
                <a:latin typeface="Arial"/>
                <a:ea typeface="ＭＳ Ｐゴシック"/>
              </a:rPr>
              <a:t> Emergency SOS :</a:t>
            </a:r>
            <a:r>
              <a:rPr lang="en-US" sz="1400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Our system gives people a one-tap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SOS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option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that directly alerts nearby rescue teams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with their location.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This cuts down the time between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distress and response, which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can literally save lives in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flood zones.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/>
              <a:t>   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Precaution :</a:t>
            </a:r>
            <a:r>
              <a:rPr lang="en-US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By combining weather forecasts and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satellite flood 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maps, our solution warns communities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before water levels rise. 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Families get enough time to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 valuables, livestock, and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themselves to safer.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places.</a:t>
            </a:r>
            <a:endParaRPr sz="1400"/>
          </a:p>
          <a:p>
            <a:pPr>
              <a:defRPr/>
            </a:pPr>
            <a:r>
              <a:rPr lang="en-US"/>
              <a:t>   </a:t>
            </a: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Mitigation</a:t>
            </a:r>
            <a:r>
              <a:rPr lang="en-US" sz="1600" b="1">
                <a:latin typeface="Arial"/>
                <a:ea typeface="Arial"/>
                <a:cs typeface="Arial"/>
              </a:rPr>
              <a:t> :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Authorities can see real-time flood extent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and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resource status on a single dashboard. This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helps them send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boats, food, and medical kits where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they are needed most,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reducing chaos and losses.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Rehabilitation</a:t>
            </a:r>
            <a:r>
              <a:rPr sz="1600">
                <a:latin typeface="Arial"/>
                <a:ea typeface="Arial"/>
                <a:cs typeface="Arial"/>
              </a:rPr>
              <a:t> </a:t>
            </a:r>
            <a:r>
              <a:rPr sz="1600" b="1">
                <a:latin typeface="Arial"/>
                <a:ea typeface="Arial"/>
                <a:cs typeface="Arial"/>
              </a:rPr>
              <a:t>:</a:t>
            </a:r>
            <a:r>
              <a:rPr sz="1400" b="1"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After the flood, our platform keeps track of  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affected families and relief distribution. This ensures fair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rehabilitation and faster recovery without duplication or missed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suppor</a:t>
            </a:r>
            <a:r>
              <a:rPr sz="1400">
                <a:latin typeface="Arial"/>
                <a:ea typeface="Arial"/>
                <a:cs typeface="Arial"/>
              </a:rPr>
              <a:t>t.</a:t>
            </a:r>
            <a:endParaRPr/>
          </a:p>
          <a:p>
            <a:pPr>
              <a:defRPr/>
            </a:pPr>
            <a:r>
              <a:rPr sz="1600" b="1">
                <a:latin typeface="Arial"/>
                <a:ea typeface="Arial"/>
                <a:cs typeface="Arial"/>
              </a:rPr>
              <a:t> 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 Environment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: </a:t>
            </a: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We designed a clean, easy-to-use interface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and responsive website so that even in stressful situations, users 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can quickly access alerts, maps, and emergency services without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confusion.</a:t>
            </a:r>
            <a:endParaRPr sz="16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343079" indent="-343079" algn="l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endParaRPr sz="1800" b="1" u="none" strike="noStrike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552510271" name=""/>
          <p:cNvSpPr txBox="1"/>
          <p:nvPr/>
        </p:nvSpPr>
        <p:spPr bwMode="auto">
          <a:xfrm rot="0" flipH="0" flipV="0">
            <a:off x="419662" y="3909139"/>
            <a:ext cx="5266046" cy="2316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 defTabSz="457200">
              <a:lnSpc>
                <a:spcPct val="100000"/>
              </a:lnSpc>
              <a:buClr>
                <a:srgbClr val="000000"/>
              </a:buClr>
              <a:buFont typeface="Wingdings"/>
              <a:buChar char="v"/>
              <a:defRPr/>
            </a:pPr>
            <a:endParaRPr lang="en-US" sz="1800" b="1" u="none" strike="noStrike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261850" indent="-261850">
              <a:buFont typeface="Arial"/>
              <a:buAutoNum type="arabicPeriod"/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Lives Saved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faster SOS response and accurate rescue coordination reduce casualties.</a:t>
            </a:r>
            <a:endParaRPr sz="1600">
              <a:latin typeface="Arial"/>
              <a:cs typeface="Arial"/>
            </a:endParaRPr>
          </a:p>
          <a:p>
            <a:pPr marL="261850" indent="-261850">
              <a:buFont typeface="Arial"/>
              <a:buAutoNum type="arabicPeriod"/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Losses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early warnings help protect valuables, crops, and livestock.</a:t>
            </a:r>
            <a:endParaRPr sz="1600">
              <a:latin typeface="Arial"/>
              <a:cs typeface="Arial"/>
            </a:endParaRPr>
          </a:p>
          <a:p>
            <a:pPr marL="261850" indent="-261850">
              <a:buFont typeface="Arial"/>
              <a:buAutoNum type="arabicPeriod"/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Efficient Relief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resources reach the right place at the right time.</a:t>
            </a:r>
            <a:endParaRPr sz="1600">
              <a:latin typeface="Arial"/>
              <a:cs typeface="Arial"/>
            </a:endParaRPr>
          </a:p>
          <a:p>
            <a:pPr marL="261850" indent="-261850">
              <a:buFont typeface="Arial"/>
              <a:buAutoNum type="arabicPeriod"/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Scalable Model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solution can be adapted for floods, cyclones, earthquakes, or other disasters.</a:t>
            </a:r>
            <a:endParaRPr sz="1400"/>
          </a:p>
        </p:txBody>
      </p:sp>
      <p:sp>
        <p:nvSpPr>
          <p:cNvPr id="273193287" name=""/>
          <p:cNvSpPr/>
          <p:nvPr/>
        </p:nvSpPr>
        <p:spPr bwMode="auto">
          <a:xfrm flipH="0" flipV="0">
            <a:off x="609480" y="1163759"/>
            <a:ext cx="3479609" cy="3965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0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Impacts </a:t>
            </a: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8289765" name=""/>
          <p:cNvSpPr/>
          <p:nvPr/>
        </p:nvSpPr>
        <p:spPr bwMode="auto">
          <a:xfrm flipH="0" flipV="0">
            <a:off x="558359" y="3840158"/>
            <a:ext cx="3483209" cy="417285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🌍 </a:t>
            </a: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Potential Impact: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157677" name=""/>
          <p:cNvSpPr/>
          <p:nvPr/>
        </p:nvSpPr>
        <p:spPr bwMode="auto">
          <a:xfrm flipH="0" flipV="0">
            <a:off x="5811874" y="1059480"/>
            <a:ext cx="3485729" cy="3661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Benefits 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498525" name="Oval 9" descr="Your startup LOGO"/>
          <p:cNvSpPr/>
          <p:nvPr/>
        </p:nvSpPr>
        <p:spPr bwMode="auto">
          <a:xfrm flipH="0" flipV="0">
            <a:off x="329760" y="252358"/>
            <a:ext cx="1424788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Calibri"/>
                <a:ea typeface="Arial"/>
              </a:rPr>
              <a:t>Hack2Ya</a:t>
            </a: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912680" name="Rectangle 9"/>
          <p:cNvSpPr/>
          <p:nvPr/>
        </p:nvSpPr>
        <p:spPr bwMode="auto">
          <a:xfrm>
            <a:off x="0" y="6354720"/>
            <a:ext cx="12191760" cy="5029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noAutofit/>
          </a:bodyPr>
          <a:p>
            <a:pPr>
              <a:defRPr/>
            </a:pPr>
            <a:endParaRPr lang="en-US" sz="1800" b="0" u="none" strike="noStrike">
              <a:solidFill>
                <a:srgbClr val="953735"/>
              </a:solidFill>
              <a:latin typeface="Calibri"/>
              <a:ea typeface="ＭＳ Ｐゴシック"/>
            </a:endParaRPr>
          </a:p>
        </p:txBody>
      </p:sp>
      <p:sp>
        <p:nvSpPr>
          <p:cNvPr id="409310232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-47520"/>
            <a:ext cx="10972440" cy="11426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p>
            <a:pPr indent="0" algn="ctr" defTabSz="457200">
              <a:lnSpc>
                <a:spcPct val="100000"/>
              </a:lnSpc>
              <a:buNone/>
              <a:defRPr/>
            </a:pPr>
            <a:r>
              <a:rPr lang="en-US" sz="3600" b="1" u="none" strike="noStrike">
                <a:solidFill>
                  <a:schemeClr val="dk1"/>
                </a:solidFill>
                <a:latin typeface="Times New Roman"/>
                <a:ea typeface="ＭＳ Ｐゴシック"/>
              </a:rPr>
              <a:t>RESEARCH  AND REFERENCES</a:t>
            </a:r>
            <a:endParaRPr lang="en-US" sz="36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1279560" name="PlaceHolder 2"/>
          <p:cNvSpPr>
            <a:spLocks noGrp="1"/>
          </p:cNvSpPr>
          <p:nvPr>
            <p:ph type="sldNum" idx="43"/>
          </p:nvPr>
        </p:nvSpPr>
        <p:spPr bwMode="auto"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909B9320-8AC7-4893-A119-21F7C1DC076C}" type="slidenum">
              <a:rPr lang="en-US" sz="1200" b="1" u="none" strike="noStrike">
                <a:solidFill>
                  <a:srgbClr val="FFFFFF"/>
                </a:solidFill>
                <a:latin typeface="TradeGothic"/>
                <a:ea typeface="ＭＳ Ｐゴシック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720296" name="PlaceHolder 3"/>
          <p:cNvSpPr>
            <a:spLocks noGrp="1"/>
          </p:cNvSpPr>
          <p:nvPr>
            <p:ph type="ftr" idx="44"/>
          </p:nvPr>
        </p:nvSpPr>
        <p:spPr bwMode="auto">
          <a:xfrm>
            <a:off x="4648320" y="6356520"/>
            <a:ext cx="320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latin typeface="TradeGothic"/>
                <a:ea typeface="Arial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200" b="0" u="none" strike="noStrike">
                <a:solidFill>
                  <a:srgbClr val="FFFFFF"/>
                </a:solidFill>
                <a:latin typeface="TradeGothic"/>
                <a:ea typeface="Arial"/>
              </a:rPr>
              <a:t>@SIH Idea submission- Template</a:t>
            </a:r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0367334" name="Picture 2" descr="https://www.sih.gov.in/img1/SIH-Logo.png"/>
          <p:cNvPicPr/>
          <p:nvPr/>
        </p:nvPicPr>
        <p:blipFill>
          <a:blip r:embed="rId3"/>
          <a:stretch/>
        </p:blipFill>
        <p:spPr bwMode="auto"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681118" name=""/>
          <p:cNvSpPr/>
          <p:nvPr/>
        </p:nvSpPr>
        <p:spPr bwMode="auto">
          <a:xfrm flipH="0" flipV="0">
            <a:off x="81000" y="3348603"/>
            <a:ext cx="5717159" cy="853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327936" indent="-327936">
              <a:buFont typeface="Wingdings"/>
              <a:buChar char="v"/>
              <a:defRPr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 studied recent floods in Punjab (2025) and their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devastating impact on villages, crops, and human lives.</a:t>
            </a: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63955031" name=""/>
          <p:cNvSpPr/>
          <p:nvPr/>
        </p:nvSpPr>
        <p:spPr bwMode="auto">
          <a:xfrm flipH="0" flipV="0">
            <a:off x="87118" y="4263362"/>
            <a:ext cx="5599195" cy="16462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 sz="2200" b="1"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Collected and analysis open-source satellite flood maps to see how real-time flood extent is detected.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95764" indent="-195764">
              <a:buFont typeface="Arial"/>
              <a:buChar char="•"/>
              <a:defRPr/>
            </a:pP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Studied weather &amp; rainfall APIs to check how flood alerts can be automated.</a:t>
            </a:r>
            <a:endParaRPr sz="1600" b="0">
              <a:latin typeface="Arial"/>
              <a:cs typeface="Arial"/>
            </a:endParaRPr>
          </a:p>
        </p:txBody>
      </p:sp>
      <p:sp>
        <p:nvSpPr>
          <p:cNvPr id="34073168" name=""/>
          <p:cNvSpPr txBox="1"/>
          <p:nvPr/>
        </p:nvSpPr>
        <p:spPr bwMode="auto">
          <a:xfrm rot="0" flipH="0" flipV="0">
            <a:off x="138150" y="2057040"/>
            <a:ext cx="6058289" cy="1128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 algn="l">
              <a:buFont typeface="Wingdings"/>
              <a:buChar char="v"/>
              <a:defRPr/>
            </a:pPr>
            <a:endParaRPr sz="2000" b="1">
              <a:latin typeface="Arial"/>
              <a:ea typeface="Arial"/>
              <a:cs typeface="Arial"/>
            </a:endParaRPr>
          </a:p>
          <a:p>
            <a:pPr marL="705958" lvl="1" indent="-305908" algn="l">
              <a:buFont typeface="Wingdings"/>
              <a:buChar char="Ø"/>
              <a:defRPr/>
            </a:pPr>
            <a:r>
              <a:rPr sz="1600" b="1">
                <a:latin typeface="Arial"/>
                <a:ea typeface="Arial"/>
                <a:cs typeface="Arial"/>
              </a:rPr>
              <a:t>Disaster Assistance : </a:t>
            </a:r>
            <a:r>
              <a:rPr lang="en-US" sz="1600" b="0" i="0" u="sng" strike="noStrike" cap="none" spc="0">
                <a:latin typeface="Arial"/>
                <a:ea typeface="Arial"/>
                <a:cs typeface="Arial"/>
                <a:hlinkClick r:id="rId4" tooltip=""/>
              </a:rPr>
              <a:t>www.disasterassistance.gov/</a:t>
            </a:r>
            <a:endParaRPr sz="1600" b="0">
              <a:latin typeface="Arial"/>
              <a:ea typeface="Arial"/>
              <a:cs typeface="Arial"/>
            </a:endParaRPr>
          </a:p>
          <a:p>
            <a:pPr marL="705958" lvl="1" indent="-305908" algn="l">
              <a:buFont typeface="Wingdings"/>
              <a:buChar char="Ø"/>
              <a:defRPr/>
            </a:pPr>
            <a:r>
              <a:rPr sz="1600" b="1">
                <a:latin typeface="Arial"/>
                <a:ea typeface="Arial"/>
                <a:cs typeface="Arial"/>
              </a:rPr>
              <a:t>IRS </a:t>
            </a:r>
            <a:r>
              <a:rPr sz="1600" b="0">
                <a:latin typeface="Arial"/>
                <a:ea typeface="Arial"/>
                <a:cs typeface="Arial"/>
              </a:rPr>
              <a:t>: </a:t>
            </a:r>
            <a:r>
              <a:rPr lang="en-US" sz="1600" b="0" i="0" u="sng" strike="noStrike" cap="none" spc="0">
                <a:latin typeface="Arial"/>
                <a:ea typeface="Arial"/>
                <a:cs typeface="Arial"/>
                <a:hlinkClick r:id="rId5" tooltip=""/>
              </a:rPr>
              <a:t>https://www.irs.gov/</a:t>
            </a:r>
            <a:r>
              <a:rPr lang="en-US" sz="1600" b="0" i="0" u="sng" strike="noStrike" cap="none" spc="0">
                <a:latin typeface="Arial"/>
                <a:ea typeface="Arial"/>
                <a:cs typeface="Arial"/>
                <a:hlinkClick r:id="rId5" tooltip=""/>
              </a:rPr>
              <a:t>  </a:t>
            </a:r>
            <a:endParaRPr sz="1600" b="0">
              <a:latin typeface="Arial"/>
              <a:ea typeface="Arial"/>
              <a:cs typeface="Arial"/>
            </a:endParaRPr>
          </a:p>
          <a:p>
            <a:pPr marL="705958" lvl="1" indent="-305908" algn="l">
              <a:buFont typeface="Wingdings"/>
              <a:buChar char="Ø"/>
              <a:defRPr/>
            </a:pPr>
            <a:r>
              <a:rPr sz="1600" b="1">
                <a:latin typeface="Arial"/>
                <a:ea typeface="Arial"/>
                <a:cs typeface="Arial"/>
              </a:rPr>
              <a:t>Ready :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https://www.ready.gov/</a:t>
            </a:r>
            <a:endParaRPr sz="1600" b="0">
              <a:latin typeface="Arial"/>
              <a:ea typeface="Arial"/>
              <a:cs typeface="Arial"/>
            </a:endParaRPr>
          </a:p>
        </p:txBody>
      </p:sp>
      <p:pic>
        <p:nvPicPr>
          <p:cNvPr id="29715958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685594" y="1451824"/>
            <a:ext cx="6253200" cy="4827031"/>
          </a:xfrm>
          <a:prstGeom prst="rect">
            <a:avLst/>
          </a:prstGeom>
        </p:spPr>
      </p:pic>
      <p:sp>
        <p:nvSpPr>
          <p:cNvPr id="1814607406" name=""/>
          <p:cNvSpPr/>
          <p:nvPr/>
        </p:nvSpPr>
        <p:spPr bwMode="auto">
          <a:xfrm flipH="0" flipV="0">
            <a:off x="138150" y="3215459"/>
            <a:ext cx="3487529" cy="42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2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References </a:t>
            </a: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646560" name=""/>
          <p:cNvSpPr/>
          <p:nvPr/>
        </p:nvSpPr>
        <p:spPr bwMode="auto">
          <a:xfrm flipH="0" flipV="0">
            <a:off x="87118" y="4263362"/>
            <a:ext cx="3488609" cy="42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2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Research Work </a:t>
            </a:r>
            <a:r>
              <a:rPr lang="en-US" sz="22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:</a:t>
            </a:r>
            <a:endParaRPr sz="2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019851" name=""/>
          <p:cNvSpPr/>
          <p:nvPr/>
        </p:nvSpPr>
        <p:spPr bwMode="auto">
          <a:xfrm flipH="0" flipV="0">
            <a:off x="142470" y="1858739"/>
            <a:ext cx="3483569" cy="42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numCol="1" spcCol="0" anchor="t">
            <a:spAutoFit/>
          </a:bodyPr>
          <a:p>
            <a:pPr marL="343079" indent="-343079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2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Research </a:t>
            </a:r>
            <a:r>
              <a:rPr lang="en-US" sz="18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:</a:t>
            </a:r>
            <a:endParaRPr lang="en-US" sz="36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425844" name=""/>
          <p:cNvSpPr txBox="1"/>
          <p:nvPr/>
        </p:nvSpPr>
        <p:spPr bwMode="auto">
          <a:xfrm rot="0" flipH="0" flipV="0">
            <a:off x="5564549" y="1095120"/>
            <a:ext cx="527828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3079" indent="-343079" algn="l" defTabSz="457200">
              <a:lnSpc>
                <a:spcPct val="100000"/>
              </a:lnSpc>
              <a:buClr>
                <a:srgbClr val="1F497D"/>
              </a:buClr>
              <a:buFont typeface="Wingdings"/>
              <a:buChar char=""/>
              <a:defRPr/>
            </a:pPr>
            <a:r>
              <a:rPr lang="en-US" sz="2200" b="1" u="sng" strike="noStrike">
                <a:solidFill>
                  <a:schemeClr val="dk2"/>
                </a:solidFill>
                <a:latin typeface="Arial"/>
                <a:ea typeface="ＭＳ Ｐゴシック"/>
              </a:rPr>
              <a:t>Comparision with other Solutions</a:t>
            </a:r>
            <a:r>
              <a:rPr lang="en-US" sz="2200" b="0" u="none" strike="noStrike">
                <a:solidFill>
                  <a:srgbClr val="000000"/>
                </a:solidFill>
                <a:latin typeface="Arial"/>
              </a:rPr>
              <a:t> :</a:t>
            </a:r>
            <a:endParaRPr sz="2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292758" name="Oval 9" descr="Your startup LOGO"/>
          <p:cNvSpPr/>
          <p:nvPr/>
        </p:nvSpPr>
        <p:spPr bwMode="auto">
          <a:xfrm flipH="0" flipV="0">
            <a:off x="329760" y="252358"/>
            <a:ext cx="1424788" cy="8071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45720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dk1"/>
                </a:solidFill>
                <a:latin typeface="Calibri"/>
                <a:ea typeface="Arial"/>
              </a:rPr>
              <a:t>Hack2Ya</a:t>
            </a: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Company>Crowdfunder, Inc.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dc:description/>
  <dc:language>en-US</dc:language>
  <cp:lastModifiedBy/>
  <cp:revision>151</cp:revision>
  <dcterms:created xsi:type="dcterms:W3CDTF">2013-12-12T18:46:50Z</dcterms:created>
  <dcterms:modified xsi:type="dcterms:W3CDTF">2025-09-12T10:01:32Z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7</vt:i4>
  </property>
  <property fmtid="{D5CDD505-2E9C-101B-9397-08002B2CF9AE}" pid="4" name="PresentationFormat">
    <vt:lpwstr>On-screen Show (4:3)</vt:lpwstr>
  </property>
  <property fmtid="{D5CDD505-2E9C-101B-9397-08002B2CF9AE}" pid="5" name="Slides">
    <vt:i4>7</vt:i4>
  </property>
</Properties>
</file>