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algn="l" defTabSz="457200" rtl="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ＭＳ Ｐゴシック"/>
        <a:cs typeface="+mn-cs"/>
      </a:defRPr>
    </a:lvl1pPr>
    <a:lvl2pPr marL="457200" algn="l" defTabSz="457200" rtl="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ＭＳ Ｐゴシック"/>
        <a:cs typeface="+mn-cs"/>
      </a:defRPr>
    </a:lvl2pPr>
    <a:lvl3pPr marL="914400" algn="l" defTabSz="457200" rtl="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ＭＳ Ｐゴシック"/>
        <a:cs typeface="+mn-cs"/>
      </a:defRPr>
    </a:lvl3pPr>
    <a:lvl4pPr marL="1371600" algn="l" defTabSz="457200" rtl="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ＭＳ Ｐゴシック"/>
        <a:cs typeface="+mn-cs"/>
      </a:defRPr>
    </a:lvl4pPr>
    <a:lvl5pPr marL="1828800" algn="l" defTabSz="457200" rtl="0">
      <a:spcBef>
        <a:spcPts val="0"/>
      </a:spcBef>
      <a:spcAft>
        <a:spcPts val="0"/>
      </a:spcAft>
      <a:defRPr>
        <a:solidFill>
          <a:schemeClr val="tx1"/>
        </a:solidFill>
        <a:latin typeface="Calibri"/>
        <a:ea typeface="ＭＳ Ｐゴシック"/>
        <a:cs typeface="+mn-cs"/>
      </a:defRPr>
    </a:lvl5pPr>
    <a:lvl6pPr marL="2286000" algn="l" defTabSz="914400" rtl="0">
      <a:defRPr>
        <a:solidFill>
          <a:schemeClr val="tx1"/>
        </a:solidFill>
        <a:latin typeface="Calibri"/>
        <a:ea typeface="ＭＳ Ｐゴシック"/>
        <a:cs typeface="+mn-cs"/>
      </a:defRPr>
    </a:lvl6pPr>
    <a:lvl7pPr marL="2743200" algn="l" defTabSz="914400" rtl="0">
      <a:defRPr>
        <a:solidFill>
          <a:schemeClr val="tx1"/>
        </a:solidFill>
        <a:latin typeface="Calibri"/>
        <a:ea typeface="ＭＳ Ｐゴシック"/>
        <a:cs typeface="+mn-cs"/>
      </a:defRPr>
    </a:lvl7pPr>
    <a:lvl8pPr marL="3200400" algn="l" defTabSz="914400" rtl="0">
      <a:defRPr>
        <a:solidFill>
          <a:schemeClr val="tx1"/>
        </a:solidFill>
        <a:latin typeface="Calibri"/>
        <a:ea typeface="ＭＳ Ｐゴシック"/>
        <a:cs typeface="+mn-cs"/>
      </a:defRPr>
    </a:lvl8pPr>
    <a:lvl9pPr marL="3657600" algn="l" defTabSz="914400" rtl="0">
      <a:defRPr>
        <a:solidFill>
          <a:schemeClr val="tx1"/>
        </a:solidFill>
        <a:latin typeface="Calibri"/>
        <a:ea typeface="ＭＳ Ｐゴシック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63" d="100"/>
          <a:sy n="63" d="100"/>
        </p:scale>
        <p:origin x="780" y="64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53202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0714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C4D5ADD5-2BBC-4A94-8F86-D9013941F742}" type="datetimeFigureOut">
              <a:rPr lang="en-US"/>
              <a:t>6/26/2025</a:t>
            </a:fld>
            <a:endParaRPr lang="en-US"/>
          </a:p>
        </p:txBody>
      </p:sp>
      <p:sp>
        <p:nvSpPr>
          <p:cNvPr id="168166386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192422324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6936619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503340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ＭＳ Ｐゴシック"/>
        <a:cs typeface="ＭＳ Ｐゴシック"/>
      </a:defRPr>
    </a:lvl1pPr>
    <a:lvl2pPr marL="457200" algn="l" defTabSz="457200" rtl="0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ＭＳ Ｐゴシック"/>
        <a:cs typeface="+mn-cs"/>
      </a:defRPr>
    </a:lvl2pPr>
    <a:lvl3pPr marL="914400" algn="l" defTabSz="457200" rtl="0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ＭＳ Ｐゴシック"/>
        <a:cs typeface="+mn-cs"/>
      </a:defRPr>
    </a:lvl3pPr>
    <a:lvl4pPr marL="1371600" algn="l" defTabSz="457200" rtl="0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ＭＳ Ｐゴシック"/>
        <a:cs typeface="+mn-cs"/>
      </a:defRPr>
    </a:lvl4pPr>
    <a:lvl5pPr marL="1828800" algn="l" defTabSz="457200" rtl="0">
      <a:spcBef>
        <a:spcPts val="0"/>
      </a:spcBef>
      <a:spcAft>
        <a:spcPts val="0"/>
      </a:spcAft>
      <a:defRPr sz="1200">
        <a:solidFill>
          <a:schemeClr val="tx1"/>
        </a:solidFill>
        <a:latin typeface="+mn-lt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9D9484-73F4-8D52-D35F-86116289E7E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04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5565126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spcBef>
                <a:spcPts val="0"/>
              </a:spcBef>
              <a:defRPr/>
            </a:pPr>
            <a:endParaRPr lang="en-US">
              <a:ea typeface="ＭＳ Ｐゴシック"/>
            </a:endParaRPr>
          </a:p>
        </p:txBody>
      </p:sp>
      <p:sp>
        <p:nvSpPr>
          <p:cNvPr id="1187229133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67687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5315753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spcBef>
                <a:spcPts val="0"/>
              </a:spcBef>
              <a:defRPr/>
            </a:pPr>
            <a:endParaRPr lang="en-US">
              <a:ea typeface="ＭＳ Ｐゴシック"/>
            </a:endParaRPr>
          </a:p>
        </p:txBody>
      </p:sp>
      <p:sp>
        <p:nvSpPr>
          <p:cNvPr id="2030638961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1801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2796274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spcBef>
                <a:spcPts val="0"/>
              </a:spcBef>
              <a:defRPr/>
            </a:pPr>
            <a:endParaRPr lang="en-US">
              <a:ea typeface="ＭＳ Ｐゴシック"/>
            </a:endParaRPr>
          </a:p>
        </p:txBody>
      </p:sp>
      <p:sp>
        <p:nvSpPr>
          <p:cNvPr id="753916926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  <a:ea typeface="ＭＳ Ｐゴシック"/>
                <a:cs typeface="+mn-cs"/>
              </a:rPr>
              <a:t>4</a:t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ＭＳ Ｐゴシック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16466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478496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spcBef>
                <a:spcPts val="0"/>
              </a:spcBef>
              <a:defRPr/>
            </a:pPr>
            <a:endParaRPr lang="en-US">
              <a:ea typeface="ＭＳ Ｐゴシック"/>
            </a:endParaRPr>
          </a:p>
        </p:txBody>
      </p:sp>
      <p:sp>
        <p:nvSpPr>
          <p:cNvPr id="1058685554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  <a:ea typeface="ＭＳ Ｐゴシック"/>
                <a:cs typeface="+mn-cs"/>
              </a:rPr>
              <a:t>5</a:t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ＭＳ Ｐゴシック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6456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1342660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spcBef>
                <a:spcPts val="0"/>
              </a:spcBef>
              <a:defRPr/>
            </a:pPr>
            <a:endParaRPr lang="en-US">
              <a:ea typeface="ＭＳ Ｐゴシック"/>
            </a:endParaRPr>
          </a:p>
        </p:txBody>
      </p:sp>
      <p:sp>
        <p:nvSpPr>
          <p:cNvPr id="984994363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  <a:ea typeface="ＭＳ Ｐゴシック"/>
                <a:cs typeface="+mn-cs"/>
              </a:rPr>
              <a:t>6</a:t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ＭＳ Ｐゴシック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2685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8914458" name="Notes Placeholder 2"/>
          <p:cNvSpPr>
            <a:spLocks noGrp="1"/>
          </p:cNvSpPr>
          <p:nvPr>
            <p:ph type="body" idx="1"/>
          </p:nvPr>
        </p:nvSpPr>
        <p:spPr bwMode="auto">
          <a:prstGeom prst="rect">
            <a:avLst/>
          </a:prstGeom>
          <a:noFill/>
        </p:spPr>
        <p:txBody>
          <a:bodyPr wrap="square" numCol="1" anchor="t" anchorCtr="0" compatLnSpc="1">
            <a:prstTxWarp prst="textNoShape"/>
          </a:bodyPr>
          <a:lstStyle/>
          <a:p>
            <a:pPr>
              <a:spcBef>
                <a:spcPts val="0"/>
              </a:spcBef>
              <a:defRPr/>
            </a:pPr>
            <a:endParaRPr lang="en-US">
              <a:ea typeface="ＭＳ Ｐゴシック"/>
            </a:endParaRPr>
          </a:p>
        </p:txBody>
      </p:sp>
      <p:sp>
        <p:nvSpPr>
          <p:cNvPr id="812347030" name="Slide Number Placeholder 3"/>
          <p:cNvSpPr>
            <a:spLocks noGrp="1"/>
          </p:cNvSpPr>
          <p:nvPr>
            <p:ph type="sldNum" sz="quarter" idx="5"/>
          </p:nvPr>
        </p:nvSpPr>
        <p:spPr bwMode="auto"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Calibri"/>
                <a:ea typeface="ＭＳ Ｐゴシック"/>
                <a:cs typeface="+mn-cs"/>
              </a:rPr>
              <a:t>7</a:t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Calibri"/>
              <a:ea typeface="ＭＳ Ｐゴシック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227021" name="Title 1"/>
          <p:cNvSpPr>
            <a:spLocks noGrp="1"/>
          </p:cNvSpPr>
          <p:nvPr>
            <p:ph type="ctrTitle"/>
          </p:nvPr>
        </p:nvSpPr>
        <p:spPr bwMode="auto">
          <a:xfrm>
            <a:off x="914400" y="2130428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48090799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39345451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60792E3-D524-454C-8AFD-A91972900BCB}" type="datetime1">
              <a:rPr lang="en-US"/>
              <a:t>6/26/2025</a:t>
            </a:fld>
            <a:endParaRPr lang="en-US"/>
          </a:p>
        </p:txBody>
      </p:sp>
      <p:sp>
        <p:nvSpPr>
          <p:cNvPr id="204701532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63194797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082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595159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1826449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53C3A68-6922-42D3-8905-ECC2D82A3469}" type="datetime1">
              <a:rPr lang="en-US"/>
              <a:t>6/26/2025</a:t>
            </a:fld>
            <a:endParaRPr lang="en-US"/>
          </a:p>
        </p:txBody>
      </p:sp>
      <p:sp>
        <p:nvSpPr>
          <p:cNvPr id="20405592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79951844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58190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41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5900450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41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671814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B69E9F4-7604-4950-A8B2-8ACDEDB1506E}" type="datetime1">
              <a:rPr lang="en-US"/>
              <a:t>6/26/2025</a:t>
            </a:fld>
            <a:endParaRPr lang="en-US"/>
          </a:p>
        </p:txBody>
      </p:sp>
      <p:sp>
        <p:nvSpPr>
          <p:cNvPr id="4263646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6929385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55514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605750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399793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08B7524-32A2-4C20-A58C-BC3BAA1042FC}" type="datetime1">
              <a:rPr lang="en-US"/>
              <a:t>6/26/2025</a:t>
            </a:fld>
            <a:endParaRPr lang="en-US"/>
          </a:p>
        </p:txBody>
      </p:sp>
      <p:sp>
        <p:nvSpPr>
          <p:cNvPr id="157894184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8846285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4851062" name="Title 1"/>
          <p:cNvSpPr>
            <a:spLocks noGrp="1"/>
          </p:cNvSpPr>
          <p:nvPr>
            <p:ph type="title"/>
          </p:nvPr>
        </p:nvSpPr>
        <p:spPr bwMode="auto"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3167874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9385680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E994447-D6B2-43BB-A877-57F1A267B999}" type="datetime1">
              <a:rPr lang="en-US"/>
              <a:t>6/26/2025</a:t>
            </a:fld>
            <a:endParaRPr lang="en-US"/>
          </a:p>
        </p:txBody>
      </p:sp>
      <p:sp>
        <p:nvSpPr>
          <p:cNvPr id="14101604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38436752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4296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9468892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8690880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0007946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8920E16-BD35-483C-AA6B-346FC7E46DEA}" type="datetime1">
              <a:rPr lang="en-US"/>
              <a:t>6/26/2025</a:t>
            </a:fld>
            <a:endParaRPr lang="en-US"/>
          </a:p>
        </p:txBody>
      </p:sp>
      <p:sp>
        <p:nvSpPr>
          <p:cNvPr id="12231403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1541161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6731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1382924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4510833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741291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427648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3983109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FEAC6F8-5103-4FC0-A69E-5C6AE6469DA8}" type="datetime1">
              <a:rPr lang="en-US"/>
              <a:t>6/26/2025</a:t>
            </a:fld>
            <a:endParaRPr lang="en-US"/>
          </a:p>
        </p:txBody>
      </p:sp>
      <p:sp>
        <p:nvSpPr>
          <p:cNvPr id="192745590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8887578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1446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005024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C60C6921-0627-4C8F-83D5-0CF936D2FFDD}" type="datetime1">
              <a:rPr lang="en-US"/>
              <a:t>6/26/2025</a:t>
            </a:fld>
            <a:endParaRPr lang="en-US"/>
          </a:p>
        </p:txBody>
      </p:sp>
      <p:sp>
        <p:nvSpPr>
          <p:cNvPr id="17017086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7225497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58783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2FF08AD7-8103-40F8-983C-E2BA6BB9CBE0}" type="datetime1">
              <a:rPr lang="en-US"/>
              <a:t>6/26/2025</a:t>
            </a:fld>
            <a:endParaRPr lang="en-US"/>
          </a:p>
        </p:txBody>
      </p:sp>
      <p:sp>
        <p:nvSpPr>
          <p:cNvPr id="3938342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84415528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4656593" name="Title 1"/>
          <p:cNvSpPr>
            <a:spLocks noGrp="1"/>
          </p:cNvSpPr>
          <p:nvPr>
            <p:ph type="title"/>
          </p:nvPr>
        </p:nvSpPr>
        <p:spPr bwMode="auto"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37295208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4752377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000128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DF8C06B4-9380-4A4D-AF49-A3596E17DAF5}" type="datetime1">
              <a:rPr lang="en-US"/>
              <a:t>6/26/2025</a:t>
            </a:fld>
            <a:endParaRPr lang="en-US"/>
          </a:p>
        </p:txBody>
      </p:sp>
      <p:sp>
        <p:nvSpPr>
          <p:cNvPr id="154570564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68103373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8898160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0143631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endParaRPr lang="en-US"/>
          </a:p>
        </p:txBody>
      </p:sp>
      <p:sp>
        <p:nvSpPr>
          <p:cNvPr id="16332628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583734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EF7FDEF1-C582-4E22-9E77-D68326471F28}" type="datetime1">
              <a:rPr lang="en-US"/>
              <a:t>6/26/2025</a:t>
            </a:fld>
            <a:endParaRPr lang="en-US"/>
          </a:p>
        </p:txBody>
      </p:sp>
      <p:sp>
        <p:nvSpPr>
          <p:cNvPr id="8738760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6553731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3158279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4020383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612205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>
            <a:lvl1pPr>
              <a:defRPr sz="1200">
                <a:solidFill>
                  <a:srgbClr val="898989"/>
                </a:solidFill>
                <a:latin typeface="TradeGothic"/>
              </a:defRPr>
            </a:lvl1pPr>
          </a:lstStyle>
          <a:p>
            <a:pPr>
              <a:defRPr/>
            </a:pPr>
            <a:fld id="{780A9602-A9A9-453F-AEF1-37B5837E02CD}" type="datetime1">
              <a:rPr lang="en-US"/>
              <a:t>6/26/2025</a:t>
            </a:fld>
            <a:endParaRPr lang="en-US"/>
          </a:p>
        </p:txBody>
      </p:sp>
      <p:sp>
        <p:nvSpPr>
          <p:cNvPr id="182575699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/>
          </a:p>
        </p:txBody>
      </p:sp>
      <p:sp>
        <p:nvSpPr>
          <p:cNvPr id="150019283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</a:defRPr>
            </a:lvl1pPr>
          </a:lstStyle>
          <a:p>
            <a:pPr>
              <a:defRPr/>
            </a:pPr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1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radeGothic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TradeGothic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TradeGothic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TradeGothic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TradeGothic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TradeGothic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991661827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48061670" name="Freeform: Shap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 fill="norm" stroke="1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250824496" name="Picture 4"/>
          <p:cNvPicPr>
            <a:picLocks noChangeAspect="1"/>
          </p:cNvPicPr>
          <p:nvPr/>
        </p:nvPicPr>
        <p:blipFill>
          <a:blip r:embed="rId3"/>
          <a:srcRect l="0" t="0" r="59916" b="0"/>
          <a:stretch/>
        </p:blipFill>
        <p:spPr bwMode="auto"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1675706818" name="Subtitle 3"/>
          <p:cNvSpPr>
            <a:spLocks noGrp="1"/>
          </p:cNvSpPr>
          <p:nvPr>
            <p:ph type="subTitle" idx="1"/>
          </p:nvPr>
        </p:nvSpPr>
        <p:spPr bwMode="auto">
          <a:xfrm>
            <a:off x="1245686" y="648614"/>
            <a:ext cx="8534400" cy="1752599"/>
          </a:xfrm>
        </p:spPr>
        <p:txBody>
          <a:bodyPr/>
          <a:lstStyle/>
          <a:p>
            <a:pPr>
              <a:defRPr/>
            </a:pPr>
            <a:endParaRPr lang="en-US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TITLE PAGE</a:t>
            </a:r>
            <a:endParaRPr lang="en-IN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78042376" name="Title 7"/>
          <p:cNvSpPr>
            <a:spLocks noGrp="1"/>
          </p:cNvSpPr>
          <p:nvPr>
            <p:ph type="ctrTitle"/>
          </p:nvPr>
        </p:nvSpPr>
        <p:spPr bwMode="auto">
          <a:xfrm>
            <a:off x="331286" y="-526757"/>
            <a:ext cx="10363200" cy="2076450"/>
          </a:xfrm>
        </p:spPr>
        <p:txBody>
          <a:bodyPr/>
          <a:lstStyle/>
          <a:p>
            <a:pPr>
              <a:defRPr/>
            </a:pPr>
            <a:r>
              <a:rPr lang="en-US" sz="4000" b="1">
                <a:solidFill>
                  <a:schemeClr val="tx2"/>
                </a:solidFill>
                <a:latin typeface="Garamond"/>
              </a:rPr>
              <a:t>SMART INDIA HACKATHON </a:t>
            </a:r>
            <a:r>
              <a:rPr lang="en-US" sz="4000" b="1">
                <a:solidFill>
                  <a:schemeClr val="tx2"/>
                </a:solidFill>
                <a:latin typeface="Garamond"/>
              </a:rPr>
              <a:t>2025</a:t>
            </a:r>
            <a:endParaRPr lang="en-IN" sz="4000" b="1">
              <a:solidFill>
                <a:schemeClr val="tx2"/>
              </a:solidFill>
              <a:latin typeface="Garamond"/>
            </a:endParaRPr>
          </a:p>
        </p:txBody>
      </p:sp>
      <p:sp>
        <p:nvSpPr>
          <p:cNvPr id="649555001" name="TextBox 9"/>
          <p:cNvSpPr txBox="1"/>
          <p:nvPr/>
        </p:nvSpPr>
        <p:spPr bwMode="auto"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/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  <a:defRPr/>
            </a:pPr>
            <a:r>
              <a:rPr lang="en-US" sz="2400" b="1">
                <a:latin typeface="Arial"/>
                <a:cs typeface="Arial"/>
              </a:rPr>
              <a:t>Problem Statement ID –</a:t>
            </a:r>
            <a:endParaRPr/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  <a:defRPr/>
            </a:pPr>
            <a:r>
              <a:rPr lang="en-US" sz="2400" b="1">
                <a:latin typeface="Arial"/>
                <a:cs typeface="Arial"/>
              </a:rPr>
              <a:t>Problem Statement Title-</a:t>
            </a:r>
            <a:endParaRPr/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  <a:defRPr/>
            </a:pPr>
            <a:r>
              <a:rPr lang="en-US" sz="2400" b="1">
                <a:latin typeface="Arial"/>
                <a:cs typeface="Arial"/>
              </a:rPr>
              <a:t>Theme-</a:t>
            </a:r>
            <a:endParaRPr/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  <a:defRPr/>
            </a:pPr>
            <a:r>
              <a:rPr lang="en-US" sz="2400" b="1">
                <a:latin typeface="Arial"/>
                <a:cs typeface="Arial"/>
              </a:rPr>
              <a:t>PS Category- Software/Hardware</a:t>
            </a:r>
            <a:endParaRPr/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  <a:defRPr/>
            </a:pPr>
            <a:r>
              <a:rPr lang="en-US" sz="2400" b="1">
                <a:latin typeface="Arial"/>
                <a:cs typeface="Arial"/>
              </a:rPr>
              <a:t>Team ID-</a:t>
            </a:r>
            <a:endParaRPr/>
          </a:p>
          <a:p>
            <a:pPr marL="285750" indent="-285750" algn="just">
              <a:lnSpc>
                <a:spcPct val="200000"/>
              </a:lnSpc>
              <a:buFont typeface="Arial"/>
              <a:buChar char="•"/>
              <a:defRPr/>
            </a:pPr>
            <a:r>
              <a:rPr lang="en-US" sz="2400" b="1">
                <a:latin typeface="Arial"/>
                <a:cs typeface="Arial"/>
              </a:rPr>
              <a:t>Team Name (Registered on portal)</a:t>
            </a:r>
            <a:endParaRPr lang="en-IN" sz="2400" b="1">
              <a:latin typeface="Arial"/>
              <a:cs typeface="Arial"/>
            </a:endParaRPr>
          </a:p>
        </p:txBody>
      </p:sp>
      <p:pic>
        <p:nvPicPr>
          <p:cNvPr id="1918139641" name="Picture 2" descr="https://www.sih.gov.in/img1/SIH-Logo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336793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539481848" name="Title 1"/>
          <p:cNvSpPr>
            <a:spLocks noGrp="1"/>
          </p:cNvSpPr>
          <p:nvPr>
            <p:ph type="title"/>
          </p:nvPr>
        </p:nvSpPr>
        <p:spPr bwMode="auto">
          <a:xfrm>
            <a:off x="182997" y="-319253"/>
            <a:ext cx="10972800" cy="1143000"/>
          </a:xfrm>
        </p:spPr>
        <p:txBody>
          <a:bodyPr/>
          <a:lstStyle/>
          <a:p>
            <a:pPr>
              <a:defRPr/>
            </a:pPr>
            <a:br>
              <a:rPr lang="en-US" sz="3600" b="1">
                <a:latin typeface="Times New Roman"/>
                <a:ea typeface="ＭＳ Ｐゴシック"/>
                <a:cs typeface="Times New Roman"/>
              </a:rPr>
            </a:br>
            <a:r>
              <a:rPr lang="en-US" sz="3600" b="1">
                <a:latin typeface="Times New Roman"/>
                <a:ea typeface="ＭＳ Ｐゴシック"/>
                <a:cs typeface="Times New Roman"/>
              </a:rPr>
              <a:t>IDEA TITLE</a:t>
            </a:r>
            <a:endParaRPr/>
          </a:p>
        </p:txBody>
      </p:sp>
      <p:sp>
        <p:nvSpPr>
          <p:cNvPr id="738404335" name="TextBox 8"/>
          <p:cNvSpPr txBox="1">
            <a:spLocks noChangeArrowheads="1"/>
          </p:cNvSpPr>
          <p:nvPr/>
        </p:nvSpPr>
        <p:spPr bwMode="auto">
          <a:xfrm flipH="0" flipV="0">
            <a:off x="425022" y="1179964"/>
            <a:ext cx="6804496" cy="3231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v"/>
              <a:defRPr/>
            </a:pPr>
            <a:r>
              <a:rPr lang="en-US" sz="2400" b="1" u="sng">
                <a:solidFill>
                  <a:schemeClr val="tx2"/>
                </a:solidFill>
                <a:latin typeface="Arial"/>
                <a:cs typeface="Arial"/>
              </a:rPr>
              <a:t>Proposed Solution</a:t>
            </a:r>
            <a:r>
              <a:rPr lang="en-US" sz="2000" b="1" u="sng">
                <a:solidFill>
                  <a:schemeClr val="tx2"/>
                </a:solidFill>
                <a:latin typeface="Arial"/>
                <a:cs typeface="Arial"/>
              </a:rPr>
              <a:t> </a:t>
            </a:r>
            <a:endParaRPr lang="en-US" sz="3200" u="sng">
              <a:solidFill>
                <a:schemeClr val="tx2"/>
              </a:solidFill>
              <a:latin typeface="Arial"/>
              <a:cs typeface="Arial"/>
            </a:endParaRPr>
          </a:p>
          <a:p>
            <a:pPr marL="217793" indent="-217793" algn="l">
              <a:buFont typeface="Arial"/>
              <a:buChar char="•"/>
              <a:defRPr/>
            </a:pPr>
            <a:r>
              <a:rPr sz="18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Emergency SOS: Your Instant Lifeline</a:t>
            </a:r>
            <a:br>
              <a:rPr sz="18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Imagine one button that does it all. In a crisis, just tap it. It immediately calls emergency services and simultaneously texts your live GPS location to your entire family and our network of nearby volunteers, creating a web of support within second</a:t>
            </a:r>
            <a:r>
              <a:rPr lang="en-US" sz="1600">
                <a:latin typeface="Arial"/>
                <a:cs typeface="Arial"/>
              </a:rPr>
              <a:t>s</a:t>
            </a:r>
            <a:endParaRPr lang="en-US" sz="1600">
              <a:latin typeface="Arial"/>
              <a:cs typeface="Arial"/>
            </a:endParaRPr>
          </a:p>
          <a:p>
            <a:pPr marL="217793" indent="-217793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Virtual Mock Drills: Learn by Actually Doing</a:t>
            </a:r>
            <a:endParaRPr lang="en-US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 make training engaging and unforgettable. Instead of just reading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what to do, you'll experience realistic simulations right on your phone. 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It guides you through choices in a virtual fire or earthquake, turning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crucial knowledge into instinct.</a:t>
            </a:r>
            <a:endParaRPr lang="en-US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  <a:defRPr/>
            </a:pPr>
            <a:endParaRPr/>
          </a:p>
        </p:txBody>
      </p:sp>
      <p:sp>
        <p:nvSpPr>
          <p:cNvPr id="15025215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7C3CE7-23F7-4828-823C-E0205DF2CF97}" type="slidenum">
              <a:rPr lang="en-US" b="1">
                <a:solidFill>
                  <a:schemeClr val="bg1"/>
                </a:solidFill>
              </a:rPr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834296315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71337398" name="Oval 9" descr="Your startup LOGO"/>
          <p:cNvSpPr/>
          <p:nvPr/>
        </p:nvSpPr>
        <p:spPr bwMode="auto"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Your Team Name</a:t>
            </a:r>
            <a:endParaRPr lang="en-IN"/>
          </a:p>
        </p:txBody>
      </p:sp>
      <p:pic>
        <p:nvPicPr>
          <p:cNvPr id="12126249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982482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2164873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1">
                <a:latin typeface="Times New Roman"/>
                <a:ea typeface="ＭＳ Ｐゴシック"/>
                <a:cs typeface="Times New Roman"/>
              </a:rPr>
              <a:t>TECHNICAL APPROACH</a:t>
            </a:r>
            <a:endParaRPr/>
          </a:p>
        </p:txBody>
      </p:sp>
      <p:sp>
        <p:nvSpPr>
          <p:cNvPr id="877384793" name="TextBox 8"/>
          <p:cNvSpPr txBox="1">
            <a:spLocks noChangeArrowheads="1"/>
          </p:cNvSpPr>
          <p:nvPr/>
        </p:nvSpPr>
        <p:spPr bwMode="auto">
          <a:xfrm flipH="0" flipV="0">
            <a:off x="507149" y="2034868"/>
            <a:ext cx="7838208" cy="368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/>
              <a:buChar char="•"/>
              <a:defRPr/>
            </a:pPr>
            <a:r>
              <a:rPr lang="en-US" sz="1800" b="1">
                <a:latin typeface="Arial"/>
                <a:cs typeface="Arial"/>
              </a:rPr>
              <a:t>Frontend</a:t>
            </a:r>
            <a:r>
              <a:rPr lang="en-US" sz="1600" b="1">
                <a:latin typeface="Arial"/>
                <a:cs typeface="Arial"/>
              </a:rPr>
              <a:t> :</a:t>
            </a:r>
            <a:r>
              <a:rPr lang="en-US" sz="280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React Js , Redux , Tailwind Css , Zustand , Lenis , GSAP,</a:t>
            </a:r>
            <a:endParaRPr lang="en-US" sz="1600">
              <a:latin typeface="Arial"/>
              <a:cs typeface="Arial"/>
            </a:endParaRPr>
          </a:p>
          <a:p>
            <a:pPr algn="just">
              <a:defRPr/>
            </a:pPr>
            <a:r>
              <a:rPr lang="en-US" sz="1600">
                <a:latin typeface="Arial"/>
                <a:cs typeface="Arial"/>
              </a:rPr>
              <a:t>      Shad CN</a:t>
            </a:r>
            <a:endParaRPr lang="en-US" sz="1600">
              <a:latin typeface="Arial"/>
              <a:cs typeface="Arial"/>
            </a:endParaRPr>
          </a:p>
          <a:p>
            <a:pPr algn="just">
              <a:defRPr/>
            </a:pPr>
            <a:endParaRPr sz="1600">
              <a:latin typeface="Arial"/>
              <a:cs typeface="Arial"/>
            </a:endParaRPr>
          </a:p>
          <a:p>
            <a:pPr marL="342900" indent="-342900" algn="just">
              <a:buFont typeface="Arial"/>
              <a:buChar char="•"/>
              <a:defRPr/>
            </a:pPr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Backend </a:t>
            </a: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lang="en-US" sz="2200" b="1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Node Js , Express Js , REST API, MongoDB , Socket IO ,</a:t>
            </a:r>
            <a:r>
              <a:rPr sz="1600" b="0">
                <a:solidFill>
                  <a:schemeClr val="tx1"/>
                </a:solidFill>
                <a:latin typeface="Arial"/>
                <a:cs typeface="Arial"/>
              </a:rPr>
              <a:t> Flask</a:t>
            </a:r>
            <a:endParaRPr lang="en-US" sz="1600" b="0">
              <a:solidFill>
                <a:schemeClr val="tx1"/>
              </a:solidFill>
              <a:latin typeface="Arial"/>
              <a:cs typeface="Arial"/>
            </a:endParaRPr>
          </a:p>
          <a:p>
            <a:pPr algn="just">
              <a:defRPr/>
            </a:pP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      </a:t>
            </a:r>
            <a:endParaRPr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342900" lvl="0" indent="-342900" algn="l">
              <a:buFont typeface="Arial"/>
              <a:buChar char="•"/>
              <a:defRPr/>
            </a:pPr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API Services </a:t>
            </a: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lang="en-US" sz="2200" b="1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Government Disaster API , Gis APIs , Azure API , </a:t>
            </a: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Weather APIs , Node Mailer ,Cloudinary , Razor Pay , Twilio</a:t>
            </a:r>
            <a:endParaRPr lang="en-US"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342900" lvl="0" indent="-342900" algn="l">
              <a:buFont typeface="Arial"/>
              <a:buChar char="•"/>
              <a:defRPr/>
            </a:pPr>
            <a:endParaRPr lang="en-US"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342900" lvl="0" indent="-342900" algn="l">
              <a:buFont typeface="Arial"/>
              <a:buChar char="•"/>
              <a:defRPr/>
            </a:pPr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AI and ML </a:t>
            </a: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TensorFlow</a:t>
            </a: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 ,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OpenCV</a:t>
            </a: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 ,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Hugging Face</a:t>
            </a:r>
            <a:endParaRPr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342900" lvl="0" indent="-342900" algn="l">
              <a:buFont typeface="Arial"/>
              <a:buChar char="•"/>
              <a:defRPr/>
            </a:pPr>
            <a:endParaRPr lang="en-US"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342900" lvl="0" indent="-342900" algn="l">
              <a:buFont typeface="Arial"/>
              <a:buChar char="•"/>
              <a:defRPr/>
            </a:pPr>
            <a:r>
              <a:rPr lang="en-US" sz="1800" b="1">
                <a:solidFill>
                  <a:schemeClr val="tx1"/>
                </a:solidFill>
                <a:latin typeface="Arial"/>
                <a:cs typeface="Arial"/>
              </a:rPr>
              <a:t>Cloud and Deployment </a:t>
            </a:r>
            <a:r>
              <a:rPr lang="en-US" sz="1600" b="1">
                <a:solidFill>
                  <a:schemeClr val="tx1"/>
                </a:solidFill>
                <a:latin typeface="Arial"/>
                <a:cs typeface="Arial"/>
              </a:rPr>
              <a:t>: </a:t>
            </a: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AWS , GitHub</a:t>
            </a:r>
            <a:r>
              <a:rPr sz="1600" b="0">
                <a:solidFill>
                  <a:schemeClr val="tx1"/>
                </a:solidFill>
                <a:latin typeface="Arial"/>
                <a:cs typeface="Arial"/>
              </a:rPr>
              <a:t> </a:t>
            </a:r>
            <a:endParaRPr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342900" lvl="0" indent="-342900" algn="l">
              <a:buFont typeface="Arial"/>
              <a:buChar char="•"/>
              <a:defRPr/>
            </a:pPr>
            <a:endParaRPr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342900" lvl="0" indent="-342900" algn="l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Add-Ons</a:t>
            </a: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Redis , ElasticSearch , GraphQL , Postman</a:t>
            </a:r>
            <a:r>
              <a:rPr lang="en-US" sz="1600" b="0">
                <a:solidFill>
                  <a:schemeClr val="tx1"/>
                </a:solidFill>
                <a:latin typeface="Arial"/>
                <a:cs typeface="Arial"/>
              </a:rPr>
              <a:t> , Jest</a:t>
            </a:r>
            <a:endParaRPr/>
          </a:p>
          <a:p>
            <a:pPr lvl="0" algn="l">
              <a:defRPr/>
            </a:pPr>
            <a:endParaRPr sz="1600" b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333248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87172948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68287363" name="Oval 10" descr="Your startup LOGO"/>
          <p:cNvSpPr/>
          <p:nvPr/>
        </p:nvSpPr>
        <p:spPr bwMode="auto"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Your Team Name</a:t>
            </a:r>
            <a:endParaRPr lang="en-IN"/>
          </a:p>
        </p:txBody>
      </p:sp>
      <p:pic>
        <p:nvPicPr>
          <p:cNvPr id="983359365" name="Picture 2" descr="https://www.sih.gov.in/img1/SIH-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</p:spPr>
      </p:pic>
      <p:pic>
        <p:nvPicPr>
          <p:cNvPr id="85152300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72317" y="1782882"/>
            <a:ext cx="1138375" cy="666343"/>
          </a:xfrm>
          <a:prstGeom prst="rect">
            <a:avLst/>
          </a:prstGeom>
        </p:spPr>
      </p:pic>
      <p:pic>
        <p:nvPicPr>
          <p:cNvPr id="107988539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375922" y="1908911"/>
            <a:ext cx="642264" cy="668944"/>
          </a:xfrm>
          <a:prstGeom prst="rect">
            <a:avLst/>
          </a:prstGeom>
        </p:spPr>
      </p:pic>
      <p:pic>
        <p:nvPicPr>
          <p:cNvPr id="132564930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159999" y="1774299"/>
            <a:ext cx="1301094" cy="674926"/>
          </a:xfrm>
          <a:prstGeom prst="rect">
            <a:avLst/>
          </a:prstGeom>
        </p:spPr>
      </p:pic>
      <p:pic>
        <p:nvPicPr>
          <p:cNvPr id="129286937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265294" y="2508694"/>
            <a:ext cx="977719" cy="612185"/>
          </a:xfrm>
          <a:prstGeom prst="rect">
            <a:avLst/>
          </a:prstGeom>
        </p:spPr>
      </p:pic>
      <p:pic>
        <p:nvPicPr>
          <p:cNvPr id="151726456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0353651" y="4200659"/>
            <a:ext cx="1107442" cy="648237"/>
          </a:xfrm>
          <a:prstGeom prst="rect">
            <a:avLst/>
          </a:prstGeom>
        </p:spPr>
      </p:pic>
      <p:pic>
        <p:nvPicPr>
          <p:cNvPr id="102962542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0638471" y="2468603"/>
            <a:ext cx="819448" cy="853489"/>
          </a:xfrm>
          <a:prstGeom prst="rect">
            <a:avLst/>
          </a:prstGeom>
        </p:spPr>
      </p:pic>
      <p:pic>
        <p:nvPicPr>
          <p:cNvPr id="1820877847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501975" y="3157093"/>
            <a:ext cx="712388" cy="741982"/>
          </a:xfrm>
          <a:prstGeom prst="rect">
            <a:avLst/>
          </a:prstGeom>
        </p:spPr>
      </p:pic>
      <p:pic>
        <p:nvPicPr>
          <p:cNvPr id="1333753917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8265294" y="3084843"/>
            <a:ext cx="867492" cy="903528"/>
          </a:xfrm>
          <a:prstGeom prst="rect">
            <a:avLst/>
          </a:prstGeom>
        </p:spPr>
      </p:pic>
      <p:pic>
        <p:nvPicPr>
          <p:cNvPr id="679209264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0496052" y="3333523"/>
            <a:ext cx="1104287" cy="766328"/>
          </a:xfrm>
          <a:prstGeom prst="rect">
            <a:avLst/>
          </a:prstGeom>
        </p:spPr>
      </p:pic>
      <p:pic>
        <p:nvPicPr>
          <p:cNvPr id="968036573" name="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 flipH="0" flipV="0">
            <a:off x="8191663" y="4059901"/>
            <a:ext cx="757527" cy="788995"/>
          </a:xfrm>
          <a:prstGeom prst="rect">
            <a:avLst/>
          </a:prstGeom>
        </p:spPr>
      </p:pic>
      <p:pic>
        <p:nvPicPr>
          <p:cNvPr id="1441991048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9282881" y="3649247"/>
            <a:ext cx="1991338" cy="2074061"/>
          </a:xfrm>
          <a:prstGeom prst="rect">
            <a:avLst/>
          </a:prstGeom>
        </p:spPr>
      </p:pic>
      <p:pic>
        <p:nvPicPr>
          <p:cNvPr id="839334433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9296711" y="2304261"/>
            <a:ext cx="1122917" cy="1169565"/>
          </a:xfrm>
          <a:prstGeom prst="rect">
            <a:avLst/>
          </a:prstGeom>
        </p:spPr>
      </p:pic>
      <p:pic>
        <p:nvPicPr>
          <p:cNvPr id="336137890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9176537" y="3429000"/>
            <a:ext cx="1363265" cy="1419897"/>
          </a:xfrm>
          <a:prstGeom prst="rect">
            <a:avLst/>
          </a:prstGeom>
        </p:spPr>
      </p:pic>
      <p:pic>
        <p:nvPicPr>
          <p:cNvPr id="1797924981" name="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 flipH="0" flipV="0">
            <a:off x="8949191" y="4505343"/>
            <a:ext cx="779029" cy="811391"/>
          </a:xfrm>
          <a:prstGeom prst="rect">
            <a:avLst/>
          </a:prstGeom>
        </p:spPr>
      </p:pic>
      <p:sp>
        <p:nvSpPr>
          <p:cNvPr id="603010386" name=""/>
          <p:cNvSpPr txBox="1"/>
          <p:nvPr/>
        </p:nvSpPr>
        <p:spPr bwMode="auto">
          <a:xfrm rot="0" flipH="0" flipV="0">
            <a:off x="609599" y="1327277"/>
            <a:ext cx="51069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2900" indent="-342900" algn="l">
              <a:buFont typeface="Wingdings"/>
              <a:buChar char="v"/>
              <a:defRPr/>
            </a:pPr>
            <a:r>
              <a:rPr lang="en-US" sz="3600" b="1" u="sng">
                <a:solidFill>
                  <a:schemeClr val="tx2"/>
                </a:solidFill>
                <a:latin typeface="Arial"/>
                <a:cs typeface="Arial"/>
              </a:rPr>
              <a:t>Technology Stack</a:t>
            </a:r>
            <a:endParaRPr sz="2800" b="1" u="sng">
              <a:solidFill>
                <a:schemeClr val="tx2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0564544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C0504D">
                  <a:lumMod val="75000"/>
                </a:srgbClr>
              </a:solidFill>
              <a:latin typeface="Calibri"/>
              <a:ea typeface="ＭＳ Ｐゴシック"/>
              <a:cs typeface="+mn-cs"/>
            </a:endParaRPr>
          </a:p>
        </p:txBody>
      </p:sp>
      <p:sp>
        <p:nvSpPr>
          <p:cNvPr id="15645891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1">
                <a:latin typeface="Times New Roman"/>
                <a:ea typeface="ＭＳ Ｐゴシック"/>
                <a:cs typeface="Times New Roman"/>
              </a:rPr>
              <a:t>FEASIBILITY AND VIABILITY</a:t>
            </a:r>
            <a:endParaRPr/>
          </a:p>
        </p:txBody>
      </p:sp>
      <p:sp>
        <p:nvSpPr>
          <p:cNvPr id="492797029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Arial"/>
                <a:cs typeface="Arial"/>
              </a:rPr>
              <a:t>Analysis of the feasibility of the idea</a:t>
            </a:r>
            <a:endParaRPr lang="en-US" sz="2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  <a:p>
            <a:pPr marL="342900" marR="0" lvl="0" indent="-342900" algn="just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Arial"/>
                <a:cs typeface="Arial"/>
              </a:rPr>
              <a:t>Potential challenges and risks</a:t>
            </a:r>
            <a:endParaRPr/>
          </a:p>
          <a:p>
            <a:pPr marL="342900" marR="0" lvl="0" indent="-342900" algn="just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Strategies</a:t>
            </a:r>
            <a:r>
              <a:rPr lang="en-US" sz="2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 for overcoming these challenges</a:t>
            </a:r>
            <a:endParaRPr lang="en-US" sz="2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48050464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lang="en-US" sz="1200" b="1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ＭＳ Ｐゴシック"/>
                <a:cs typeface="+mn-cs"/>
              </a:rPr>
              <a:t>4</a:t>
            </a:fld>
            <a:endParaRPr lang="en-US" sz="1200" b="1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ＭＳ Ｐゴシック"/>
              <a:cs typeface="+mn-cs"/>
            </a:endParaRPr>
          </a:p>
        </p:txBody>
      </p:sp>
      <p:sp>
        <p:nvSpPr>
          <p:cNvPr id="1127097689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+mn-ea"/>
                <a:cs typeface="+mn-cs"/>
              </a:rPr>
              <a:t>@SIH Idea submission- Template</a:t>
            </a:r>
            <a:endParaRPr lang="en-US" sz="1200" b="0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+mn-ea"/>
              <a:cs typeface="+mn-cs"/>
            </a:endParaRPr>
          </a:p>
        </p:txBody>
      </p:sp>
      <p:sp>
        <p:nvSpPr>
          <p:cNvPr id="64422669" name="Oval 11" descr="Your startup LOGO"/>
          <p:cNvSpPr/>
          <p:nvPr/>
        </p:nvSpPr>
        <p:spPr bwMode="auto"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Your Team Name</a:t>
            </a:r>
            <a:endParaRPr lang="en-IN"/>
          </a:p>
        </p:txBody>
      </p:sp>
      <p:pic>
        <p:nvPicPr>
          <p:cNvPr id="377310714" name="Picture 2" descr="https://www.sih.gov.in/img1/SIH-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310255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C0504D">
                  <a:lumMod val="75000"/>
                </a:srgbClr>
              </a:solidFill>
              <a:latin typeface="Calibri"/>
              <a:ea typeface="ＭＳ Ｐゴシック"/>
              <a:cs typeface="+mn-cs"/>
            </a:endParaRPr>
          </a:p>
        </p:txBody>
      </p:sp>
      <p:sp>
        <p:nvSpPr>
          <p:cNvPr id="17014128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1">
                <a:latin typeface="Times New Roman"/>
                <a:ea typeface="ＭＳ Ｐゴシック"/>
                <a:cs typeface="Times New Roman"/>
              </a:rPr>
              <a:t>IMPACT AND BENEFITS</a:t>
            </a:r>
            <a:endParaRPr/>
          </a:p>
        </p:txBody>
      </p:sp>
      <p:sp>
        <p:nvSpPr>
          <p:cNvPr id="278296983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Potential impact on the target audience</a:t>
            </a:r>
            <a:endParaRPr/>
          </a:p>
          <a:p>
            <a:pPr marL="342900" marR="0" lvl="0" indent="-342900" algn="just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Arial"/>
                <a:cs typeface="Arial"/>
              </a:rPr>
              <a:t>Benefits of the solution (social, economic, environmental, etc.)</a:t>
            </a:r>
            <a:endParaRPr/>
          </a:p>
        </p:txBody>
      </p:sp>
      <p:sp>
        <p:nvSpPr>
          <p:cNvPr id="120724743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lang="en-US" sz="1200" b="1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ＭＳ Ｐゴシック"/>
                <a:cs typeface="+mn-cs"/>
              </a:rPr>
              <a:t>5</a:t>
            </a:fld>
            <a:endParaRPr lang="en-US" sz="1200" b="1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ＭＳ Ｐゴシック"/>
              <a:cs typeface="+mn-cs"/>
            </a:endParaRPr>
          </a:p>
        </p:txBody>
      </p:sp>
      <p:sp>
        <p:nvSpPr>
          <p:cNvPr id="1320073473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+mn-ea"/>
                <a:cs typeface="+mn-cs"/>
              </a:rPr>
              <a:t>@SIH Idea submission- Template</a:t>
            </a:r>
            <a:endParaRPr lang="en-US" sz="1200" b="0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+mn-ea"/>
              <a:cs typeface="+mn-cs"/>
            </a:endParaRPr>
          </a:p>
        </p:txBody>
      </p:sp>
      <p:sp>
        <p:nvSpPr>
          <p:cNvPr id="1588758969" name="Oval 11" descr="Your startup LOGO"/>
          <p:cNvSpPr/>
          <p:nvPr/>
        </p:nvSpPr>
        <p:spPr bwMode="auto"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Your Team Name</a:t>
            </a:r>
            <a:endParaRPr lang="en-IN"/>
          </a:p>
        </p:txBody>
      </p:sp>
      <p:pic>
        <p:nvPicPr>
          <p:cNvPr id="1062803945" name="Picture 2" descr="https://www.sih.gov.in/img1/SIH-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363432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C0504D">
                  <a:lumMod val="75000"/>
                </a:srgbClr>
              </a:solidFill>
              <a:latin typeface="Calibri"/>
              <a:ea typeface="ＭＳ Ｐゴシック"/>
              <a:cs typeface="+mn-cs"/>
            </a:endParaRPr>
          </a:p>
        </p:txBody>
      </p:sp>
      <p:sp>
        <p:nvSpPr>
          <p:cNvPr id="8663813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 b="1">
                <a:latin typeface="Times New Roman"/>
                <a:ea typeface="ＭＳ Ｐゴシック"/>
                <a:cs typeface="Times New Roman"/>
              </a:rPr>
              <a:t>RESEARCH  AND REFERENCES</a:t>
            </a:r>
            <a:endParaRPr/>
          </a:p>
        </p:txBody>
      </p:sp>
      <p:sp>
        <p:nvSpPr>
          <p:cNvPr id="1052500511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800">
                <a:solidFill>
                  <a:prstClr val="black"/>
                </a:solidFill>
                <a:latin typeface="Arial"/>
                <a:cs typeface="Arial"/>
              </a:rPr>
              <a:t>Details / Links of the reference and research work</a:t>
            </a:r>
            <a:endParaRPr lang="en-US" sz="28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39316053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lang="en-US" sz="1200" b="1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ＭＳ Ｐゴシック"/>
                <a:cs typeface="+mn-cs"/>
              </a:rPr>
              <a:t>6</a:t>
            </a:fld>
            <a:endParaRPr lang="en-US" sz="1200" b="1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ＭＳ Ｐゴシック"/>
              <a:cs typeface="+mn-cs"/>
            </a:endParaRPr>
          </a:p>
        </p:txBody>
      </p:sp>
      <p:sp>
        <p:nvSpPr>
          <p:cNvPr id="1757988544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+mn-ea"/>
                <a:cs typeface="+mn-cs"/>
              </a:rPr>
              <a:t>@SIH Idea submission- Template</a:t>
            </a:r>
            <a:endParaRPr lang="en-US" sz="1200" b="0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+mn-ea"/>
              <a:cs typeface="+mn-cs"/>
            </a:endParaRPr>
          </a:p>
        </p:txBody>
      </p:sp>
      <p:sp>
        <p:nvSpPr>
          <p:cNvPr id="1613201997" name="Oval 8" descr="Your startup LOGO"/>
          <p:cNvSpPr/>
          <p:nvPr/>
        </p:nvSpPr>
        <p:spPr bwMode="auto"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/>
              <a:t>Your Team Name</a:t>
            </a:r>
            <a:endParaRPr lang="en-IN"/>
          </a:p>
        </p:txBody>
      </p:sp>
      <p:pic>
        <p:nvPicPr>
          <p:cNvPr id="1531530898" name="Picture 2" descr="https://www.sih.gov.in/img1/SIH-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039066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srgbClr val="C0504D">
                  <a:lumMod val="75000"/>
                </a:srgbClr>
              </a:solidFill>
              <a:latin typeface="Calibri"/>
              <a:ea typeface="ＭＳ Ｐゴシック"/>
              <a:cs typeface="+mn-cs"/>
            </a:endParaRPr>
          </a:p>
        </p:txBody>
      </p:sp>
      <p:sp>
        <p:nvSpPr>
          <p:cNvPr id="72203197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lang="en-US" sz="1200" b="1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ＭＳ Ｐゴシック"/>
                <a:cs typeface="+mn-cs"/>
              </a:rPr>
              <a:t>7</a:t>
            </a:fld>
            <a:endParaRPr lang="en-US" sz="1200" b="1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ＭＳ Ｐゴシック"/>
              <a:cs typeface="+mn-cs"/>
            </a:endParaRPr>
          </a:p>
        </p:txBody>
      </p:sp>
      <p:sp>
        <p:nvSpPr>
          <p:cNvPr id="429987229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u="none" strike="noStrike" cap="none" spc="0">
                <a:ln>
                  <a:noFill/>
                </a:ln>
                <a:solidFill>
                  <a:prstClr val="white"/>
                </a:solidFill>
                <a:latin typeface="TradeGothic"/>
                <a:ea typeface="+mn-ea"/>
                <a:cs typeface="+mn-cs"/>
              </a:rPr>
              <a:t>@SIH Idea submission- Template</a:t>
            </a:r>
            <a:endParaRPr lang="en-US" sz="1200" b="0" i="0" u="none" strike="noStrike" cap="none" spc="0">
              <a:ln>
                <a:noFill/>
              </a:ln>
              <a:solidFill>
                <a:prstClr val="white"/>
              </a:solidFill>
              <a:latin typeface="TradeGothic"/>
              <a:ea typeface="+mn-ea"/>
              <a:cs typeface="+mn-cs"/>
            </a:endParaRPr>
          </a:p>
        </p:txBody>
      </p:sp>
      <p:sp>
        <p:nvSpPr>
          <p:cNvPr id="1326363037" name="Round Diagonal Corner Rectangle 2"/>
          <p:cNvSpPr/>
          <p:nvPr/>
        </p:nvSpPr>
        <p:spPr bwMode="auto">
          <a:xfrm>
            <a:off x="0" y="1791032"/>
            <a:ext cx="12192000" cy="43192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174740499" name="Google Shape;100;p3"/>
          <p:cNvSpPr txBox="1"/>
          <p:nvPr/>
        </p:nvSpPr>
        <p:spPr bwMode="auto"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  <a:defRPr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Kindly keep the maximum slides limit up to six </a:t>
            </a:r>
            <a:r>
              <a:rPr lang="en-US" b="1" i="0" u="none" strike="noStrike" cap="none">
                <a:solidFill>
                  <a:srgbClr val="C00000"/>
                </a:solidFill>
                <a:latin typeface="Arial"/>
                <a:ea typeface="Calibri"/>
                <a:cs typeface="Arial"/>
              </a:rPr>
              <a:t>(6). </a:t>
            </a: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title slide) </a:t>
            </a:r>
            <a:endParaRPr b="1">
              <a:latin typeface="Arial"/>
              <a:cs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  <a:defRPr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Try to avoid paragraphs and post your idea in points /diagrams / Infographics /pictures </a:t>
            </a:r>
            <a:endParaRPr b="1">
              <a:latin typeface="Arial"/>
              <a:cs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  <a:defRPr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Keep your explanation precise and easy to understand</a:t>
            </a:r>
            <a:endParaRPr b="1">
              <a:latin typeface="Arial"/>
              <a:cs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  <a:defRPr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Idea should be unique and novel. </a:t>
            </a:r>
            <a:endParaRPr b="1">
              <a:latin typeface="Arial"/>
              <a:cs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  <a:defRPr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You can only use provided </a:t>
            </a:r>
            <a:r>
              <a:rPr lang="en-US" b="1">
                <a:solidFill>
                  <a:schemeClr val="dk1"/>
                </a:solidFill>
                <a:latin typeface="Arial"/>
                <a:ea typeface="Calibri"/>
                <a:cs typeface="Arial"/>
              </a:rPr>
              <a:t>template</a:t>
            </a: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 for making the </a:t>
            </a:r>
            <a:r>
              <a:rPr lang="en-US" b="1">
                <a:solidFill>
                  <a:schemeClr val="dk1"/>
                </a:solidFill>
                <a:latin typeface="Arial"/>
                <a:ea typeface="Calibri"/>
                <a:cs typeface="Arial"/>
              </a:rPr>
              <a:t>PPT</a:t>
            </a: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 without changing the idea details pointers (mentioned in previous slides).</a:t>
            </a:r>
            <a:endParaRPr b="1" i="0" u="none" strike="noStrike" cap="none">
              <a:solidFill>
                <a:schemeClr val="dk1"/>
              </a:solidFill>
              <a:latin typeface="Arial"/>
              <a:ea typeface="Calibri"/>
              <a:cs typeface="Arial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  <a:defRPr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Calibri"/>
                <a:cs typeface="Arial"/>
              </a:rPr>
              <a:t>You need to save the file in PDF and upload the same on portal. No PPT, Word Doc or any other format will be supported.</a:t>
            </a:r>
            <a:endParaRPr b="1">
              <a:latin typeface="Arial"/>
              <a:cs typeface="Arial"/>
            </a:endParaRPr>
          </a:p>
          <a:p>
            <a:pPr marL="514350" marR="0" lvl="0" indent="-349884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/>
            </a:pPr>
            <a:endParaRPr b="1" i="0" u="none" strike="noStrike" cap="none">
              <a:solidFill>
                <a:schemeClr val="dk1"/>
              </a:solidFill>
              <a:latin typeface="Arial"/>
              <a:ea typeface="Calibri"/>
              <a:cs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/>
            </a:pPr>
            <a:r>
              <a:rPr lang="en-US" b="1" i="0" u="none" strike="noStrike" cap="none">
                <a:solidFill>
                  <a:srgbClr val="C00000"/>
                </a:solidFill>
                <a:latin typeface="Arial"/>
                <a:ea typeface="Calibri"/>
                <a:cs typeface="Arial"/>
              </a:rPr>
              <a:t>Note - You can delete this slide (Important Pointers) when you upload the details of your idea on SIH portal.</a:t>
            </a:r>
            <a:endParaRPr b="1">
              <a:solidFill>
                <a:srgbClr val="C00000"/>
              </a:solidFill>
              <a:latin typeface="Arial"/>
              <a:cs typeface="Arial"/>
            </a:endParaRPr>
          </a:p>
          <a:p>
            <a:pPr marL="914400" marR="0" lvl="1" indent="-316229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  <a:defRPr/>
            </a:pPr>
            <a:endParaRPr sz="2000" b="1" i="0" u="none" strike="noStrike" cap="none">
              <a:solidFill>
                <a:schemeClr val="dk1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814239045" name="TextBox 3"/>
          <p:cNvSpPr txBox="1"/>
          <p:nvPr/>
        </p:nvSpPr>
        <p:spPr bwMode="auto"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latin typeface="Times New Roman"/>
                <a:cs typeface="Times New Roman"/>
              </a:rPr>
              <a:t>IMPORTANT INSTRUCTIONS</a:t>
            </a:r>
            <a:endParaRPr lang="en-IN" sz="3600" b="1">
              <a:latin typeface="Times New Roman"/>
              <a:cs typeface="Times New Roman"/>
            </a:endParaRPr>
          </a:p>
        </p:txBody>
      </p:sp>
      <p:sp>
        <p:nvSpPr>
          <p:cNvPr id="661567589" name="TextBox 4"/>
          <p:cNvSpPr txBox="1"/>
          <p:nvPr/>
        </p:nvSpPr>
        <p:spPr bwMode="auto">
          <a:xfrm>
            <a:off x="602343" y="1181900"/>
            <a:ext cx="955765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defRPr/>
            </a:pPr>
            <a:r>
              <a:rPr lang="en-US" b="1">
                <a:solidFill>
                  <a:schemeClr val="dk1"/>
                </a:solidFill>
                <a:latin typeface="Arial"/>
                <a:ea typeface="Calibri"/>
                <a:cs typeface="Arial"/>
              </a:rPr>
              <a:t>Please ensure below pointers are met while submitting the Idea PPT:</a:t>
            </a:r>
            <a:endParaRPr lang="en-IN" b="1">
              <a:solidFill>
                <a:schemeClr val="dk1"/>
              </a:solidFill>
              <a:latin typeface="Arial"/>
              <a:ea typeface="Calibri"/>
              <a:cs typeface="Arial"/>
            </a:endParaRPr>
          </a:p>
        </p:txBody>
      </p:sp>
      <p:pic>
        <p:nvPicPr>
          <p:cNvPr id="102663194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>Crowdfunder, Inc.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/>
  <cp:revision>148</cp:revision>
  <dcterms:created xsi:type="dcterms:W3CDTF">2013-12-12T18:46:50Z</dcterms:created>
  <dcterms:modified xsi:type="dcterms:W3CDTF">2025-09-10T22:58:46Z</dcterms:modified>
  <cp:category/>
</cp:coreProperties>
</file>