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0.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1.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7.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7.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29700" y="2209488"/>
            <a:ext cx="9258300" cy="8077512"/>
          </a:xfrm>
          <a:custGeom>
            <a:avLst/>
            <a:gdLst/>
            <a:ahLst/>
            <a:cxnLst/>
            <a:rect r="r" b="b" t="t" l="l"/>
            <a:pathLst>
              <a:path h="8077512" w="9258300">
                <a:moveTo>
                  <a:pt x="0" y="0"/>
                </a:moveTo>
                <a:lnTo>
                  <a:pt x="9258300" y="0"/>
                </a:lnTo>
                <a:lnTo>
                  <a:pt x="9258300" y="8077512"/>
                </a:lnTo>
                <a:lnTo>
                  <a:pt x="0" y="8077512"/>
                </a:lnTo>
                <a:lnTo>
                  <a:pt x="0" y="0"/>
                </a:lnTo>
                <a:close/>
              </a:path>
            </a:pathLst>
          </a:custGeom>
          <a:blipFill>
            <a:blip r:embed="rId2">
              <a:extLst>
                <a:ext uri="{96DAC541-7B7A-43D3-8B79-37D633B846F1}">
                  <asvg:svgBlip xmlns:asvg="http://schemas.microsoft.com/office/drawing/2016/SVG/main" r:embed="rId3"/>
                </a:ext>
              </a:extLst>
            </a:blip>
            <a:stretch>
              <a:fillRect l="0" t="0" r="0" b="-14618"/>
            </a:stretch>
          </a:blipFill>
        </p:spPr>
      </p:sp>
      <p:sp>
        <p:nvSpPr>
          <p:cNvPr name="TextBox 3" id="3"/>
          <p:cNvSpPr txBox="true"/>
          <p:nvPr/>
        </p:nvSpPr>
        <p:spPr>
          <a:xfrm rot="0">
            <a:off x="1995630" y="2152338"/>
            <a:ext cx="8560129" cy="3680478"/>
          </a:xfrm>
          <a:prstGeom prst="rect">
            <a:avLst/>
          </a:prstGeom>
        </p:spPr>
        <p:txBody>
          <a:bodyPr anchor="t" rtlCol="false" tIns="0" lIns="0" bIns="0" rIns="0">
            <a:spAutoFit/>
          </a:bodyPr>
          <a:lstStyle/>
          <a:p>
            <a:pPr>
              <a:lnSpc>
                <a:spcPts val="8815"/>
              </a:lnSpc>
            </a:pPr>
            <a:r>
              <a:rPr lang="en-US" sz="6781" spc="189">
                <a:solidFill>
                  <a:srgbClr val="3C1053"/>
                </a:solidFill>
                <a:latin typeface="DM Sans Bold"/>
              </a:rPr>
              <a:t>INTRODUCTION TO FINANCE </a:t>
            </a:r>
          </a:p>
          <a:p>
            <a:pPr>
              <a:lnSpc>
                <a:spcPts val="11753"/>
              </a:lnSpc>
            </a:pPr>
          </a:p>
        </p:txBody>
      </p:sp>
      <p:sp>
        <p:nvSpPr>
          <p:cNvPr name="Freeform 4" id="4"/>
          <p:cNvSpPr/>
          <p:nvPr/>
        </p:nvSpPr>
        <p:spPr>
          <a:xfrm flipH="false" flipV="false" rot="0">
            <a:off x="1028700" y="6825473"/>
            <a:ext cx="662803" cy="662803"/>
          </a:xfrm>
          <a:custGeom>
            <a:avLst/>
            <a:gdLst/>
            <a:ahLst/>
            <a:cxnLst/>
            <a:rect r="r" b="b" t="t" l="l"/>
            <a:pathLst>
              <a:path h="662803" w="662803">
                <a:moveTo>
                  <a:pt x="0" y="0"/>
                </a:moveTo>
                <a:lnTo>
                  <a:pt x="662803" y="0"/>
                </a:lnTo>
                <a:lnTo>
                  <a:pt x="662803" y="662803"/>
                </a:lnTo>
                <a:lnTo>
                  <a:pt x="0" y="6628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995630" y="7219035"/>
            <a:ext cx="4970887" cy="481331"/>
          </a:xfrm>
          <a:prstGeom prst="rect">
            <a:avLst/>
          </a:prstGeom>
        </p:spPr>
        <p:txBody>
          <a:bodyPr anchor="t" rtlCol="false" tIns="0" lIns="0" bIns="0" rIns="0">
            <a:spAutoFit/>
          </a:bodyPr>
          <a:lstStyle/>
          <a:p>
            <a:pPr>
              <a:lnSpc>
                <a:spcPts val="3919"/>
              </a:lnSpc>
            </a:pPr>
            <a:r>
              <a:rPr lang="en-US" sz="2799">
                <a:solidFill>
                  <a:srgbClr val="3C1053"/>
                </a:solidFill>
                <a:latin typeface="DM Sans"/>
              </a:rPr>
              <a:t>Capital Asset Pricing Model</a:t>
            </a:r>
          </a:p>
        </p:txBody>
      </p:sp>
      <p:sp>
        <p:nvSpPr>
          <p:cNvPr name="TextBox 6" id="6"/>
          <p:cNvSpPr txBox="true"/>
          <p:nvPr/>
        </p:nvSpPr>
        <p:spPr>
          <a:xfrm rot="0">
            <a:off x="1995630" y="6554259"/>
            <a:ext cx="2897374" cy="390525"/>
          </a:xfrm>
          <a:prstGeom prst="rect">
            <a:avLst/>
          </a:prstGeom>
        </p:spPr>
        <p:txBody>
          <a:bodyPr anchor="t" rtlCol="false" tIns="0" lIns="0" bIns="0" rIns="0">
            <a:spAutoFit/>
          </a:bodyPr>
          <a:lstStyle/>
          <a:p>
            <a:pPr>
              <a:lnSpc>
                <a:spcPts val="3119"/>
              </a:lnSpc>
            </a:pPr>
            <a:r>
              <a:rPr lang="en-US" sz="2599" spc="62">
                <a:solidFill>
                  <a:srgbClr val="3C1053"/>
                </a:solidFill>
                <a:latin typeface="DM Sans Bold"/>
              </a:rPr>
              <a:t>PROJECT NAME :</a:t>
            </a:r>
          </a:p>
        </p:txBody>
      </p:sp>
      <p:sp>
        <p:nvSpPr>
          <p:cNvPr name="TextBox 7" id="7"/>
          <p:cNvSpPr txBox="true"/>
          <p:nvPr/>
        </p:nvSpPr>
        <p:spPr>
          <a:xfrm rot="0">
            <a:off x="13897884" y="7118774"/>
            <a:ext cx="3159735" cy="1580614"/>
          </a:xfrm>
          <a:prstGeom prst="rect">
            <a:avLst/>
          </a:prstGeom>
        </p:spPr>
        <p:txBody>
          <a:bodyPr anchor="t" rtlCol="false" tIns="0" lIns="0" bIns="0" rIns="0">
            <a:spAutoFit/>
          </a:bodyPr>
          <a:lstStyle/>
          <a:p>
            <a:pPr>
              <a:lnSpc>
                <a:spcPts val="3179"/>
              </a:lnSpc>
            </a:pPr>
            <a:r>
              <a:rPr lang="en-US" sz="2271">
                <a:solidFill>
                  <a:srgbClr val="3C1053"/>
                </a:solidFill>
                <a:latin typeface="DM Sans"/>
              </a:rPr>
              <a:t>Piyush Arora</a:t>
            </a:r>
          </a:p>
          <a:p>
            <a:pPr>
              <a:lnSpc>
                <a:spcPts val="3179"/>
              </a:lnSpc>
            </a:pPr>
            <a:r>
              <a:rPr lang="en-US" sz="2271">
                <a:solidFill>
                  <a:srgbClr val="3C1053"/>
                </a:solidFill>
                <a:latin typeface="DM Sans"/>
              </a:rPr>
              <a:t>Kartik Choudhary</a:t>
            </a:r>
          </a:p>
          <a:p>
            <a:pPr>
              <a:lnSpc>
                <a:spcPts val="3179"/>
              </a:lnSpc>
            </a:pPr>
            <a:r>
              <a:rPr lang="en-US" sz="2271">
                <a:solidFill>
                  <a:srgbClr val="3C1053"/>
                </a:solidFill>
                <a:latin typeface="DM Sans"/>
              </a:rPr>
              <a:t>Vasubhya Diwan</a:t>
            </a:r>
          </a:p>
          <a:p>
            <a:pPr>
              <a:lnSpc>
                <a:spcPts val="3179"/>
              </a:lnSpc>
            </a:pPr>
            <a:r>
              <a:rPr lang="en-US" sz="2271">
                <a:solidFill>
                  <a:srgbClr val="3C1053"/>
                </a:solidFill>
                <a:latin typeface="DM Sans"/>
              </a:rPr>
              <a:t>Nishtha Karki</a:t>
            </a:r>
          </a:p>
        </p:txBody>
      </p:sp>
      <p:sp>
        <p:nvSpPr>
          <p:cNvPr name="TextBox 8" id="8"/>
          <p:cNvSpPr txBox="true"/>
          <p:nvPr/>
        </p:nvSpPr>
        <p:spPr>
          <a:xfrm rot="0">
            <a:off x="13897884" y="6525684"/>
            <a:ext cx="3754629" cy="419100"/>
          </a:xfrm>
          <a:prstGeom prst="rect">
            <a:avLst/>
          </a:prstGeom>
        </p:spPr>
        <p:txBody>
          <a:bodyPr anchor="t" rtlCol="false" tIns="0" lIns="0" bIns="0" rIns="0">
            <a:spAutoFit/>
          </a:bodyPr>
          <a:lstStyle/>
          <a:p>
            <a:pPr>
              <a:lnSpc>
                <a:spcPts val="3359"/>
              </a:lnSpc>
            </a:pPr>
            <a:r>
              <a:rPr lang="en-US" sz="2799" spc="67">
                <a:solidFill>
                  <a:srgbClr val="3C1053"/>
                </a:solidFill>
                <a:latin typeface="DM Sans Bold"/>
              </a:rPr>
              <a:t>GROUP MEMBERS: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81131" y="451818"/>
            <a:ext cx="14243050" cy="9461292"/>
          </a:xfrm>
          <a:custGeom>
            <a:avLst/>
            <a:gdLst/>
            <a:ahLst/>
            <a:cxnLst/>
            <a:rect r="r" b="b" t="t" l="l"/>
            <a:pathLst>
              <a:path h="9461292" w="14243050">
                <a:moveTo>
                  <a:pt x="0" y="0"/>
                </a:moveTo>
                <a:lnTo>
                  <a:pt x="14243050" y="0"/>
                </a:lnTo>
                <a:lnTo>
                  <a:pt x="14243050" y="9461292"/>
                </a:lnTo>
                <a:lnTo>
                  <a:pt x="0" y="9461292"/>
                </a:lnTo>
                <a:lnTo>
                  <a:pt x="0" y="0"/>
                </a:lnTo>
                <a:close/>
              </a:path>
            </a:pathLst>
          </a:custGeom>
          <a:blipFill>
            <a:blip r:embed="rId2"/>
            <a:stretch>
              <a:fillRect l="0" t="0" r="-14928" b="-14928"/>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633495"/>
            <a:ext cx="1044009" cy="4653505"/>
          </a:xfrm>
          <a:custGeom>
            <a:avLst/>
            <a:gdLst/>
            <a:ahLst/>
            <a:cxnLst/>
            <a:rect r="r" b="b" t="t" l="l"/>
            <a:pathLst>
              <a:path h="4653505" w="1044009">
                <a:moveTo>
                  <a:pt x="0" y="0"/>
                </a:moveTo>
                <a:lnTo>
                  <a:pt x="1044009" y="0"/>
                </a:lnTo>
                <a:lnTo>
                  <a:pt x="1044009" y="4653505"/>
                </a:lnTo>
                <a:lnTo>
                  <a:pt x="0" y="4653505"/>
                </a:lnTo>
                <a:lnTo>
                  <a:pt x="0" y="0"/>
                </a:lnTo>
                <a:close/>
              </a:path>
            </a:pathLst>
          </a:custGeom>
          <a:blipFill>
            <a:blip r:embed="rId2">
              <a:extLst>
                <a:ext uri="{96DAC541-7B7A-43D3-8B79-37D633B846F1}">
                  <asvg:svgBlip xmlns:asvg="http://schemas.microsoft.com/office/drawing/2016/SVG/main" r:embed="rId3"/>
                </a:ext>
              </a:extLst>
            </a:blip>
            <a:stretch>
              <a:fillRect l="-21428" t="0" r="-100628" b="0"/>
            </a:stretch>
          </a:blipFill>
        </p:spPr>
      </p:sp>
      <p:sp>
        <p:nvSpPr>
          <p:cNvPr name="TextBox 3" id="3"/>
          <p:cNvSpPr txBox="true"/>
          <p:nvPr/>
        </p:nvSpPr>
        <p:spPr>
          <a:xfrm rot="0">
            <a:off x="1044009" y="3382968"/>
            <a:ext cx="16842226" cy="4029702"/>
          </a:xfrm>
          <a:prstGeom prst="rect">
            <a:avLst/>
          </a:prstGeom>
        </p:spPr>
        <p:txBody>
          <a:bodyPr anchor="t" rtlCol="false" tIns="0" lIns="0" bIns="0" rIns="0">
            <a:spAutoFit/>
          </a:bodyPr>
          <a:lstStyle/>
          <a:p>
            <a:pPr algn="ctr">
              <a:lnSpc>
                <a:spcPts val="10660"/>
              </a:lnSpc>
            </a:pPr>
            <a:r>
              <a:rPr lang="en-US" sz="8200" spc="229">
                <a:solidFill>
                  <a:srgbClr val="3C1053"/>
                </a:solidFill>
                <a:latin typeface="DM Sans Bold"/>
              </a:rPr>
              <a:t>PERFORMANCE MEASURES FOR OPTIMIZED PORTFOLIOS</a:t>
            </a:r>
          </a:p>
          <a:p>
            <a:pPr algn="ctr">
              <a:lnSpc>
                <a:spcPts val="10660"/>
              </a:lnSpc>
            </a:pPr>
          </a:p>
        </p:txBody>
      </p:sp>
      <p:sp>
        <p:nvSpPr>
          <p:cNvPr name="Freeform 4" id="4"/>
          <p:cNvSpPr/>
          <p:nvPr/>
        </p:nvSpPr>
        <p:spPr>
          <a:xfrm flipH="false" flipV="false" rot="-10800000">
            <a:off x="16644250" y="2587"/>
            <a:ext cx="1641163" cy="1641163"/>
          </a:xfrm>
          <a:custGeom>
            <a:avLst/>
            <a:gdLst/>
            <a:ahLst/>
            <a:cxnLst/>
            <a:rect r="r" b="b" t="t" l="l"/>
            <a:pathLst>
              <a:path h="1641163" w="1641163">
                <a:moveTo>
                  <a:pt x="0" y="0"/>
                </a:moveTo>
                <a:lnTo>
                  <a:pt x="1641163" y="0"/>
                </a:lnTo>
                <a:lnTo>
                  <a:pt x="1641163" y="1641163"/>
                </a:lnTo>
                <a:lnTo>
                  <a:pt x="0" y="16411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633495"/>
            <a:ext cx="1044009" cy="4653505"/>
          </a:xfrm>
          <a:custGeom>
            <a:avLst/>
            <a:gdLst/>
            <a:ahLst/>
            <a:cxnLst/>
            <a:rect r="r" b="b" t="t" l="l"/>
            <a:pathLst>
              <a:path h="4653505" w="1044009">
                <a:moveTo>
                  <a:pt x="0" y="0"/>
                </a:moveTo>
                <a:lnTo>
                  <a:pt x="1044009" y="0"/>
                </a:lnTo>
                <a:lnTo>
                  <a:pt x="1044009" y="4653505"/>
                </a:lnTo>
                <a:lnTo>
                  <a:pt x="0" y="4653505"/>
                </a:lnTo>
                <a:lnTo>
                  <a:pt x="0" y="0"/>
                </a:lnTo>
                <a:close/>
              </a:path>
            </a:pathLst>
          </a:custGeom>
          <a:blipFill>
            <a:blip r:embed="rId2">
              <a:extLst>
                <a:ext uri="{96DAC541-7B7A-43D3-8B79-37D633B846F1}">
                  <asvg:svgBlip xmlns:asvg="http://schemas.microsoft.com/office/drawing/2016/SVG/main" r:embed="rId3"/>
                </a:ext>
              </a:extLst>
            </a:blip>
            <a:stretch>
              <a:fillRect l="-21428" t="0" r="-100628" b="0"/>
            </a:stretch>
          </a:blipFill>
        </p:spPr>
      </p:sp>
      <p:sp>
        <p:nvSpPr>
          <p:cNvPr name="Freeform 3" id="3"/>
          <p:cNvSpPr/>
          <p:nvPr/>
        </p:nvSpPr>
        <p:spPr>
          <a:xfrm flipH="false" flipV="false" rot="-10800000">
            <a:off x="16644250" y="2587"/>
            <a:ext cx="1641163" cy="1641163"/>
          </a:xfrm>
          <a:custGeom>
            <a:avLst/>
            <a:gdLst/>
            <a:ahLst/>
            <a:cxnLst/>
            <a:rect r="r" b="b" t="t" l="l"/>
            <a:pathLst>
              <a:path h="1641163" w="1641163">
                <a:moveTo>
                  <a:pt x="0" y="0"/>
                </a:moveTo>
                <a:lnTo>
                  <a:pt x="1641163" y="0"/>
                </a:lnTo>
                <a:lnTo>
                  <a:pt x="1641163" y="1641163"/>
                </a:lnTo>
                <a:lnTo>
                  <a:pt x="0" y="16411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18566" y="4008538"/>
            <a:ext cx="5023380" cy="1134962"/>
          </a:xfrm>
          <a:custGeom>
            <a:avLst/>
            <a:gdLst/>
            <a:ahLst/>
            <a:cxnLst/>
            <a:rect r="r" b="b" t="t" l="l"/>
            <a:pathLst>
              <a:path h="1134962" w="5023380">
                <a:moveTo>
                  <a:pt x="0" y="0"/>
                </a:moveTo>
                <a:lnTo>
                  <a:pt x="5023380" y="0"/>
                </a:lnTo>
                <a:lnTo>
                  <a:pt x="5023380" y="1134962"/>
                </a:lnTo>
                <a:lnTo>
                  <a:pt x="0" y="1134962"/>
                </a:lnTo>
                <a:lnTo>
                  <a:pt x="0" y="0"/>
                </a:lnTo>
                <a:close/>
              </a:path>
            </a:pathLst>
          </a:custGeom>
          <a:blipFill>
            <a:blip r:embed="rId6"/>
            <a:stretch>
              <a:fillRect l="-1195" t="-18345" r="0" b="0"/>
            </a:stretch>
          </a:blipFill>
        </p:spPr>
      </p:sp>
      <p:sp>
        <p:nvSpPr>
          <p:cNvPr name="TextBox 5" id="5"/>
          <p:cNvSpPr txBox="true"/>
          <p:nvPr/>
        </p:nvSpPr>
        <p:spPr>
          <a:xfrm rot="0">
            <a:off x="2618566" y="6063481"/>
            <a:ext cx="5389081" cy="1896766"/>
          </a:xfrm>
          <a:prstGeom prst="rect">
            <a:avLst/>
          </a:prstGeom>
        </p:spPr>
        <p:txBody>
          <a:bodyPr anchor="t" rtlCol="false" tIns="0" lIns="0" bIns="0" rIns="0">
            <a:spAutoFit/>
          </a:bodyPr>
          <a:lstStyle/>
          <a:p>
            <a:pPr>
              <a:lnSpc>
                <a:spcPts val="3767"/>
              </a:lnSpc>
            </a:pPr>
            <a:r>
              <a:rPr lang="en-US" sz="2898">
                <a:solidFill>
                  <a:srgbClr val="000000"/>
                </a:solidFill>
                <a:latin typeface="DM Sans"/>
              </a:rPr>
              <a:t>R</a:t>
            </a:r>
            <a:r>
              <a:rPr lang="en-US" sz="2898">
                <a:solidFill>
                  <a:srgbClr val="000000"/>
                </a:solidFill>
                <a:latin typeface="DM Sans"/>
              </a:rPr>
              <a:t>p :Portfolio return.</a:t>
            </a:r>
          </a:p>
          <a:p>
            <a:pPr>
              <a:lnSpc>
                <a:spcPts val="3767"/>
              </a:lnSpc>
            </a:pPr>
            <a:r>
              <a:rPr lang="en-US" sz="2898">
                <a:solidFill>
                  <a:srgbClr val="000000"/>
                </a:solidFill>
                <a:latin typeface="DM Sans"/>
              </a:rPr>
              <a:t>Rf : Risk-free rate.</a:t>
            </a:r>
          </a:p>
          <a:p>
            <a:pPr>
              <a:lnSpc>
                <a:spcPts val="3767"/>
              </a:lnSpc>
            </a:pPr>
            <a:r>
              <a:rPr lang="en-US" sz="2898">
                <a:solidFill>
                  <a:srgbClr val="000000"/>
                </a:solidFill>
                <a:latin typeface="DM Sans"/>
              </a:rPr>
              <a:t>σp: Portfolio standard deviation (risk).</a:t>
            </a:r>
          </a:p>
        </p:txBody>
      </p:sp>
      <p:sp>
        <p:nvSpPr>
          <p:cNvPr name="TextBox 6" id="6"/>
          <p:cNvSpPr txBox="true"/>
          <p:nvPr/>
        </p:nvSpPr>
        <p:spPr>
          <a:xfrm rot="0">
            <a:off x="9404966" y="3474826"/>
            <a:ext cx="7854334" cy="5706766"/>
          </a:xfrm>
          <a:prstGeom prst="rect">
            <a:avLst/>
          </a:prstGeom>
        </p:spPr>
        <p:txBody>
          <a:bodyPr anchor="t" rtlCol="false" tIns="0" lIns="0" bIns="0" rIns="0">
            <a:spAutoFit/>
          </a:bodyPr>
          <a:lstStyle/>
          <a:p>
            <a:pPr marL="625749" indent="-312875" lvl="1">
              <a:lnSpc>
                <a:spcPts val="3767"/>
              </a:lnSpc>
              <a:buFont typeface="Arial"/>
              <a:buChar char="•"/>
            </a:pPr>
            <a:r>
              <a:rPr lang="en-US" sz="2898">
                <a:solidFill>
                  <a:srgbClr val="000000"/>
                </a:solidFill>
                <a:latin typeface="DM Sans"/>
              </a:rPr>
              <a:t>Higher Sharpe Ratio implies better risk-adjusted return.</a:t>
            </a:r>
          </a:p>
          <a:p>
            <a:pPr>
              <a:lnSpc>
                <a:spcPts val="3767"/>
              </a:lnSpc>
            </a:pPr>
          </a:p>
          <a:p>
            <a:pPr marL="625749" indent="-312875" lvl="1">
              <a:lnSpc>
                <a:spcPts val="3767"/>
              </a:lnSpc>
              <a:buFont typeface="Arial"/>
              <a:buChar char="•"/>
            </a:pPr>
            <a:r>
              <a:rPr lang="en-US" sz="2898">
                <a:solidFill>
                  <a:srgbClr val="000000"/>
                </a:solidFill>
                <a:latin typeface="DM Sans"/>
              </a:rPr>
              <a:t>Comparing Sharpe Ratios of individual assets to the optimized portfolios helps us to assess if the portfolios offer superior risk-adjusted returns.</a:t>
            </a:r>
          </a:p>
          <a:p>
            <a:pPr>
              <a:lnSpc>
                <a:spcPts val="3767"/>
              </a:lnSpc>
            </a:pPr>
          </a:p>
          <a:p>
            <a:pPr marL="625749" indent="-312875" lvl="1">
              <a:lnSpc>
                <a:spcPts val="3767"/>
              </a:lnSpc>
              <a:buFont typeface="Arial"/>
              <a:buChar char="•"/>
            </a:pPr>
            <a:r>
              <a:rPr lang="en-US" sz="2898">
                <a:solidFill>
                  <a:srgbClr val="000000"/>
                </a:solidFill>
                <a:latin typeface="DM Sans"/>
              </a:rPr>
              <a:t>Portfolios with higher Sharpe Ratios are preferred as they generate more return per unit of risk taken.</a:t>
            </a:r>
          </a:p>
          <a:p>
            <a:pPr>
              <a:lnSpc>
                <a:spcPts val="3767"/>
              </a:lnSpc>
            </a:pPr>
          </a:p>
        </p:txBody>
      </p:sp>
      <p:sp>
        <p:nvSpPr>
          <p:cNvPr name="TextBox 7" id="7"/>
          <p:cNvSpPr txBox="true"/>
          <p:nvPr/>
        </p:nvSpPr>
        <p:spPr>
          <a:xfrm rot="0">
            <a:off x="722887" y="1586600"/>
            <a:ext cx="16842226" cy="953759"/>
          </a:xfrm>
          <a:prstGeom prst="rect">
            <a:avLst/>
          </a:prstGeom>
        </p:spPr>
        <p:txBody>
          <a:bodyPr anchor="t" rtlCol="false" tIns="0" lIns="0" bIns="0" rIns="0">
            <a:spAutoFit/>
          </a:bodyPr>
          <a:lstStyle/>
          <a:p>
            <a:pPr algn="ctr">
              <a:lnSpc>
                <a:spcPts val="7671"/>
              </a:lnSpc>
            </a:pPr>
            <a:r>
              <a:rPr lang="en-US" sz="5900" spc="165">
                <a:solidFill>
                  <a:srgbClr val="3C1053"/>
                </a:solidFill>
                <a:latin typeface="DM Sans Bold"/>
              </a:rPr>
              <a:t>SHARPE RATIO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633495"/>
            <a:ext cx="1044009" cy="4653505"/>
          </a:xfrm>
          <a:custGeom>
            <a:avLst/>
            <a:gdLst/>
            <a:ahLst/>
            <a:cxnLst/>
            <a:rect r="r" b="b" t="t" l="l"/>
            <a:pathLst>
              <a:path h="4653505" w="1044009">
                <a:moveTo>
                  <a:pt x="0" y="0"/>
                </a:moveTo>
                <a:lnTo>
                  <a:pt x="1044009" y="0"/>
                </a:lnTo>
                <a:lnTo>
                  <a:pt x="1044009" y="4653505"/>
                </a:lnTo>
                <a:lnTo>
                  <a:pt x="0" y="4653505"/>
                </a:lnTo>
                <a:lnTo>
                  <a:pt x="0" y="0"/>
                </a:lnTo>
                <a:close/>
              </a:path>
            </a:pathLst>
          </a:custGeom>
          <a:blipFill>
            <a:blip r:embed="rId2">
              <a:extLst>
                <a:ext uri="{96DAC541-7B7A-43D3-8B79-37D633B846F1}">
                  <asvg:svgBlip xmlns:asvg="http://schemas.microsoft.com/office/drawing/2016/SVG/main" r:embed="rId3"/>
                </a:ext>
              </a:extLst>
            </a:blip>
            <a:stretch>
              <a:fillRect l="-21428" t="0" r="-100628" b="0"/>
            </a:stretch>
          </a:blipFill>
        </p:spPr>
      </p:sp>
      <p:sp>
        <p:nvSpPr>
          <p:cNvPr name="Freeform 3" id="3"/>
          <p:cNvSpPr/>
          <p:nvPr/>
        </p:nvSpPr>
        <p:spPr>
          <a:xfrm flipH="false" flipV="false" rot="-10800000">
            <a:off x="16644250" y="2587"/>
            <a:ext cx="1641163" cy="1641163"/>
          </a:xfrm>
          <a:custGeom>
            <a:avLst/>
            <a:gdLst/>
            <a:ahLst/>
            <a:cxnLst/>
            <a:rect r="r" b="b" t="t" l="l"/>
            <a:pathLst>
              <a:path h="1641163" w="1641163">
                <a:moveTo>
                  <a:pt x="0" y="0"/>
                </a:moveTo>
                <a:lnTo>
                  <a:pt x="1641163" y="0"/>
                </a:lnTo>
                <a:lnTo>
                  <a:pt x="1641163" y="1641163"/>
                </a:lnTo>
                <a:lnTo>
                  <a:pt x="0" y="16411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941239" y="3897300"/>
            <a:ext cx="6247037" cy="1283306"/>
          </a:xfrm>
          <a:custGeom>
            <a:avLst/>
            <a:gdLst/>
            <a:ahLst/>
            <a:cxnLst/>
            <a:rect r="r" b="b" t="t" l="l"/>
            <a:pathLst>
              <a:path h="1283306" w="6247037">
                <a:moveTo>
                  <a:pt x="0" y="0"/>
                </a:moveTo>
                <a:lnTo>
                  <a:pt x="6247037" y="0"/>
                </a:lnTo>
                <a:lnTo>
                  <a:pt x="6247037" y="1283306"/>
                </a:lnTo>
                <a:lnTo>
                  <a:pt x="0" y="1283306"/>
                </a:lnTo>
                <a:lnTo>
                  <a:pt x="0" y="0"/>
                </a:lnTo>
                <a:close/>
              </a:path>
            </a:pathLst>
          </a:custGeom>
          <a:blipFill>
            <a:blip r:embed="rId6"/>
            <a:stretch>
              <a:fillRect l="0" t="0" r="0" b="0"/>
            </a:stretch>
          </a:blipFill>
        </p:spPr>
      </p:sp>
      <p:sp>
        <p:nvSpPr>
          <p:cNvPr name="TextBox 5" id="5"/>
          <p:cNvSpPr txBox="true"/>
          <p:nvPr/>
        </p:nvSpPr>
        <p:spPr>
          <a:xfrm rot="0">
            <a:off x="2618566" y="6063481"/>
            <a:ext cx="5389081" cy="1896766"/>
          </a:xfrm>
          <a:prstGeom prst="rect">
            <a:avLst/>
          </a:prstGeom>
        </p:spPr>
        <p:txBody>
          <a:bodyPr anchor="t" rtlCol="false" tIns="0" lIns="0" bIns="0" rIns="0">
            <a:spAutoFit/>
          </a:bodyPr>
          <a:lstStyle/>
          <a:p>
            <a:pPr>
              <a:lnSpc>
                <a:spcPts val="3767"/>
              </a:lnSpc>
            </a:pPr>
            <a:r>
              <a:rPr lang="en-US" sz="2898">
                <a:solidFill>
                  <a:srgbClr val="000000"/>
                </a:solidFill>
                <a:latin typeface="DM Sans"/>
              </a:rPr>
              <a:t>R</a:t>
            </a:r>
            <a:r>
              <a:rPr lang="en-US" sz="2898">
                <a:solidFill>
                  <a:srgbClr val="000000"/>
                </a:solidFill>
                <a:latin typeface="DM Sans"/>
              </a:rPr>
              <a:t>p :Portfolio return.</a:t>
            </a:r>
          </a:p>
          <a:p>
            <a:pPr>
              <a:lnSpc>
                <a:spcPts val="3767"/>
              </a:lnSpc>
            </a:pPr>
            <a:r>
              <a:rPr lang="en-US" sz="2898">
                <a:solidFill>
                  <a:srgbClr val="000000"/>
                </a:solidFill>
                <a:latin typeface="DM Sans"/>
              </a:rPr>
              <a:t>Rf : Risk-free rate.</a:t>
            </a:r>
          </a:p>
          <a:p>
            <a:pPr>
              <a:lnSpc>
                <a:spcPts val="3767"/>
              </a:lnSpc>
            </a:pPr>
            <a:r>
              <a:rPr lang="en-US" sz="2898">
                <a:solidFill>
                  <a:srgbClr val="000000"/>
                </a:solidFill>
                <a:latin typeface="DM Sans"/>
              </a:rPr>
              <a:t>βp: Portfolio beta, a measure of systematic risk.</a:t>
            </a:r>
          </a:p>
        </p:txBody>
      </p:sp>
      <p:sp>
        <p:nvSpPr>
          <p:cNvPr name="TextBox 6" id="6"/>
          <p:cNvSpPr txBox="true"/>
          <p:nvPr/>
        </p:nvSpPr>
        <p:spPr>
          <a:xfrm rot="0">
            <a:off x="9404966" y="3075284"/>
            <a:ext cx="7854334" cy="5706766"/>
          </a:xfrm>
          <a:prstGeom prst="rect">
            <a:avLst/>
          </a:prstGeom>
        </p:spPr>
        <p:txBody>
          <a:bodyPr anchor="t" rtlCol="false" tIns="0" lIns="0" bIns="0" rIns="0">
            <a:spAutoFit/>
          </a:bodyPr>
          <a:lstStyle/>
          <a:p>
            <a:pPr marL="625749" indent="-312875" lvl="1">
              <a:lnSpc>
                <a:spcPts val="3767"/>
              </a:lnSpc>
              <a:buFont typeface="Arial"/>
              <a:buChar char="•"/>
            </a:pPr>
            <a:r>
              <a:rPr lang="en-US" sz="2898">
                <a:solidFill>
                  <a:srgbClr val="000000"/>
                </a:solidFill>
                <a:latin typeface="DM Sans"/>
              </a:rPr>
              <a:t>Higher Treynor Ratio indicates better risk-adjusted performance relative to systematic risk.</a:t>
            </a:r>
          </a:p>
          <a:p>
            <a:pPr>
              <a:lnSpc>
                <a:spcPts val="3767"/>
              </a:lnSpc>
            </a:pPr>
          </a:p>
          <a:p>
            <a:pPr marL="625749" indent="-312875" lvl="1">
              <a:lnSpc>
                <a:spcPts val="3767"/>
              </a:lnSpc>
              <a:buFont typeface="Arial"/>
              <a:buChar char="•"/>
            </a:pPr>
            <a:r>
              <a:rPr lang="en-US" sz="2898">
                <a:solidFill>
                  <a:srgbClr val="000000"/>
                </a:solidFill>
                <a:latin typeface="DM Sans"/>
              </a:rPr>
              <a:t>It helps in evaluating how well a portfolio compensates investors for bearing systematic risk.</a:t>
            </a:r>
          </a:p>
          <a:p>
            <a:pPr>
              <a:lnSpc>
                <a:spcPts val="3767"/>
              </a:lnSpc>
            </a:pPr>
          </a:p>
          <a:p>
            <a:pPr marL="625749" indent="-312875" lvl="1">
              <a:lnSpc>
                <a:spcPts val="3767"/>
              </a:lnSpc>
              <a:buFont typeface="Arial"/>
              <a:buChar char="•"/>
            </a:pPr>
            <a:r>
              <a:rPr lang="en-US" sz="2898">
                <a:solidFill>
                  <a:srgbClr val="000000"/>
                </a:solidFill>
                <a:latin typeface="DM Sans"/>
              </a:rPr>
              <a:t>Comparing Treynor Ratios allows us to assess if the optimized portfolios provide excess return relative to their systematic risk.</a:t>
            </a:r>
          </a:p>
        </p:txBody>
      </p:sp>
      <p:sp>
        <p:nvSpPr>
          <p:cNvPr name="TextBox 7" id="7"/>
          <p:cNvSpPr txBox="true"/>
          <p:nvPr/>
        </p:nvSpPr>
        <p:spPr>
          <a:xfrm rot="0">
            <a:off x="722887" y="1586600"/>
            <a:ext cx="16842226" cy="1925309"/>
          </a:xfrm>
          <a:prstGeom prst="rect">
            <a:avLst/>
          </a:prstGeom>
        </p:spPr>
        <p:txBody>
          <a:bodyPr anchor="t" rtlCol="false" tIns="0" lIns="0" bIns="0" rIns="0">
            <a:spAutoFit/>
          </a:bodyPr>
          <a:lstStyle/>
          <a:p>
            <a:pPr algn="ctr">
              <a:lnSpc>
                <a:spcPts val="7671"/>
              </a:lnSpc>
            </a:pPr>
            <a:r>
              <a:rPr lang="en-US" sz="5900" spc="165">
                <a:solidFill>
                  <a:srgbClr val="3C1053"/>
                </a:solidFill>
                <a:latin typeface="DM Sans Bold"/>
              </a:rPr>
              <a:t>TREYNOR RATIO</a:t>
            </a:r>
          </a:p>
          <a:p>
            <a:pPr algn="ctr">
              <a:lnSpc>
                <a:spcPts val="7671"/>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3911200" y="-16447"/>
            <a:ext cx="4376800" cy="10303447"/>
          </a:xfrm>
          <a:custGeom>
            <a:avLst/>
            <a:gdLst/>
            <a:ahLst/>
            <a:cxnLst/>
            <a:rect r="r" b="b" t="t" l="l"/>
            <a:pathLst>
              <a:path h="10303447" w="4376800">
                <a:moveTo>
                  <a:pt x="4376800" y="0"/>
                </a:moveTo>
                <a:lnTo>
                  <a:pt x="0" y="0"/>
                </a:lnTo>
                <a:lnTo>
                  <a:pt x="0" y="10303447"/>
                </a:lnTo>
                <a:lnTo>
                  <a:pt x="4376800" y="10303447"/>
                </a:lnTo>
                <a:lnTo>
                  <a:pt x="4376800" y="0"/>
                </a:lnTo>
                <a:close/>
              </a:path>
            </a:pathLst>
          </a:custGeom>
          <a:blipFill>
            <a:blip r:embed="rId2">
              <a:extLst>
                <a:ext uri="{96DAC541-7B7A-43D3-8B79-37D633B846F1}">
                  <asvg:svgBlip xmlns:asvg="http://schemas.microsoft.com/office/drawing/2016/SVG/main" r:embed="rId3"/>
                </a:ext>
              </a:extLst>
            </a:blip>
            <a:stretch>
              <a:fillRect l="-18197" t="0" r="0" b="-54"/>
            </a:stretch>
          </a:blipFill>
        </p:spPr>
      </p:sp>
      <p:sp>
        <p:nvSpPr>
          <p:cNvPr name="TextBox 3" id="3"/>
          <p:cNvSpPr txBox="true"/>
          <p:nvPr/>
        </p:nvSpPr>
        <p:spPr>
          <a:xfrm rot="0">
            <a:off x="3182159" y="952500"/>
            <a:ext cx="14404407" cy="1412234"/>
          </a:xfrm>
          <a:prstGeom prst="rect">
            <a:avLst/>
          </a:prstGeom>
        </p:spPr>
        <p:txBody>
          <a:bodyPr anchor="t" rtlCol="false" tIns="0" lIns="0" bIns="0" rIns="0">
            <a:spAutoFit/>
          </a:bodyPr>
          <a:lstStyle/>
          <a:p>
            <a:pPr>
              <a:lnSpc>
                <a:spcPts val="11440"/>
              </a:lnSpc>
            </a:pPr>
            <a:r>
              <a:rPr lang="en-US" sz="8800" spc="246">
                <a:solidFill>
                  <a:srgbClr val="3C1053"/>
                </a:solidFill>
                <a:latin typeface="DM Sans Bold"/>
              </a:rPr>
              <a:t>RESULTS</a:t>
            </a:r>
          </a:p>
        </p:txBody>
      </p:sp>
      <p:sp>
        <p:nvSpPr>
          <p:cNvPr name="TextBox 4" id="4"/>
          <p:cNvSpPr txBox="true"/>
          <p:nvPr/>
        </p:nvSpPr>
        <p:spPr>
          <a:xfrm rot="0">
            <a:off x="1674225" y="2336159"/>
            <a:ext cx="10735985" cy="6182995"/>
          </a:xfrm>
          <a:prstGeom prst="rect">
            <a:avLst/>
          </a:prstGeom>
        </p:spPr>
        <p:txBody>
          <a:bodyPr anchor="t" rtlCol="false" tIns="0" lIns="0" bIns="0" rIns="0">
            <a:spAutoFit/>
          </a:bodyPr>
          <a:lstStyle/>
          <a:p>
            <a:pPr>
              <a:lnSpc>
                <a:spcPts val="3770"/>
              </a:lnSpc>
            </a:pPr>
            <a:r>
              <a:rPr lang="en-US" sz="2900" spc="81">
                <a:solidFill>
                  <a:srgbClr val="3C1053"/>
                </a:solidFill>
                <a:latin typeface="DM Sans"/>
              </a:rPr>
              <a:t>PORTFOLIO 1 - SHARPE RATIO: 0.400621819582343</a:t>
            </a:r>
          </a:p>
          <a:p>
            <a:pPr>
              <a:lnSpc>
                <a:spcPts val="3770"/>
              </a:lnSpc>
            </a:pPr>
            <a:r>
              <a:rPr lang="en-US" sz="2900" spc="81">
                <a:solidFill>
                  <a:srgbClr val="3C1053"/>
                </a:solidFill>
                <a:latin typeface="DM Sans"/>
              </a:rPr>
              <a:t>PORTFOLIO 2 - SHARPE RATIO: 0.400621819582343</a:t>
            </a:r>
          </a:p>
          <a:p>
            <a:pPr>
              <a:lnSpc>
                <a:spcPts val="3770"/>
              </a:lnSpc>
            </a:pPr>
            <a:r>
              <a:rPr lang="en-US" sz="2900" spc="81">
                <a:solidFill>
                  <a:srgbClr val="3C1053"/>
                </a:solidFill>
                <a:latin typeface="DM Sans"/>
              </a:rPr>
              <a:t>AAPL - Sharpe Ratio: 0.012981986434434455</a:t>
            </a:r>
          </a:p>
          <a:p>
            <a:pPr>
              <a:lnSpc>
                <a:spcPts val="3770"/>
              </a:lnSpc>
            </a:pPr>
            <a:r>
              <a:rPr lang="en-US" sz="2900" spc="81">
                <a:solidFill>
                  <a:srgbClr val="3C1053"/>
                </a:solidFill>
                <a:latin typeface="DM Sans"/>
              </a:rPr>
              <a:t>ADANIPOWER.NS - Sharpe Ratio: 0.003216858329258295</a:t>
            </a:r>
          </a:p>
          <a:p>
            <a:pPr>
              <a:lnSpc>
                <a:spcPts val="3770"/>
              </a:lnSpc>
            </a:pPr>
            <a:r>
              <a:rPr lang="en-US" sz="2900" spc="81">
                <a:solidFill>
                  <a:srgbClr val="3C1053"/>
                </a:solidFill>
                <a:latin typeface="DM Sans"/>
              </a:rPr>
              <a:t>AMD - Sharpe Ratio: -0.013536541168983108</a:t>
            </a:r>
          </a:p>
          <a:p>
            <a:pPr>
              <a:lnSpc>
                <a:spcPts val="3770"/>
              </a:lnSpc>
            </a:pPr>
            <a:r>
              <a:rPr lang="en-US" sz="2900" spc="81">
                <a:solidFill>
                  <a:srgbClr val="3C1053"/>
                </a:solidFill>
                <a:latin typeface="DM Sans"/>
              </a:rPr>
              <a:t>F - Sharpe Ratio: 0.013072035516164435</a:t>
            </a:r>
          </a:p>
          <a:p>
            <a:pPr>
              <a:lnSpc>
                <a:spcPts val="3770"/>
              </a:lnSpc>
            </a:pPr>
            <a:r>
              <a:rPr lang="en-US" sz="2900" spc="81">
                <a:solidFill>
                  <a:srgbClr val="3C1053"/>
                </a:solidFill>
                <a:latin typeface="DM Sans"/>
              </a:rPr>
              <a:t>INTC - Sharpe Ratio: -0.0010017027745127353</a:t>
            </a:r>
          </a:p>
          <a:p>
            <a:pPr>
              <a:lnSpc>
                <a:spcPts val="3770"/>
              </a:lnSpc>
            </a:pPr>
            <a:r>
              <a:rPr lang="en-US" sz="2900" spc="81">
                <a:solidFill>
                  <a:srgbClr val="3C1053"/>
                </a:solidFill>
                <a:latin typeface="DM Sans"/>
              </a:rPr>
              <a:t>META - Sharpe Ratio: 0.000565040438834808</a:t>
            </a:r>
          </a:p>
          <a:p>
            <a:pPr>
              <a:lnSpc>
                <a:spcPts val="3770"/>
              </a:lnSpc>
            </a:pPr>
            <a:r>
              <a:rPr lang="en-US" sz="2900" spc="81">
                <a:solidFill>
                  <a:srgbClr val="3C1053"/>
                </a:solidFill>
                <a:latin typeface="DM Sans"/>
              </a:rPr>
              <a:t>MSFT - Sharpe Ratio: 0.010256619319375085</a:t>
            </a:r>
          </a:p>
          <a:p>
            <a:pPr>
              <a:lnSpc>
                <a:spcPts val="3770"/>
              </a:lnSpc>
            </a:pPr>
            <a:r>
              <a:rPr lang="en-US" sz="2900" spc="81">
                <a:solidFill>
                  <a:srgbClr val="3C1053"/>
                </a:solidFill>
                <a:latin typeface="DM Sans"/>
              </a:rPr>
              <a:t>QCOM - Sharpe Ratio: 0.010639963396855459</a:t>
            </a:r>
          </a:p>
          <a:p>
            <a:pPr>
              <a:lnSpc>
                <a:spcPts val="3770"/>
              </a:lnSpc>
            </a:pPr>
            <a:r>
              <a:rPr lang="en-US" sz="2900" spc="81">
                <a:solidFill>
                  <a:srgbClr val="3C1053"/>
                </a:solidFill>
                <a:latin typeface="DM Sans"/>
              </a:rPr>
              <a:t>RELIANCE.NS - Sharpe Ratio: 0.01970838422150309</a:t>
            </a:r>
          </a:p>
          <a:p>
            <a:pPr>
              <a:lnSpc>
                <a:spcPts val="3770"/>
              </a:lnSpc>
            </a:pPr>
            <a:r>
              <a:rPr lang="en-US" sz="2900" spc="81">
                <a:solidFill>
                  <a:srgbClr val="3C1053"/>
                </a:solidFill>
                <a:latin typeface="DM Sans"/>
              </a:rPr>
              <a:t>TSLA - Sharpe Ratio: 0.04457798357252183</a:t>
            </a:r>
          </a:p>
          <a:p>
            <a:pPr>
              <a:lnSpc>
                <a:spcPts val="377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3911200" y="-16447"/>
            <a:ext cx="4376800" cy="10303447"/>
          </a:xfrm>
          <a:custGeom>
            <a:avLst/>
            <a:gdLst/>
            <a:ahLst/>
            <a:cxnLst/>
            <a:rect r="r" b="b" t="t" l="l"/>
            <a:pathLst>
              <a:path h="10303447" w="4376800">
                <a:moveTo>
                  <a:pt x="4376800" y="0"/>
                </a:moveTo>
                <a:lnTo>
                  <a:pt x="0" y="0"/>
                </a:lnTo>
                <a:lnTo>
                  <a:pt x="0" y="10303447"/>
                </a:lnTo>
                <a:lnTo>
                  <a:pt x="4376800" y="10303447"/>
                </a:lnTo>
                <a:lnTo>
                  <a:pt x="4376800" y="0"/>
                </a:lnTo>
                <a:close/>
              </a:path>
            </a:pathLst>
          </a:custGeom>
          <a:blipFill>
            <a:blip r:embed="rId2">
              <a:extLst>
                <a:ext uri="{96DAC541-7B7A-43D3-8B79-37D633B846F1}">
                  <asvg:svgBlip xmlns:asvg="http://schemas.microsoft.com/office/drawing/2016/SVG/main" r:embed="rId3"/>
                </a:ext>
              </a:extLst>
            </a:blip>
            <a:stretch>
              <a:fillRect l="-18197" t="0" r="0" b="-54"/>
            </a:stretch>
          </a:blipFill>
        </p:spPr>
      </p:sp>
      <p:sp>
        <p:nvSpPr>
          <p:cNvPr name="TextBox 3" id="3"/>
          <p:cNvSpPr txBox="true"/>
          <p:nvPr/>
        </p:nvSpPr>
        <p:spPr>
          <a:xfrm rot="0">
            <a:off x="1028700" y="952500"/>
            <a:ext cx="14404407" cy="1412234"/>
          </a:xfrm>
          <a:prstGeom prst="rect">
            <a:avLst/>
          </a:prstGeom>
        </p:spPr>
        <p:txBody>
          <a:bodyPr anchor="t" rtlCol="false" tIns="0" lIns="0" bIns="0" rIns="0">
            <a:spAutoFit/>
          </a:bodyPr>
          <a:lstStyle/>
          <a:p>
            <a:pPr>
              <a:lnSpc>
                <a:spcPts val="11440"/>
              </a:lnSpc>
            </a:pPr>
            <a:r>
              <a:rPr lang="en-US" sz="8800" spc="246">
                <a:solidFill>
                  <a:srgbClr val="3C1053"/>
                </a:solidFill>
                <a:latin typeface="DM Sans Bold"/>
              </a:rPr>
              <a:t>RESULTS</a:t>
            </a:r>
          </a:p>
        </p:txBody>
      </p:sp>
      <p:sp>
        <p:nvSpPr>
          <p:cNvPr name="TextBox 4" id="4"/>
          <p:cNvSpPr txBox="true"/>
          <p:nvPr/>
        </p:nvSpPr>
        <p:spPr>
          <a:xfrm rot="0">
            <a:off x="1315617" y="2508354"/>
            <a:ext cx="11276474" cy="5706745"/>
          </a:xfrm>
          <a:prstGeom prst="rect">
            <a:avLst/>
          </a:prstGeom>
        </p:spPr>
        <p:txBody>
          <a:bodyPr anchor="t" rtlCol="false" tIns="0" lIns="0" bIns="0" rIns="0">
            <a:spAutoFit/>
          </a:bodyPr>
          <a:lstStyle/>
          <a:p>
            <a:pPr algn="just">
              <a:lnSpc>
                <a:spcPts val="3770"/>
              </a:lnSpc>
            </a:pPr>
            <a:r>
              <a:rPr lang="en-US" sz="2900" spc="81">
                <a:solidFill>
                  <a:srgbClr val="3C1053"/>
                </a:solidFill>
                <a:latin typeface="DM Sans"/>
              </a:rPr>
              <a:t>PORTFOLIO 1 - TREYNOR RATIO: -0.0077741919986532735</a:t>
            </a:r>
          </a:p>
          <a:p>
            <a:pPr algn="just">
              <a:lnSpc>
                <a:spcPts val="3770"/>
              </a:lnSpc>
            </a:pPr>
            <a:r>
              <a:rPr lang="en-US" sz="2900" spc="81">
                <a:solidFill>
                  <a:srgbClr val="3C1053"/>
                </a:solidFill>
                <a:latin typeface="DM Sans"/>
              </a:rPr>
              <a:t>PORTFOLIO 2 - TREYNOR RATIO: -0.00777419199865327</a:t>
            </a:r>
          </a:p>
          <a:p>
            <a:pPr algn="just">
              <a:lnSpc>
                <a:spcPts val="3770"/>
              </a:lnSpc>
            </a:pPr>
            <a:r>
              <a:rPr lang="en-US" sz="2900" spc="81">
                <a:solidFill>
                  <a:srgbClr val="3C1053"/>
                </a:solidFill>
                <a:latin typeface="DM Sans"/>
              </a:rPr>
              <a:t>AAPL - Treynor Ratio: 0.0005466758920680525</a:t>
            </a:r>
          </a:p>
          <a:p>
            <a:pPr algn="just">
              <a:lnSpc>
                <a:spcPts val="3770"/>
              </a:lnSpc>
            </a:pPr>
            <a:r>
              <a:rPr lang="en-US" sz="2900" spc="81">
                <a:solidFill>
                  <a:srgbClr val="3C1053"/>
                </a:solidFill>
                <a:latin typeface="DM Sans"/>
              </a:rPr>
              <a:t>ADANIPOWER.NS-Treynor Ratio: 0.0005466758920680522</a:t>
            </a:r>
          </a:p>
          <a:p>
            <a:pPr algn="just">
              <a:lnSpc>
                <a:spcPts val="3770"/>
              </a:lnSpc>
            </a:pPr>
            <a:r>
              <a:rPr lang="en-US" sz="2900" spc="81">
                <a:solidFill>
                  <a:srgbClr val="3C1053"/>
                </a:solidFill>
                <a:latin typeface="DM Sans"/>
              </a:rPr>
              <a:t>AMD - Treynor Ratio: 0.0005466758920680526</a:t>
            </a:r>
          </a:p>
          <a:p>
            <a:pPr algn="just">
              <a:lnSpc>
                <a:spcPts val="3770"/>
              </a:lnSpc>
            </a:pPr>
            <a:r>
              <a:rPr lang="en-US" sz="2900" spc="81">
                <a:solidFill>
                  <a:srgbClr val="3C1053"/>
                </a:solidFill>
                <a:latin typeface="DM Sans"/>
              </a:rPr>
              <a:t>F - Treynor Ratio: 0.0005466758920680527</a:t>
            </a:r>
          </a:p>
          <a:p>
            <a:pPr algn="just">
              <a:lnSpc>
                <a:spcPts val="3770"/>
              </a:lnSpc>
            </a:pPr>
            <a:r>
              <a:rPr lang="en-US" sz="2900" spc="81">
                <a:solidFill>
                  <a:srgbClr val="3C1053"/>
                </a:solidFill>
                <a:latin typeface="DM Sans"/>
              </a:rPr>
              <a:t>INTC - Treynor Ratio: 0.0005466758920680527</a:t>
            </a:r>
          </a:p>
          <a:p>
            <a:pPr algn="just">
              <a:lnSpc>
                <a:spcPts val="3770"/>
              </a:lnSpc>
            </a:pPr>
            <a:r>
              <a:rPr lang="en-US" sz="2900" spc="81">
                <a:solidFill>
                  <a:srgbClr val="3C1053"/>
                </a:solidFill>
                <a:latin typeface="DM Sans"/>
              </a:rPr>
              <a:t>META - Treynor Ratio: 0.0005466758920680596</a:t>
            </a:r>
          </a:p>
          <a:p>
            <a:pPr algn="just">
              <a:lnSpc>
                <a:spcPts val="3770"/>
              </a:lnSpc>
            </a:pPr>
            <a:r>
              <a:rPr lang="en-US" sz="2900" spc="81">
                <a:solidFill>
                  <a:srgbClr val="3C1053"/>
                </a:solidFill>
                <a:latin typeface="DM Sans"/>
              </a:rPr>
              <a:t>MSFT - Treynor Ratio: 0.0005466758920680526</a:t>
            </a:r>
          </a:p>
          <a:p>
            <a:pPr algn="just">
              <a:lnSpc>
                <a:spcPts val="3770"/>
              </a:lnSpc>
            </a:pPr>
            <a:r>
              <a:rPr lang="en-US" sz="2900" spc="81">
                <a:solidFill>
                  <a:srgbClr val="3C1053"/>
                </a:solidFill>
                <a:latin typeface="DM Sans"/>
              </a:rPr>
              <a:t>QCOM - Treynor Ratio: 0.0005466758920680532</a:t>
            </a:r>
          </a:p>
          <a:p>
            <a:pPr algn="just">
              <a:lnSpc>
                <a:spcPts val="3770"/>
              </a:lnSpc>
            </a:pPr>
            <a:r>
              <a:rPr lang="en-US" sz="2900" spc="81">
                <a:solidFill>
                  <a:srgbClr val="3C1053"/>
                </a:solidFill>
                <a:latin typeface="DM Sans"/>
              </a:rPr>
              <a:t>RELIANCE.NS - Treynor Ratio: 0.0005466758920680529</a:t>
            </a:r>
          </a:p>
          <a:p>
            <a:pPr algn="just">
              <a:lnSpc>
                <a:spcPts val="3770"/>
              </a:lnSpc>
              <a:spcBef>
                <a:spcPct val="0"/>
              </a:spcBef>
            </a:pPr>
            <a:r>
              <a:rPr lang="en-US" sz="2900" spc="81">
                <a:solidFill>
                  <a:srgbClr val="3C1053"/>
                </a:solidFill>
                <a:latin typeface="DM Sans"/>
              </a:rPr>
              <a:t>TSLA - Treynor Ratio: 0.000546675892068052</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633495"/>
            <a:ext cx="1044009" cy="4653505"/>
          </a:xfrm>
          <a:custGeom>
            <a:avLst/>
            <a:gdLst/>
            <a:ahLst/>
            <a:cxnLst/>
            <a:rect r="r" b="b" t="t" l="l"/>
            <a:pathLst>
              <a:path h="4653505" w="1044009">
                <a:moveTo>
                  <a:pt x="0" y="0"/>
                </a:moveTo>
                <a:lnTo>
                  <a:pt x="1044009" y="0"/>
                </a:lnTo>
                <a:lnTo>
                  <a:pt x="1044009" y="4653505"/>
                </a:lnTo>
                <a:lnTo>
                  <a:pt x="0" y="4653505"/>
                </a:lnTo>
                <a:lnTo>
                  <a:pt x="0" y="0"/>
                </a:lnTo>
                <a:close/>
              </a:path>
            </a:pathLst>
          </a:custGeom>
          <a:blipFill>
            <a:blip r:embed="rId2">
              <a:extLst>
                <a:ext uri="{96DAC541-7B7A-43D3-8B79-37D633B846F1}">
                  <asvg:svgBlip xmlns:asvg="http://schemas.microsoft.com/office/drawing/2016/SVG/main" r:embed="rId3"/>
                </a:ext>
              </a:extLst>
            </a:blip>
            <a:stretch>
              <a:fillRect l="-21428" t="0" r="-100628" b="0"/>
            </a:stretch>
          </a:blipFill>
        </p:spPr>
      </p:sp>
      <p:sp>
        <p:nvSpPr>
          <p:cNvPr name="TextBox 3" id="3"/>
          <p:cNvSpPr txBox="true"/>
          <p:nvPr/>
        </p:nvSpPr>
        <p:spPr>
          <a:xfrm rot="0">
            <a:off x="1028700" y="267074"/>
            <a:ext cx="16842226" cy="2677152"/>
          </a:xfrm>
          <a:prstGeom prst="rect">
            <a:avLst/>
          </a:prstGeom>
        </p:spPr>
        <p:txBody>
          <a:bodyPr anchor="t" rtlCol="false" tIns="0" lIns="0" bIns="0" rIns="0">
            <a:spAutoFit/>
          </a:bodyPr>
          <a:lstStyle/>
          <a:p>
            <a:pPr algn="ctr">
              <a:lnSpc>
                <a:spcPts val="10660"/>
              </a:lnSpc>
            </a:pPr>
            <a:r>
              <a:rPr lang="en-US" sz="8200" spc="229">
                <a:solidFill>
                  <a:srgbClr val="3C1053"/>
                </a:solidFill>
                <a:latin typeface="DM Sans Bold"/>
              </a:rPr>
              <a:t>KEY INSIGHTS</a:t>
            </a:r>
          </a:p>
          <a:p>
            <a:pPr algn="ctr">
              <a:lnSpc>
                <a:spcPts val="10660"/>
              </a:lnSpc>
            </a:pPr>
          </a:p>
        </p:txBody>
      </p:sp>
      <p:sp>
        <p:nvSpPr>
          <p:cNvPr name="Freeform 4" id="4"/>
          <p:cNvSpPr/>
          <p:nvPr/>
        </p:nvSpPr>
        <p:spPr>
          <a:xfrm flipH="false" flipV="false" rot="-10800000">
            <a:off x="16644250" y="2587"/>
            <a:ext cx="1641163" cy="1641163"/>
          </a:xfrm>
          <a:custGeom>
            <a:avLst/>
            <a:gdLst/>
            <a:ahLst/>
            <a:cxnLst/>
            <a:rect r="r" b="b" t="t" l="l"/>
            <a:pathLst>
              <a:path h="1641163" w="1641163">
                <a:moveTo>
                  <a:pt x="0" y="0"/>
                </a:moveTo>
                <a:lnTo>
                  <a:pt x="1641163" y="0"/>
                </a:lnTo>
                <a:lnTo>
                  <a:pt x="1641163" y="1641163"/>
                </a:lnTo>
                <a:lnTo>
                  <a:pt x="0" y="16411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550632" y="2915651"/>
            <a:ext cx="7854334" cy="5230516"/>
          </a:xfrm>
          <a:prstGeom prst="rect">
            <a:avLst/>
          </a:prstGeom>
        </p:spPr>
        <p:txBody>
          <a:bodyPr anchor="t" rtlCol="false" tIns="0" lIns="0" bIns="0" rIns="0">
            <a:spAutoFit/>
          </a:bodyPr>
          <a:lstStyle/>
          <a:p>
            <a:pPr>
              <a:lnSpc>
                <a:spcPts val="3767"/>
              </a:lnSpc>
            </a:pPr>
            <a:r>
              <a:rPr lang="en-US" sz="2898">
                <a:solidFill>
                  <a:srgbClr val="000000"/>
                </a:solidFill>
                <a:latin typeface="DM Sans Bold"/>
              </a:rPr>
              <a:t>Markowitz Approach:</a:t>
            </a:r>
          </a:p>
          <a:p>
            <a:pPr>
              <a:lnSpc>
                <a:spcPts val="3767"/>
              </a:lnSpc>
            </a:pPr>
          </a:p>
          <a:p>
            <a:pPr marL="625749" indent="-312875" lvl="1">
              <a:lnSpc>
                <a:spcPts val="3767"/>
              </a:lnSpc>
              <a:buFont typeface="Arial"/>
              <a:buChar char="•"/>
            </a:pPr>
            <a:r>
              <a:rPr lang="en-US" sz="2898">
                <a:solidFill>
                  <a:srgbClr val="000000"/>
                </a:solidFill>
                <a:latin typeface="DM Sans"/>
              </a:rPr>
              <a:t>Diversification</a:t>
            </a:r>
          </a:p>
          <a:p>
            <a:pPr>
              <a:lnSpc>
                <a:spcPts val="3767"/>
              </a:lnSpc>
            </a:pPr>
          </a:p>
          <a:p>
            <a:pPr marL="625749" indent="-312875" lvl="1">
              <a:lnSpc>
                <a:spcPts val="3767"/>
              </a:lnSpc>
              <a:buFont typeface="Arial"/>
              <a:buChar char="•"/>
            </a:pPr>
            <a:r>
              <a:rPr lang="en-US" sz="2898">
                <a:solidFill>
                  <a:srgbClr val="000000"/>
                </a:solidFill>
                <a:latin typeface="DM Sans"/>
              </a:rPr>
              <a:t>Efficient Frontier</a:t>
            </a:r>
          </a:p>
          <a:p>
            <a:pPr>
              <a:lnSpc>
                <a:spcPts val="3767"/>
              </a:lnSpc>
            </a:pPr>
          </a:p>
          <a:p>
            <a:pPr marL="625749" indent="-312875" lvl="1">
              <a:lnSpc>
                <a:spcPts val="3767"/>
              </a:lnSpc>
              <a:buFont typeface="Arial"/>
              <a:buChar char="•"/>
            </a:pPr>
            <a:r>
              <a:rPr lang="en-US" sz="2898">
                <a:solidFill>
                  <a:srgbClr val="000000"/>
                </a:solidFill>
                <a:latin typeface="DM Sans"/>
              </a:rPr>
              <a:t>Individual Asset Consideration</a:t>
            </a:r>
          </a:p>
          <a:p>
            <a:pPr>
              <a:lnSpc>
                <a:spcPts val="3767"/>
              </a:lnSpc>
            </a:pPr>
          </a:p>
          <a:p>
            <a:pPr marL="625749" indent="-312875" lvl="1">
              <a:lnSpc>
                <a:spcPts val="3767"/>
              </a:lnSpc>
              <a:buFont typeface="Arial"/>
              <a:buChar char="•"/>
            </a:pPr>
            <a:r>
              <a:rPr lang="en-US" sz="2898">
                <a:solidFill>
                  <a:srgbClr val="000000"/>
                </a:solidFill>
                <a:latin typeface="DM Sans"/>
              </a:rPr>
              <a:t>Optimal Portfolio Selection</a:t>
            </a:r>
          </a:p>
          <a:p>
            <a:pPr>
              <a:lnSpc>
                <a:spcPts val="3767"/>
              </a:lnSpc>
            </a:pPr>
          </a:p>
          <a:p>
            <a:pPr marL="625749" indent="-312875" lvl="1">
              <a:lnSpc>
                <a:spcPts val="3767"/>
              </a:lnSpc>
              <a:buFont typeface="Arial"/>
              <a:buChar char="•"/>
            </a:pPr>
            <a:r>
              <a:rPr lang="en-US" sz="2898">
                <a:solidFill>
                  <a:srgbClr val="000000"/>
                </a:solidFill>
                <a:latin typeface="DM Sans"/>
              </a:rPr>
              <a:t>Risk Management</a:t>
            </a:r>
          </a:p>
        </p:txBody>
      </p:sp>
      <p:sp>
        <p:nvSpPr>
          <p:cNvPr name="TextBox 6" id="6"/>
          <p:cNvSpPr txBox="true"/>
          <p:nvPr/>
        </p:nvSpPr>
        <p:spPr>
          <a:xfrm rot="0">
            <a:off x="9610497" y="2915651"/>
            <a:ext cx="7854334" cy="5230516"/>
          </a:xfrm>
          <a:prstGeom prst="rect">
            <a:avLst/>
          </a:prstGeom>
        </p:spPr>
        <p:txBody>
          <a:bodyPr anchor="t" rtlCol="false" tIns="0" lIns="0" bIns="0" rIns="0">
            <a:spAutoFit/>
          </a:bodyPr>
          <a:lstStyle/>
          <a:p>
            <a:pPr>
              <a:lnSpc>
                <a:spcPts val="3767"/>
              </a:lnSpc>
            </a:pPr>
            <a:r>
              <a:rPr lang="en-US" sz="2898">
                <a:solidFill>
                  <a:srgbClr val="000000"/>
                </a:solidFill>
                <a:latin typeface="DM Sans Bold"/>
              </a:rPr>
              <a:t>CAPM Approach:</a:t>
            </a:r>
          </a:p>
          <a:p>
            <a:pPr>
              <a:lnSpc>
                <a:spcPts val="3767"/>
              </a:lnSpc>
            </a:pPr>
          </a:p>
          <a:p>
            <a:pPr marL="625749" indent="-312875" lvl="1">
              <a:lnSpc>
                <a:spcPts val="3767"/>
              </a:lnSpc>
              <a:buFont typeface="Arial"/>
              <a:buChar char="•"/>
            </a:pPr>
            <a:r>
              <a:rPr lang="en-US" sz="2898">
                <a:solidFill>
                  <a:srgbClr val="000000"/>
                </a:solidFill>
                <a:latin typeface="DM Sans"/>
              </a:rPr>
              <a:t>Systematic Risk</a:t>
            </a:r>
          </a:p>
          <a:p>
            <a:pPr>
              <a:lnSpc>
                <a:spcPts val="3767"/>
              </a:lnSpc>
            </a:pPr>
          </a:p>
          <a:p>
            <a:pPr marL="625749" indent="-312875" lvl="1">
              <a:lnSpc>
                <a:spcPts val="3767"/>
              </a:lnSpc>
              <a:buFont typeface="Arial"/>
              <a:buChar char="•"/>
            </a:pPr>
            <a:r>
              <a:rPr lang="en-US" sz="2898">
                <a:solidFill>
                  <a:srgbClr val="000000"/>
                </a:solidFill>
                <a:latin typeface="DM Sans"/>
              </a:rPr>
              <a:t>Tangency Portfolio</a:t>
            </a:r>
          </a:p>
          <a:p>
            <a:pPr>
              <a:lnSpc>
                <a:spcPts val="3767"/>
              </a:lnSpc>
            </a:pPr>
          </a:p>
          <a:p>
            <a:pPr marL="625749" indent="-312875" lvl="1">
              <a:lnSpc>
                <a:spcPts val="3767"/>
              </a:lnSpc>
              <a:buFont typeface="Arial"/>
              <a:buChar char="•"/>
            </a:pPr>
            <a:r>
              <a:rPr lang="en-US" sz="2898">
                <a:solidFill>
                  <a:srgbClr val="000000"/>
                </a:solidFill>
                <a:latin typeface="DM Sans"/>
              </a:rPr>
              <a:t>Sharpe Ratio Optimization</a:t>
            </a:r>
          </a:p>
          <a:p>
            <a:pPr>
              <a:lnSpc>
                <a:spcPts val="3767"/>
              </a:lnSpc>
            </a:pPr>
          </a:p>
          <a:p>
            <a:pPr marL="625749" indent="-312875" lvl="1">
              <a:lnSpc>
                <a:spcPts val="3767"/>
              </a:lnSpc>
              <a:buFont typeface="Arial"/>
              <a:buChar char="•"/>
            </a:pPr>
            <a:r>
              <a:rPr lang="en-US" sz="2898">
                <a:solidFill>
                  <a:srgbClr val="000000"/>
                </a:solidFill>
                <a:latin typeface="DM Sans"/>
              </a:rPr>
              <a:t>Market Portfolio Connection</a:t>
            </a:r>
          </a:p>
          <a:p>
            <a:pPr>
              <a:lnSpc>
                <a:spcPts val="3767"/>
              </a:lnSpc>
            </a:pPr>
          </a:p>
          <a:p>
            <a:pPr marL="625749" indent="-312875" lvl="1">
              <a:lnSpc>
                <a:spcPts val="3767"/>
              </a:lnSpc>
              <a:buFont typeface="Arial"/>
              <a:buChar char="•"/>
            </a:pPr>
            <a:r>
              <a:rPr lang="en-US" sz="2898">
                <a:solidFill>
                  <a:srgbClr val="000000"/>
                </a:solidFill>
                <a:latin typeface="DM Sans"/>
              </a:rPr>
              <a:t>Market Sensitivity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633495"/>
            <a:ext cx="1044009" cy="4653505"/>
          </a:xfrm>
          <a:custGeom>
            <a:avLst/>
            <a:gdLst/>
            <a:ahLst/>
            <a:cxnLst/>
            <a:rect r="r" b="b" t="t" l="l"/>
            <a:pathLst>
              <a:path h="4653505" w="1044009">
                <a:moveTo>
                  <a:pt x="0" y="0"/>
                </a:moveTo>
                <a:lnTo>
                  <a:pt x="1044009" y="0"/>
                </a:lnTo>
                <a:lnTo>
                  <a:pt x="1044009" y="4653505"/>
                </a:lnTo>
                <a:lnTo>
                  <a:pt x="0" y="4653505"/>
                </a:lnTo>
                <a:lnTo>
                  <a:pt x="0" y="0"/>
                </a:lnTo>
                <a:close/>
              </a:path>
            </a:pathLst>
          </a:custGeom>
          <a:blipFill>
            <a:blip r:embed="rId2">
              <a:extLst>
                <a:ext uri="{96DAC541-7B7A-43D3-8B79-37D633B846F1}">
                  <asvg:svgBlip xmlns:asvg="http://schemas.microsoft.com/office/drawing/2016/SVG/main" r:embed="rId3"/>
                </a:ext>
              </a:extLst>
            </a:blip>
            <a:stretch>
              <a:fillRect l="-21428" t="0" r="-100628" b="0"/>
            </a:stretch>
          </a:blipFill>
        </p:spPr>
      </p:sp>
      <p:sp>
        <p:nvSpPr>
          <p:cNvPr name="TextBox 3" id="3"/>
          <p:cNvSpPr txBox="true"/>
          <p:nvPr/>
        </p:nvSpPr>
        <p:spPr>
          <a:xfrm rot="0">
            <a:off x="417074" y="377565"/>
            <a:ext cx="16842226" cy="2465695"/>
          </a:xfrm>
          <a:prstGeom prst="rect">
            <a:avLst/>
          </a:prstGeom>
        </p:spPr>
        <p:txBody>
          <a:bodyPr anchor="t" rtlCol="false" tIns="0" lIns="0" bIns="0" rIns="0">
            <a:spAutoFit/>
          </a:bodyPr>
          <a:lstStyle/>
          <a:p>
            <a:pPr algn="ctr">
              <a:lnSpc>
                <a:spcPts val="9881"/>
              </a:lnSpc>
            </a:pPr>
            <a:r>
              <a:rPr lang="en-US" sz="7600" spc="212">
                <a:solidFill>
                  <a:srgbClr val="3C1053"/>
                </a:solidFill>
                <a:latin typeface="DM Sans Bold"/>
              </a:rPr>
              <a:t>COMPARISON AND CONTRAST</a:t>
            </a:r>
          </a:p>
          <a:p>
            <a:pPr algn="ctr">
              <a:lnSpc>
                <a:spcPts val="9881"/>
              </a:lnSpc>
            </a:pPr>
          </a:p>
        </p:txBody>
      </p:sp>
      <p:sp>
        <p:nvSpPr>
          <p:cNvPr name="Freeform 4" id="4"/>
          <p:cNvSpPr/>
          <p:nvPr/>
        </p:nvSpPr>
        <p:spPr>
          <a:xfrm flipH="false" flipV="false" rot="-10800000">
            <a:off x="16644250" y="2587"/>
            <a:ext cx="1641163" cy="1641163"/>
          </a:xfrm>
          <a:custGeom>
            <a:avLst/>
            <a:gdLst/>
            <a:ahLst/>
            <a:cxnLst/>
            <a:rect r="r" b="b" t="t" l="l"/>
            <a:pathLst>
              <a:path h="1641163" w="1641163">
                <a:moveTo>
                  <a:pt x="0" y="0"/>
                </a:moveTo>
                <a:lnTo>
                  <a:pt x="1641163" y="0"/>
                </a:lnTo>
                <a:lnTo>
                  <a:pt x="1641163" y="1641163"/>
                </a:lnTo>
                <a:lnTo>
                  <a:pt x="0" y="16411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311901" y="2192342"/>
            <a:ext cx="17511957" cy="7611766"/>
          </a:xfrm>
          <a:prstGeom prst="rect">
            <a:avLst/>
          </a:prstGeom>
        </p:spPr>
        <p:txBody>
          <a:bodyPr anchor="t" rtlCol="false" tIns="0" lIns="0" bIns="0" rIns="0">
            <a:spAutoFit/>
          </a:bodyPr>
          <a:lstStyle/>
          <a:p>
            <a:pPr>
              <a:lnSpc>
                <a:spcPts val="3767"/>
              </a:lnSpc>
            </a:pPr>
            <a:r>
              <a:rPr lang="en-US" sz="2898">
                <a:solidFill>
                  <a:srgbClr val="000000"/>
                </a:solidFill>
                <a:latin typeface="DM Sans Bold"/>
              </a:rPr>
              <a:t>Approach:</a:t>
            </a:r>
          </a:p>
          <a:p>
            <a:pPr>
              <a:lnSpc>
                <a:spcPts val="3767"/>
              </a:lnSpc>
            </a:pPr>
            <a:r>
              <a:rPr lang="en-US" sz="2898">
                <a:solidFill>
                  <a:srgbClr val="000000"/>
                </a:solidFill>
                <a:latin typeface="DM Sans"/>
              </a:rPr>
              <a:t>Markowitz: Emphasizes diversification across assets.</a:t>
            </a:r>
          </a:p>
          <a:p>
            <a:pPr>
              <a:lnSpc>
                <a:spcPts val="3767"/>
              </a:lnSpc>
            </a:pPr>
            <a:r>
              <a:rPr lang="en-US" sz="2898">
                <a:solidFill>
                  <a:srgbClr val="000000"/>
                </a:solidFill>
                <a:latin typeface="DM Sans"/>
              </a:rPr>
              <a:t>CAPM: Focuses on balancing systematic risk and return relative to the market.</a:t>
            </a:r>
          </a:p>
          <a:p>
            <a:pPr>
              <a:lnSpc>
                <a:spcPts val="3767"/>
              </a:lnSpc>
            </a:pPr>
          </a:p>
          <a:p>
            <a:pPr>
              <a:lnSpc>
                <a:spcPts val="3767"/>
              </a:lnSpc>
            </a:pPr>
            <a:r>
              <a:rPr lang="en-US" sz="2898">
                <a:solidFill>
                  <a:srgbClr val="000000"/>
                </a:solidFill>
                <a:latin typeface="DM Sans Bold"/>
              </a:rPr>
              <a:t>Optimization:</a:t>
            </a:r>
          </a:p>
          <a:p>
            <a:pPr>
              <a:lnSpc>
                <a:spcPts val="3767"/>
              </a:lnSpc>
            </a:pPr>
            <a:r>
              <a:rPr lang="en-US" sz="2898">
                <a:solidFill>
                  <a:srgbClr val="000000"/>
                </a:solidFill>
                <a:latin typeface="DM Sans"/>
              </a:rPr>
              <a:t>Markowitz: Maximizes returns for a given level of risk or minimizes risk for a given level of return.</a:t>
            </a:r>
          </a:p>
          <a:p>
            <a:pPr>
              <a:lnSpc>
                <a:spcPts val="3767"/>
              </a:lnSpc>
            </a:pPr>
            <a:r>
              <a:rPr lang="en-US" sz="2898">
                <a:solidFill>
                  <a:srgbClr val="000000"/>
                </a:solidFill>
                <a:latin typeface="DM Sans"/>
              </a:rPr>
              <a:t>CAPM: Seeks the optimal portfolio by maximizing the Sharpe Ratio, considering the risk-free rate and market return.</a:t>
            </a:r>
          </a:p>
          <a:p>
            <a:pPr>
              <a:lnSpc>
                <a:spcPts val="3767"/>
              </a:lnSpc>
            </a:pPr>
          </a:p>
          <a:p>
            <a:pPr>
              <a:lnSpc>
                <a:spcPts val="3767"/>
              </a:lnSpc>
            </a:pPr>
            <a:r>
              <a:rPr lang="en-US" sz="2898">
                <a:solidFill>
                  <a:srgbClr val="000000"/>
                </a:solidFill>
                <a:latin typeface="DM Sans Bold"/>
              </a:rPr>
              <a:t>Portfolio Selection:</a:t>
            </a:r>
          </a:p>
          <a:p>
            <a:pPr>
              <a:lnSpc>
                <a:spcPts val="3767"/>
              </a:lnSpc>
            </a:pPr>
            <a:r>
              <a:rPr lang="en-US" sz="2898">
                <a:solidFill>
                  <a:srgbClr val="000000"/>
                </a:solidFill>
                <a:latin typeface="DM Sans"/>
              </a:rPr>
              <a:t>Markowitz: Offers a range of portfolios along the Efficient Frontier.</a:t>
            </a:r>
          </a:p>
          <a:p>
            <a:pPr>
              <a:lnSpc>
                <a:spcPts val="3767"/>
              </a:lnSpc>
            </a:pPr>
            <a:r>
              <a:rPr lang="en-US" sz="2898">
                <a:solidFill>
                  <a:srgbClr val="000000"/>
                </a:solidFill>
                <a:latin typeface="DM Sans"/>
              </a:rPr>
              <a:t>CAPM: Identifies the Tangency Portfolio as the optimal point on the Efficient Frontier.</a:t>
            </a:r>
          </a:p>
          <a:p>
            <a:pPr>
              <a:lnSpc>
                <a:spcPts val="3767"/>
              </a:lnSpc>
            </a:pPr>
          </a:p>
          <a:p>
            <a:pPr>
              <a:lnSpc>
                <a:spcPts val="3767"/>
              </a:lnSpc>
            </a:pPr>
            <a:r>
              <a:rPr lang="en-US" sz="2898">
                <a:solidFill>
                  <a:srgbClr val="000000"/>
                </a:solidFill>
                <a:latin typeface="DM Sans Bold"/>
              </a:rPr>
              <a:t>Risk Consideration:</a:t>
            </a:r>
          </a:p>
          <a:p>
            <a:pPr>
              <a:lnSpc>
                <a:spcPts val="3767"/>
              </a:lnSpc>
            </a:pPr>
            <a:r>
              <a:rPr lang="en-US" sz="2898">
                <a:solidFill>
                  <a:srgbClr val="000000"/>
                </a:solidFill>
                <a:latin typeface="DM Sans"/>
              </a:rPr>
              <a:t>Markowitz: Considers individual asset risks and correlations.</a:t>
            </a:r>
          </a:p>
          <a:p>
            <a:pPr>
              <a:lnSpc>
                <a:spcPts val="3767"/>
              </a:lnSpc>
            </a:pPr>
            <a:r>
              <a:rPr lang="en-US" sz="2898">
                <a:solidFill>
                  <a:srgbClr val="000000"/>
                </a:solidFill>
                <a:latin typeface="DM Sans"/>
              </a:rPr>
              <a:t>CAPM: Focuses on systematic risk measured by beta.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63204" y="0"/>
            <a:ext cx="5124796" cy="10287000"/>
          </a:xfrm>
          <a:custGeom>
            <a:avLst/>
            <a:gdLst/>
            <a:ahLst/>
            <a:cxnLst/>
            <a:rect r="r" b="b" t="t" l="l"/>
            <a:pathLst>
              <a:path h="10287000" w="5124796">
                <a:moveTo>
                  <a:pt x="0" y="0"/>
                </a:moveTo>
                <a:lnTo>
                  <a:pt x="5124796" y="0"/>
                </a:lnTo>
                <a:lnTo>
                  <a:pt x="512479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461974" y="4480433"/>
          <a:ext cx="11836793" cy="6765809"/>
        </p:xfrm>
        <a:graphic>
          <a:graphicData uri="http://schemas.openxmlformats.org/drawingml/2006/table">
            <a:tbl>
              <a:tblPr/>
              <a:tblGrid>
                <a:gridCol w="887929"/>
                <a:gridCol w="8916343"/>
              </a:tblGrid>
              <a:tr h="4552950">
                <a:tc>
                  <a:txBody>
                    <a:bodyPr anchor="t" rtlCol="false"/>
                    <a:lstStyle/>
                    <a:p>
                      <a:pPr algn="ctr">
                        <a:lnSpc>
                          <a:spcPts val="2800"/>
                        </a:lnSpc>
                        <a:defRPr/>
                      </a:pPr>
                      <a:endParaRPr lang="en-US" sz="1100"/>
                    </a:p>
                  </a:txBody>
                  <a:tcPr marL="197740" marR="197740" marT="197740" marB="197740" anchor="ctr">
                    <a:lnL cmpd="sng" algn="ctr" cap="flat" w="0">
                      <a:solidFill>
                        <a:srgbClr val="C3ED5B"/>
                      </a:solidFill>
                      <a:prstDash val="solid"/>
                      <a:round/>
                      <a:headEnd type="none" w="med" len="med"/>
                      <a:tailEnd type="none" w="med" len="med"/>
                    </a:lnL>
                    <a:lnR cmpd="sng" algn="ctr" cap="flat" w="0">
                      <a:solidFill>
                        <a:srgbClr val="C3ED5B"/>
                      </a:solidFill>
                      <a:prstDash val="solid"/>
                      <a:round/>
                      <a:headEnd type="none" w="med" len="med"/>
                      <a:tailEnd type="none" w="med" len="med"/>
                    </a:lnR>
                    <a:lnT cmpd="sng" algn="ctr" cap="flat" w="0">
                      <a:solidFill>
                        <a:srgbClr val="C3ED5B"/>
                      </a:solidFill>
                      <a:prstDash val="solid"/>
                      <a:round/>
                      <a:headEnd type="none" w="med" len="med"/>
                      <a:tailEnd type="none" w="med" len="med"/>
                    </a:lnT>
                    <a:lnB cmpd="sng" algn="ctr" cap="flat" w="0">
                      <a:solidFill>
                        <a:srgbClr val="C3ED5B"/>
                      </a:solidFill>
                      <a:prstDash val="solid"/>
                      <a:round/>
                      <a:headEnd type="none" w="med" len="med"/>
                      <a:tailEnd type="none" w="med" len="med"/>
                    </a:lnB>
                  </a:tcPr>
                </a:tc>
                <a:tc>
                  <a:txBody>
                    <a:bodyPr anchor="t" rtlCol="false"/>
                    <a:lstStyle/>
                    <a:p>
                      <a:pPr algn="l">
                        <a:lnSpc>
                          <a:spcPts val="4059"/>
                        </a:lnSpc>
                        <a:defRPr/>
                      </a:pPr>
                      <a:r>
                        <a:rPr lang="en-US" sz="2899">
                          <a:solidFill>
                            <a:srgbClr val="3C1053"/>
                          </a:solidFill>
                          <a:latin typeface="DM Sans"/>
                        </a:rPr>
                        <a:t>Choose a risk-free asset and select 10 risky assets from the market. Calculate the expected return for each risky asset using CAPM formula and derive the Capital Market Line (CML) equation. </a:t>
                      </a:r>
                      <a:endParaRPr lang="en-US" sz="1100"/>
                    </a:p>
                    <a:p>
                      <a:pPr>
                        <a:lnSpc>
                          <a:spcPts val="4059"/>
                        </a:lnSpc>
                      </a:pPr>
                      <a:r>
                        <a:rPr lang="en-US" sz="2899">
                          <a:solidFill>
                            <a:srgbClr val="3C1053"/>
                          </a:solidFill>
                          <a:latin typeface="DM Sans"/>
                        </a:rPr>
                        <a:t>C</a:t>
                      </a:r>
                      <a:r>
                        <a:rPr lang="en-US" sz="2899">
                          <a:solidFill>
                            <a:srgbClr val="3C1053"/>
                          </a:solidFill>
                          <a:latin typeface="DM Sans"/>
                        </a:rPr>
                        <a:t>alculate individual Security Market Lines (SMLs). Compute performance measures like Sharpe Ratio and Treynor Ratio for optimized portfolios and Comparethem to individual assets for evaluation.</a:t>
                      </a:r>
                    </a:p>
                  </a:txBody>
                  <a:tcPr marL="197740" marR="197740" marT="197740" marB="197740" anchor="ctr">
                    <a:lnL cmpd="sng" algn="ctr" cap="flat" w="0">
                      <a:solidFill>
                        <a:srgbClr val="C3ED5B"/>
                      </a:solidFill>
                      <a:prstDash val="solid"/>
                      <a:round/>
                      <a:headEnd type="none" w="med" len="med"/>
                      <a:tailEnd type="none" w="med" len="med"/>
                    </a:lnL>
                    <a:lnR cmpd="sng" algn="ctr" cap="flat" w="0">
                      <a:solidFill>
                        <a:srgbClr val="C3ED5B"/>
                      </a:solidFill>
                      <a:prstDash val="solid"/>
                      <a:round/>
                      <a:headEnd type="none" w="med" len="med"/>
                      <a:tailEnd type="none" w="med" len="med"/>
                    </a:lnR>
                    <a:lnT cmpd="sng" algn="ctr" cap="flat" w="0">
                      <a:solidFill>
                        <a:srgbClr val="C3ED5B"/>
                      </a:solidFill>
                      <a:prstDash val="solid"/>
                      <a:round/>
                      <a:headEnd type="none" w="med" len="med"/>
                      <a:tailEnd type="none" w="med" len="med"/>
                    </a:lnT>
                    <a:lnB cmpd="sng" algn="ctr" cap="flat" w="0">
                      <a:solidFill>
                        <a:srgbClr val="C3ED5B"/>
                      </a:solidFill>
                      <a:prstDash val="solid"/>
                      <a:round/>
                      <a:headEnd type="none" w="med" len="med"/>
                      <a:tailEnd type="none" w="med" len="med"/>
                    </a:lnB>
                  </a:tcPr>
                </a:tc>
              </a:tr>
              <a:tr h="1112140">
                <a:tc>
                  <a:txBody>
                    <a:bodyPr anchor="t" rtlCol="false"/>
                    <a:lstStyle/>
                    <a:p>
                      <a:pPr algn="ctr">
                        <a:lnSpc>
                          <a:spcPts val="2800"/>
                        </a:lnSpc>
                        <a:defRPr/>
                      </a:pPr>
                      <a:endParaRPr lang="en-US" sz="1100"/>
                    </a:p>
                  </a:txBody>
                  <a:tcPr marL="197740" marR="197740" marT="197740" marB="197740" anchor="ctr">
                    <a:lnL cmpd="sng" algn="ctr" cap="flat" w="0">
                      <a:solidFill>
                        <a:srgbClr val="C3ED5B"/>
                      </a:solidFill>
                      <a:prstDash val="solid"/>
                      <a:round/>
                      <a:headEnd type="none" w="med" len="med"/>
                      <a:tailEnd type="none" w="med" len="med"/>
                    </a:lnL>
                    <a:lnR cmpd="sng" algn="ctr" cap="flat" w="0">
                      <a:solidFill>
                        <a:srgbClr val="C3ED5B"/>
                      </a:solidFill>
                      <a:prstDash val="solid"/>
                      <a:round/>
                      <a:headEnd type="none" w="med" len="med"/>
                      <a:tailEnd type="none" w="med" len="med"/>
                    </a:lnR>
                    <a:lnT cmpd="sng" algn="ctr" cap="flat" w="0">
                      <a:solidFill>
                        <a:srgbClr val="C3ED5B"/>
                      </a:solidFill>
                      <a:prstDash val="solid"/>
                      <a:round/>
                      <a:headEnd type="none" w="med" len="med"/>
                      <a:tailEnd type="none" w="med" len="med"/>
                    </a:lnT>
                    <a:lnB cmpd="sng" algn="ctr" cap="flat" w="0">
                      <a:solidFill>
                        <a:srgbClr val="C3ED5B"/>
                      </a:solidFill>
                      <a:prstDash val="solid"/>
                      <a:round/>
                      <a:headEnd type="none" w="med" len="med"/>
                      <a:tailEnd type="none" w="med" len="med"/>
                    </a:lnB>
                  </a:tcPr>
                </a:tc>
                <a:tc>
                  <a:txBody>
                    <a:bodyPr anchor="t" rtlCol="false"/>
                    <a:lstStyle/>
                    <a:p>
                      <a:pPr algn="l">
                        <a:lnSpc>
                          <a:spcPts val="2800"/>
                        </a:lnSpc>
                        <a:defRPr/>
                      </a:pPr>
                      <a:endParaRPr lang="en-US" sz="1100"/>
                    </a:p>
                  </a:txBody>
                  <a:tcPr marL="197740" marR="197740" marT="197740" marB="197740" anchor="ctr">
                    <a:lnL cmpd="sng" algn="ctr" cap="flat" w="0">
                      <a:solidFill>
                        <a:srgbClr val="C3ED5B"/>
                      </a:solidFill>
                      <a:prstDash val="solid"/>
                      <a:round/>
                      <a:headEnd type="none" w="med" len="med"/>
                      <a:tailEnd type="none" w="med" len="med"/>
                    </a:lnL>
                    <a:lnR cmpd="sng" algn="ctr" cap="flat" w="0">
                      <a:solidFill>
                        <a:srgbClr val="C3ED5B"/>
                      </a:solidFill>
                      <a:prstDash val="solid"/>
                      <a:round/>
                      <a:headEnd type="none" w="med" len="med"/>
                      <a:tailEnd type="none" w="med" len="med"/>
                    </a:lnR>
                    <a:lnT cmpd="sng" algn="ctr" cap="flat" w="0">
                      <a:solidFill>
                        <a:srgbClr val="C3ED5B"/>
                      </a:solidFill>
                      <a:prstDash val="solid"/>
                      <a:round/>
                      <a:headEnd type="none" w="med" len="med"/>
                      <a:tailEnd type="none" w="med" len="med"/>
                    </a:lnT>
                    <a:lnB cmpd="sng" algn="ctr" cap="flat" w="0">
                      <a:solidFill>
                        <a:srgbClr val="C3ED5B"/>
                      </a:solidFill>
                      <a:prstDash val="solid"/>
                      <a:round/>
                      <a:headEnd type="none" w="med" len="med"/>
                      <a:tailEnd type="none" w="med" len="med"/>
                    </a:lnB>
                  </a:tcPr>
                </a:tc>
              </a:tr>
              <a:tr h="1100720">
                <a:tc>
                  <a:txBody>
                    <a:bodyPr anchor="t" rtlCol="false"/>
                    <a:lstStyle/>
                    <a:p>
                      <a:pPr algn="ctr">
                        <a:lnSpc>
                          <a:spcPts val="2800"/>
                        </a:lnSpc>
                        <a:defRPr/>
                      </a:pPr>
                      <a:endParaRPr lang="en-US" sz="1100"/>
                    </a:p>
                  </a:txBody>
                  <a:tcPr marL="197740" marR="197740" marT="197740" marB="197740" anchor="ctr">
                    <a:lnL cmpd="sng" algn="ctr" cap="flat" w="0">
                      <a:solidFill>
                        <a:srgbClr val="C3ED5B"/>
                      </a:solidFill>
                      <a:prstDash val="solid"/>
                      <a:round/>
                      <a:headEnd type="none" w="med" len="med"/>
                      <a:tailEnd type="none" w="med" len="med"/>
                    </a:lnL>
                    <a:lnR cmpd="sng" algn="ctr" cap="flat" w="0">
                      <a:solidFill>
                        <a:srgbClr val="C3ED5B"/>
                      </a:solidFill>
                      <a:prstDash val="solid"/>
                      <a:round/>
                      <a:headEnd type="none" w="med" len="med"/>
                      <a:tailEnd type="none" w="med" len="med"/>
                    </a:lnR>
                    <a:lnT cmpd="sng" algn="ctr" cap="flat" w="0">
                      <a:solidFill>
                        <a:srgbClr val="C3ED5B"/>
                      </a:solidFill>
                      <a:prstDash val="solid"/>
                      <a:round/>
                      <a:headEnd type="none" w="med" len="med"/>
                      <a:tailEnd type="none" w="med" len="med"/>
                    </a:lnT>
                    <a:lnB cmpd="sng" algn="ctr" cap="flat" w="0">
                      <a:solidFill>
                        <a:srgbClr val="C3ED5B"/>
                      </a:solidFill>
                      <a:prstDash val="solid"/>
                      <a:round/>
                      <a:headEnd type="none" w="med" len="med"/>
                      <a:tailEnd type="none" w="med" len="med"/>
                    </a:lnB>
                  </a:tcPr>
                </a:tc>
                <a:tc>
                  <a:txBody>
                    <a:bodyPr anchor="t" rtlCol="false"/>
                    <a:lstStyle/>
                    <a:p>
                      <a:pPr algn="l">
                        <a:lnSpc>
                          <a:spcPts val="2800"/>
                        </a:lnSpc>
                        <a:defRPr/>
                      </a:pPr>
                      <a:endParaRPr lang="en-US" sz="1100"/>
                    </a:p>
                  </a:txBody>
                  <a:tcPr marL="197740" marR="197740" marT="197740" marB="197740" anchor="ctr">
                    <a:lnL cmpd="sng" algn="ctr" cap="flat" w="0">
                      <a:solidFill>
                        <a:srgbClr val="C3ED5B"/>
                      </a:solidFill>
                      <a:prstDash val="solid"/>
                      <a:round/>
                      <a:headEnd type="none" w="med" len="med"/>
                      <a:tailEnd type="none" w="med" len="med"/>
                    </a:lnL>
                    <a:lnR cmpd="sng" algn="ctr" cap="flat" w="0">
                      <a:solidFill>
                        <a:srgbClr val="C3ED5B"/>
                      </a:solidFill>
                      <a:prstDash val="solid"/>
                      <a:round/>
                      <a:headEnd type="none" w="med" len="med"/>
                      <a:tailEnd type="none" w="med" len="med"/>
                    </a:lnR>
                    <a:lnT cmpd="sng" algn="ctr" cap="flat" w="0">
                      <a:solidFill>
                        <a:srgbClr val="C3ED5B"/>
                      </a:solidFill>
                      <a:prstDash val="solid"/>
                      <a:round/>
                      <a:headEnd type="none" w="med" len="med"/>
                      <a:tailEnd type="none" w="med" len="med"/>
                    </a:lnT>
                    <a:lnB cmpd="sng" algn="ctr" cap="flat" w="0">
                      <a:solidFill>
                        <a:srgbClr val="C3ED5B"/>
                      </a:solidFill>
                      <a:prstDash val="solid"/>
                      <a:round/>
                      <a:headEnd type="none" w="med" len="med"/>
                      <a:tailEnd type="none" w="med" len="med"/>
                    </a:lnB>
                  </a:tcPr>
                </a:tc>
              </a:tr>
            </a:tbl>
          </a:graphicData>
        </a:graphic>
      </p:graphicFrame>
      <p:sp>
        <p:nvSpPr>
          <p:cNvPr name="TextBox 4" id="4"/>
          <p:cNvSpPr txBox="true"/>
          <p:nvPr/>
        </p:nvSpPr>
        <p:spPr>
          <a:xfrm rot="0">
            <a:off x="1643750" y="2071318"/>
            <a:ext cx="10225288" cy="1501135"/>
          </a:xfrm>
          <a:prstGeom prst="rect">
            <a:avLst/>
          </a:prstGeom>
        </p:spPr>
        <p:txBody>
          <a:bodyPr anchor="t" rtlCol="false" tIns="0" lIns="0" bIns="0" rIns="0">
            <a:spAutoFit/>
          </a:bodyPr>
          <a:lstStyle/>
          <a:p>
            <a:pPr>
              <a:lnSpc>
                <a:spcPts val="12090"/>
              </a:lnSpc>
            </a:pPr>
            <a:r>
              <a:rPr lang="en-US" sz="9300" spc="260">
                <a:solidFill>
                  <a:srgbClr val="3C1053"/>
                </a:solidFill>
                <a:latin typeface="DM Sans Bold"/>
              </a:rPr>
              <a:t>DELIVERABLES</a:t>
            </a:r>
          </a:p>
        </p:txBody>
      </p:sp>
      <p:sp>
        <p:nvSpPr>
          <p:cNvPr name="Freeform 5" id="5"/>
          <p:cNvSpPr/>
          <p:nvPr/>
        </p:nvSpPr>
        <p:spPr>
          <a:xfrm flipH="false" flipV="false" rot="0">
            <a:off x="0" y="8643250"/>
            <a:ext cx="1643750" cy="1643750"/>
          </a:xfrm>
          <a:custGeom>
            <a:avLst/>
            <a:gdLst/>
            <a:ahLst/>
            <a:cxnLst/>
            <a:rect r="r" b="b" t="t" l="l"/>
            <a:pathLst>
              <a:path h="1643750" w="1643750">
                <a:moveTo>
                  <a:pt x="0" y="0"/>
                </a:moveTo>
                <a:lnTo>
                  <a:pt x="1643750" y="0"/>
                </a:lnTo>
                <a:lnTo>
                  <a:pt x="1643750" y="1643750"/>
                </a:lnTo>
                <a:lnTo>
                  <a:pt x="0" y="16437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633495"/>
            <a:ext cx="1044009" cy="4653505"/>
          </a:xfrm>
          <a:custGeom>
            <a:avLst/>
            <a:gdLst/>
            <a:ahLst/>
            <a:cxnLst/>
            <a:rect r="r" b="b" t="t" l="l"/>
            <a:pathLst>
              <a:path h="4653505" w="1044009">
                <a:moveTo>
                  <a:pt x="0" y="0"/>
                </a:moveTo>
                <a:lnTo>
                  <a:pt x="1044009" y="0"/>
                </a:lnTo>
                <a:lnTo>
                  <a:pt x="1044009" y="4653505"/>
                </a:lnTo>
                <a:lnTo>
                  <a:pt x="0" y="4653505"/>
                </a:lnTo>
                <a:lnTo>
                  <a:pt x="0" y="0"/>
                </a:lnTo>
                <a:close/>
              </a:path>
            </a:pathLst>
          </a:custGeom>
          <a:blipFill>
            <a:blip r:embed="rId2">
              <a:extLst>
                <a:ext uri="{96DAC541-7B7A-43D3-8B79-37D633B846F1}">
                  <asvg:svgBlip xmlns:asvg="http://schemas.microsoft.com/office/drawing/2016/SVG/main" r:embed="rId3"/>
                </a:ext>
              </a:extLst>
            </a:blip>
            <a:stretch>
              <a:fillRect l="-21428" t="0" r="-100628" b="0"/>
            </a:stretch>
          </a:blipFill>
        </p:spPr>
      </p:sp>
      <p:sp>
        <p:nvSpPr>
          <p:cNvPr name="TextBox 3" id="3"/>
          <p:cNvSpPr txBox="true"/>
          <p:nvPr/>
        </p:nvSpPr>
        <p:spPr>
          <a:xfrm rot="0">
            <a:off x="1936077" y="746968"/>
            <a:ext cx="15851025" cy="1412234"/>
          </a:xfrm>
          <a:prstGeom prst="rect">
            <a:avLst/>
          </a:prstGeom>
        </p:spPr>
        <p:txBody>
          <a:bodyPr anchor="t" rtlCol="false" tIns="0" lIns="0" bIns="0" rIns="0">
            <a:spAutoFit/>
          </a:bodyPr>
          <a:lstStyle/>
          <a:p>
            <a:pPr>
              <a:lnSpc>
                <a:spcPts val="11440"/>
              </a:lnSpc>
            </a:pPr>
            <a:r>
              <a:rPr lang="en-US" sz="8800" spc="246">
                <a:solidFill>
                  <a:srgbClr val="3C1053"/>
                </a:solidFill>
                <a:latin typeface="DM Sans Bold"/>
              </a:rPr>
              <a:t>ASSETS</a:t>
            </a:r>
          </a:p>
        </p:txBody>
      </p:sp>
      <p:sp>
        <p:nvSpPr>
          <p:cNvPr name="TextBox 4" id="4"/>
          <p:cNvSpPr txBox="true"/>
          <p:nvPr/>
        </p:nvSpPr>
        <p:spPr>
          <a:xfrm rot="0">
            <a:off x="1688984" y="2418489"/>
            <a:ext cx="14910031" cy="8211186"/>
          </a:xfrm>
          <a:prstGeom prst="rect">
            <a:avLst/>
          </a:prstGeom>
        </p:spPr>
        <p:txBody>
          <a:bodyPr anchor="t" rtlCol="false" tIns="0" lIns="0" bIns="0" rIns="0">
            <a:spAutoFit/>
          </a:bodyPr>
          <a:lstStyle/>
          <a:p>
            <a:pPr>
              <a:lnSpc>
                <a:spcPts val="3639"/>
              </a:lnSpc>
            </a:pPr>
            <a:r>
              <a:rPr lang="en-US" sz="2599">
                <a:solidFill>
                  <a:srgbClr val="3C1053"/>
                </a:solidFill>
                <a:latin typeface="DM Sans"/>
              </a:rPr>
              <a:t>RISKY-</a:t>
            </a:r>
          </a:p>
          <a:p>
            <a:pPr marL="561334" indent="-280667" lvl="1">
              <a:lnSpc>
                <a:spcPts val="3639"/>
              </a:lnSpc>
              <a:buFont typeface="Arial"/>
              <a:buChar char="•"/>
            </a:pPr>
            <a:r>
              <a:rPr lang="en-US" sz="2599">
                <a:solidFill>
                  <a:srgbClr val="3C1053"/>
                </a:solidFill>
                <a:latin typeface="DM Sans"/>
              </a:rPr>
              <a:t>APPLE</a:t>
            </a:r>
          </a:p>
          <a:p>
            <a:pPr marL="561334" indent="-280667" lvl="1">
              <a:lnSpc>
                <a:spcPts val="3639"/>
              </a:lnSpc>
              <a:buFont typeface="Arial"/>
              <a:buChar char="•"/>
            </a:pPr>
            <a:r>
              <a:rPr lang="en-US" sz="2599">
                <a:solidFill>
                  <a:srgbClr val="3C1053"/>
                </a:solidFill>
                <a:latin typeface="DM Sans"/>
              </a:rPr>
              <a:t>ADANI POWER</a:t>
            </a:r>
          </a:p>
          <a:p>
            <a:pPr marL="561334" indent="-280667" lvl="1">
              <a:lnSpc>
                <a:spcPts val="3639"/>
              </a:lnSpc>
              <a:buFont typeface="Arial"/>
              <a:buChar char="•"/>
            </a:pPr>
            <a:r>
              <a:rPr lang="en-US" sz="2599">
                <a:solidFill>
                  <a:srgbClr val="3C1053"/>
                </a:solidFill>
                <a:latin typeface="DM Sans"/>
              </a:rPr>
              <a:t>AMD</a:t>
            </a:r>
          </a:p>
          <a:p>
            <a:pPr marL="561334" indent="-280667" lvl="1">
              <a:lnSpc>
                <a:spcPts val="3639"/>
              </a:lnSpc>
              <a:buFont typeface="Arial"/>
              <a:buChar char="•"/>
            </a:pPr>
            <a:r>
              <a:rPr lang="en-US" sz="2599">
                <a:solidFill>
                  <a:srgbClr val="3C1053"/>
                </a:solidFill>
                <a:latin typeface="DM Sans"/>
              </a:rPr>
              <a:t>FORD MOTORS</a:t>
            </a:r>
          </a:p>
          <a:p>
            <a:pPr marL="561334" indent="-280667" lvl="1">
              <a:lnSpc>
                <a:spcPts val="3639"/>
              </a:lnSpc>
              <a:buFont typeface="Arial"/>
              <a:buChar char="•"/>
            </a:pPr>
            <a:r>
              <a:rPr lang="en-US" sz="2599">
                <a:solidFill>
                  <a:srgbClr val="3C1053"/>
                </a:solidFill>
                <a:latin typeface="DM Sans"/>
              </a:rPr>
              <a:t>INTEL</a:t>
            </a:r>
          </a:p>
          <a:p>
            <a:pPr marL="561334" indent="-280667" lvl="1">
              <a:lnSpc>
                <a:spcPts val="3639"/>
              </a:lnSpc>
              <a:buFont typeface="Arial"/>
              <a:buChar char="•"/>
            </a:pPr>
            <a:r>
              <a:rPr lang="en-US" sz="2599">
                <a:solidFill>
                  <a:srgbClr val="3C1053"/>
                </a:solidFill>
                <a:latin typeface="DM Sans"/>
              </a:rPr>
              <a:t>META</a:t>
            </a:r>
          </a:p>
          <a:p>
            <a:pPr marL="561334" indent="-280667" lvl="1">
              <a:lnSpc>
                <a:spcPts val="3639"/>
              </a:lnSpc>
              <a:buFont typeface="Arial"/>
              <a:buChar char="•"/>
            </a:pPr>
            <a:r>
              <a:rPr lang="en-US" sz="2599">
                <a:solidFill>
                  <a:srgbClr val="3C1053"/>
                </a:solidFill>
                <a:latin typeface="DM Sans"/>
              </a:rPr>
              <a:t>MICROSOFT</a:t>
            </a:r>
          </a:p>
          <a:p>
            <a:pPr marL="561334" indent="-280667" lvl="1">
              <a:lnSpc>
                <a:spcPts val="3639"/>
              </a:lnSpc>
              <a:buFont typeface="Arial"/>
              <a:buChar char="•"/>
            </a:pPr>
            <a:r>
              <a:rPr lang="en-US" sz="2599">
                <a:solidFill>
                  <a:srgbClr val="3C1053"/>
                </a:solidFill>
                <a:latin typeface="DM Sans"/>
              </a:rPr>
              <a:t>QUALCOMM</a:t>
            </a:r>
          </a:p>
          <a:p>
            <a:pPr marL="561334" indent="-280667" lvl="1">
              <a:lnSpc>
                <a:spcPts val="3639"/>
              </a:lnSpc>
              <a:buFont typeface="Arial"/>
              <a:buChar char="•"/>
            </a:pPr>
            <a:r>
              <a:rPr lang="en-US" sz="2599">
                <a:solidFill>
                  <a:srgbClr val="3C1053"/>
                </a:solidFill>
                <a:latin typeface="DM Sans"/>
              </a:rPr>
              <a:t>RELIANCE</a:t>
            </a:r>
          </a:p>
          <a:p>
            <a:pPr marL="561334" indent="-280667" lvl="1">
              <a:lnSpc>
                <a:spcPts val="3639"/>
              </a:lnSpc>
              <a:buFont typeface="Arial"/>
              <a:buChar char="•"/>
            </a:pPr>
            <a:r>
              <a:rPr lang="en-US" sz="2599">
                <a:solidFill>
                  <a:srgbClr val="3C1053"/>
                </a:solidFill>
                <a:latin typeface="DM Sans"/>
              </a:rPr>
              <a:t>TESLA</a:t>
            </a:r>
          </a:p>
          <a:p>
            <a:pPr>
              <a:lnSpc>
                <a:spcPts val="3639"/>
              </a:lnSpc>
            </a:pPr>
          </a:p>
          <a:p>
            <a:pPr>
              <a:lnSpc>
                <a:spcPts val="3639"/>
              </a:lnSpc>
            </a:pPr>
            <a:r>
              <a:rPr lang="en-US" sz="2599">
                <a:solidFill>
                  <a:srgbClr val="3C1053"/>
                </a:solidFill>
                <a:latin typeface="DM Sans"/>
              </a:rPr>
              <a:t>NON RISKY-</a:t>
            </a:r>
          </a:p>
          <a:p>
            <a:pPr marL="561334" indent="-280667" lvl="1">
              <a:lnSpc>
                <a:spcPts val="3639"/>
              </a:lnSpc>
              <a:buFont typeface="Arial"/>
              <a:buChar char="•"/>
            </a:pPr>
            <a:r>
              <a:rPr lang="en-US" sz="2599">
                <a:solidFill>
                  <a:srgbClr val="3C1053"/>
                </a:solidFill>
                <a:latin typeface="DM Sans"/>
              </a:rPr>
              <a:t>CBOE Interest Rate 10 Year T No</a:t>
            </a:r>
          </a:p>
          <a:p>
            <a:pPr>
              <a:lnSpc>
                <a:spcPts val="3639"/>
              </a:lnSpc>
            </a:pPr>
          </a:p>
          <a:p>
            <a:pPr>
              <a:lnSpc>
                <a:spcPts val="3639"/>
              </a:lnSpc>
            </a:pPr>
            <a:r>
              <a:rPr lang="en-US" sz="2599">
                <a:solidFill>
                  <a:srgbClr val="3C1053"/>
                </a:solidFill>
                <a:latin typeface="DM Sans"/>
              </a:rPr>
              <a:t>MARKET- SP500</a:t>
            </a:r>
          </a:p>
          <a:p>
            <a:pPr>
              <a:lnSpc>
                <a:spcPts val="3639"/>
              </a:lnSpc>
            </a:pPr>
          </a:p>
          <a:p>
            <a:pPr>
              <a:lnSpc>
                <a:spcPts val="3639"/>
              </a:lnSpc>
            </a:pPr>
          </a:p>
        </p:txBody>
      </p:sp>
      <p:sp>
        <p:nvSpPr>
          <p:cNvPr name="Freeform 5" id="5"/>
          <p:cNvSpPr/>
          <p:nvPr/>
        </p:nvSpPr>
        <p:spPr>
          <a:xfrm flipH="false" flipV="false" rot="-10800000">
            <a:off x="16644250" y="2587"/>
            <a:ext cx="1641163" cy="1641163"/>
          </a:xfrm>
          <a:custGeom>
            <a:avLst/>
            <a:gdLst/>
            <a:ahLst/>
            <a:cxnLst/>
            <a:rect r="r" b="b" t="t" l="l"/>
            <a:pathLst>
              <a:path h="1641163" w="1641163">
                <a:moveTo>
                  <a:pt x="0" y="0"/>
                </a:moveTo>
                <a:lnTo>
                  <a:pt x="1641163" y="0"/>
                </a:lnTo>
                <a:lnTo>
                  <a:pt x="1641163" y="1641163"/>
                </a:lnTo>
                <a:lnTo>
                  <a:pt x="0" y="16411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402156" y="0"/>
            <a:ext cx="8885844" cy="10287000"/>
          </a:xfrm>
          <a:custGeom>
            <a:avLst/>
            <a:gdLst/>
            <a:ahLst/>
            <a:cxnLst/>
            <a:rect r="r" b="b" t="t" l="l"/>
            <a:pathLst>
              <a:path h="10287000" w="8885844">
                <a:moveTo>
                  <a:pt x="0" y="0"/>
                </a:moveTo>
                <a:lnTo>
                  <a:pt x="8885844" y="0"/>
                </a:lnTo>
                <a:lnTo>
                  <a:pt x="888584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6896" t="0" r="-8871" b="0"/>
            </a:stretch>
          </a:blipFill>
        </p:spPr>
      </p:sp>
      <p:sp>
        <p:nvSpPr>
          <p:cNvPr name="Freeform 3" id="3"/>
          <p:cNvSpPr/>
          <p:nvPr/>
        </p:nvSpPr>
        <p:spPr>
          <a:xfrm flipH="false" flipV="false" rot="-10800000">
            <a:off x="16644250" y="2587"/>
            <a:ext cx="1641163" cy="1641163"/>
          </a:xfrm>
          <a:custGeom>
            <a:avLst/>
            <a:gdLst/>
            <a:ahLst/>
            <a:cxnLst/>
            <a:rect r="r" b="b" t="t" l="l"/>
            <a:pathLst>
              <a:path h="1641163" w="1641163">
                <a:moveTo>
                  <a:pt x="0" y="0"/>
                </a:moveTo>
                <a:lnTo>
                  <a:pt x="1641163" y="0"/>
                </a:lnTo>
                <a:lnTo>
                  <a:pt x="1641163" y="1641163"/>
                </a:lnTo>
                <a:lnTo>
                  <a:pt x="0" y="16411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69803" y="3953294"/>
            <a:ext cx="7493474" cy="1781985"/>
          </a:xfrm>
          <a:custGeom>
            <a:avLst/>
            <a:gdLst/>
            <a:ahLst/>
            <a:cxnLst/>
            <a:rect r="r" b="b" t="t" l="l"/>
            <a:pathLst>
              <a:path h="1781985" w="7493474">
                <a:moveTo>
                  <a:pt x="0" y="0"/>
                </a:moveTo>
                <a:lnTo>
                  <a:pt x="7493474" y="0"/>
                </a:lnTo>
                <a:lnTo>
                  <a:pt x="7493474" y="1781985"/>
                </a:lnTo>
                <a:lnTo>
                  <a:pt x="0" y="1781985"/>
                </a:lnTo>
                <a:lnTo>
                  <a:pt x="0" y="0"/>
                </a:lnTo>
                <a:close/>
              </a:path>
            </a:pathLst>
          </a:custGeom>
          <a:blipFill>
            <a:blip r:embed="rId6"/>
            <a:stretch>
              <a:fillRect l="0" t="0" r="0" b="0"/>
            </a:stretch>
          </a:blipFill>
        </p:spPr>
      </p:sp>
      <p:sp>
        <p:nvSpPr>
          <p:cNvPr name="TextBox 5" id="5"/>
          <p:cNvSpPr txBox="true"/>
          <p:nvPr/>
        </p:nvSpPr>
        <p:spPr>
          <a:xfrm rot="0">
            <a:off x="1812736" y="756493"/>
            <a:ext cx="9144428" cy="2539363"/>
          </a:xfrm>
          <a:prstGeom prst="rect">
            <a:avLst/>
          </a:prstGeom>
        </p:spPr>
        <p:txBody>
          <a:bodyPr anchor="t" rtlCol="false" tIns="0" lIns="0" bIns="0" rIns="0">
            <a:spAutoFit/>
          </a:bodyPr>
          <a:lstStyle/>
          <a:p>
            <a:pPr>
              <a:lnSpc>
                <a:spcPts val="10140"/>
              </a:lnSpc>
            </a:pPr>
            <a:r>
              <a:rPr lang="en-US" sz="7800" spc="218">
                <a:solidFill>
                  <a:srgbClr val="3C1053"/>
                </a:solidFill>
                <a:latin typeface="DM Sans Bold"/>
              </a:rPr>
              <a:t>EFFICIENT FRONTIER</a:t>
            </a:r>
          </a:p>
        </p:txBody>
      </p:sp>
      <p:sp>
        <p:nvSpPr>
          <p:cNvPr name="TextBox 6" id="6"/>
          <p:cNvSpPr txBox="true"/>
          <p:nvPr/>
        </p:nvSpPr>
        <p:spPr>
          <a:xfrm rot="0">
            <a:off x="11332214" y="2513954"/>
            <a:ext cx="5515555" cy="5230516"/>
          </a:xfrm>
          <a:prstGeom prst="rect">
            <a:avLst/>
          </a:prstGeom>
        </p:spPr>
        <p:txBody>
          <a:bodyPr anchor="t" rtlCol="false" tIns="0" lIns="0" bIns="0" rIns="0">
            <a:spAutoFit/>
          </a:bodyPr>
          <a:lstStyle/>
          <a:p>
            <a:pPr>
              <a:lnSpc>
                <a:spcPts val="3767"/>
              </a:lnSpc>
            </a:pPr>
            <a:r>
              <a:rPr lang="en-US" sz="2898">
                <a:solidFill>
                  <a:srgbClr val="FFFFFF"/>
                </a:solidFill>
                <a:latin typeface="DM Sans"/>
              </a:rPr>
              <a:t>We began by constructing the Efficient Frontier, which illustrates the optimal portfolios that offer the highest expected return for a given level of risk. The x-axis represents risk (standard deviation), and the y-axis represents return. Each point on the frontier represents a portfolio with a unique combination of risky assets.</a:t>
            </a:r>
          </a:p>
        </p:txBody>
      </p:sp>
      <p:sp>
        <p:nvSpPr>
          <p:cNvPr name="TextBox 7" id="7"/>
          <p:cNvSpPr txBox="true"/>
          <p:nvPr/>
        </p:nvSpPr>
        <p:spPr>
          <a:xfrm rot="0">
            <a:off x="1812736" y="6409034"/>
            <a:ext cx="5515555" cy="2849266"/>
          </a:xfrm>
          <a:prstGeom prst="rect">
            <a:avLst/>
          </a:prstGeom>
        </p:spPr>
        <p:txBody>
          <a:bodyPr anchor="t" rtlCol="false" tIns="0" lIns="0" bIns="0" rIns="0">
            <a:spAutoFit/>
          </a:bodyPr>
          <a:lstStyle/>
          <a:p>
            <a:pPr>
              <a:lnSpc>
                <a:spcPts val="3767"/>
              </a:lnSpc>
            </a:pPr>
            <a:r>
              <a:rPr lang="en-US" sz="2898">
                <a:solidFill>
                  <a:srgbClr val="000000"/>
                </a:solidFill>
                <a:latin typeface="DM Sans"/>
              </a:rPr>
              <a:t>where:</a:t>
            </a:r>
          </a:p>
          <a:p>
            <a:pPr>
              <a:lnSpc>
                <a:spcPts val="3767"/>
              </a:lnSpc>
            </a:pPr>
            <a:r>
              <a:rPr lang="en-US" sz="2898">
                <a:solidFill>
                  <a:srgbClr val="000000"/>
                </a:solidFill>
                <a:latin typeface="DM Sans"/>
              </a:rPr>
              <a:t>w</a:t>
            </a:r>
            <a:r>
              <a:rPr lang="en-US" sz="2898">
                <a:solidFill>
                  <a:srgbClr val="000000"/>
                </a:solidFill>
                <a:latin typeface="DM Sans"/>
              </a:rPr>
              <a:t> is the weight vector of assets in the portfolio.</a:t>
            </a:r>
          </a:p>
          <a:p>
            <a:pPr>
              <a:lnSpc>
                <a:spcPts val="3767"/>
              </a:lnSpc>
            </a:pPr>
            <a:r>
              <a:rPr lang="en-US" sz="2898">
                <a:solidFill>
                  <a:srgbClr val="000000"/>
                </a:solidFill>
                <a:latin typeface="DM Sans"/>
              </a:rPr>
              <a:t>Σ is the covariance matrix of the assets.</a:t>
            </a:r>
          </a:p>
          <a:p>
            <a:pPr>
              <a:lnSpc>
                <a:spcPts val="3767"/>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402156" y="0"/>
            <a:ext cx="8885844" cy="10287000"/>
          </a:xfrm>
          <a:custGeom>
            <a:avLst/>
            <a:gdLst/>
            <a:ahLst/>
            <a:cxnLst/>
            <a:rect r="r" b="b" t="t" l="l"/>
            <a:pathLst>
              <a:path h="10287000" w="8885844">
                <a:moveTo>
                  <a:pt x="0" y="0"/>
                </a:moveTo>
                <a:lnTo>
                  <a:pt x="8885844" y="0"/>
                </a:lnTo>
                <a:lnTo>
                  <a:pt x="888584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6896" t="0" r="-8871" b="0"/>
            </a:stretch>
          </a:blipFill>
        </p:spPr>
      </p:sp>
      <p:sp>
        <p:nvSpPr>
          <p:cNvPr name="Freeform 3" id="3"/>
          <p:cNvSpPr/>
          <p:nvPr/>
        </p:nvSpPr>
        <p:spPr>
          <a:xfrm flipH="false" flipV="false" rot="-10800000">
            <a:off x="16644250" y="2587"/>
            <a:ext cx="1641163" cy="1641163"/>
          </a:xfrm>
          <a:custGeom>
            <a:avLst/>
            <a:gdLst/>
            <a:ahLst/>
            <a:cxnLst/>
            <a:rect r="r" b="b" t="t" l="l"/>
            <a:pathLst>
              <a:path h="1641163" w="1641163">
                <a:moveTo>
                  <a:pt x="0" y="0"/>
                </a:moveTo>
                <a:lnTo>
                  <a:pt x="1641163" y="0"/>
                </a:lnTo>
                <a:lnTo>
                  <a:pt x="1641163" y="1641163"/>
                </a:lnTo>
                <a:lnTo>
                  <a:pt x="0" y="16411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12736" y="3831641"/>
            <a:ext cx="5715643" cy="1575177"/>
          </a:xfrm>
          <a:custGeom>
            <a:avLst/>
            <a:gdLst/>
            <a:ahLst/>
            <a:cxnLst/>
            <a:rect r="r" b="b" t="t" l="l"/>
            <a:pathLst>
              <a:path h="1575177" w="5715643">
                <a:moveTo>
                  <a:pt x="0" y="0"/>
                </a:moveTo>
                <a:lnTo>
                  <a:pt x="5715643" y="0"/>
                </a:lnTo>
                <a:lnTo>
                  <a:pt x="5715643" y="1575177"/>
                </a:lnTo>
                <a:lnTo>
                  <a:pt x="0" y="1575177"/>
                </a:lnTo>
                <a:lnTo>
                  <a:pt x="0" y="0"/>
                </a:lnTo>
                <a:close/>
              </a:path>
            </a:pathLst>
          </a:custGeom>
          <a:blipFill>
            <a:blip r:embed="rId6"/>
            <a:stretch>
              <a:fillRect l="0" t="0" r="0" b="0"/>
            </a:stretch>
          </a:blipFill>
        </p:spPr>
      </p:sp>
      <p:sp>
        <p:nvSpPr>
          <p:cNvPr name="TextBox 5" id="5"/>
          <p:cNvSpPr txBox="true"/>
          <p:nvPr/>
        </p:nvSpPr>
        <p:spPr>
          <a:xfrm rot="0">
            <a:off x="1812736" y="756493"/>
            <a:ext cx="9144428" cy="2539363"/>
          </a:xfrm>
          <a:prstGeom prst="rect">
            <a:avLst/>
          </a:prstGeom>
        </p:spPr>
        <p:txBody>
          <a:bodyPr anchor="t" rtlCol="false" tIns="0" lIns="0" bIns="0" rIns="0">
            <a:spAutoFit/>
          </a:bodyPr>
          <a:lstStyle/>
          <a:p>
            <a:pPr>
              <a:lnSpc>
                <a:spcPts val="10140"/>
              </a:lnSpc>
            </a:pPr>
            <a:r>
              <a:rPr lang="en-US" sz="7800" spc="218">
                <a:solidFill>
                  <a:srgbClr val="3C1053"/>
                </a:solidFill>
                <a:latin typeface="DM Sans Bold"/>
              </a:rPr>
              <a:t>TANGENCY PORTFOLIO</a:t>
            </a:r>
          </a:p>
        </p:txBody>
      </p:sp>
      <p:sp>
        <p:nvSpPr>
          <p:cNvPr name="TextBox 6" id="6"/>
          <p:cNvSpPr txBox="true"/>
          <p:nvPr/>
        </p:nvSpPr>
        <p:spPr>
          <a:xfrm rot="0">
            <a:off x="11305425" y="2615603"/>
            <a:ext cx="5687085" cy="5027219"/>
          </a:xfrm>
          <a:prstGeom prst="rect">
            <a:avLst/>
          </a:prstGeom>
        </p:spPr>
        <p:txBody>
          <a:bodyPr anchor="t" rtlCol="false" tIns="0" lIns="0" bIns="0" rIns="0">
            <a:spAutoFit/>
          </a:bodyPr>
          <a:lstStyle/>
          <a:p>
            <a:pPr>
              <a:lnSpc>
                <a:spcPts val="3620"/>
              </a:lnSpc>
            </a:pPr>
            <a:r>
              <a:rPr lang="en-US" sz="2785">
                <a:solidFill>
                  <a:srgbClr val="FFFFFF"/>
                </a:solidFill>
                <a:latin typeface="DM Sans"/>
              </a:rPr>
              <a:t>We calculated the weights for the Tangency PortfolioThese weights, aimed at maximizing returns while managing risk, are determined by optimizing the Sharpe Ratio. The formula takes into account the covariance matrix, average returns, and the risk-free rate, resulting in an allocation of assets that offers the best risk-adjusted performance. </a:t>
            </a:r>
          </a:p>
        </p:txBody>
      </p:sp>
      <p:sp>
        <p:nvSpPr>
          <p:cNvPr name="TextBox 7" id="7"/>
          <p:cNvSpPr txBox="true"/>
          <p:nvPr/>
        </p:nvSpPr>
        <p:spPr>
          <a:xfrm rot="0">
            <a:off x="2012823" y="5685725"/>
            <a:ext cx="5515555" cy="4278016"/>
          </a:xfrm>
          <a:prstGeom prst="rect">
            <a:avLst/>
          </a:prstGeom>
        </p:spPr>
        <p:txBody>
          <a:bodyPr anchor="t" rtlCol="false" tIns="0" lIns="0" bIns="0" rIns="0">
            <a:spAutoFit/>
          </a:bodyPr>
          <a:lstStyle/>
          <a:p>
            <a:pPr>
              <a:lnSpc>
                <a:spcPts val="3767"/>
              </a:lnSpc>
            </a:pPr>
            <a:r>
              <a:rPr lang="en-US" sz="2898">
                <a:solidFill>
                  <a:srgbClr val="000000"/>
                </a:solidFill>
                <a:latin typeface="DM Sans"/>
              </a:rPr>
              <a:t>where:</a:t>
            </a:r>
          </a:p>
          <a:p>
            <a:pPr>
              <a:lnSpc>
                <a:spcPts val="3767"/>
              </a:lnSpc>
            </a:pPr>
            <a:r>
              <a:rPr lang="en-US" sz="2898">
                <a:solidFill>
                  <a:srgbClr val="000000"/>
                </a:solidFill>
                <a:latin typeface="DM Sans"/>
              </a:rPr>
              <a:t>w tangent:Weight vector for the Tangency Portfolio.</a:t>
            </a:r>
          </a:p>
          <a:p>
            <a:pPr>
              <a:lnSpc>
                <a:spcPts val="3767"/>
              </a:lnSpc>
            </a:pPr>
            <a:r>
              <a:rPr lang="en-US" sz="2898">
                <a:solidFill>
                  <a:srgbClr val="000000"/>
                </a:solidFill>
                <a:latin typeface="DM Sans"/>
              </a:rPr>
              <a:t>Σ: Covariance matrix of the risky assets.</a:t>
            </a:r>
          </a:p>
          <a:p>
            <a:pPr>
              <a:lnSpc>
                <a:spcPts val="3767"/>
              </a:lnSpc>
            </a:pPr>
            <a:r>
              <a:rPr lang="en-US" sz="2898">
                <a:solidFill>
                  <a:srgbClr val="000000"/>
                </a:solidFill>
                <a:latin typeface="DM Sans"/>
              </a:rPr>
              <a:t>R: Vector of average returns for the risky assets.</a:t>
            </a:r>
          </a:p>
          <a:p>
            <a:pPr>
              <a:lnSpc>
                <a:spcPts val="3767"/>
              </a:lnSpc>
            </a:pPr>
            <a:r>
              <a:rPr lang="en-US" sz="2898">
                <a:solidFill>
                  <a:srgbClr val="000000"/>
                </a:solidFill>
                <a:latin typeface="DM Sans"/>
              </a:rPr>
              <a:t>Rf: Risk-free rate.</a:t>
            </a:r>
          </a:p>
          <a:p>
            <a:pPr>
              <a:lnSpc>
                <a:spcPts val="3767"/>
              </a:lnSpc>
            </a:pPr>
            <a:r>
              <a:rPr lang="en-US" sz="2898">
                <a:solidFill>
                  <a:srgbClr val="000000"/>
                </a:solidFill>
                <a:latin typeface="DM Sans"/>
              </a:rPr>
              <a:t>1: Vector of ones.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402156" y="0"/>
            <a:ext cx="8885844" cy="10287000"/>
          </a:xfrm>
          <a:custGeom>
            <a:avLst/>
            <a:gdLst/>
            <a:ahLst/>
            <a:cxnLst/>
            <a:rect r="r" b="b" t="t" l="l"/>
            <a:pathLst>
              <a:path h="10287000" w="8885844">
                <a:moveTo>
                  <a:pt x="0" y="0"/>
                </a:moveTo>
                <a:lnTo>
                  <a:pt x="8885844" y="0"/>
                </a:lnTo>
                <a:lnTo>
                  <a:pt x="888584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6896" t="0" r="-8871" b="0"/>
            </a:stretch>
          </a:blipFill>
        </p:spPr>
      </p:sp>
      <p:sp>
        <p:nvSpPr>
          <p:cNvPr name="Freeform 3" id="3"/>
          <p:cNvSpPr/>
          <p:nvPr/>
        </p:nvSpPr>
        <p:spPr>
          <a:xfrm flipH="false" flipV="false" rot="-10800000">
            <a:off x="16644250" y="2587"/>
            <a:ext cx="1641163" cy="1641163"/>
          </a:xfrm>
          <a:custGeom>
            <a:avLst/>
            <a:gdLst/>
            <a:ahLst/>
            <a:cxnLst/>
            <a:rect r="r" b="b" t="t" l="l"/>
            <a:pathLst>
              <a:path h="1641163" w="1641163">
                <a:moveTo>
                  <a:pt x="0" y="0"/>
                </a:moveTo>
                <a:lnTo>
                  <a:pt x="1641163" y="0"/>
                </a:lnTo>
                <a:lnTo>
                  <a:pt x="1641163" y="1641163"/>
                </a:lnTo>
                <a:lnTo>
                  <a:pt x="0" y="16411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6997" y="4237561"/>
            <a:ext cx="6565890" cy="1086568"/>
          </a:xfrm>
          <a:custGeom>
            <a:avLst/>
            <a:gdLst/>
            <a:ahLst/>
            <a:cxnLst/>
            <a:rect r="r" b="b" t="t" l="l"/>
            <a:pathLst>
              <a:path h="1086568" w="6565890">
                <a:moveTo>
                  <a:pt x="0" y="0"/>
                </a:moveTo>
                <a:lnTo>
                  <a:pt x="6565890" y="0"/>
                </a:lnTo>
                <a:lnTo>
                  <a:pt x="6565890" y="1086568"/>
                </a:lnTo>
                <a:lnTo>
                  <a:pt x="0" y="1086568"/>
                </a:lnTo>
                <a:lnTo>
                  <a:pt x="0" y="0"/>
                </a:lnTo>
                <a:close/>
              </a:path>
            </a:pathLst>
          </a:custGeom>
          <a:blipFill>
            <a:blip r:embed="rId6"/>
            <a:stretch>
              <a:fillRect l="0" t="-15160" r="-127" b="0"/>
            </a:stretch>
          </a:blipFill>
        </p:spPr>
      </p:sp>
      <p:sp>
        <p:nvSpPr>
          <p:cNvPr name="TextBox 5" id="5"/>
          <p:cNvSpPr txBox="true"/>
          <p:nvPr/>
        </p:nvSpPr>
        <p:spPr>
          <a:xfrm rot="0">
            <a:off x="257728" y="1402577"/>
            <a:ext cx="9144428" cy="2539363"/>
          </a:xfrm>
          <a:prstGeom prst="rect">
            <a:avLst/>
          </a:prstGeom>
        </p:spPr>
        <p:txBody>
          <a:bodyPr anchor="t" rtlCol="false" tIns="0" lIns="0" bIns="0" rIns="0">
            <a:spAutoFit/>
          </a:bodyPr>
          <a:lstStyle/>
          <a:p>
            <a:pPr>
              <a:lnSpc>
                <a:spcPts val="10140"/>
              </a:lnSpc>
            </a:pPr>
            <a:r>
              <a:rPr lang="en-US" sz="7800" spc="218">
                <a:solidFill>
                  <a:srgbClr val="3C1053"/>
                </a:solidFill>
                <a:latin typeface="DM Sans Bold"/>
              </a:rPr>
              <a:t>CAPITAL MARKET LINE</a:t>
            </a:r>
          </a:p>
        </p:txBody>
      </p:sp>
      <p:sp>
        <p:nvSpPr>
          <p:cNvPr name="TextBox 6" id="6"/>
          <p:cNvSpPr txBox="true"/>
          <p:nvPr/>
        </p:nvSpPr>
        <p:spPr>
          <a:xfrm rot="0">
            <a:off x="11332214" y="2513954"/>
            <a:ext cx="5515555" cy="5230516"/>
          </a:xfrm>
          <a:prstGeom prst="rect">
            <a:avLst/>
          </a:prstGeom>
        </p:spPr>
        <p:txBody>
          <a:bodyPr anchor="t" rtlCol="false" tIns="0" lIns="0" bIns="0" rIns="0">
            <a:spAutoFit/>
          </a:bodyPr>
          <a:lstStyle/>
          <a:p>
            <a:pPr>
              <a:lnSpc>
                <a:spcPts val="3767"/>
              </a:lnSpc>
            </a:pPr>
            <a:r>
              <a:rPr lang="en-US" sz="2898">
                <a:solidFill>
                  <a:srgbClr val="FFFFFF"/>
                </a:solidFill>
                <a:latin typeface="DM Sans"/>
              </a:rPr>
              <a:t>The Capital Market Line (CML) represents the relationship between risk and return for efficient portfolios that combine the risk-free asset with a risky portfolio. In our analysis, we used the CML to find the optimal portfolio where the Efficient Frontier is tangent to the CML, representing the best risk-return tradeoff.</a:t>
            </a:r>
          </a:p>
        </p:txBody>
      </p:sp>
      <p:sp>
        <p:nvSpPr>
          <p:cNvPr name="TextBox 7" id="7"/>
          <p:cNvSpPr txBox="true"/>
          <p:nvPr/>
        </p:nvSpPr>
        <p:spPr>
          <a:xfrm rot="0">
            <a:off x="609374" y="5591175"/>
            <a:ext cx="7854334" cy="4278016"/>
          </a:xfrm>
          <a:prstGeom prst="rect">
            <a:avLst/>
          </a:prstGeom>
        </p:spPr>
        <p:txBody>
          <a:bodyPr anchor="t" rtlCol="false" tIns="0" lIns="0" bIns="0" rIns="0">
            <a:spAutoFit/>
          </a:bodyPr>
          <a:lstStyle/>
          <a:p>
            <a:pPr>
              <a:lnSpc>
                <a:spcPts val="3767"/>
              </a:lnSpc>
            </a:pPr>
            <a:r>
              <a:rPr lang="en-US" sz="2898">
                <a:solidFill>
                  <a:srgbClr val="000000"/>
                </a:solidFill>
                <a:latin typeface="DM Sans"/>
              </a:rPr>
              <a:t>where:</a:t>
            </a:r>
          </a:p>
          <a:p>
            <a:pPr>
              <a:lnSpc>
                <a:spcPts val="3767"/>
              </a:lnSpc>
            </a:pPr>
            <a:r>
              <a:rPr lang="en-US" sz="2898">
                <a:solidFill>
                  <a:srgbClr val="000000"/>
                </a:solidFill>
                <a:latin typeface="DM Sans"/>
              </a:rPr>
              <a:t>CML is the Capital Market Line.</a:t>
            </a:r>
          </a:p>
          <a:p>
            <a:pPr>
              <a:lnSpc>
                <a:spcPts val="3767"/>
              </a:lnSpc>
            </a:pPr>
            <a:r>
              <a:rPr lang="en-US" sz="2898">
                <a:solidFill>
                  <a:srgbClr val="000000"/>
                </a:solidFill>
                <a:latin typeface="DM Sans"/>
              </a:rPr>
              <a:t>Rf :is the risk-free rate.</a:t>
            </a:r>
          </a:p>
          <a:p>
            <a:pPr>
              <a:lnSpc>
                <a:spcPts val="3767"/>
              </a:lnSpc>
            </a:pPr>
            <a:r>
              <a:rPr lang="en-US" sz="2898">
                <a:solidFill>
                  <a:srgbClr val="000000"/>
                </a:solidFill>
                <a:latin typeface="DM Sans"/>
              </a:rPr>
              <a:t>Return tangent : is the return of the Tangency Portfolio.</a:t>
            </a:r>
          </a:p>
          <a:p>
            <a:pPr>
              <a:lnSpc>
                <a:spcPts val="3767"/>
              </a:lnSpc>
            </a:pPr>
            <a:r>
              <a:rPr lang="en-US" sz="2898">
                <a:solidFill>
                  <a:srgbClr val="000000"/>
                </a:solidFill>
                <a:latin typeface="DM Sans"/>
              </a:rPr>
              <a:t>σ tangent : is the standard deviation (risk) of the Tangency Portfolio.</a:t>
            </a:r>
          </a:p>
          <a:p>
            <a:pPr>
              <a:lnSpc>
                <a:spcPts val="3767"/>
              </a:lnSpc>
            </a:pPr>
            <a:r>
              <a:rPr lang="en-US" sz="2898">
                <a:solidFill>
                  <a:srgbClr val="000000"/>
                </a:solidFill>
                <a:latin typeface="DM Sans"/>
              </a:rPr>
              <a:t>σ is the standard deviation (risk) of the portfolio.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402156" y="0"/>
            <a:ext cx="8885844" cy="10287000"/>
          </a:xfrm>
          <a:custGeom>
            <a:avLst/>
            <a:gdLst/>
            <a:ahLst/>
            <a:cxnLst/>
            <a:rect r="r" b="b" t="t" l="l"/>
            <a:pathLst>
              <a:path h="10287000" w="8885844">
                <a:moveTo>
                  <a:pt x="0" y="0"/>
                </a:moveTo>
                <a:lnTo>
                  <a:pt x="8885844" y="0"/>
                </a:lnTo>
                <a:lnTo>
                  <a:pt x="888584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6896" t="0" r="-8871" b="0"/>
            </a:stretch>
          </a:blipFill>
        </p:spPr>
      </p:sp>
      <p:sp>
        <p:nvSpPr>
          <p:cNvPr name="Freeform 3" id="3"/>
          <p:cNvSpPr/>
          <p:nvPr/>
        </p:nvSpPr>
        <p:spPr>
          <a:xfrm flipH="false" flipV="false" rot="-10800000">
            <a:off x="16644250" y="2587"/>
            <a:ext cx="1641163" cy="1641163"/>
          </a:xfrm>
          <a:custGeom>
            <a:avLst/>
            <a:gdLst/>
            <a:ahLst/>
            <a:cxnLst/>
            <a:rect r="r" b="b" t="t" l="l"/>
            <a:pathLst>
              <a:path h="1641163" w="1641163">
                <a:moveTo>
                  <a:pt x="0" y="0"/>
                </a:moveTo>
                <a:lnTo>
                  <a:pt x="1641163" y="0"/>
                </a:lnTo>
                <a:lnTo>
                  <a:pt x="1641163" y="1641163"/>
                </a:lnTo>
                <a:lnTo>
                  <a:pt x="0" y="16411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6997" y="4237561"/>
            <a:ext cx="6565890" cy="1086568"/>
          </a:xfrm>
          <a:custGeom>
            <a:avLst/>
            <a:gdLst/>
            <a:ahLst/>
            <a:cxnLst/>
            <a:rect r="r" b="b" t="t" l="l"/>
            <a:pathLst>
              <a:path h="1086568" w="6565890">
                <a:moveTo>
                  <a:pt x="0" y="0"/>
                </a:moveTo>
                <a:lnTo>
                  <a:pt x="6565890" y="0"/>
                </a:lnTo>
                <a:lnTo>
                  <a:pt x="6565890" y="1086568"/>
                </a:lnTo>
                <a:lnTo>
                  <a:pt x="0" y="1086568"/>
                </a:lnTo>
                <a:lnTo>
                  <a:pt x="0" y="0"/>
                </a:lnTo>
                <a:close/>
              </a:path>
            </a:pathLst>
          </a:custGeom>
          <a:blipFill>
            <a:blip r:embed="rId6"/>
            <a:stretch>
              <a:fillRect l="0" t="-15160" r="-127" b="0"/>
            </a:stretch>
          </a:blipFill>
        </p:spPr>
      </p:sp>
      <p:sp>
        <p:nvSpPr>
          <p:cNvPr name="TextBox 5" id="5"/>
          <p:cNvSpPr txBox="true"/>
          <p:nvPr/>
        </p:nvSpPr>
        <p:spPr>
          <a:xfrm rot="0">
            <a:off x="257728" y="1402577"/>
            <a:ext cx="9144428" cy="2539363"/>
          </a:xfrm>
          <a:prstGeom prst="rect">
            <a:avLst/>
          </a:prstGeom>
        </p:spPr>
        <p:txBody>
          <a:bodyPr anchor="t" rtlCol="false" tIns="0" lIns="0" bIns="0" rIns="0">
            <a:spAutoFit/>
          </a:bodyPr>
          <a:lstStyle/>
          <a:p>
            <a:pPr>
              <a:lnSpc>
                <a:spcPts val="10140"/>
              </a:lnSpc>
            </a:pPr>
            <a:r>
              <a:rPr lang="en-US" sz="7800" spc="218">
                <a:solidFill>
                  <a:srgbClr val="3C1053"/>
                </a:solidFill>
                <a:latin typeface="DM Sans Bold"/>
              </a:rPr>
              <a:t>SECURITY MARKET LINE</a:t>
            </a:r>
          </a:p>
        </p:txBody>
      </p:sp>
      <p:sp>
        <p:nvSpPr>
          <p:cNvPr name="TextBox 6" id="6"/>
          <p:cNvSpPr txBox="true"/>
          <p:nvPr/>
        </p:nvSpPr>
        <p:spPr>
          <a:xfrm rot="0">
            <a:off x="11332214" y="2513954"/>
            <a:ext cx="5515555" cy="5230516"/>
          </a:xfrm>
          <a:prstGeom prst="rect">
            <a:avLst/>
          </a:prstGeom>
        </p:spPr>
        <p:txBody>
          <a:bodyPr anchor="t" rtlCol="false" tIns="0" lIns="0" bIns="0" rIns="0">
            <a:spAutoFit/>
          </a:bodyPr>
          <a:lstStyle/>
          <a:p>
            <a:pPr>
              <a:lnSpc>
                <a:spcPts val="3767"/>
              </a:lnSpc>
            </a:pPr>
            <a:r>
              <a:rPr lang="en-US" sz="2898">
                <a:solidFill>
                  <a:srgbClr val="FFFFFF"/>
                </a:solidFill>
                <a:latin typeface="DM Sans"/>
              </a:rPr>
              <a:t>The Capital Market Line (CML) represents the relationship between risk and return for efficient portfolios that combine the risk-free asset with a risky portfolio. In our analysis, we used the CML to find the optimal portfolio where the Efficient Frontier is tangent to the CML, representing the best risk-return tradeoff.</a:t>
            </a:r>
          </a:p>
        </p:txBody>
      </p:sp>
      <p:sp>
        <p:nvSpPr>
          <p:cNvPr name="TextBox 7" id="7"/>
          <p:cNvSpPr txBox="true"/>
          <p:nvPr/>
        </p:nvSpPr>
        <p:spPr>
          <a:xfrm rot="0">
            <a:off x="609374" y="5591175"/>
            <a:ext cx="7854334" cy="4278016"/>
          </a:xfrm>
          <a:prstGeom prst="rect">
            <a:avLst/>
          </a:prstGeom>
        </p:spPr>
        <p:txBody>
          <a:bodyPr anchor="t" rtlCol="false" tIns="0" lIns="0" bIns="0" rIns="0">
            <a:spAutoFit/>
          </a:bodyPr>
          <a:lstStyle/>
          <a:p>
            <a:pPr>
              <a:lnSpc>
                <a:spcPts val="3767"/>
              </a:lnSpc>
            </a:pPr>
            <a:r>
              <a:rPr lang="en-US" sz="2898">
                <a:solidFill>
                  <a:srgbClr val="000000"/>
                </a:solidFill>
                <a:latin typeface="DM Sans"/>
              </a:rPr>
              <a:t>where:</a:t>
            </a:r>
          </a:p>
          <a:p>
            <a:pPr>
              <a:lnSpc>
                <a:spcPts val="3767"/>
              </a:lnSpc>
            </a:pPr>
            <a:r>
              <a:rPr lang="en-US" sz="2898">
                <a:solidFill>
                  <a:srgbClr val="000000"/>
                </a:solidFill>
                <a:latin typeface="DM Sans"/>
              </a:rPr>
              <a:t>CML is the Capital Market Line.</a:t>
            </a:r>
          </a:p>
          <a:p>
            <a:pPr>
              <a:lnSpc>
                <a:spcPts val="3767"/>
              </a:lnSpc>
            </a:pPr>
            <a:r>
              <a:rPr lang="en-US" sz="2898">
                <a:solidFill>
                  <a:srgbClr val="000000"/>
                </a:solidFill>
                <a:latin typeface="DM Sans"/>
              </a:rPr>
              <a:t>Rf :is the risk-free rate.</a:t>
            </a:r>
          </a:p>
          <a:p>
            <a:pPr>
              <a:lnSpc>
                <a:spcPts val="3767"/>
              </a:lnSpc>
            </a:pPr>
            <a:r>
              <a:rPr lang="en-US" sz="2898">
                <a:solidFill>
                  <a:srgbClr val="000000"/>
                </a:solidFill>
                <a:latin typeface="DM Sans"/>
              </a:rPr>
              <a:t>Return tangent : is the return of the Tangency Portfolio.</a:t>
            </a:r>
          </a:p>
          <a:p>
            <a:pPr>
              <a:lnSpc>
                <a:spcPts val="3767"/>
              </a:lnSpc>
            </a:pPr>
            <a:r>
              <a:rPr lang="en-US" sz="2898">
                <a:solidFill>
                  <a:srgbClr val="000000"/>
                </a:solidFill>
                <a:latin typeface="DM Sans"/>
              </a:rPr>
              <a:t>σ tangent : is the standard deviation (risk) of the Tangency Portfolio.</a:t>
            </a:r>
          </a:p>
          <a:p>
            <a:pPr>
              <a:lnSpc>
                <a:spcPts val="3767"/>
              </a:lnSpc>
            </a:pPr>
            <a:r>
              <a:rPr lang="en-US" sz="2898">
                <a:solidFill>
                  <a:srgbClr val="000000"/>
                </a:solidFill>
                <a:latin typeface="DM Sans"/>
              </a:rPr>
              <a:t>σ is the standard deviation (risk) of the portfolio.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6644250" y="2587"/>
            <a:ext cx="1641163" cy="1641163"/>
          </a:xfrm>
          <a:custGeom>
            <a:avLst/>
            <a:gdLst/>
            <a:ahLst/>
            <a:cxnLst/>
            <a:rect r="r" b="b" t="t" l="l"/>
            <a:pathLst>
              <a:path h="1641163" w="1641163">
                <a:moveTo>
                  <a:pt x="0" y="0"/>
                </a:moveTo>
                <a:lnTo>
                  <a:pt x="1641163" y="0"/>
                </a:lnTo>
                <a:lnTo>
                  <a:pt x="1641163" y="1641163"/>
                </a:lnTo>
                <a:lnTo>
                  <a:pt x="0" y="16411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5605" y="340731"/>
            <a:ext cx="9144428" cy="2539363"/>
          </a:xfrm>
          <a:prstGeom prst="rect">
            <a:avLst/>
          </a:prstGeom>
        </p:spPr>
        <p:txBody>
          <a:bodyPr anchor="t" rtlCol="false" tIns="0" lIns="0" bIns="0" rIns="0">
            <a:spAutoFit/>
          </a:bodyPr>
          <a:lstStyle/>
          <a:p>
            <a:pPr>
              <a:lnSpc>
                <a:spcPts val="10140"/>
              </a:lnSpc>
            </a:pPr>
            <a:r>
              <a:rPr lang="en-US" sz="7800" spc="218">
                <a:solidFill>
                  <a:srgbClr val="3C1053"/>
                </a:solidFill>
                <a:latin typeface="DM Sans Bold"/>
              </a:rPr>
              <a:t>SECURITY MARKET LINE</a:t>
            </a:r>
          </a:p>
        </p:txBody>
      </p:sp>
      <p:sp>
        <p:nvSpPr>
          <p:cNvPr name="TextBox 4" id="4"/>
          <p:cNvSpPr txBox="true"/>
          <p:nvPr/>
        </p:nvSpPr>
        <p:spPr>
          <a:xfrm rot="0">
            <a:off x="235605" y="3382464"/>
            <a:ext cx="18049808" cy="4754245"/>
          </a:xfrm>
          <a:prstGeom prst="rect">
            <a:avLst/>
          </a:prstGeom>
        </p:spPr>
        <p:txBody>
          <a:bodyPr anchor="t" rtlCol="false" tIns="0" lIns="0" bIns="0" rIns="0">
            <a:spAutoFit/>
          </a:bodyPr>
          <a:lstStyle/>
          <a:p>
            <a:pPr algn="just" marL="626111" indent="-313055" lvl="1">
              <a:lnSpc>
                <a:spcPts val="3770"/>
              </a:lnSpc>
              <a:buFont typeface="Arial"/>
              <a:buChar char="•"/>
            </a:pPr>
            <a:r>
              <a:rPr lang="en-US" sz="2900" spc="81">
                <a:solidFill>
                  <a:srgbClr val="3C1053"/>
                </a:solidFill>
                <a:latin typeface="DM Sans Bold"/>
              </a:rPr>
              <a:t>RELATIONSHIP TO MARKET RISK:</a:t>
            </a:r>
            <a:r>
              <a:rPr lang="en-US" sz="2900" spc="81">
                <a:solidFill>
                  <a:srgbClr val="3C1053"/>
                </a:solidFill>
                <a:latin typeface="DM Sans"/>
              </a:rPr>
              <a:t> THE SLOPE OF THE SML REPRESENTS THE MARKET RISK PREMIUM, WHICH IS THE EXCESS RETURN EXPECTED FROM AN INVESTMENT IN THE STOCK MARKET OVER THE RISK-FREE RATE. STOCKS WITH HIGHER BETAS (ABOVE 1) WILL HAVE STEEPER SLOPES ON THE SML, INDICATING HIGHER EXPECTED RETURNS BECAUSE THEY ARE MORE SENSITIVE TO MARKET MOVEMENTS.</a:t>
            </a:r>
          </a:p>
          <a:p>
            <a:pPr algn="just" marL="626111" indent="-313055" lvl="1">
              <a:lnSpc>
                <a:spcPts val="3770"/>
              </a:lnSpc>
              <a:buFont typeface="Arial"/>
              <a:buChar char="•"/>
            </a:pPr>
            <a:r>
              <a:rPr lang="en-US" sz="2900" spc="81">
                <a:solidFill>
                  <a:srgbClr val="3C1053"/>
                </a:solidFill>
                <a:latin typeface="DM Sans Bold"/>
              </a:rPr>
              <a:t>COMPARISON TO RISK-FREE RATE:</a:t>
            </a:r>
            <a:r>
              <a:rPr lang="en-US" sz="2900" spc="81">
                <a:solidFill>
                  <a:srgbClr val="3C1053"/>
                </a:solidFill>
                <a:latin typeface="DM Sans"/>
              </a:rPr>
              <a:t> IF THE SLOPE IS POSITIVE, IT MEANS THAT THE EXPECTED RETURN ON THE STOCK IS GREATER THAN THE RISK-FREE RATE, WHICH IMPLIES THAT THE STOCK PROVIDES COMPENSATION FOR THE ADDITIONAL RISK ASSOCIATED WITH INVESTING IN THE MARKET.</a:t>
            </a:r>
          </a:p>
          <a:p>
            <a:pPr algn="just">
              <a:lnSpc>
                <a:spcPts val="377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633495"/>
            <a:ext cx="1044009" cy="4653505"/>
          </a:xfrm>
          <a:custGeom>
            <a:avLst/>
            <a:gdLst/>
            <a:ahLst/>
            <a:cxnLst/>
            <a:rect r="r" b="b" t="t" l="l"/>
            <a:pathLst>
              <a:path h="4653505" w="1044009">
                <a:moveTo>
                  <a:pt x="0" y="0"/>
                </a:moveTo>
                <a:lnTo>
                  <a:pt x="1044009" y="0"/>
                </a:lnTo>
                <a:lnTo>
                  <a:pt x="1044009" y="4653505"/>
                </a:lnTo>
                <a:lnTo>
                  <a:pt x="0" y="4653505"/>
                </a:lnTo>
                <a:lnTo>
                  <a:pt x="0" y="0"/>
                </a:lnTo>
                <a:close/>
              </a:path>
            </a:pathLst>
          </a:custGeom>
          <a:blipFill>
            <a:blip r:embed="rId2">
              <a:extLst>
                <a:ext uri="{96DAC541-7B7A-43D3-8B79-37D633B846F1}">
                  <asvg:svgBlip xmlns:asvg="http://schemas.microsoft.com/office/drawing/2016/SVG/main" r:embed="rId3"/>
                </a:ext>
              </a:extLst>
            </a:blip>
            <a:stretch>
              <a:fillRect l="-21428" t="0" r="-100628" b="0"/>
            </a:stretch>
          </a:blipFill>
        </p:spPr>
      </p:sp>
      <p:sp>
        <p:nvSpPr>
          <p:cNvPr name="Freeform 3" id="3"/>
          <p:cNvSpPr/>
          <p:nvPr/>
        </p:nvSpPr>
        <p:spPr>
          <a:xfrm flipH="false" flipV="false" rot="-10800000">
            <a:off x="16644250" y="2587"/>
            <a:ext cx="1641163" cy="1641163"/>
          </a:xfrm>
          <a:custGeom>
            <a:avLst/>
            <a:gdLst/>
            <a:ahLst/>
            <a:cxnLst/>
            <a:rect r="r" b="b" t="t" l="l"/>
            <a:pathLst>
              <a:path h="1641163" w="1641163">
                <a:moveTo>
                  <a:pt x="0" y="0"/>
                </a:moveTo>
                <a:lnTo>
                  <a:pt x="1641163" y="0"/>
                </a:lnTo>
                <a:lnTo>
                  <a:pt x="1641163" y="1641163"/>
                </a:lnTo>
                <a:lnTo>
                  <a:pt x="0" y="16411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18160" y="1028700"/>
            <a:ext cx="10657540" cy="7777124"/>
          </a:xfrm>
          <a:custGeom>
            <a:avLst/>
            <a:gdLst/>
            <a:ahLst/>
            <a:cxnLst/>
            <a:rect r="r" b="b" t="t" l="l"/>
            <a:pathLst>
              <a:path h="7777124" w="10657540">
                <a:moveTo>
                  <a:pt x="0" y="0"/>
                </a:moveTo>
                <a:lnTo>
                  <a:pt x="10657540" y="0"/>
                </a:lnTo>
                <a:lnTo>
                  <a:pt x="10657540" y="7777124"/>
                </a:lnTo>
                <a:lnTo>
                  <a:pt x="0" y="7777124"/>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DAF6zeYRLKI</dc:identifier>
  <dcterms:modified xsi:type="dcterms:W3CDTF">2011-08-01T06:04:30Z</dcterms:modified>
  <cp:revision>1</cp:revision>
  <dc:title>IntroDuction to Finance</dc:title>
</cp:coreProperties>
</file>