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3" r:id="rId1"/>
  </p:sldMasterIdLst>
  <p:notesMasterIdLst>
    <p:notesMasterId r:id="rId16"/>
  </p:notesMasterIdLst>
  <p:sldIdLst>
    <p:sldId id="275" r:id="rId2"/>
    <p:sldId id="256" r:id="rId3"/>
    <p:sldId id="267" r:id="rId4"/>
    <p:sldId id="268" r:id="rId5"/>
    <p:sldId id="276" r:id="rId6"/>
    <p:sldId id="258" r:id="rId7"/>
    <p:sldId id="273" r:id="rId8"/>
    <p:sldId id="259" r:id="rId9"/>
    <p:sldId id="260" r:id="rId10"/>
    <p:sldId id="274" r:id="rId11"/>
    <p:sldId id="263" r:id="rId12"/>
    <p:sldId id="264" r:id="rId13"/>
    <p:sldId id="277" r:id="rId14"/>
    <p:sldId id="265" r:id="rId15"/>
  </p:sldIdLst>
  <p:sldSz cx="18288000" cy="10287000"/>
  <p:notesSz cx="6858000" cy="9144000"/>
  <p:embeddedFontLst>
    <p:embeddedFont>
      <p:font typeface="League Spartan" panose="020B0604020202020204" charset="0"/>
      <p:regular r:id="rId17"/>
    </p:embeddedFont>
    <p:embeddedFont>
      <p:font typeface="Poppins" panose="00000500000000000000"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033" autoAdjust="0"/>
  </p:normalViewPr>
  <p:slideViewPr>
    <p:cSldViewPr>
      <p:cViewPr varScale="1">
        <p:scale>
          <a:sx n="53" d="100"/>
          <a:sy n="53" d="100"/>
        </p:scale>
        <p:origin x="73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65413-7D3A-4816-880E-FF0E9D245AE5}"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676D2-5F10-4F4C-AAEF-D853B5A00082}" type="slidenum">
              <a:rPr lang="en-IN" smtClean="0"/>
              <a:t>‹#›</a:t>
            </a:fld>
            <a:endParaRPr lang="en-IN"/>
          </a:p>
        </p:txBody>
      </p:sp>
    </p:spTree>
    <p:extLst>
      <p:ext uri="{BB962C8B-B14F-4D97-AF65-F5344CB8AC3E}">
        <p14:creationId xmlns:p14="http://schemas.microsoft.com/office/powerpoint/2010/main" val="194182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5F47-CACF-D7E1-AFB1-A9D722E7A045}"/>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C5B8E560-40F3-9685-E245-F9AD3E3EC485}"/>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F9223-3F67-7EAF-F295-F4F03D618071}"/>
              </a:ext>
            </a:extLst>
          </p:cNvPr>
          <p:cNvSpPr>
            <a:spLocks noGrp="1"/>
          </p:cNvSpPr>
          <p:nvPr>
            <p:ph type="dt" sz="half" idx="10"/>
          </p:nvPr>
        </p:nvSpPr>
        <p:spPr/>
        <p:txBody>
          <a:bodyPr/>
          <a:lstStyle/>
          <a:p>
            <a:fld id="{F6AB7873-C1F5-4E0D-B45A-BC63EF353448}" type="datetime1">
              <a:rPr lang="en-US" smtClean="0"/>
              <a:t>12/10/2024</a:t>
            </a:fld>
            <a:endParaRPr lang="en-US"/>
          </a:p>
        </p:txBody>
      </p:sp>
      <p:sp>
        <p:nvSpPr>
          <p:cNvPr id="5" name="Footer Placeholder 4">
            <a:extLst>
              <a:ext uri="{FF2B5EF4-FFF2-40B4-BE49-F238E27FC236}">
                <a16:creationId xmlns:a16="http://schemas.microsoft.com/office/drawing/2014/main" id="{F0EDC1FF-95DB-3391-20E5-249DCB41E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6E40E-CD78-FA60-FDF5-41ABCFE3A5D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720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428C-2806-6D57-DBE0-89748A8D1F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3D539-5A80-E11C-7F74-E0105CC77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B6AC7-D596-C3FE-5381-F30C9753ED53}"/>
              </a:ext>
            </a:extLst>
          </p:cNvPr>
          <p:cNvSpPr>
            <a:spLocks noGrp="1"/>
          </p:cNvSpPr>
          <p:nvPr>
            <p:ph type="dt" sz="half" idx="10"/>
          </p:nvPr>
        </p:nvSpPr>
        <p:spPr/>
        <p:txBody>
          <a:bodyPr/>
          <a:lstStyle/>
          <a:p>
            <a:fld id="{6CFF203B-8681-4748-ADD2-434075CD697F}" type="datetime1">
              <a:rPr lang="en-US" smtClean="0"/>
              <a:t>12/10/2024</a:t>
            </a:fld>
            <a:endParaRPr lang="en-US"/>
          </a:p>
        </p:txBody>
      </p:sp>
      <p:sp>
        <p:nvSpPr>
          <p:cNvPr id="5" name="Footer Placeholder 4">
            <a:extLst>
              <a:ext uri="{FF2B5EF4-FFF2-40B4-BE49-F238E27FC236}">
                <a16:creationId xmlns:a16="http://schemas.microsoft.com/office/drawing/2014/main" id="{94A30C13-DA6E-1E1B-83B3-E54691B08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3878-B543-BE9E-D06A-664450162F1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195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6BBBA-6A55-19E5-EB85-74DAAC7A1FD4}"/>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1602E-FABC-2C5A-2A48-B8679B024134}"/>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2F9BA-8414-FF1C-5E1E-58B01A29BB69}"/>
              </a:ext>
            </a:extLst>
          </p:cNvPr>
          <p:cNvSpPr>
            <a:spLocks noGrp="1"/>
          </p:cNvSpPr>
          <p:nvPr>
            <p:ph type="dt" sz="half" idx="10"/>
          </p:nvPr>
        </p:nvSpPr>
        <p:spPr/>
        <p:txBody>
          <a:bodyPr/>
          <a:lstStyle/>
          <a:p>
            <a:fld id="{188363A2-2735-4555-8058-4E5B7325F0E6}" type="datetime1">
              <a:rPr lang="en-US" smtClean="0"/>
              <a:t>12/10/2024</a:t>
            </a:fld>
            <a:endParaRPr lang="en-US"/>
          </a:p>
        </p:txBody>
      </p:sp>
      <p:sp>
        <p:nvSpPr>
          <p:cNvPr id="5" name="Footer Placeholder 4">
            <a:extLst>
              <a:ext uri="{FF2B5EF4-FFF2-40B4-BE49-F238E27FC236}">
                <a16:creationId xmlns:a16="http://schemas.microsoft.com/office/drawing/2014/main" id="{799ABEA6-E996-2172-829C-8955ECC50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94FD6-26CA-7DDD-B424-B45FD479A60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336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F370-CE3D-AB2D-3734-ACE2C22D0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5BEE1-3825-6FFE-EAE2-1C65CA3CC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A9918-F8BD-F63C-0D09-4CED539E746B}"/>
              </a:ext>
            </a:extLst>
          </p:cNvPr>
          <p:cNvSpPr>
            <a:spLocks noGrp="1"/>
          </p:cNvSpPr>
          <p:nvPr>
            <p:ph type="dt" sz="half" idx="10"/>
          </p:nvPr>
        </p:nvSpPr>
        <p:spPr/>
        <p:txBody>
          <a:bodyPr/>
          <a:lstStyle/>
          <a:p>
            <a:fld id="{EC5DA48B-E726-4FD6-9F60-BB9EA24F5CCB}" type="datetime1">
              <a:rPr lang="en-US" smtClean="0"/>
              <a:t>12/10/2024</a:t>
            </a:fld>
            <a:endParaRPr lang="en-US"/>
          </a:p>
        </p:txBody>
      </p:sp>
      <p:sp>
        <p:nvSpPr>
          <p:cNvPr id="5" name="Footer Placeholder 4">
            <a:extLst>
              <a:ext uri="{FF2B5EF4-FFF2-40B4-BE49-F238E27FC236}">
                <a16:creationId xmlns:a16="http://schemas.microsoft.com/office/drawing/2014/main" id="{011BBD7C-BA68-90A1-BBBC-92206A430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5D1A-050E-5EEB-3048-9FA408ACBC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772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5A9F-69EA-5DFC-B55F-FA5931C77961}"/>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0B4AA-CC2E-D417-2FFD-312D5D9C728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E9DD8-169F-6AD0-3404-173A53306A8B}"/>
              </a:ext>
            </a:extLst>
          </p:cNvPr>
          <p:cNvSpPr>
            <a:spLocks noGrp="1"/>
          </p:cNvSpPr>
          <p:nvPr>
            <p:ph type="dt" sz="half" idx="10"/>
          </p:nvPr>
        </p:nvSpPr>
        <p:spPr/>
        <p:txBody>
          <a:bodyPr/>
          <a:lstStyle/>
          <a:p>
            <a:fld id="{0CA60B75-658B-4B52-96E5-CF87EBF828D6}" type="datetime1">
              <a:rPr lang="en-US" smtClean="0"/>
              <a:t>12/10/2024</a:t>
            </a:fld>
            <a:endParaRPr lang="en-US"/>
          </a:p>
        </p:txBody>
      </p:sp>
      <p:sp>
        <p:nvSpPr>
          <p:cNvPr id="5" name="Footer Placeholder 4">
            <a:extLst>
              <a:ext uri="{FF2B5EF4-FFF2-40B4-BE49-F238E27FC236}">
                <a16:creationId xmlns:a16="http://schemas.microsoft.com/office/drawing/2014/main" id="{7B7917D2-742E-6DAD-F325-E77DBB892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D999E-32EF-1483-8058-140CF3C23BC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99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D9F8-1ED5-2F93-F99C-533921626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236DC-EFAC-D30A-8B54-0572848C9740}"/>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B33FDA-7512-4F5C-7796-0D070C272E1C}"/>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CAD888-A295-385D-69A7-6F35B156239C}"/>
              </a:ext>
            </a:extLst>
          </p:cNvPr>
          <p:cNvSpPr>
            <a:spLocks noGrp="1"/>
          </p:cNvSpPr>
          <p:nvPr>
            <p:ph type="dt" sz="half" idx="10"/>
          </p:nvPr>
        </p:nvSpPr>
        <p:spPr/>
        <p:txBody>
          <a:bodyPr/>
          <a:lstStyle/>
          <a:p>
            <a:fld id="{F8EE73B8-FC7D-4F67-BB9C-9D89C0B473E3}" type="datetime1">
              <a:rPr lang="en-US" smtClean="0"/>
              <a:t>12/10/2024</a:t>
            </a:fld>
            <a:endParaRPr lang="en-US"/>
          </a:p>
        </p:txBody>
      </p:sp>
      <p:sp>
        <p:nvSpPr>
          <p:cNvPr id="6" name="Footer Placeholder 5">
            <a:extLst>
              <a:ext uri="{FF2B5EF4-FFF2-40B4-BE49-F238E27FC236}">
                <a16:creationId xmlns:a16="http://schemas.microsoft.com/office/drawing/2014/main" id="{8E36BF53-9181-786C-24DE-76CF479FF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FAEC9-2CB0-525C-3F10-B10C6EA2032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8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4F5-46A2-FFD2-E989-EC64B7500157}"/>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04775-A391-DED5-AA09-806C77DAA21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7E491E4A-E733-64B3-6A6F-CCEF56944DFA}"/>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1022F-CA92-FF84-F285-9FA9097896D2}"/>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2210B-F2E3-433B-CF4B-A1EF037DAAB7}"/>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374AEE-E5F5-399F-BAA7-E120907744D9}"/>
              </a:ext>
            </a:extLst>
          </p:cNvPr>
          <p:cNvSpPr>
            <a:spLocks noGrp="1"/>
          </p:cNvSpPr>
          <p:nvPr>
            <p:ph type="dt" sz="half" idx="10"/>
          </p:nvPr>
        </p:nvSpPr>
        <p:spPr/>
        <p:txBody>
          <a:bodyPr/>
          <a:lstStyle/>
          <a:p>
            <a:fld id="{63B32B04-B57C-44D8-8129-2BA31E11B9D7}" type="datetime1">
              <a:rPr lang="en-US" smtClean="0"/>
              <a:t>12/10/2024</a:t>
            </a:fld>
            <a:endParaRPr lang="en-US"/>
          </a:p>
        </p:txBody>
      </p:sp>
      <p:sp>
        <p:nvSpPr>
          <p:cNvPr id="8" name="Footer Placeholder 7">
            <a:extLst>
              <a:ext uri="{FF2B5EF4-FFF2-40B4-BE49-F238E27FC236}">
                <a16:creationId xmlns:a16="http://schemas.microsoft.com/office/drawing/2014/main" id="{47123F69-8F94-B8C7-D335-C31F58AB0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48D5B-2243-BC3F-798A-9399F5EC00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04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7AA-BDBC-1BAC-4263-80A9AEEFA5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866B52-4C0F-2050-C9DC-F771C3FC8C8B}"/>
              </a:ext>
            </a:extLst>
          </p:cNvPr>
          <p:cNvSpPr>
            <a:spLocks noGrp="1"/>
          </p:cNvSpPr>
          <p:nvPr>
            <p:ph type="dt" sz="half" idx="10"/>
          </p:nvPr>
        </p:nvSpPr>
        <p:spPr/>
        <p:txBody>
          <a:bodyPr/>
          <a:lstStyle/>
          <a:p>
            <a:fld id="{EEF01915-0FBE-4E6E-82B8-54F492CD36C8}" type="datetime1">
              <a:rPr lang="en-US" smtClean="0"/>
              <a:t>12/10/2024</a:t>
            </a:fld>
            <a:endParaRPr lang="en-US"/>
          </a:p>
        </p:txBody>
      </p:sp>
      <p:sp>
        <p:nvSpPr>
          <p:cNvPr id="4" name="Footer Placeholder 3">
            <a:extLst>
              <a:ext uri="{FF2B5EF4-FFF2-40B4-BE49-F238E27FC236}">
                <a16:creationId xmlns:a16="http://schemas.microsoft.com/office/drawing/2014/main" id="{D83815BB-CE36-7DBB-5EE7-DF3C13E7C2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3EEE6-C26E-123E-7E0F-C036EAC9BC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91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F96C0-D7BE-5E5F-19F2-CCC406EEA9AE}"/>
              </a:ext>
            </a:extLst>
          </p:cNvPr>
          <p:cNvSpPr>
            <a:spLocks noGrp="1"/>
          </p:cNvSpPr>
          <p:nvPr>
            <p:ph type="dt" sz="half" idx="10"/>
          </p:nvPr>
        </p:nvSpPr>
        <p:spPr/>
        <p:txBody>
          <a:bodyPr/>
          <a:lstStyle/>
          <a:p>
            <a:fld id="{FE16D405-EAD4-42DE-8905-0706E34BCAE9}" type="datetime1">
              <a:rPr lang="en-US" smtClean="0"/>
              <a:t>12/10/2024</a:t>
            </a:fld>
            <a:endParaRPr lang="en-US"/>
          </a:p>
        </p:txBody>
      </p:sp>
      <p:sp>
        <p:nvSpPr>
          <p:cNvPr id="3" name="Footer Placeholder 2">
            <a:extLst>
              <a:ext uri="{FF2B5EF4-FFF2-40B4-BE49-F238E27FC236}">
                <a16:creationId xmlns:a16="http://schemas.microsoft.com/office/drawing/2014/main" id="{A36713DC-D48B-1828-37F7-C361891029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BD3B7-3F60-BD26-BF33-0CDB1816D78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620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96FA-9681-53D1-8196-9C2A71B66E6D}"/>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29E69A-B4D3-E386-F44D-132A4B41CBF4}"/>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1EE34D-187D-C8A7-86F9-50018B6F07F1}"/>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3C1B8BD-7100-6154-63DA-F4111ECEC94E}"/>
              </a:ext>
            </a:extLst>
          </p:cNvPr>
          <p:cNvSpPr>
            <a:spLocks noGrp="1"/>
          </p:cNvSpPr>
          <p:nvPr>
            <p:ph type="dt" sz="half" idx="10"/>
          </p:nvPr>
        </p:nvSpPr>
        <p:spPr/>
        <p:txBody>
          <a:bodyPr/>
          <a:lstStyle/>
          <a:p>
            <a:fld id="{1E5747A8-866D-4A1B-8C01-AA07D9DE5BD8}" type="datetime1">
              <a:rPr lang="en-US" smtClean="0"/>
              <a:t>12/10/2024</a:t>
            </a:fld>
            <a:endParaRPr lang="en-US"/>
          </a:p>
        </p:txBody>
      </p:sp>
      <p:sp>
        <p:nvSpPr>
          <p:cNvPr id="6" name="Footer Placeholder 5">
            <a:extLst>
              <a:ext uri="{FF2B5EF4-FFF2-40B4-BE49-F238E27FC236}">
                <a16:creationId xmlns:a16="http://schemas.microsoft.com/office/drawing/2014/main" id="{194A5AE5-C0F8-BB8D-1226-77233E32F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CEC7C-229D-5491-0B6B-AC6362C1CDB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358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8694-284B-1ABD-5DD3-2BB74117B996}"/>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60B607-7E0F-DBAA-9BF6-C76F343BE30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2A99DFF3-74C2-3BE4-95E8-0E9533408498}"/>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A5DF9A3-88E5-C2FA-022D-F92D02B7C7C6}"/>
              </a:ext>
            </a:extLst>
          </p:cNvPr>
          <p:cNvSpPr>
            <a:spLocks noGrp="1"/>
          </p:cNvSpPr>
          <p:nvPr>
            <p:ph type="dt" sz="half" idx="10"/>
          </p:nvPr>
        </p:nvSpPr>
        <p:spPr/>
        <p:txBody>
          <a:bodyPr/>
          <a:lstStyle/>
          <a:p>
            <a:fld id="{FB5F5691-171D-4906-84A8-846479477FF4}" type="datetime1">
              <a:rPr lang="en-US" smtClean="0"/>
              <a:t>12/10/2024</a:t>
            </a:fld>
            <a:endParaRPr lang="en-US"/>
          </a:p>
        </p:txBody>
      </p:sp>
      <p:sp>
        <p:nvSpPr>
          <p:cNvPr id="6" name="Footer Placeholder 5">
            <a:extLst>
              <a:ext uri="{FF2B5EF4-FFF2-40B4-BE49-F238E27FC236}">
                <a16:creationId xmlns:a16="http://schemas.microsoft.com/office/drawing/2014/main" id="{9454DFB2-A91D-F059-45B4-4DB5476EA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EF279-896B-575E-F91F-10F6DBB26FE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44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BCC7A-2D0D-64AF-8982-17CFB3343268}"/>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4DE4F-F59F-6A6E-E67F-75AE94744DF2}"/>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C2D37-9D36-687C-597D-AA2991D4A9F1}"/>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C1EA51BC-202B-489D-A179-A6EFC76E1AAF}" type="datetime1">
              <a:rPr lang="en-US" smtClean="0"/>
              <a:t>12/10/2024</a:t>
            </a:fld>
            <a:endParaRPr lang="en-US"/>
          </a:p>
        </p:txBody>
      </p:sp>
      <p:sp>
        <p:nvSpPr>
          <p:cNvPr id="5" name="Footer Placeholder 4">
            <a:extLst>
              <a:ext uri="{FF2B5EF4-FFF2-40B4-BE49-F238E27FC236}">
                <a16:creationId xmlns:a16="http://schemas.microsoft.com/office/drawing/2014/main" id="{23AB56FD-4108-DD0F-B950-ED73F1A07C04}"/>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A2AEF9-855E-D3EF-E6A2-AB4B9CBA1640}"/>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97511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math9020197"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doi.org/10.1109/icac353642.2021.9697196" TargetMode="External"/><Relationship Id="rId5" Type="http://schemas.openxmlformats.org/officeDocument/2006/relationships/hyperlink" Target="https://doi.org/10.1108/ijwis-05-2017-0043" TargetMode="External"/><Relationship Id="rId4" Type="http://schemas.openxmlformats.org/officeDocument/2006/relationships/hyperlink" Target="https://doi.org/10.22214/ijraset.2021.3574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D10AA84F-3F88-7E07-0770-78FC18B54A8D}"/>
              </a:ext>
            </a:extLst>
          </p:cNvPr>
          <p:cNvSpPr/>
          <p:nvPr/>
        </p:nvSpPr>
        <p:spPr>
          <a:xfrm>
            <a:off x="0"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8" name="Group 3">
            <a:extLst>
              <a:ext uri="{FF2B5EF4-FFF2-40B4-BE49-F238E27FC236}">
                <a16:creationId xmlns:a16="http://schemas.microsoft.com/office/drawing/2014/main" id="{7AC3AECD-5B69-7BF9-8FFD-78B0BB5540C3}"/>
              </a:ext>
            </a:extLst>
          </p:cNvPr>
          <p:cNvGrpSpPr/>
          <p:nvPr/>
        </p:nvGrpSpPr>
        <p:grpSpPr>
          <a:xfrm>
            <a:off x="-1685319" y="0"/>
            <a:ext cx="3086100" cy="10287000"/>
            <a:chOff x="0" y="0"/>
            <a:chExt cx="812800" cy="2709333"/>
          </a:xfrm>
        </p:grpSpPr>
        <p:sp>
          <p:nvSpPr>
            <p:cNvPr id="9" name="Freeform 4">
              <a:extLst>
                <a:ext uri="{FF2B5EF4-FFF2-40B4-BE49-F238E27FC236}">
                  <a16:creationId xmlns:a16="http://schemas.microsoft.com/office/drawing/2014/main" id="{F13940B4-AF49-6850-3396-2003FEDC37CE}"/>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5">
              <a:extLst>
                <a:ext uri="{FF2B5EF4-FFF2-40B4-BE49-F238E27FC236}">
                  <a16:creationId xmlns:a16="http://schemas.microsoft.com/office/drawing/2014/main" id="{6B3FBAB7-A3BB-17F9-FCFA-B09169E8F457}"/>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1" name="Freeform 9">
            <a:extLst>
              <a:ext uri="{FF2B5EF4-FFF2-40B4-BE49-F238E27FC236}">
                <a16:creationId xmlns:a16="http://schemas.microsoft.com/office/drawing/2014/main" id="{DA1AA7DB-6AA9-8987-0621-CEC6789D0E41}"/>
              </a:ext>
            </a:extLst>
          </p:cNvPr>
          <p:cNvSpPr/>
          <p:nvPr/>
        </p:nvSpPr>
        <p:spPr>
          <a:xfrm>
            <a:off x="15544800" y="548312"/>
            <a:ext cx="2466550" cy="2537788"/>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2" name="TextBox 11">
            <a:extLst>
              <a:ext uri="{FF2B5EF4-FFF2-40B4-BE49-F238E27FC236}">
                <a16:creationId xmlns:a16="http://schemas.microsoft.com/office/drawing/2014/main" id="{04AC9F31-A8EC-E915-125F-55C87C507F10}"/>
              </a:ext>
            </a:extLst>
          </p:cNvPr>
          <p:cNvSpPr txBox="1"/>
          <p:nvPr/>
        </p:nvSpPr>
        <p:spPr>
          <a:xfrm>
            <a:off x="3539933" y="878487"/>
            <a:ext cx="10745955" cy="1938992"/>
          </a:xfrm>
          <a:prstGeom prst="rect">
            <a:avLst/>
          </a:prstGeom>
          <a:noFill/>
        </p:spPr>
        <p:txBody>
          <a:bodyPr wrap="none" rtlCol="0">
            <a:spAutoFit/>
          </a:bodyPr>
          <a:lstStyle/>
          <a:p>
            <a:r>
              <a:rPr lang="en-US" sz="6000" b="1" dirty="0">
                <a:solidFill>
                  <a:srgbClr val="7030A0"/>
                </a:solidFill>
              </a:rPr>
              <a:t>HKBK COLLEGE OF ENGINNERING</a:t>
            </a:r>
          </a:p>
          <a:p>
            <a:endParaRPr lang="en-IN" sz="6000" b="1" dirty="0">
              <a:solidFill>
                <a:srgbClr val="7030A0"/>
              </a:solidFill>
            </a:endParaRPr>
          </a:p>
        </p:txBody>
      </p:sp>
      <p:sp>
        <p:nvSpPr>
          <p:cNvPr id="13" name="TextBox 12">
            <a:extLst>
              <a:ext uri="{FF2B5EF4-FFF2-40B4-BE49-F238E27FC236}">
                <a16:creationId xmlns:a16="http://schemas.microsoft.com/office/drawing/2014/main" id="{442E54A6-7B9B-C491-A3C9-421312B332E1}"/>
              </a:ext>
            </a:extLst>
          </p:cNvPr>
          <p:cNvSpPr txBox="1"/>
          <p:nvPr/>
        </p:nvSpPr>
        <p:spPr>
          <a:xfrm>
            <a:off x="2819400" y="4229100"/>
            <a:ext cx="13913617" cy="1631216"/>
          </a:xfrm>
          <a:prstGeom prst="rect">
            <a:avLst/>
          </a:prstGeom>
          <a:noFill/>
        </p:spPr>
        <p:txBody>
          <a:bodyPr wrap="none" rtlCol="0">
            <a:spAutoFit/>
          </a:bodyPr>
          <a:lstStyle/>
          <a:p>
            <a:r>
              <a:rPr lang="en-US" sz="5000" b="1" dirty="0">
                <a:solidFill>
                  <a:srgbClr val="7030A0"/>
                </a:solidFill>
              </a:rPr>
              <a:t>                           DEPARTMENT OF </a:t>
            </a:r>
          </a:p>
          <a:p>
            <a:r>
              <a:rPr lang="en-US" sz="5000" b="1" dirty="0">
                <a:solidFill>
                  <a:srgbClr val="7030A0"/>
                </a:solidFill>
              </a:rPr>
              <a:t>ARTIFICIAL INTELLIGENCE AND MACHINE LEARNING</a:t>
            </a:r>
            <a:endParaRPr lang="en-IN" sz="5000" b="1" dirty="0">
              <a:solidFill>
                <a:srgbClr val="7030A0"/>
              </a:solidFill>
            </a:endParaRPr>
          </a:p>
        </p:txBody>
      </p:sp>
      <p:sp>
        <p:nvSpPr>
          <p:cNvPr id="14" name="TextBox 13">
            <a:extLst>
              <a:ext uri="{FF2B5EF4-FFF2-40B4-BE49-F238E27FC236}">
                <a16:creationId xmlns:a16="http://schemas.microsoft.com/office/drawing/2014/main" id="{47188AB7-2CD1-F352-0539-A28EC9D28435}"/>
              </a:ext>
            </a:extLst>
          </p:cNvPr>
          <p:cNvSpPr txBox="1"/>
          <p:nvPr/>
        </p:nvSpPr>
        <p:spPr>
          <a:xfrm>
            <a:off x="6567397" y="5856861"/>
            <a:ext cx="5153206" cy="707886"/>
          </a:xfrm>
          <a:prstGeom prst="rect">
            <a:avLst/>
          </a:prstGeom>
          <a:noFill/>
        </p:spPr>
        <p:txBody>
          <a:bodyPr wrap="none" rtlCol="0">
            <a:spAutoFit/>
          </a:bodyPr>
          <a:lstStyle/>
          <a:p>
            <a:r>
              <a:rPr lang="en-US" sz="4000" b="1" dirty="0">
                <a:solidFill>
                  <a:srgbClr val="7030A0"/>
                </a:solidFill>
              </a:rPr>
              <a:t>MINI PROJECT [BAI586]</a:t>
            </a:r>
            <a:endParaRPr lang="en-IN" sz="4000" b="1" dirty="0">
              <a:solidFill>
                <a:srgbClr val="7030A0"/>
              </a:solidFill>
            </a:endParaRPr>
          </a:p>
        </p:txBody>
      </p:sp>
      <p:sp>
        <p:nvSpPr>
          <p:cNvPr id="15" name="TextBox 14">
            <a:extLst>
              <a:ext uri="{FF2B5EF4-FFF2-40B4-BE49-F238E27FC236}">
                <a16:creationId xmlns:a16="http://schemas.microsoft.com/office/drawing/2014/main" id="{1854E380-DB7E-92D3-934F-7C9ABCCA5EF5}"/>
              </a:ext>
            </a:extLst>
          </p:cNvPr>
          <p:cNvSpPr txBox="1"/>
          <p:nvPr/>
        </p:nvSpPr>
        <p:spPr>
          <a:xfrm>
            <a:off x="5787151" y="6613477"/>
            <a:ext cx="6713697" cy="677108"/>
          </a:xfrm>
          <a:prstGeom prst="rect">
            <a:avLst/>
          </a:prstGeom>
          <a:noFill/>
        </p:spPr>
        <p:txBody>
          <a:bodyPr wrap="none" rtlCol="0">
            <a:spAutoFit/>
          </a:bodyPr>
          <a:lstStyle/>
          <a:p>
            <a:r>
              <a:rPr lang="en-US" sz="3800" b="1" dirty="0">
                <a:solidFill>
                  <a:srgbClr val="7030A0"/>
                </a:solidFill>
              </a:rPr>
              <a:t>Movie Recommendation System</a:t>
            </a:r>
            <a:endParaRPr lang="en-IN" sz="3800" b="1" dirty="0">
              <a:solidFill>
                <a:srgbClr val="7030A0"/>
              </a:solidFill>
            </a:endParaRPr>
          </a:p>
        </p:txBody>
      </p:sp>
      <p:sp>
        <p:nvSpPr>
          <p:cNvPr id="16" name="Slide Number Placeholder 15">
            <a:extLst>
              <a:ext uri="{FF2B5EF4-FFF2-40B4-BE49-F238E27FC236}">
                <a16:creationId xmlns:a16="http://schemas.microsoft.com/office/drawing/2014/main" id="{F29A5C26-D1EF-657D-724A-09696D8EF350}"/>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733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E751D6E-FCAB-8BF6-699B-63E6005FADB9}"/>
              </a:ext>
            </a:extLst>
          </p:cNvPr>
          <p:cNvGrpSpPr/>
          <p:nvPr/>
        </p:nvGrpSpPr>
        <p:grpSpPr>
          <a:xfrm>
            <a:off x="-2473260" y="0"/>
            <a:ext cx="3086100" cy="10287000"/>
            <a:chOff x="0" y="0"/>
            <a:chExt cx="812800" cy="2709333"/>
          </a:xfrm>
        </p:grpSpPr>
        <p:sp>
          <p:nvSpPr>
            <p:cNvPr id="3" name="Freeform 7">
              <a:extLst>
                <a:ext uri="{FF2B5EF4-FFF2-40B4-BE49-F238E27FC236}">
                  <a16:creationId xmlns:a16="http://schemas.microsoft.com/office/drawing/2014/main" id="{06A58DD0-C69C-6486-A87A-F2362CDD61D0}"/>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8">
              <a:extLst>
                <a:ext uri="{FF2B5EF4-FFF2-40B4-BE49-F238E27FC236}">
                  <a16:creationId xmlns:a16="http://schemas.microsoft.com/office/drawing/2014/main" id="{1B8CA060-FFEC-1B94-EFA2-7D5EBCA1EA62}"/>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5" name="Group 6">
            <a:extLst>
              <a:ext uri="{FF2B5EF4-FFF2-40B4-BE49-F238E27FC236}">
                <a16:creationId xmlns:a16="http://schemas.microsoft.com/office/drawing/2014/main" id="{455ED0C1-88E9-8B85-89F0-A436D83F7F29}"/>
              </a:ext>
            </a:extLst>
          </p:cNvPr>
          <p:cNvGrpSpPr/>
          <p:nvPr/>
        </p:nvGrpSpPr>
        <p:grpSpPr>
          <a:xfrm>
            <a:off x="-2320860" y="152400"/>
            <a:ext cx="3086100" cy="10287000"/>
            <a:chOff x="0" y="0"/>
            <a:chExt cx="812800" cy="2709333"/>
          </a:xfrm>
        </p:grpSpPr>
        <p:sp>
          <p:nvSpPr>
            <p:cNvPr id="6" name="Freeform 7">
              <a:extLst>
                <a:ext uri="{FF2B5EF4-FFF2-40B4-BE49-F238E27FC236}">
                  <a16:creationId xmlns:a16="http://schemas.microsoft.com/office/drawing/2014/main" id="{1B603571-9885-0BE2-31B8-847CEDA65F9F}"/>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8">
              <a:extLst>
                <a:ext uri="{FF2B5EF4-FFF2-40B4-BE49-F238E27FC236}">
                  <a16:creationId xmlns:a16="http://schemas.microsoft.com/office/drawing/2014/main" id="{640A16F6-A188-7761-E4BA-71A05F18BEC0}"/>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2">
            <a:extLst>
              <a:ext uri="{FF2B5EF4-FFF2-40B4-BE49-F238E27FC236}">
                <a16:creationId xmlns:a16="http://schemas.microsoft.com/office/drawing/2014/main" id="{C0149BD7-DE8C-3BAF-B809-A7E26DE6AC43}"/>
              </a:ext>
            </a:extLst>
          </p:cNvPr>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r>
              <a:rPr lang="en-IN" sz="4300" b="1" dirty="0">
                <a:solidFill>
                  <a:srgbClr val="002060"/>
                </a:solidFill>
              </a:rPr>
              <a:t>                                     </a:t>
            </a:r>
          </a:p>
          <a:p>
            <a:r>
              <a:rPr lang="en-IN" sz="4300" b="1" dirty="0">
                <a:solidFill>
                  <a:srgbClr val="002060"/>
                </a:solidFill>
              </a:rPr>
              <a:t>                                               SYSTEM REQURIMENTS</a:t>
            </a:r>
          </a:p>
          <a:p>
            <a:r>
              <a:rPr lang="en-IN" sz="4300" b="1" dirty="0">
                <a:solidFill>
                  <a:srgbClr val="002060"/>
                </a:solidFill>
              </a:rPr>
              <a:t> </a:t>
            </a:r>
            <a:r>
              <a:rPr lang="en-IN" sz="2800" b="1" dirty="0"/>
              <a:t>Hardware Requirements</a:t>
            </a:r>
          </a:p>
          <a:p>
            <a:r>
              <a:rPr lang="en-IN" sz="2800" b="1" dirty="0">
                <a:solidFill>
                  <a:srgbClr val="002060"/>
                </a:solidFill>
              </a:rPr>
              <a:t>   </a:t>
            </a:r>
            <a:r>
              <a:rPr lang="en-IN" sz="2600" b="1" dirty="0"/>
              <a:t>Laptop Model</a:t>
            </a:r>
            <a:r>
              <a:rPr lang="en-IN" sz="2600" dirty="0"/>
              <a:t>: Acer Aspire 5</a:t>
            </a:r>
          </a:p>
          <a:p>
            <a:r>
              <a:rPr lang="en-IN" sz="2600" dirty="0"/>
              <a:t>   </a:t>
            </a:r>
            <a:r>
              <a:rPr lang="en-IN" sz="2600" b="1" dirty="0"/>
              <a:t>Processor</a:t>
            </a:r>
            <a:r>
              <a:rPr lang="en-IN" sz="2600" dirty="0"/>
              <a:t>: Intel i5-13420H (High-performance multi-core processor for fast computations)</a:t>
            </a:r>
          </a:p>
          <a:p>
            <a:pPr indent="87313"/>
            <a:r>
              <a:rPr lang="en-IN" sz="2600" dirty="0"/>
              <a:t>  </a:t>
            </a:r>
            <a:r>
              <a:rPr lang="en-IN" sz="2600" b="1" dirty="0"/>
              <a:t>Graphics Card</a:t>
            </a:r>
            <a:r>
              <a:rPr lang="en-IN" sz="2600" dirty="0"/>
              <a:t>: NVIDIA RTX 2050 (Capable of accelerating machine learning tasks and handling large-scale computations)                           </a:t>
            </a:r>
            <a:r>
              <a:rPr lang="en-IN" sz="2600" b="1" dirty="0"/>
              <a:t>RAM:</a:t>
            </a:r>
            <a:r>
              <a:rPr lang="en-IN" sz="2600" dirty="0"/>
              <a:t> 16GB (Ensures smooth execution of data-heavy operations and parallel processing) </a:t>
            </a:r>
          </a:p>
          <a:p>
            <a:r>
              <a:rPr lang="en-IN" sz="2600" dirty="0"/>
              <a:t>   </a:t>
            </a:r>
            <a:r>
              <a:rPr lang="en-IN" sz="2600" b="1" dirty="0"/>
              <a:t>Storage: </a:t>
            </a:r>
            <a:r>
              <a:rPr lang="en-IN" sz="2600" dirty="0"/>
              <a:t>512GB SSD (Fast read/write 	speeds for efficient data access and storage)  </a:t>
            </a:r>
          </a:p>
          <a:p>
            <a:endParaRPr lang="en-IN" sz="2600" dirty="0"/>
          </a:p>
          <a:p>
            <a:r>
              <a:rPr lang="en-IN" sz="2600" dirty="0"/>
              <a:t>  </a:t>
            </a:r>
            <a:r>
              <a:rPr lang="en-IN" sz="2800" b="1" dirty="0"/>
              <a:t>Software Requirements</a:t>
            </a:r>
            <a:r>
              <a:rPr lang="en-IN" sz="2800" dirty="0"/>
              <a:t>   </a:t>
            </a:r>
          </a:p>
          <a:p>
            <a:r>
              <a:rPr lang="en-IN" sz="2800" dirty="0"/>
              <a:t>        </a:t>
            </a:r>
            <a:r>
              <a:rPr lang="en-US" sz="2600" b="1" dirty="0"/>
              <a:t>Python 3.x</a:t>
            </a:r>
            <a:r>
              <a:rPr lang="en-US" sz="2600" dirty="0"/>
              <a:t>: Core language for backend and data processing.</a:t>
            </a:r>
          </a:p>
          <a:p>
            <a:r>
              <a:rPr lang="en-US" sz="2600" dirty="0"/>
              <a:t>         </a:t>
            </a:r>
            <a:r>
              <a:rPr lang="en-IN" sz="2600" b="1" dirty="0"/>
              <a:t>Libraries:</a:t>
            </a:r>
            <a:r>
              <a:rPr lang="en-IN" sz="2800" dirty="0"/>
              <a:t> </a:t>
            </a:r>
          </a:p>
          <a:p>
            <a:r>
              <a:rPr lang="en-IN" sz="2800" dirty="0"/>
              <a:t>                 o </a:t>
            </a:r>
            <a:r>
              <a:rPr lang="en-IN" sz="2600" b="1" dirty="0" err="1"/>
              <a:t>Streamlit</a:t>
            </a:r>
            <a:r>
              <a:rPr lang="en-IN" sz="2600" b="1" dirty="0"/>
              <a:t>:</a:t>
            </a:r>
            <a:r>
              <a:rPr lang="en-IN" sz="2600" dirty="0"/>
              <a:t> For building the user interface. </a:t>
            </a:r>
          </a:p>
          <a:p>
            <a:r>
              <a:rPr lang="en-IN" sz="2600" dirty="0"/>
              <a:t>                   o</a:t>
            </a:r>
            <a:r>
              <a:rPr lang="en-IN" sz="2600" b="1" dirty="0"/>
              <a:t> NumPy:</a:t>
            </a:r>
            <a:r>
              <a:rPr lang="en-IN" sz="2600" dirty="0"/>
              <a:t> For numerical computations in the KNN algorithm.</a:t>
            </a:r>
          </a:p>
          <a:p>
            <a:r>
              <a:rPr lang="en-IN" sz="2600" dirty="0"/>
              <a:t>                   o </a:t>
            </a:r>
            <a:r>
              <a:rPr lang="en-IN" sz="2600" b="1" dirty="0" err="1"/>
              <a:t>BeautifulSoup</a:t>
            </a:r>
            <a:r>
              <a:rPr lang="en-IN" sz="2600" b="1" dirty="0"/>
              <a:t> (bs4):</a:t>
            </a:r>
            <a:r>
              <a:rPr lang="en-IN" sz="2600" dirty="0"/>
              <a:t> For web scraping metadata from IMDb.</a:t>
            </a:r>
          </a:p>
          <a:p>
            <a:r>
              <a:rPr lang="en-IN" sz="2600" dirty="0"/>
              <a:t>                   o </a:t>
            </a:r>
            <a:r>
              <a:rPr lang="en-IN" sz="2600" b="1" dirty="0"/>
              <a:t>Requests:</a:t>
            </a:r>
            <a:r>
              <a:rPr lang="en-IN" sz="2600" dirty="0"/>
              <a:t> For sending HTTP requests to IMDb. </a:t>
            </a:r>
          </a:p>
          <a:p>
            <a:r>
              <a:rPr lang="en-IN" sz="2600" dirty="0"/>
              <a:t>                   o </a:t>
            </a:r>
            <a:r>
              <a:rPr lang="en-IN" sz="2600" b="1" dirty="0"/>
              <a:t>Pillow (PIL):</a:t>
            </a:r>
            <a:r>
              <a:rPr lang="en-IN" sz="2600" dirty="0"/>
              <a:t> For processing and displaying movie posters. </a:t>
            </a:r>
          </a:p>
          <a:p>
            <a:r>
              <a:rPr lang="en-IN" sz="2600" dirty="0"/>
              <a:t>                   o </a:t>
            </a:r>
            <a:r>
              <a:rPr lang="en-IN" sz="2600" b="1" dirty="0"/>
              <a:t>io:</a:t>
            </a:r>
            <a:r>
              <a:rPr lang="en-IN" sz="2600" dirty="0"/>
              <a:t> For handling data streams (e.g., images).   </a:t>
            </a:r>
          </a:p>
          <a:p>
            <a:r>
              <a:rPr lang="en-IN" sz="2600" dirty="0"/>
              <a:t>       </a:t>
            </a:r>
            <a:r>
              <a:rPr lang="en-IN" sz="2600" b="1" dirty="0"/>
              <a:t>  </a:t>
            </a:r>
            <a:r>
              <a:rPr lang="en-US" sz="2600" b="1" dirty="0"/>
              <a:t>JSON</a:t>
            </a:r>
            <a:r>
              <a:rPr lang="en-US" sz="2600" dirty="0"/>
              <a:t>: For storing and loading movie data and titles. </a:t>
            </a:r>
            <a:r>
              <a:rPr lang="en-IN" sz="2600" dirty="0"/>
              <a:t>                         </a:t>
            </a:r>
            <a:endParaRPr lang="en-IN" sz="2600" b="1" dirty="0">
              <a:solidFill>
                <a:srgbClr val="002060"/>
              </a:solidFill>
            </a:endParaRPr>
          </a:p>
        </p:txBody>
      </p:sp>
      <p:sp>
        <p:nvSpPr>
          <p:cNvPr id="10" name="Slide Number Placeholder 9">
            <a:extLst>
              <a:ext uri="{FF2B5EF4-FFF2-40B4-BE49-F238E27FC236}">
                <a16:creationId xmlns:a16="http://schemas.microsoft.com/office/drawing/2014/main" id="{1F6FE008-F327-5AFD-EFAC-D9CB9DCBF7A2}"/>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39369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6665269" y="942975"/>
            <a:ext cx="4957463"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ea typeface="League Spartan"/>
                <a:cs typeface="League Spartan"/>
                <a:sym typeface="League Spartan"/>
              </a:rPr>
              <a:t>CONCLUSION</a:t>
            </a:r>
          </a:p>
        </p:txBody>
      </p:sp>
      <p:sp>
        <p:nvSpPr>
          <p:cNvPr id="4" name="TextBox 4"/>
          <p:cNvSpPr txBox="1"/>
          <p:nvPr/>
        </p:nvSpPr>
        <p:spPr>
          <a:xfrm>
            <a:off x="914400" y="2247900"/>
            <a:ext cx="16783878" cy="7135351"/>
          </a:xfrm>
          <a:prstGeom prst="rect">
            <a:avLst/>
          </a:prstGeom>
        </p:spPr>
        <p:txBody>
          <a:bodyPr lIns="0" tIns="0" rIns="0" bIns="0" rtlCol="0" anchor="t">
            <a:spAutoFit/>
          </a:bodyPr>
          <a:lstStyle/>
          <a:p>
            <a:pPr algn="just">
              <a:lnSpc>
                <a:spcPts val="3079"/>
              </a:lnSpc>
            </a:pPr>
            <a:r>
              <a:rPr lang="en-US" sz="2600" dirty="0"/>
              <a:t>The Movie Recommendation System represents a significant step forward in delivering personalized entertainment experiences. By leveraging the power of the K-Nearest Neighbors (KNN) algorithm, real-time metadata fetching, and an interactive </a:t>
            </a:r>
            <a:r>
              <a:rPr lang="en-US" sz="2600" dirty="0" err="1"/>
              <a:t>Streamlit</a:t>
            </a:r>
            <a:r>
              <a:rPr lang="en-US" sz="2600" dirty="0"/>
              <a:t> interface, this project bridges the gap between user preferences and the vast collection of available movies. It not only addresses the challenges faced by traditional systems but also introduces innovative features that enhance user engagement and satisfaction.</a:t>
            </a:r>
            <a:r>
              <a:rPr lang="en-US" sz="2400" dirty="0"/>
              <a:t> </a:t>
            </a:r>
          </a:p>
          <a:p>
            <a:pPr algn="l">
              <a:lnSpc>
                <a:spcPts val="3079"/>
              </a:lnSpc>
            </a:pPr>
            <a:r>
              <a:rPr lang="en-US" sz="2400" dirty="0"/>
              <a:t>   </a:t>
            </a:r>
          </a:p>
          <a:p>
            <a:pPr algn="l">
              <a:lnSpc>
                <a:spcPts val="3079"/>
              </a:lnSpc>
            </a:pPr>
            <a:r>
              <a:rPr lang="en-US" sz="2400" dirty="0"/>
              <a:t>   </a:t>
            </a:r>
            <a:r>
              <a:rPr lang="en-US" sz="2800" b="1" dirty="0"/>
              <a:t>Advantages:</a:t>
            </a:r>
          </a:p>
          <a:p>
            <a:pPr algn="l">
              <a:lnSpc>
                <a:spcPts val="3079"/>
              </a:lnSpc>
            </a:pPr>
            <a:r>
              <a:rPr lang="en-US" sz="2600" b="1" dirty="0"/>
              <a:t>       </a:t>
            </a:r>
            <a:r>
              <a:rPr lang="en-IN" sz="2600" b="1" dirty="0"/>
              <a:t>Dynamic Data Fetching</a:t>
            </a:r>
            <a:r>
              <a:rPr lang="en-IN" sz="2600" dirty="0"/>
              <a:t>:</a:t>
            </a:r>
            <a:r>
              <a:rPr lang="en-US" sz="2600" dirty="0"/>
              <a:t>Unlike static systems, this project dynamically fetches movie metadata from IMDb, ensuring that users always receive the latest information. </a:t>
            </a:r>
            <a:endParaRPr lang="en-US" sz="2600" b="1" dirty="0"/>
          </a:p>
          <a:p>
            <a:pPr algn="l">
              <a:lnSpc>
                <a:spcPts val="3079"/>
              </a:lnSpc>
            </a:pPr>
            <a:r>
              <a:rPr lang="en-US" sz="2600" b="1" dirty="0"/>
              <a:t>       </a:t>
            </a:r>
            <a:r>
              <a:rPr lang="en-IN" sz="2600" b="1" dirty="0"/>
              <a:t>Visual Appeal: </a:t>
            </a:r>
            <a:r>
              <a:rPr lang="en-US" sz="2600" dirty="0"/>
              <a:t>By displaying movie posters alongside textual recommendations, the system makes the interface visually engaging and easy to navigate.</a:t>
            </a:r>
            <a:endParaRPr lang="en-IN" sz="2600" b="1" dirty="0"/>
          </a:p>
          <a:p>
            <a:pPr algn="l">
              <a:lnSpc>
                <a:spcPts val="3079"/>
              </a:lnSpc>
            </a:pPr>
            <a:r>
              <a:rPr lang="en-IN" sz="2600" b="1" dirty="0"/>
              <a:t>      Customizability:</a:t>
            </a:r>
            <a:r>
              <a:rPr lang="en-US" sz="2600" dirty="0"/>
              <a:t>The system allows users to tailor recommendations based on their unique preferences, fostering a sense of personalization and ownership. </a:t>
            </a:r>
            <a:endParaRPr lang="en-IN" sz="2600" b="1" dirty="0"/>
          </a:p>
          <a:p>
            <a:pPr algn="l">
              <a:lnSpc>
                <a:spcPts val="3079"/>
              </a:lnSpc>
            </a:pPr>
            <a:r>
              <a:rPr lang="en-IN" sz="2600" b="1" dirty="0"/>
              <a:t>      Real-Time Insights:</a:t>
            </a:r>
            <a:r>
              <a:rPr lang="en-US" sz="2600" dirty="0"/>
              <a:t>Through web scraping, the system provides real-time insights about movies, a feature often missing in conventional recommender systems. </a:t>
            </a:r>
            <a:endParaRPr lang="en-US" sz="2600" b="1" dirty="0"/>
          </a:p>
          <a:p>
            <a:pPr algn="l">
              <a:lnSpc>
                <a:spcPts val="3079"/>
              </a:lnSpc>
            </a:pPr>
            <a:endParaRPr lang="en-US" sz="2199" spc="19" dirty="0">
              <a:solidFill>
                <a:srgbClr val="040606"/>
              </a:solidFill>
              <a:latin typeface="Poppins"/>
              <a:ea typeface="Poppins"/>
              <a:cs typeface="Poppins"/>
              <a:sym typeface="Poppins"/>
            </a:endParaRPr>
          </a:p>
          <a:p>
            <a:pPr algn="l">
              <a:lnSpc>
                <a:spcPts val="3079"/>
              </a:lnSpc>
            </a:pPr>
            <a:endParaRPr lang="en-US" sz="2199" spc="19" dirty="0">
              <a:solidFill>
                <a:srgbClr val="040606"/>
              </a:solidFill>
              <a:latin typeface="Poppins"/>
              <a:ea typeface="Poppins"/>
              <a:cs typeface="Poppins"/>
              <a:sym typeface="Poppins"/>
            </a:endParaRPr>
          </a:p>
          <a:p>
            <a:pPr algn="l">
              <a:lnSpc>
                <a:spcPts val="3079"/>
              </a:lnSpc>
            </a:pPr>
            <a:endParaRPr lang="en-US" sz="2199" dirty="0">
              <a:solidFill>
                <a:srgbClr val="040606"/>
              </a:solidFill>
              <a:latin typeface="Poppins"/>
              <a:ea typeface="Poppins"/>
              <a:cs typeface="Poppins"/>
              <a:sym typeface="Poppins"/>
            </a:endParaRPr>
          </a:p>
        </p:txBody>
      </p:sp>
      <p:grpSp>
        <p:nvGrpSpPr>
          <p:cNvPr id="5" name="Group 5"/>
          <p:cNvGrpSpPr/>
          <p:nvPr/>
        </p:nvGrpSpPr>
        <p:grpSpPr>
          <a:xfrm>
            <a:off x="-247326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0" name="Slide Number Placeholder 9">
            <a:extLst>
              <a:ext uri="{FF2B5EF4-FFF2-40B4-BE49-F238E27FC236}">
                <a16:creationId xmlns:a16="http://schemas.microsoft.com/office/drawing/2014/main" id="{DEC5D623-8A8F-562E-0E83-645A11A09DC2}"/>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5871519" y="616569"/>
            <a:ext cx="6544963"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ea typeface="League Spartan"/>
                <a:cs typeface="League Spartan"/>
                <a:sym typeface="League Spartan"/>
              </a:rPr>
              <a:t>FUTURE WORKS</a:t>
            </a:r>
          </a:p>
        </p:txBody>
      </p:sp>
      <p:sp>
        <p:nvSpPr>
          <p:cNvPr id="4" name="TextBox 4"/>
          <p:cNvSpPr txBox="1"/>
          <p:nvPr/>
        </p:nvSpPr>
        <p:spPr>
          <a:xfrm>
            <a:off x="576570" y="2324100"/>
            <a:ext cx="17711430" cy="4820487"/>
          </a:xfrm>
          <a:prstGeom prst="rect">
            <a:avLst/>
          </a:prstGeom>
        </p:spPr>
        <p:txBody>
          <a:bodyPr lIns="0" tIns="0" rIns="0" bIns="0" rtlCol="0" anchor="t">
            <a:spAutoFit/>
          </a:bodyPr>
          <a:lstStyle/>
          <a:p>
            <a:pPr marL="647697" lvl="1" indent="-323848" algn="l">
              <a:lnSpc>
                <a:spcPts val="4199"/>
              </a:lnSpc>
              <a:buAutoNum type="arabicPeriod"/>
            </a:pPr>
            <a:r>
              <a:rPr lang="en-IN" sz="3200" b="1" dirty="0"/>
              <a:t>Advanced Recommendation Algorithms:</a:t>
            </a:r>
            <a:r>
              <a:rPr lang="en-US" sz="3200" dirty="0"/>
              <a:t>Integration of machine learning techniques such as collaborative filtering, deep learning, or hybrid models to improve recommendation accuracy. </a:t>
            </a:r>
            <a:endParaRPr lang="en-US" sz="2999" dirty="0">
              <a:solidFill>
                <a:srgbClr val="593C8F"/>
              </a:solidFill>
              <a:latin typeface="Poppins"/>
              <a:ea typeface="Poppins"/>
              <a:cs typeface="Poppins"/>
              <a:sym typeface="Poppins"/>
            </a:endParaRPr>
          </a:p>
          <a:p>
            <a:pPr marL="647697" lvl="1" indent="-323848" algn="l">
              <a:lnSpc>
                <a:spcPts val="4199"/>
              </a:lnSpc>
              <a:buAutoNum type="arabicPeriod"/>
            </a:pPr>
            <a:r>
              <a:rPr lang="en-IN" sz="3200" dirty="0"/>
              <a:t>. </a:t>
            </a:r>
            <a:r>
              <a:rPr lang="en-IN" sz="3200" b="1" dirty="0"/>
              <a:t>User Profiles:</a:t>
            </a:r>
            <a:r>
              <a:rPr lang="en-US" sz="3200" dirty="0"/>
              <a:t>Addition of user accounts to store preferences, viewing history, and personalized dashboards.</a:t>
            </a:r>
          </a:p>
          <a:p>
            <a:pPr marL="647697" lvl="1" indent="-323848" algn="l">
              <a:lnSpc>
                <a:spcPts val="4199"/>
              </a:lnSpc>
              <a:buAutoNum type="arabicPeriod"/>
            </a:pPr>
            <a:r>
              <a:rPr lang="en-IN" sz="3200" b="1" dirty="0"/>
              <a:t>API Integration:</a:t>
            </a:r>
            <a:r>
              <a:rPr lang="en-US" sz="3200" dirty="0"/>
              <a:t>Replacing web scraping with APIs like </a:t>
            </a:r>
            <a:r>
              <a:rPr lang="en-US" sz="3200" dirty="0" err="1"/>
              <a:t>TMDb</a:t>
            </a:r>
            <a:r>
              <a:rPr lang="en-US" sz="3200" dirty="0"/>
              <a:t> to ensure more reliable and scalable data fetching. </a:t>
            </a:r>
          </a:p>
          <a:p>
            <a:pPr marL="647697" lvl="1" indent="-323848" algn="l">
              <a:lnSpc>
                <a:spcPts val="4199"/>
              </a:lnSpc>
              <a:buAutoNum type="arabicPeriod"/>
            </a:pPr>
            <a:r>
              <a:rPr lang="en-IN" sz="3200" b="1" dirty="0"/>
              <a:t> Cross-Platform Support: </a:t>
            </a:r>
            <a:r>
              <a:rPr lang="en-US" sz="3200" dirty="0"/>
              <a:t>Expanding the system to mobile platforms or as a browser extension for greater accessibility.</a:t>
            </a:r>
          </a:p>
          <a:p>
            <a:pPr marL="647697" lvl="1" indent="-323848" algn="l">
              <a:lnSpc>
                <a:spcPts val="4199"/>
              </a:lnSpc>
              <a:buAutoNum type="arabicPeriod"/>
            </a:pPr>
            <a:r>
              <a:rPr lang="en-US" sz="3200" b="1" dirty="0">
                <a:solidFill>
                  <a:srgbClr val="593C8F"/>
                </a:solidFill>
                <a:latin typeface="Poppins"/>
                <a:ea typeface="Poppins"/>
                <a:cs typeface="Poppins"/>
                <a:sym typeface="Poppins"/>
              </a:rPr>
              <a:t> </a:t>
            </a:r>
            <a:r>
              <a:rPr lang="en-IN" sz="3200" b="1" dirty="0"/>
              <a:t>Feedback Mechanisms:</a:t>
            </a:r>
            <a:r>
              <a:rPr lang="en-US" sz="3200" dirty="0"/>
              <a:t>Incorporating user feedback to improve recommendations dynamically.</a:t>
            </a:r>
            <a:endParaRPr lang="en-US" sz="2999" b="1" dirty="0">
              <a:solidFill>
                <a:srgbClr val="593C8F"/>
              </a:solidFill>
              <a:latin typeface="Poppins"/>
              <a:ea typeface="Poppins"/>
              <a:cs typeface="Poppins"/>
              <a:sym typeface="Poppins"/>
            </a:endParaRPr>
          </a:p>
        </p:txBody>
      </p:sp>
      <p:grpSp>
        <p:nvGrpSpPr>
          <p:cNvPr id="5" name="Group 5"/>
          <p:cNvGrpSpPr/>
          <p:nvPr/>
        </p:nvGrpSpPr>
        <p:grpSpPr>
          <a:xfrm>
            <a:off x="-247326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0" name="Slide Number Placeholder 9">
            <a:extLst>
              <a:ext uri="{FF2B5EF4-FFF2-40B4-BE49-F238E27FC236}">
                <a16:creationId xmlns:a16="http://schemas.microsoft.com/office/drawing/2014/main" id="{94FB7195-4FCB-731C-7A34-AE50562C8BAE}"/>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715AF3F4-AC2F-BEF1-F5DB-47141CB6278F}"/>
              </a:ext>
            </a:extLst>
          </p:cNvPr>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4" name="TextBox 3">
            <a:extLst>
              <a:ext uri="{FF2B5EF4-FFF2-40B4-BE49-F238E27FC236}">
                <a16:creationId xmlns:a16="http://schemas.microsoft.com/office/drawing/2014/main" id="{0E2BA911-0BA7-4710-9ED0-9F7475787B08}"/>
              </a:ext>
            </a:extLst>
          </p:cNvPr>
          <p:cNvSpPr txBox="1"/>
          <p:nvPr/>
        </p:nvSpPr>
        <p:spPr>
          <a:xfrm>
            <a:off x="6400800" y="800100"/>
            <a:ext cx="4173450" cy="1015663"/>
          </a:xfrm>
          <a:prstGeom prst="rect">
            <a:avLst/>
          </a:prstGeom>
          <a:noFill/>
        </p:spPr>
        <p:txBody>
          <a:bodyPr wrap="none" rtlCol="0">
            <a:spAutoFit/>
          </a:bodyPr>
          <a:lstStyle/>
          <a:p>
            <a:r>
              <a:rPr lang="en-US" sz="6000" b="1" dirty="0">
                <a:solidFill>
                  <a:srgbClr val="7030A0"/>
                </a:solidFill>
              </a:rPr>
              <a:t>REFERENCES</a:t>
            </a:r>
            <a:endParaRPr lang="en-IN" sz="6000" b="1" dirty="0">
              <a:solidFill>
                <a:srgbClr val="7030A0"/>
              </a:solidFill>
            </a:endParaRPr>
          </a:p>
        </p:txBody>
      </p:sp>
      <p:sp>
        <p:nvSpPr>
          <p:cNvPr id="5" name="TextBox 4">
            <a:extLst>
              <a:ext uri="{FF2B5EF4-FFF2-40B4-BE49-F238E27FC236}">
                <a16:creationId xmlns:a16="http://schemas.microsoft.com/office/drawing/2014/main" id="{DEAE4378-A7F0-9AB2-E848-DAB829DE8332}"/>
              </a:ext>
            </a:extLst>
          </p:cNvPr>
          <p:cNvSpPr txBox="1"/>
          <p:nvPr/>
        </p:nvSpPr>
        <p:spPr>
          <a:xfrm>
            <a:off x="742950" y="2171700"/>
            <a:ext cx="16802100" cy="7109639"/>
          </a:xfrm>
          <a:prstGeom prst="rect">
            <a:avLst/>
          </a:prstGeom>
          <a:noFill/>
        </p:spPr>
        <p:txBody>
          <a:bodyPr wrap="square" rtlCol="0">
            <a:spAutoFit/>
          </a:bodyPr>
          <a:lstStyle/>
          <a:p>
            <a:pPr marL="342900" indent="-342900">
              <a:buAutoNum type="arabicPeriod"/>
            </a:pPr>
            <a:r>
              <a:rPr lang="en-IN" sz="2400" dirty="0" err="1"/>
              <a:t>Rujhan</a:t>
            </a:r>
            <a:r>
              <a:rPr lang="en-IN" sz="2400" dirty="0"/>
              <a:t> Singla, Samarth Gupta, Anirudh Gupta, Dinesh Kumar Vishwakarma, FLEX: A Content Based Movie Recommender, 978-1 7281-6221- 8/20/$31.00 ©2020 IEEE NLP </a:t>
            </a:r>
          </a:p>
          <a:p>
            <a:pPr marL="342900" indent="-342900">
              <a:buAutoNum type="arabicPeriod"/>
            </a:pPr>
            <a:r>
              <a:rPr lang="en-US" sz="2400" dirty="0"/>
              <a:t> N. Kapoor, S. Vishal, and K. K. S., “Movie Recommendation System Using Tools,” IEEE Xplore, Jun. 01, 2020. https://ieeexplore.ieee.org/stamp/stamp.jsp?tp=&amp;arnumber=9137993 </a:t>
            </a:r>
            <a:endParaRPr lang="en-IN" sz="2400" dirty="0"/>
          </a:p>
          <a:p>
            <a:pPr marL="342900" indent="-342900">
              <a:buAutoNum type="arabicPeriod"/>
            </a:pPr>
            <a:r>
              <a:rPr lang="en-US" sz="2400" dirty="0"/>
              <a:t>S. Bhaskaran, R. </a:t>
            </a:r>
            <a:r>
              <a:rPr lang="en-US" sz="2400" dirty="0" err="1"/>
              <a:t>Marappan</a:t>
            </a:r>
            <a:r>
              <a:rPr lang="en-US" sz="2400" dirty="0"/>
              <a:t>, and B. </a:t>
            </a:r>
            <a:r>
              <a:rPr lang="en-US" sz="2400" dirty="0" err="1"/>
              <a:t>Santhi</a:t>
            </a:r>
            <a:r>
              <a:rPr lang="en-US" sz="2400" dirty="0"/>
              <a:t>, “Design and Analysis of a Cluster-Based Intelligent Hybrid Recommendation System for E Learning Applications,” </a:t>
            </a:r>
          </a:p>
          <a:p>
            <a:pPr marL="342900" indent="-342900">
              <a:buAutoNum type="arabicPeriod"/>
            </a:pPr>
            <a:r>
              <a:rPr lang="en-US" sz="2400" dirty="0"/>
              <a:t>Mathematics, vol. 9, no. 2, p. 197, Jan. 2021, </a:t>
            </a:r>
            <a:r>
              <a:rPr lang="en-US" sz="2400" dirty="0" err="1"/>
              <a:t>doi</a:t>
            </a:r>
            <a:r>
              <a:rPr lang="en-US" sz="2400" dirty="0"/>
              <a:t>: </a:t>
            </a:r>
            <a:r>
              <a:rPr lang="en-US" sz="2400" dirty="0">
                <a:hlinkClick r:id="rId3"/>
              </a:rPr>
              <a:t>https://doi.org/10.3390/math9020197</a:t>
            </a:r>
            <a:r>
              <a:rPr lang="en-US" sz="2400" dirty="0"/>
              <a:t>.</a:t>
            </a:r>
          </a:p>
          <a:p>
            <a:pPr marL="342900" indent="-342900">
              <a:buAutoNum type="arabicPeriod"/>
            </a:pPr>
            <a:r>
              <a:rPr lang="en-US" sz="2400" dirty="0"/>
              <a:t>G. </a:t>
            </a:r>
            <a:r>
              <a:rPr lang="en-US" sz="2400" dirty="0" err="1"/>
              <a:t>Vibhandik</a:t>
            </a:r>
            <a:r>
              <a:rPr lang="en-US" sz="2400" dirty="0"/>
              <a:t>, “Movie Recommendation System using Machine Learning,” International Journal for Research in Applied Science and Engineering Technology, vol. 9, no. VI, pp. 4778 4781, Jun. 2021, </a:t>
            </a:r>
            <a:r>
              <a:rPr lang="en-US" sz="2400" dirty="0" err="1"/>
              <a:t>doi</a:t>
            </a:r>
            <a:r>
              <a:rPr lang="en-US" sz="2400" dirty="0"/>
              <a:t>: </a:t>
            </a:r>
            <a:r>
              <a:rPr lang="en-US" sz="2400" dirty="0">
                <a:hlinkClick r:id="rId4"/>
              </a:rPr>
              <a:t>https://doi.org/10.22214/ijraset.2021.35741</a:t>
            </a:r>
            <a:r>
              <a:rPr lang="en-US" sz="2400" dirty="0"/>
              <a:t>.</a:t>
            </a:r>
          </a:p>
          <a:p>
            <a:pPr marL="342900" indent="-342900">
              <a:buAutoNum type="arabicPeriod"/>
            </a:pPr>
            <a:r>
              <a:rPr lang="en-US" sz="2400" dirty="0"/>
              <a:t>Y.-K. Ng, “</a:t>
            </a:r>
            <a:r>
              <a:rPr lang="en-US" sz="2400" dirty="0" err="1"/>
              <a:t>MovRec</a:t>
            </a:r>
            <a:r>
              <a:rPr lang="en-US" sz="2400" dirty="0"/>
              <a:t>: a personalized movie recommendation system for children based on online movie features,” International Journal of Web Information Systems, vol. 13, no. 4, pp. 445–470, Nov. 2017, </a:t>
            </a:r>
            <a:r>
              <a:rPr lang="en-US" sz="2400" dirty="0" err="1"/>
              <a:t>doi</a:t>
            </a:r>
            <a:r>
              <a:rPr lang="en-US" sz="2400" dirty="0"/>
              <a:t>: </a:t>
            </a:r>
            <a:r>
              <a:rPr lang="en-US" sz="2400" dirty="0">
                <a:hlinkClick r:id="rId5"/>
              </a:rPr>
              <a:t>https://doi.org/10.1108/ijwis-05-2017-0043</a:t>
            </a:r>
            <a:r>
              <a:rPr lang="en-US" sz="2400" dirty="0"/>
              <a:t>.</a:t>
            </a:r>
          </a:p>
          <a:p>
            <a:pPr marL="342900" indent="-342900">
              <a:buAutoNum type="arabicPeriod"/>
            </a:pPr>
            <a:r>
              <a:rPr lang="en-IN" sz="2400" dirty="0"/>
              <a:t>A. </a:t>
            </a:r>
            <a:r>
              <a:rPr lang="en-IN" sz="2400" dirty="0" err="1"/>
              <a:t>Yenkikar</a:t>
            </a:r>
            <a:r>
              <a:rPr lang="en-IN" sz="2400" dirty="0"/>
              <a:t>, N. Babu and S. </a:t>
            </a:r>
            <a:r>
              <a:rPr lang="en-IN" sz="2400" dirty="0" err="1"/>
              <a:t>Sangve</a:t>
            </a:r>
            <a:r>
              <a:rPr lang="en-IN" sz="2400" dirty="0"/>
              <a:t>, "R-SA: A Rule-based Expert System for Sentiment Analysis," 2019 IEEE Pune Section International Conference (</a:t>
            </a:r>
            <a:r>
              <a:rPr lang="en-IN" sz="2400" dirty="0" err="1"/>
              <a:t>PuneCon</a:t>
            </a:r>
            <a:r>
              <a:rPr lang="en-IN" sz="2400" dirty="0"/>
              <a:t>), Pune, India, 2019, pp. 1-7, </a:t>
            </a:r>
            <a:r>
              <a:rPr lang="en-IN" sz="2400" dirty="0" err="1"/>
              <a:t>doi</a:t>
            </a:r>
            <a:r>
              <a:rPr lang="en-IN" sz="2400" dirty="0"/>
              <a:t>: 10.1109/PuneCon46936.2019.9105682. </a:t>
            </a:r>
            <a:endParaRPr lang="en-US" sz="2400" dirty="0"/>
          </a:p>
          <a:p>
            <a:pPr marL="342900" indent="-342900">
              <a:buAutoNum type="arabicPeriod"/>
            </a:pPr>
            <a:r>
              <a:rPr lang="en-US" sz="2400" dirty="0" err="1"/>
              <a:t>Pradnya</a:t>
            </a:r>
            <a:r>
              <a:rPr lang="en-US" sz="2400" dirty="0"/>
              <a:t> Mehta, “Survey on movie rating and review summarization in mobile </a:t>
            </a:r>
            <a:r>
              <a:rPr lang="en-US" sz="2400" dirty="0" err="1"/>
              <a:t>envioronment</a:t>
            </a:r>
            <a:r>
              <a:rPr lang="en-US" sz="2400" dirty="0"/>
              <a:t>,” International Journal of Engineering Research and Technology, vol. 2, no. 3, 2017</a:t>
            </a:r>
          </a:p>
          <a:p>
            <a:pPr marL="342900" indent="-342900">
              <a:buAutoNum type="arabicPeriod"/>
            </a:pPr>
            <a:r>
              <a:rPr lang="en-IN" sz="2400" dirty="0"/>
              <a:t>A Nayan Varma and </a:t>
            </a:r>
            <a:r>
              <a:rPr lang="en-IN" sz="2400" dirty="0" err="1"/>
              <a:t>Kedareshwara</a:t>
            </a:r>
            <a:r>
              <a:rPr lang="en-IN" sz="2400" dirty="0"/>
              <a:t> </a:t>
            </a:r>
            <a:r>
              <a:rPr lang="en-IN" sz="2400" dirty="0" err="1"/>
              <a:t>Petluri</a:t>
            </a:r>
            <a:r>
              <a:rPr lang="en-IN" sz="2400" dirty="0"/>
              <a:t>, “Movie Recommender System using critic consensus,” Dec. 2021, </a:t>
            </a:r>
            <a:r>
              <a:rPr lang="en-IN" sz="2400" dirty="0" err="1"/>
              <a:t>doi</a:t>
            </a:r>
            <a:r>
              <a:rPr lang="en-IN" sz="2400" dirty="0"/>
              <a:t>: </a:t>
            </a:r>
            <a:r>
              <a:rPr lang="en-IN" sz="2400" dirty="0">
                <a:hlinkClick r:id="rId6"/>
              </a:rPr>
              <a:t>https://doi.org/10.1109/icac353642.2021.9697196</a:t>
            </a:r>
            <a:r>
              <a:rPr lang="en-IN" sz="2400" dirty="0"/>
              <a:t>.</a:t>
            </a:r>
            <a:endParaRPr lang="en-US" sz="2400" dirty="0"/>
          </a:p>
          <a:p>
            <a:pPr marL="342900" indent="-342900">
              <a:buAutoNum type="arabicPeriod"/>
            </a:pPr>
            <a:r>
              <a:rPr lang="en-IN" sz="2400" dirty="0"/>
              <a:t>A. </a:t>
            </a:r>
            <a:r>
              <a:rPr lang="en-IN" sz="2400" dirty="0" err="1"/>
              <a:t>Yenkikar</a:t>
            </a:r>
            <a:r>
              <a:rPr lang="en-IN" sz="2400" dirty="0"/>
              <a:t> and C. N. Babu, “</a:t>
            </a:r>
            <a:r>
              <a:rPr lang="en-IN" sz="2400" dirty="0" err="1"/>
              <a:t>AirBERT</a:t>
            </a:r>
            <a:r>
              <a:rPr lang="en-IN" sz="2400" dirty="0"/>
              <a:t>: A fine-tuned language representation model for airlines tweet sentiment analysis,” Intelligent Decision Technologies, vol. Preprint, no. Preprint, pp. 1–17, Jan. 2022, </a:t>
            </a:r>
            <a:r>
              <a:rPr lang="en-IN" sz="2400" dirty="0" err="1"/>
              <a:t>doi</a:t>
            </a:r>
            <a:r>
              <a:rPr lang="en-IN" sz="2400" dirty="0"/>
              <a:t>: https://doi.org/10.3233/IDT-220173. </a:t>
            </a:r>
            <a:r>
              <a:rPr lang="en-US" dirty="0"/>
              <a:t> </a:t>
            </a:r>
            <a:endParaRPr lang="en-IN" dirty="0"/>
          </a:p>
        </p:txBody>
      </p:sp>
      <p:grpSp>
        <p:nvGrpSpPr>
          <p:cNvPr id="6" name="Group 5">
            <a:extLst>
              <a:ext uri="{FF2B5EF4-FFF2-40B4-BE49-F238E27FC236}">
                <a16:creationId xmlns:a16="http://schemas.microsoft.com/office/drawing/2014/main" id="{B9858BAA-1DC4-B505-F1AE-ECACE94D5B37}"/>
              </a:ext>
            </a:extLst>
          </p:cNvPr>
          <p:cNvGrpSpPr/>
          <p:nvPr/>
        </p:nvGrpSpPr>
        <p:grpSpPr>
          <a:xfrm>
            <a:off x="-2473260" y="0"/>
            <a:ext cx="3086100" cy="10287000"/>
            <a:chOff x="0" y="0"/>
            <a:chExt cx="812800" cy="2709333"/>
          </a:xfrm>
        </p:grpSpPr>
        <p:sp>
          <p:nvSpPr>
            <p:cNvPr id="7" name="Freeform 6">
              <a:extLst>
                <a:ext uri="{FF2B5EF4-FFF2-40B4-BE49-F238E27FC236}">
                  <a16:creationId xmlns:a16="http://schemas.microsoft.com/office/drawing/2014/main" id="{E74C79EF-F90F-D744-91E9-B03AD055E8BD}"/>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8" name="TextBox 7">
              <a:extLst>
                <a:ext uri="{FF2B5EF4-FFF2-40B4-BE49-F238E27FC236}">
                  <a16:creationId xmlns:a16="http://schemas.microsoft.com/office/drawing/2014/main" id="{CD9747F0-6705-0AF5-6F30-AB9F48F5B579}"/>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9" name="Slide Number Placeholder 8">
            <a:extLst>
              <a:ext uri="{FF2B5EF4-FFF2-40B4-BE49-F238E27FC236}">
                <a16:creationId xmlns:a16="http://schemas.microsoft.com/office/drawing/2014/main" id="{A90F24CB-4014-5B30-3BB8-2D39ED7A1A34}"/>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77368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04317" y="2395539"/>
            <a:ext cx="7356737" cy="5554336"/>
          </a:xfrm>
          <a:custGeom>
            <a:avLst/>
            <a:gdLst/>
            <a:ahLst/>
            <a:cxnLst/>
            <a:rect l="l" t="t" r="r" b="b"/>
            <a:pathLst>
              <a:path w="7356737" h="5554336">
                <a:moveTo>
                  <a:pt x="0" y="0"/>
                </a:moveTo>
                <a:lnTo>
                  <a:pt x="7356737" y="0"/>
                </a:lnTo>
                <a:lnTo>
                  <a:pt x="7356737" y="5554337"/>
                </a:lnTo>
                <a:lnTo>
                  <a:pt x="0" y="5554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47326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4"/>
            <a:stretch>
              <a:fillRect/>
            </a:stretch>
          </a:blipFill>
        </p:spPr>
      </p:sp>
      <p:sp>
        <p:nvSpPr>
          <p:cNvPr id="8" name="Slide Number Placeholder 7">
            <a:extLst>
              <a:ext uri="{FF2B5EF4-FFF2-40B4-BE49-F238E27FC236}">
                <a16:creationId xmlns:a16="http://schemas.microsoft.com/office/drawing/2014/main" id="{2F095A93-3EC5-B6E4-8C67-3D806895B14E}"/>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1685319"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934036" y="2651729"/>
            <a:ext cx="15820709" cy="2593723"/>
          </a:xfrm>
          <a:prstGeom prst="rect">
            <a:avLst/>
          </a:prstGeom>
        </p:spPr>
        <p:txBody>
          <a:bodyPr wrap="square" lIns="0" tIns="0" rIns="0" bIns="0" rtlCol="0" anchor="t">
            <a:spAutoFit/>
          </a:bodyPr>
          <a:lstStyle/>
          <a:p>
            <a:pPr algn="l">
              <a:lnSpc>
                <a:spcPts val="10269"/>
              </a:lnSpc>
              <a:spcBef>
                <a:spcPct val="0"/>
              </a:spcBef>
            </a:pPr>
            <a:r>
              <a:rPr lang="en-US" sz="7335" dirty="0">
                <a:solidFill>
                  <a:srgbClr val="593C8F"/>
                </a:solidFill>
                <a:latin typeface="League Spartan"/>
                <a:ea typeface="League Spartan"/>
                <a:cs typeface="League Spartan"/>
                <a:sym typeface="League Spartan"/>
              </a:rPr>
              <a:t>MOVIE RECOMMENDATION SYSTEM</a:t>
            </a:r>
          </a:p>
        </p:txBody>
      </p:sp>
      <p:sp>
        <p:nvSpPr>
          <p:cNvPr id="7" name="AutoShape 7"/>
          <p:cNvSpPr/>
          <p:nvPr/>
        </p:nvSpPr>
        <p:spPr>
          <a:xfrm flipV="1">
            <a:off x="2086291" y="5611372"/>
            <a:ext cx="9687995" cy="20505"/>
          </a:xfrm>
          <a:prstGeom prst="line">
            <a:avLst/>
          </a:prstGeom>
          <a:ln w="38100" cap="flat">
            <a:solidFill>
              <a:srgbClr val="000000"/>
            </a:solidFill>
            <a:prstDash val="solid"/>
            <a:headEnd type="none" w="sm" len="sm"/>
            <a:tailEnd type="none" w="sm" len="sm"/>
          </a:ln>
        </p:spPr>
      </p:sp>
      <p:sp>
        <p:nvSpPr>
          <p:cNvPr id="8" name="TextBox 8"/>
          <p:cNvSpPr txBox="1"/>
          <p:nvPr/>
        </p:nvSpPr>
        <p:spPr>
          <a:xfrm>
            <a:off x="2086291" y="5965252"/>
            <a:ext cx="7057709" cy="1721690"/>
          </a:xfrm>
          <a:prstGeom prst="rect">
            <a:avLst/>
          </a:prstGeom>
        </p:spPr>
        <p:txBody>
          <a:bodyPr wrap="square" lIns="0" tIns="0" rIns="0" bIns="0" rtlCol="0" anchor="t">
            <a:spAutoFit/>
          </a:bodyPr>
          <a:lstStyle/>
          <a:p>
            <a:pPr algn="l">
              <a:lnSpc>
                <a:spcPts val="3379"/>
              </a:lnSpc>
            </a:pPr>
            <a:r>
              <a:rPr lang="en-US" sz="2413" spc="337" dirty="0">
                <a:solidFill>
                  <a:srgbClr val="000000"/>
                </a:solidFill>
                <a:latin typeface="Poppins"/>
                <a:ea typeface="Poppins"/>
                <a:cs typeface="Poppins"/>
                <a:sym typeface="Poppins"/>
              </a:rPr>
              <a:t>1</a:t>
            </a:r>
            <a:r>
              <a:rPr lang="en-US" sz="2413" spc="337">
                <a:solidFill>
                  <a:srgbClr val="000000"/>
                </a:solidFill>
                <a:latin typeface="Poppins"/>
                <a:ea typeface="Poppins"/>
                <a:cs typeface="Poppins"/>
                <a:sym typeface="Poppins"/>
              </a:rPr>
              <a:t>.  Keshav </a:t>
            </a:r>
            <a:r>
              <a:rPr lang="en-US" sz="2413" spc="337" dirty="0">
                <a:solidFill>
                  <a:srgbClr val="000000"/>
                </a:solidFill>
                <a:latin typeface="Poppins"/>
                <a:ea typeface="Poppins"/>
                <a:cs typeface="Poppins"/>
                <a:sym typeface="Poppins"/>
              </a:rPr>
              <a:t>M (1HK22AI020)</a:t>
            </a:r>
          </a:p>
          <a:p>
            <a:pPr algn="l">
              <a:lnSpc>
                <a:spcPts val="3379"/>
              </a:lnSpc>
            </a:pPr>
            <a:r>
              <a:rPr lang="en-US" sz="2413" spc="337" dirty="0">
                <a:solidFill>
                  <a:srgbClr val="000000"/>
                </a:solidFill>
                <a:latin typeface="Poppins"/>
                <a:ea typeface="Poppins"/>
                <a:cs typeface="Poppins"/>
                <a:sym typeface="Poppins"/>
              </a:rPr>
              <a:t>2. </a:t>
            </a:r>
            <a:r>
              <a:rPr lang="en-US" sz="2413" spc="337" dirty="0" err="1">
                <a:solidFill>
                  <a:srgbClr val="000000"/>
                </a:solidFill>
                <a:latin typeface="Poppins"/>
                <a:ea typeface="Poppins"/>
                <a:cs typeface="Poppins"/>
                <a:sym typeface="Poppins"/>
              </a:rPr>
              <a:t>Sonvi</a:t>
            </a:r>
            <a:r>
              <a:rPr lang="en-US" sz="2413" spc="337" dirty="0">
                <a:solidFill>
                  <a:srgbClr val="000000"/>
                </a:solidFill>
                <a:latin typeface="Poppins"/>
                <a:ea typeface="Poppins"/>
                <a:cs typeface="Poppins"/>
                <a:sym typeface="Poppins"/>
              </a:rPr>
              <a:t> Assis </a:t>
            </a:r>
            <a:r>
              <a:rPr lang="en-US" sz="2413" spc="337" dirty="0" err="1">
                <a:solidFill>
                  <a:srgbClr val="000000"/>
                </a:solidFill>
                <a:latin typeface="Poppins"/>
                <a:ea typeface="Poppins"/>
                <a:cs typeface="Poppins"/>
                <a:sym typeface="Poppins"/>
              </a:rPr>
              <a:t>Noranha</a:t>
            </a:r>
            <a:r>
              <a:rPr lang="en-US" sz="2413" spc="337" dirty="0">
                <a:solidFill>
                  <a:srgbClr val="000000"/>
                </a:solidFill>
                <a:latin typeface="Poppins"/>
                <a:ea typeface="Poppins"/>
                <a:cs typeface="Poppins"/>
                <a:sym typeface="Poppins"/>
              </a:rPr>
              <a:t> (1HK22AI053)</a:t>
            </a:r>
          </a:p>
          <a:p>
            <a:pPr algn="l">
              <a:lnSpc>
                <a:spcPts val="3379"/>
              </a:lnSpc>
            </a:pPr>
            <a:r>
              <a:rPr lang="en-US" sz="2413" spc="337" dirty="0">
                <a:solidFill>
                  <a:srgbClr val="000000"/>
                </a:solidFill>
                <a:latin typeface="Poppins"/>
                <a:ea typeface="Poppins"/>
                <a:cs typeface="Poppins"/>
                <a:sym typeface="Poppins"/>
              </a:rPr>
              <a:t>3. Sourabh Khot (1HK22AI054) </a:t>
            </a:r>
          </a:p>
          <a:p>
            <a:pPr algn="l">
              <a:lnSpc>
                <a:spcPts val="3379"/>
              </a:lnSpc>
              <a:spcBef>
                <a:spcPct val="0"/>
              </a:spcBef>
            </a:pPr>
            <a:r>
              <a:rPr lang="en-US" sz="2413" spc="337" dirty="0">
                <a:solidFill>
                  <a:srgbClr val="000000"/>
                </a:solidFill>
                <a:latin typeface="Poppins"/>
                <a:ea typeface="Poppins"/>
                <a:cs typeface="Poppins"/>
                <a:sym typeface="Poppins"/>
              </a:rPr>
              <a:t>4. </a:t>
            </a:r>
            <a:r>
              <a:rPr lang="en-US" sz="2413" spc="337" dirty="0" err="1">
                <a:solidFill>
                  <a:srgbClr val="000000"/>
                </a:solidFill>
                <a:latin typeface="Poppins"/>
                <a:ea typeface="Poppins"/>
                <a:cs typeface="Poppins"/>
                <a:sym typeface="Poppins"/>
              </a:rPr>
              <a:t>Sumith</a:t>
            </a:r>
            <a:r>
              <a:rPr lang="en-US" sz="2413" spc="337" dirty="0">
                <a:solidFill>
                  <a:srgbClr val="000000"/>
                </a:solidFill>
                <a:latin typeface="Poppins"/>
                <a:ea typeface="Poppins"/>
                <a:cs typeface="Poppins"/>
                <a:sym typeface="Poppins"/>
              </a:rPr>
              <a:t> </a:t>
            </a:r>
            <a:r>
              <a:rPr lang="en-US" sz="2413" spc="337" dirty="0" err="1">
                <a:solidFill>
                  <a:srgbClr val="000000"/>
                </a:solidFill>
                <a:latin typeface="Poppins"/>
                <a:ea typeface="Poppins"/>
                <a:cs typeface="Poppins"/>
                <a:sym typeface="Poppins"/>
              </a:rPr>
              <a:t>Chougale</a:t>
            </a:r>
            <a:r>
              <a:rPr lang="en-US" sz="2413" spc="337" dirty="0">
                <a:solidFill>
                  <a:srgbClr val="000000"/>
                </a:solidFill>
                <a:latin typeface="Poppins"/>
                <a:ea typeface="Poppins"/>
                <a:cs typeface="Poppins"/>
                <a:sym typeface="Poppins"/>
              </a:rPr>
              <a:t>(1HK22AI056)</a:t>
            </a:r>
          </a:p>
        </p:txBody>
      </p:sp>
      <p:sp>
        <p:nvSpPr>
          <p:cNvPr id="9" name="Freeform 9"/>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0" name="TextBox 10"/>
          <p:cNvSpPr txBox="1"/>
          <p:nvPr/>
        </p:nvSpPr>
        <p:spPr>
          <a:xfrm>
            <a:off x="9981316" y="9551644"/>
            <a:ext cx="8306684" cy="849656"/>
          </a:xfrm>
          <a:prstGeom prst="rect">
            <a:avLst/>
          </a:prstGeom>
        </p:spPr>
        <p:txBody>
          <a:bodyPr wrap="square" lIns="0" tIns="0" rIns="0" bIns="0" rtlCol="0" anchor="t">
            <a:spAutoFit/>
          </a:bodyPr>
          <a:lstStyle/>
          <a:p>
            <a:pPr algn="l">
              <a:lnSpc>
                <a:spcPts val="3379"/>
              </a:lnSpc>
            </a:pPr>
            <a:r>
              <a:rPr lang="en-US" sz="2413" spc="337" dirty="0">
                <a:solidFill>
                  <a:srgbClr val="000000"/>
                </a:solidFill>
                <a:latin typeface="Poppins"/>
                <a:ea typeface="Poppins"/>
                <a:cs typeface="Poppins"/>
                <a:sym typeface="Poppins"/>
              </a:rPr>
              <a:t>Under the Guidance: </a:t>
            </a:r>
            <a:r>
              <a:rPr lang="en-US" sz="2413" spc="337" dirty="0" err="1">
                <a:solidFill>
                  <a:srgbClr val="000000"/>
                </a:solidFill>
                <a:latin typeface="Poppins"/>
                <a:ea typeface="Poppins"/>
                <a:cs typeface="Poppins"/>
                <a:sym typeface="Poppins"/>
              </a:rPr>
              <a:t>Prof.Shabeena</a:t>
            </a:r>
            <a:r>
              <a:rPr lang="en-US" sz="2413" spc="337" dirty="0">
                <a:solidFill>
                  <a:srgbClr val="000000"/>
                </a:solidFill>
                <a:latin typeface="Poppins"/>
                <a:ea typeface="Poppins"/>
                <a:cs typeface="Poppins"/>
                <a:sym typeface="Poppins"/>
              </a:rPr>
              <a:t> </a:t>
            </a:r>
            <a:r>
              <a:rPr lang="en-US" sz="2413" spc="337" dirty="0" err="1">
                <a:solidFill>
                  <a:srgbClr val="000000"/>
                </a:solidFill>
                <a:latin typeface="Poppins"/>
                <a:ea typeface="Poppins"/>
                <a:cs typeface="Poppins"/>
                <a:sym typeface="Poppins"/>
              </a:rPr>
              <a:t>Lyalth</a:t>
            </a:r>
            <a:r>
              <a:rPr lang="en-US" sz="2413" spc="337" dirty="0">
                <a:solidFill>
                  <a:srgbClr val="000000"/>
                </a:solidFill>
                <a:latin typeface="Poppins"/>
                <a:ea typeface="Poppins"/>
                <a:cs typeface="Poppins"/>
                <a:sym typeface="Poppins"/>
              </a:rPr>
              <a:t> </a:t>
            </a:r>
          </a:p>
          <a:p>
            <a:pPr algn="l">
              <a:lnSpc>
                <a:spcPts val="3379"/>
              </a:lnSpc>
              <a:spcBef>
                <a:spcPct val="0"/>
              </a:spcBef>
            </a:pPr>
            <a:endParaRPr lang="en-US" sz="2413" spc="337" dirty="0">
              <a:solidFill>
                <a:srgbClr val="000000"/>
              </a:solidFill>
              <a:latin typeface="Poppins"/>
              <a:ea typeface="Poppins"/>
              <a:cs typeface="Poppins"/>
              <a:sym typeface="Poppins"/>
            </a:endParaRPr>
          </a:p>
        </p:txBody>
      </p:sp>
      <p:sp>
        <p:nvSpPr>
          <p:cNvPr id="12" name="Slide Number Placeholder 11">
            <a:extLst>
              <a:ext uri="{FF2B5EF4-FFF2-40B4-BE49-F238E27FC236}">
                <a16:creationId xmlns:a16="http://schemas.microsoft.com/office/drawing/2014/main" id="{846E2BE6-0361-105D-3CEA-5DEB39F77669}"/>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TextBox 3"/>
          <p:cNvSpPr txBox="1"/>
          <p:nvPr/>
        </p:nvSpPr>
        <p:spPr>
          <a:xfrm>
            <a:off x="839702" y="837596"/>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ABSTRACT</a:t>
            </a:r>
          </a:p>
        </p:txBody>
      </p:sp>
      <p:sp>
        <p:nvSpPr>
          <p:cNvPr id="4" name="Freeform 4"/>
          <p:cNvSpPr/>
          <p:nvPr/>
        </p:nvSpPr>
        <p:spPr>
          <a:xfrm>
            <a:off x="17017816" y="401016"/>
            <a:ext cx="971647" cy="953736"/>
          </a:xfrm>
          <a:custGeom>
            <a:avLst/>
            <a:gdLst/>
            <a:ahLst/>
            <a:cxnLst/>
            <a:rect l="l" t="t" r="r" b="b"/>
            <a:pathLst>
              <a:path w="971647" h="953736">
                <a:moveTo>
                  <a:pt x="0" y="0"/>
                </a:moveTo>
                <a:lnTo>
                  <a:pt x="971647" y="0"/>
                </a:lnTo>
                <a:lnTo>
                  <a:pt x="971647" y="953736"/>
                </a:lnTo>
                <a:lnTo>
                  <a:pt x="0" y="953736"/>
                </a:lnTo>
                <a:lnTo>
                  <a:pt x="0" y="0"/>
                </a:lnTo>
                <a:close/>
              </a:path>
            </a:pathLst>
          </a:custGeom>
          <a:blipFill>
            <a:blip r:embed="rId3"/>
            <a:stretch>
              <a:fillRect/>
            </a:stretch>
          </a:blipFill>
        </p:spPr>
      </p:sp>
      <p:grpSp>
        <p:nvGrpSpPr>
          <p:cNvPr id="6" name="Group 6"/>
          <p:cNvGrpSpPr/>
          <p:nvPr/>
        </p:nvGrpSpPr>
        <p:grpSpPr>
          <a:xfrm>
            <a:off x="-2473260"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C02C573D-A6EE-2009-A40D-464D5B279952}"/>
              </a:ext>
            </a:extLst>
          </p:cNvPr>
          <p:cNvSpPr txBox="1"/>
          <p:nvPr/>
        </p:nvSpPr>
        <p:spPr>
          <a:xfrm>
            <a:off x="990600" y="1943100"/>
            <a:ext cx="15773400" cy="7518981"/>
          </a:xfrm>
          <a:prstGeom prst="rect">
            <a:avLst/>
          </a:prstGeom>
          <a:noFill/>
        </p:spPr>
        <p:txBody>
          <a:bodyPr wrap="square" rtlCol="0">
            <a:spAutoFit/>
          </a:bodyPr>
          <a:lstStyle/>
          <a:p>
            <a:pPr marL="152400" marR="277495" indent="38100" algn="just">
              <a:lnSpc>
                <a:spcPct val="115000"/>
              </a:lnSpc>
              <a:spcBef>
                <a:spcPts val="1200"/>
              </a:spcBef>
            </a:pPr>
            <a:r>
              <a:rPr lang="en-US" sz="2800" dirty="0">
                <a:effectLst/>
                <a:latin typeface="Times New Roman" panose="02020603050405020304" pitchFamily="18" charset="0"/>
                <a:ea typeface="Times New Roman" panose="02020603050405020304" pitchFamily="18" charset="0"/>
              </a:rPr>
              <a:t>The recommendation system of today has made getting the stuff we need simple. The Recommendation systems are used to help people make decisions about movies to assist movie fans by making recommendations for movies to watch without the burden reducing the time-consuming process of choosing films. There are different ways, or we can say techniques and most of the OTT platforms and other movies sites depend upon the collaborative filtering technique (CB) which has some problems like cold start problem, scalability issue, etc. In this paper we aim to make movie recommendations based on the user's interests and preferences, we want to reduce the amount of human effort required. </a:t>
            </a:r>
            <a:endParaRPr lang="en-IN" sz="2800" dirty="0">
              <a:effectLst/>
              <a:latin typeface="Times New Roman" panose="02020603050405020304" pitchFamily="18" charset="0"/>
              <a:ea typeface="Times New Roman" panose="02020603050405020304" pitchFamily="18" charset="0"/>
            </a:endParaRPr>
          </a:p>
          <a:p>
            <a:pPr marL="152400" marR="277495" indent="38100" algn="just">
              <a:lnSpc>
                <a:spcPct val="115000"/>
              </a:lnSpc>
              <a:spcBef>
                <a:spcPts val="1200"/>
              </a:spcBef>
            </a:pPr>
            <a:r>
              <a:rPr lang="en-US" sz="2800" dirty="0">
                <a:effectLst/>
                <a:latin typeface="Times New Roman" panose="02020603050405020304" pitchFamily="18" charset="0"/>
                <a:ea typeface="Times New Roman" panose="02020603050405020304" pitchFamily="18" charset="0"/>
              </a:rPr>
              <a:t>We developed a model based on a content-based approach and sentiment analysis. This system suggests movies by comparing examples supplied by the user to the contents of the movies. It does this without using any human-generated metadata and instead uses information about the director, cast, and genre of the movies as well as information about how positive or negative the reviews are plus also give additional details about the films you searched for. The rating of the film, its premiere date, cast, and genres are among the supplementary information.</a:t>
            </a:r>
            <a:endParaRPr lang="en-IN" sz="2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Calibri" panose="020F0502020204030204" pitchFamily="34" charset="0"/>
              </a:rPr>
              <a:t>.</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
        <p:nvSpPr>
          <p:cNvPr id="10" name="Slide Number Placeholder 9">
            <a:extLst>
              <a:ext uri="{FF2B5EF4-FFF2-40B4-BE49-F238E27FC236}">
                <a16:creationId xmlns:a16="http://schemas.microsoft.com/office/drawing/2014/main" id="{A7B98D0A-278C-C76A-07FA-8069FD124E80}"/>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3513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66673" y="616569"/>
            <a:ext cx="10554654" cy="738537"/>
          </a:xfrm>
          <a:prstGeom prst="rect">
            <a:avLst/>
          </a:prstGeom>
        </p:spPr>
        <p:txBody>
          <a:bodyPr lIns="0" tIns="0" rIns="0" bIns="0" rtlCol="0" anchor="t">
            <a:spAutoFit/>
          </a:bodyPr>
          <a:lstStyle/>
          <a:p>
            <a:pPr algn="l">
              <a:lnSpc>
                <a:spcPts val="6018"/>
              </a:lnSpc>
              <a:spcBef>
                <a:spcPct val="0"/>
              </a:spcBef>
            </a:pPr>
            <a:r>
              <a:rPr lang="en-US" sz="4298" dirty="0">
                <a:solidFill>
                  <a:srgbClr val="593C8F"/>
                </a:solidFill>
                <a:latin typeface="League Spartan"/>
                <a:ea typeface="League Spartan"/>
                <a:cs typeface="League Spartan"/>
                <a:sym typeface="League Spartan"/>
              </a:rPr>
              <a:t>                    INTRODUCTION </a:t>
            </a:r>
          </a:p>
        </p:txBody>
      </p:sp>
      <p:grpSp>
        <p:nvGrpSpPr>
          <p:cNvPr id="9" name="Group 9"/>
          <p:cNvGrpSpPr/>
          <p:nvPr/>
        </p:nvGrpSpPr>
        <p:grpSpPr>
          <a:xfrm>
            <a:off x="-2473260"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032532" y="370518"/>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2"/>
            <a:stretch>
              <a:fillRect/>
            </a:stretch>
          </a:blipFill>
        </p:spPr>
      </p:sp>
      <p:graphicFrame>
        <p:nvGraphicFramePr>
          <p:cNvPr id="15" name="Google Shape;89;p18">
            <a:extLst>
              <a:ext uri="{FF2B5EF4-FFF2-40B4-BE49-F238E27FC236}">
                <a16:creationId xmlns:a16="http://schemas.microsoft.com/office/drawing/2014/main" id="{0685FAD5-744B-E07F-C29E-2D58BFAE8102}"/>
              </a:ext>
            </a:extLst>
          </p:cNvPr>
          <p:cNvGraphicFramePr/>
          <p:nvPr>
            <p:extLst>
              <p:ext uri="{D42A27DB-BD31-4B8C-83A1-F6EECF244321}">
                <p14:modId xmlns:p14="http://schemas.microsoft.com/office/powerpoint/2010/main" val="417271151"/>
              </p:ext>
            </p:extLst>
          </p:nvPr>
        </p:nvGraphicFramePr>
        <p:xfrm>
          <a:off x="-2209800" y="5981700"/>
          <a:ext cx="964470" cy="2620696"/>
        </p:xfrm>
        <a:graphic>
          <a:graphicData uri="http://schemas.openxmlformats.org/drawingml/2006/table">
            <a:tbl>
              <a:tblPr>
                <a:tableStyleId>{2D5ABB26-0587-4C30-8999-92F81FD0307C}</a:tableStyleId>
              </a:tblPr>
              <a:tblGrid>
                <a:gridCol w="192894">
                  <a:extLst>
                    <a:ext uri="{9D8B030D-6E8A-4147-A177-3AD203B41FA5}">
                      <a16:colId xmlns:a16="http://schemas.microsoft.com/office/drawing/2014/main" val="20000"/>
                    </a:ext>
                  </a:extLst>
                </a:gridCol>
                <a:gridCol w="192894">
                  <a:extLst>
                    <a:ext uri="{9D8B030D-6E8A-4147-A177-3AD203B41FA5}">
                      <a16:colId xmlns:a16="http://schemas.microsoft.com/office/drawing/2014/main" val="20001"/>
                    </a:ext>
                  </a:extLst>
                </a:gridCol>
                <a:gridCol w="192894">
                  <a:extLst>
                    <a:ext uri="{9D8B030D-6E8A-4147-A177-3AD203B41FA5}">
                      <a16:colId xmlns:a16="http://schemas.microsoft.com/office/drawing/2014/main" val="20002"/>
                    </a:ext>
                  </a:extLst>
                </a:gridCol>
                <a:gridCol w="192894">
                  <a:extLst>
                    <a:ext uri="{9D8B030D-6E8A-4147-A177-3AD203B41FA5}">
                      <a16:colId xmlns:a16="http://schemas.microsoft.com/office/drawing/2014/main" val="20003"/>
                    </a:ext>
                  </a:extLst>
                </a:gridCol>
                <a:gridCol w="192894">
                  <a:extLst>
                    <a:ext uri="{9D8B030D-6E8A-4147-A177-3AD203B41FA5}">
                      <a16:colId xmlns:a16="http://schemas.microsoft.com/office/drawing/2014/main" val="20004"/>
                    </a:ext>
                  </a:extLst>
                </a:gridCol>
              </a:tblGrid>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extLst>
                  <a:ext uri="{0D108BD9-81ED-4DB2-BD59-A6C34878D82A}">
                    <a16:rowId xmlns:a16="http://schemas.microsoft.com/office/drawing/2014/main" val="10000"/>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457200" lvl="1"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1"/>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2"/>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85C62A8E-A770-BA04-2E84-9BC7CC4C2562}"/>
              </a:ext>
            </a:extLst>
          </p:cNvPr>
          <p:cNvSpPr txBox="1"/>
          <p:nvPr/>
        </p:nvSpPr>
        <p:spPr>
          <a:xfrm>
            <a:off x="1752600" y="-84695"/>
            <a:ext cx="15279932" cy="10456389"/>
          </a:xfrm>
          <a:prstGeom prst="rect">
            <a:avLst/>
          </a:prstGeom>
          <a:noFill/>
        </p:spPr>
        <p:txBody>
          <a:bodyPr wrap="square" rtlCol="0">
            <a:spAutoFit/>
          </a:bodyPr>
          <a:lstStyle/>
          <a:p>
            <a:endParaRPr lang="en-US" dirty="0"/>
          </a:p>
          <a:p>
            <a:endParaRPr lang="en-IN" dirty="0"/>
          </a:p>
          <a:p>
            <a:endParaRPr lang="en-IN" dirty="0"/>
          </a:p>
          <a:p>
            <a:r>
              <a:rPr lang="en-IN" dirty="0"/>
              <a:t>                                                                             </a:t>
            </a:r>
          </a:p>
          <a:p>
            <a:pPr>
              <a:lnSpc>
                <a:spcPct val="150000"/>
              </a:lnSpc>
            </a:pPr>
            <a:endParaRPr lang="en-IN" sz="2800" dirty="0"/>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Overview</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 system designed to provide </a:t>
            </a:r>
            <a:r>
              <a:rPr kumimoji="0" lang="en-US" altLang="en-US" sz="2800" b="1" i="0" u="none" strike="noStrike" cap="none" normalizeH="0" baseline="0" dirty="0">
                <a:ln>
                  <a:noFill/>
                </a:ln>
                <a:solidFill>
                  <a:schemeClr val="tx1"/>
                </a:solidFill>
                <a:effectLst/>
                <a:latin typeface="Arial" panose="020B0604020202020204" pitchFamily="34" charset="0"/>
              </a:rPr>
              <a:t>personalized movie recommendations</a:t>
            </a:r>
            <a:r>
              <a:rPr kumimoji="0" lang="en-US" altLang="en-US" sz="2800" b="0" i="0" u="none" strike="noStrike" cap="none" normalizeH="0" baseline="0" dirty="0">
                <a:ln>
                  <a:noFill/>
                </a:ln>
                <a:solidFill>
                  <a:schemeClr val="tx1"/>
                </a:solidFill>
                <a:effectLst/>
                <a:latin typeface="Arial" panose="020B0604020202020204" pitchFamily="34" charset="0"/>
              </a:rPr>
              <a:t> by leveraging user preferences, such as favorite movies or preferred genres.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Uses the </a:t>
            </a:r>
            <a:r>
              <a:rPr kumimoji="0" lang="en-US" altLang="en-US" sz="28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2800" b="0" i="0" u="none" strike="noStrike" cap="none" normalizeH="0" baseline="0" dirty="0">
                <a:ln>
                  <a:noFill/>
                </a:ln>
                <a:solidFill>
                  <a:schemeClr val="tx1"/>
                </a:solidFill>
                <a:effectLst/>
                <a:latin typeface="Arial" panose="020B0604020202020204" pitchFamily="34" charset="0"/>
              </a:rPr>
              <a:t> algorithm for similarity-based recommendations.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Integrates real-time metadata from IMDb, including posters, cast, and ratings.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Offers an interactive interface using </a:t>
            </a:r>
            <a:r>
              <a:rPr kumimoji="0" lang="en-US" altLang="en-US" sz="2800" b="1"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for a seamless user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Simplify movie discovery by delivering tailored suggestions, enhancing user engagement and satisfaction.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Motivation</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With an overwhelming amount of content available, this system addresses the challenge of decision-making by using intelligent algorithms and dynamic data fetching</a:t>
            </a:r>
            <a:endParaRPr lang="en-IN" sz="2800" dirty="0"/>
          </a:p>
        </p:txBody>
      </p:sp>
      <p:sp>
        <p:nvSpPr>
          <p:cNvPr id="8" name="Rectangle 4">
            <a:extLst>
              <a:ext uri="{FF2B5EF4-FFF2-40B4-BE49-F238E27FC236}">
                <a16:creationId xmlns:a16="http://schemas.microsoft.com/office/drawing/2014/main" id="{A44E4B1E-ED45-74DC-6C34-ECDA253D45DD}"/>
              </a:ext>
            </a:extLst>
          </p:cNvPr>
          <p:cNvSpPr>
            <a:spLocks noChangeArrowheads="1"/>
          </p:cNvSpPr>
          <p:nvPr/>
        </p:nvSpPr>
        <p:spPr bwMode="auto">
          <a:xfrm>
            <a:off x="2133600" y="3782061"/>
            <a:ext cx="137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Slide Number Placeholder 3">
            <a:extLst>
              <a:ext uri="{FF2B5EF4-FFF2-40B4-BE49-F238E27FC236}">
                <a16:creationId xmlns:a16="http://schemas.microsoft.com/office/drawing/2014/main" id="{219C540F-5C58-6BEA-3003-DD8A0F918C66}"/>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1490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FDA5BF-75FC-905E-5CFA-034D87736474}"/>
              </a:ext>
            </a:extLst>
          </p:cNvPr>
          <p:cNvPicPr>
            <a:picLocks noChangeAspect="1"/>
          </p:cNvPicPr>
          <p:nvPr/>
        </p:nvPicPr>
        <p:blipFill>
          <a:blip r:embed="rId2"/>
          <a:stretch>
            <a:fillRect/>
          </a:stretch>
        </p:blipFill>
        <p:spPr>
          <a:xfrm>
            <a:off x="0" y="0"/>
            <a:ext cx="18288000" cy="10287000"/>
          </a:xfrm>
          <a:prstGeom prst="rect">
            <a:avLst/>
          </a:prstGeom>
        </p:spPr>
      </p:pic>
      <p:grpSp>
        <p:nvGrpSpPr>
          <p:cNvPr id="7" name="Group 9">
            <a:extLst>
              <a:ext uri="{FF2B5EF4-FFF2-40B4-BE49-F238E27FC236}">
                <a16:creationId xmlns:a16="http://schemas.microsoft.com/office/drawing/2014/main" id="{C52004BF-4DA8-2705-E089-7C2F9D5DB493}"/>
              </a:ext>
            </a:extLst>
          </p:cNvPr>
          <p:cNvGrpSpPr/>
          <p:nvPr/>
        </p:nvGrpSpPr>
        <p:grpSpPr>
          <a:xfrm>
            <a:off x="-2473260" y="0"/>
            <a:ext cx="3086100" cy="10287000"/>
            <a:chOff x="0" y="0"/>
            <a:chExt cx="812800" cy="2709333"/>
          </a:xfrm>
        </p:grpSpPr>
        <p:sp>
          <p:nvSpPr>
            <p:cNvPr id="8" name="Freeform 10">
              <a:extLst>
                <a:ext uri="{FF2B5EF4-FFF2-40B4-BE49-F238E27FC236}">
                  <a16:creationId xmlns:a16="http://schemas.microsoft.com/office/drawing/2014/main" id="{F4DBB2BD-F6A5-F126-9AFA-A6349D7D19CE}"/>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9" name="TextBox 11">
              <a:extLst>
                <a:ext uri="{FF2B5EF4-FFF2-40B4-BE49-F238E27FC236}">
                  <a16:creationId xmlns:a16="http://schemas.microsoft.com/office/drawing/2014/main" id="{747E0E93-A648-C260-6DBD-64044DDD1EE4}"/>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C1768282-CE2E-81F7-D7BA-ED07B003F0D8}"/>
              </a:ext>
            </a:extLst>
          </p:cNvPr>
          <p:cNvSpPr txBox="1"/>
          <p:nvPr/>
        </p:nvSpPr>
        <p:spPr>
          <a:xfrm>
            <a:off x="4318610" y="190500"/>
            <a:ext cx="8597290" cy="861774"/>
          </a:xfrm>
          <a:prstGeom prst="rect">
            <a:avLst/>
          </a:prstGeom>
          <a:noFill/>
        </p:spPr>
        <p:txBody>
          <a:bodyPr wrap="none" rtlCol="0">
            <a:spAutoFit/>
          </a:bodyPr>
          <a:lstStyle/>
          <a:p>
            <a:r>
              <a:rPr lang="en-US" sz="5000" b="1" dirty="0">
                <a:solidFill>
                  <a:srgbClr val="7030A0"/>
                </a:solidFill>
              </a:rPr>
              <a:t>INTRODUCTION TO LITERATURE</a:t>
            </a:r>
            <a:endParaRPr lang="en-IN" sz="5000" b="1" dirty="0">
              <a:solidFill>
                <a:srgbClr val="7030A0"/>
              </a:solidFill>
            </a:endParaRPr>
          </a:p>
        </p:txBody>
      </p:sp>
      <p:graphicFrame>
        <p:nvGraphicFramePr>
          <p:cNvPr id="12" name="Table 11">
            <a:extLst>
              <a:ext uri="{FF2B5EF4-FFF2-40B4-BE49-F238E27FC236}">
                <a16:creationId xmlns:a16="http://schemas.microsoft.com/office/drawing/2014/main" id="{8CDFE0D1-FD01-5193-BADD-FA6A5F327EB1}"/>
              </a:ext>
            </a:extLst>
          </p:cNvPr>
          <p:cNvGraphicFramePr>
            <a:graphicFrameLocks noGrp="1"/>
          </p:cNvGraphicFramePr>
          <p:nvPr>
            <p:extLst>
              <p:ext uri="{D42A27DB-BD31-4B8C-83A1-F6EECF244321}">
                <p14:modId xmlns:p14="http://schemas.microsoft.com/office/powerpoint/2010/main" val="2741605601"/>
              </p:ext>
            </p:extLst>
          </p:nvPr>
        </p:nvGraphicFramePr>
        <p:xfrm>
          <a:off x="1104900" y="1641396"/>
          <a:ext cx="15925800" cy="746450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26016873"/>
                    </a:ext>
                  </a:extLst>
                </a:gridCol>
                <a:gridCol w="3200400">
                  <a:extLst>
                    <a:ext uri="{9D8B030D-6E8A-4147-A177-3AD203B41FA5}">
                      <a16:colId xmlns:a16="http://schemas.microsoft.com/office/drawing/2014/main" val="2440288474"/>
                    </a:ext>
                  </a:extLst>
                </a:gridCol>
                <a:gridCol w="3307080">
                  <a:extLst>
                    <a:ext uri="{9D8B030D-6E8A-4147-A177-3AD203B41FA5}">
                      <a16:colId xmlns:a16="http://schemas.microsoft.com/office/drawing/2014/main" val="2123823086"/>
                    </a:ext>
                  </a:extLst>
                </a:gridCol>
                <a:gridCol w="3322320">
                  <a:extLst>
                    <a:ext uri="{9D8B030D-6E8A-4147-A177-3AD203B41FA5}">
                      <a16:colId xmlns:a16="http://schemas.microsoft.com/office/drawing/2014/main" val="3683729052"/>
                    </a:ext>
                  </a:extLst>
                </a:gridCol>
                <a:gridCol w="3048000">
                  <a:extLst>
                    <a:ext uri="{9D8B030D-6E8A-4147-A177-3AD203B41FA5}">
                      <a16:colId xmlns:a16="http://schemas.microsoft.com/office/drawing/2014/main" val="1936893588"/>
                    </a:ext>
                  </a:extLst>
                </a:gridCol>
              </a:tblGrid>
              <a:tr h="937752">
                <a:tc>
                  <a:txBody>
                    <a:bodyPr/>
                    <a:lstStyle/>
                    <a:p>
                      <a:r>
                        <a:rPr lang="en-US" sz="3500" dirty="0"/>
                        <a:t>      PAPER TITLE</a:t>
                      </a:r>
                      <a:endParaRPr lang="en-IN" sz="3500" dirty="0"/>
                    </a:p>
                  </a:txBody>
                  <a:tcPr/>
                </a:tc>
                <a:tc>
                  <a:txBody>
                    <a:bodyPr/>
                    <a:lstStyle/>
                    <a:p>
                      <a:r>
                        <a:rPr lang="en-US" sz="3500" dirty="0"/>
                        <a:t>    AUTHORS</a:t>
                      </a:r>
                      <a:endParaRPr lang="en-IN" sz="3500" dirty="0"/>
                    </a:p>
                  </a:txBody>
                  <a:tcPr/>
                </a:tc>
                <a:tc>
                  <a:txBody>
                    <a:bodyPr/>
                    <a:lstStyle/>
                    <a:p>
                      <a:r>
                        <a:rPr lang="en-US" dirty="0"/>
                        <a:t>    </a:t>
                      </a:r>
                      <a:r>
                        <a:rPr lang="en-US" sz="3500" dirty="0"/>
                        <a:t>CONCEPT</a:t>
                      </a:r>
                      <a:endParaRPr lang="en-IN" dirty="0"/>
                    </a:p>
                  </a:txBody>
                  <a:tcPr/>
                </a:tc>
                <a:tc>
                  <a:txBody>
                    <a:bodyPr/>
                    <a:lstStyle/>
                    <a:p>
                      <a:r>
                        <a:rPr lang="en-US" dirty="0"/>
                        <a:t>      </a:t>
                      </a:r>
                      <a:r>
                        <a:rPr lang="en-US" sz="3500" dirty="0"/>
                        <a:t>DRAWBACKS</a:t>
                      </a:r>
                      <a:endParaRPr lang="en-IN" sz="3500" dirty="0"/>
                    </a:p>
                  </a:txBody>
                  <a:tcPr/>
                </a:tc>
                <a:tc>
                  <a:txBody>
                    <a:bodyPr/>
                    <a:lstStyle/>
                    <a:p>
                      <a:r>
                        <a:rPr lang="en-US" dirty="0"/>
                        <a:t>  </a:t>
                      </a:r>
                      <a:r>
                        <a:rPr lang="en-US" sz="3500" dirty="0"/>
                        <a:t>ADVANTAGES</a:t>
                      </a:r>
                      <a:endParaRPr lang="en-IN" sz="3500" dirty="0"/>
                    </a:p>
                  </a:txBody>
                  <a:tcPr/>
                </a:tc>
                <a:extLst>
                  <a:ext uri="{0D108BD9-81ED-4DB2-BD59-A6C34878D82A}">
                    <a16:rowId xmlns:a16="http://schemas.microsoft.com/office/drawing/2014/main" val="3958597184"/>
                  </a:ext>
                </a:extLst>
              </a:tr>
              <a:tr h="3263376">
                <a:tc>
                  <a:txBody>
                    <a:bodyPr/>
                    <a:lstStyle/>
                    <a:p>
                      <a:r>
                        <a:rPr lang="en-US" dirty="0"/>
                        <a:t>Movie Recommendation System Using Cosine Similarity</a:t>
                      </a:r>
                      <a:endParaRPr lang="en-IN" dirty="0"/>
                    </a:p>
                  </a:txBody>
                  <a:tcPr/>
                </a:tc>
                <a:tc>
                  <a:txBody>
                    <a:bodyPr/>
                    <a:lstStyle/>
                    <a:p>
                      <a:pPr marL="514350" indent="-514350">
                        <a:buFont typeface="+mj-lt"/>
                        <a:buAutoNum type="arabicPeriod"/>
                      </a:pPr>
                      <a:r>
                        <a:rPr lang="en-IN" dirty="0"/>
                        <a:t>Nilesh P. Sable</a:t>
                      </a:r>
                    </a:p>
                    <a:p>
                      <a:pPr marL="514350" indent="-514350">
                        <a:buFont typeface="+mj-lt"/>
                        <a:buAutoNum type="arabicPeriod"/>
                      </a:pPr>
                      <a:r>
                        <a:rPr lang="en-IN" dirty="0"/>
                        <a:t>Anuradha </a:t>
                      </a:r>
                      <a:r>
                        <a:rPr lang="en-IN" dirty="0" err="1"/>
                        <a:t>Yenkika</a:t>
                      </a:r>
                      <a:endParaRPr lang="en-IN" dirty="0"/>
                    </a:p>
                    <a:p>
                      <a:pPr marL="514350" indent="-514350">
                        <a:buFont typeface="+mj-lt"/>
                        <a:buAutoNum type="arabicPeriod"/>
                      </a:pPr>
                      <a:r>
                        <a:rPr lang="en-IN" dirty="0"/>
                        <a:t>Pranjal Pandit</a:t>
                      </a:r>
                    </a:p>
                    <a:p>
                      <a:pPr lvl="1"/>
                      <a:endParaRPr lang="en-IN" dirty="0"/>
                    </a:p>
                  </a:txBody>
                  <a:tcPr/>
                </a:tc>
                <a:tc>
                  <a:txBody>
                    <a:bodyPr/>
                    <a:lstStyle/>
                    <a:p>
                      <a:pPr algn="just"/>
                      <a:r>
                        <a:rPr lang="en-US" sz="2400" b="0" dirty="0"/>
                        <a:t>The paper proposes a movie recommendation system that utilizes Cosine Similarity and a content-based filtering approach</a:t>
                      </a:r>
                      <a:endParaRPr lang="en-IN" sz="2400" b="0" dirty="0"/>
                    </a:p>
                  </a:txBody>
                  <a:tcPr/>
                </a:tc>
                <a:tc>
                  <a:txBody>
                    <a:bodyPr/>
                    <a:lstStyle/>
                    <a:p>
                      <a:r>
                        <a:rPr lang="en-IN" sz="2400" b="0" dirty="0"/>
                        <a:t>1.Limited Personalization</a:t>
                      </a:r>
                    </a:p>
                    <a:p>
                      <a:pPr marL="0" marR="0" lvl="0" indent="0" algn="l" defTabSz="1371600" rtl="0" eaLnBrk="1" fontAlgn="auto" latinLnBrk="0" hangingPunct="1">
                        <a:lnSpc>
                          <a:spcPct val="100000"/>
                        </a:lnSpc>
                        <a:spcBef>
                          <a:spcPts val="0"/>
                        </a:spcBef>
                        <a:spcAft>
                          <a:spcPts val="0"/>
                        </a:spcAft>
                        <a:buClrTx/>
                        <a:buSzTx/>
                        <a:buFontTx/>
                        <a:buNone/>
                        <a:tabLst/>
                        <a:defRPr/>
                      </a:pPr>
                      <a:r>
                        <a:rPr lang="en-IN" sz="2400" b="0" dirty="0"/>
                        <a:t>2. Cold-Start for New   Users</a:t>
                      </a:r>
                    </a:p>
                    <a:p>
                      <a:r>
                        <a:rPr lang="en-IN" sz="2400" b="0" dirty="0"/>
                        <a:t>3. Dependence on Metadata</a:t>
                      </a:r>
                    </a:p>
                    <a:p>
                      <a:r>
                        <a:rPr lang="en-US" sz="2400" dirty="0"/>
                        <a:t>4.Scalability Challenges for Large Datasets</a:t>
                      </a:r>
                      <a:endParaRPr lang="en-IN" sz="2400" b="0" dirty="0"/>
                    </a:p>
                  </a:txBody>
                  <a:tcPr/>
                </a:tc>
                <a:tc>
                  <a:txBody>
                    <a:bodyPr/>
                    <a:lstStyle/>
                    <a:p>
                      <a:r>
                        <a:rPr lang="en-IN" sz="2400" dirty="0"/>
                        <a:t>1.Content-Based Recommendations</a:t>
                      </a:r>
                    </a:p>
                    <a:p>
                      <a:r>
                        <a:rPr lang="en-IN" sz="2400" dirty="0"/>
                        <a:t>2.Sentiment Analysis</a:t>
                      </a:r>
                    </a:p>
                    <a:p>
                      <a:r>
                        <a:rPr lang="en-IN" sz="2400" dirty="0"/>
                        <a:t>3.Improved User Experience</a:t>
                      </a:r>
                    </a:p>
                    <a:p>
                      <a:r>
                        <a:rPr lang="en-IN" sz="2400" dirty="0"/>
                        <a:t>4.</a:t>
                      </a:r>
                      <a:r>
                        <a:rPr lang="en-IN" sz="2400" b="1" dirty="0"/>
                        <a:t> </a:t>
                      </a:r>
                      <a:r>
                        <a:rPr lang="en-IN" sz="2400" b="0" dirty="0"/>
                        <a:t>Scalability</a:t>
                      </a:r>
                    </a:p>
                  </a:txBody>
                  <a:tcPr/>
                </a:tc>
                <a:extLst>
                  <a:ext uri="{0D108BD9-81ED-4DB2-BD59-A6C34878D82A}">
                    <a16:rowId xmlns:a16="http://schemas.microsoft.com/office/drawing/2014/main" val="1788119445"/>
                  </a:ext>
                </a:extLst>
              </a:tr>
              <a:tr h="3263376">
                <a:tc>
                  <a:txBody>
                    <a:bodyPr/>
                    <a:lstStyle/>
                    <a:p>
                      <a:r>
                        <a:rPr lang="en-US" sz="2500" dirty="0"/>
                        <a:t>Movie Recommendation Systems Using Actor-Based Matrix Computations in South Korea</a:t>
                      </a:r>
                      <a:endParaRPr lang="en-IN" sz="2500" dirty="0"/>
                    </a:p>
                  </a:txBody>
                  <a:tcPr/>
                </a:tc>
                <a:tc>
                  <a:txBody>
                    <a:bodyPr/>
                    <a:lstStyle/>
                    <a:p>
                      <a:pPr marL="514350" indent="-514350">
                        <a:buFont typeface="+mj-lt"/>
                        <a:buAutoNum type="arabicPeriod"/>
                      </a:pPr>
                      <a:r>
                        <a:rPr lang="en-IN" dirty="0" err="1"/>
                        <a:t>Syjung</a:t>
                      </a:r>
                      <a:r>
                        <a:rPr lang="en-IN" dirty="0"/>
                        <a:t> Hwang </a:t>
                      </a:r>
                    </a:p>
                    <a:p>
                      <a:pPr marL="514350" indent="-514350">
                        <a:buFont typeface="+mj-lt"/>
                        <a:buAutoNum type="arabicPeriod"/>
                      </a:pPr>
                      <a:r>
                        <a:rPr lang="en-IN" dirty="0" err="1"/>
                        <a:t>Eunil</a:t>
                      </a:r>
                      <a:r>
                        <a:rPr lang="en-IN" dirty="0"/>
                        <a:t> Park</a:t>
                      </a:r>
                    </a:p>
                  </a:txBody>
                  <a:tcPr/>
                </a:tc>
                <a:tc>
                  <a:txBody>
                    <a:bodyPr/>
                    <a:lstStyle/>
                    <a:p>
                      <a:r>
                        <a:rPr lang="en-US" sz="2600" dirty="0"/>
                        <a:t>The paper proposes an actor-based recommendation system for movies using content-based filtering.</a:t>
                      </a:r>
                      <a:endParaRPr lang="en-IN" sz="2600" dirty="0"/>
                    </a:p>
                  </a:txBody>
                  <a:tcPr/>
                </a:tc>
                <a:tc>
                  <a:txBody>
                    <a:bodyPr/>
                    <a:lstStyle/>
                    <a:p>
                      <a:pPr marL="457200" indent="-457200">
                        <a:buFont typeface="+mj-lt"/>
                        <a:buAutoNum type="arabicPeriod"/>
                      </a:pPr>
                      <a:r>
                        <a:rPr lang="en-IN" sz="2400" b="0" dirty="0"/>
                        <a:t>Enhanced Personalization</a:t>
                      </a:r>
                    </a:p>
                    <a:p>
                      <a:pPr marL="457200" indent="-457200">
                        <a:buFont typeface="+mj-lt"/>
                        <a:buAutoNum type="arabicPeriod"/>
                      </a:pPr>
                      <a:r>
                        <a:rPr lang="en-IN" sz="2400" b="0" dirty="0"/>
                        <a:t>Better for Cold Start Problems</a:t>
                      </a:r>
                    </a:p>
                    <a:p>
                      <a:pPr marL="457200" indent="-457200">
                        <a:buFont typeface="+mj-lt"/>
                        <a:buAutoNum type="arabicPeriod"/>
                      </a:pPr>
                      <a:r>
                        <a:rPr lang="en-IN" sz="2400" b="0" dirty="0"/>
                        <a:t>Improved User Engagement</a:t>
                      </a:r>
                    </a:p>
                    <a:p>
                      <a:pPr marL="457200" indent="-457200">
                        <a:buFont typeface="+mj-lt"/>
                        <a:buAutoNum type="arabicPeriod"/>
                      </a:pPr>
                      <a:r>
                        <a:rPr lang="en-IN" sz="2400" b="0" dirty="0"/>
                        <a:t>Data-Driven Insights</a:t>
                      </a:r>
                    </a:p>
                  </a:txBody>
                  <a:tcPr/>
                </a:tc>
                <a:tc>
                  <a:txBody>
                    <a:bodyPr/>
                    <a:lstStyle/>
                    <a:p>
                      <a:pPr marL="514350" indent="-514350">
                        <a:buFont typeface="+mj-lt"/>
                        <a:buAutoNum type="arabicPeriod"/>
                      </a:pPr>
                      <a:r>
                        <a:rPr lang="en-IN" sz="2400" dirty="0"/>
                        <a:t>Limited Dataset</a:t>
                      </a:r>
                    </a:p>
                    <a:p>
                      <a:pPr marL="514350" indent="-514350">
                        <a:buFont typeface="+mj-lt"/>
                        <a:buAutoNum type="arabicPeriod"/>
                      </a:pPr>
                      <a:r>
                        <a:rPr lang="en-IN" sz="2400" dirty="0"/>
                        <a:t>Feature Scope</a:t>
                      </a:r>
                    </a:p>
                    <a:p>
                      <a:pPr marL="514350" indent="-514350">
                        <a:buFont typeface="+mj-lt"/>
                        <a:buAutoNum type="arabicPeriod"/>
                      </a:pPr>
                      <a:r>
                        <a:rPr lang="en-IN" sz="2400" dirty="0"/>
                        <a:t>Temporal Limitation</a:t>
                      </a:r>
                    </a:p>
                    <a:p>
                      <a:pPr marL="514350" indent="-514350">
                        <a:buFont typeface="+mj-lt"/>
                        <a:buAutoNum type="arabicPeriod"/>
                      </a:pPr>
                      <a:r>
                        <a:rPr lang="en-IN" sz="2400" dirty="0"/>
                        <a:t>Bias in Recommendation</a:t>
                      </a:r>
                    </a:p>
                  </a:txBody>
                  <a:tcPr/>
                </a:tc>
                <a:extLst>
                  <a:ext uri="{0D108BD9-81ED-4DB2-BD59-A6C34878D82A}">
                    <a16:rowId xmlns:a16="http://schemas.microsoft.com/office/drawing/2014/main" val="2325142586"/>
                  </a:ext>
                </a:extLst>
              </a:tr>
            </a:tbl>
          </a:graphicData>
        </a:graphic>
      </p:graphicFrame>
      <p:sp>
        <p:nvSpPr>
          <p:cNvPr id="13" name="Slide Number Placeholder 12">
            <a:extLst>
              <a:ext uri="{FF2B5EF4-FFF2-40B4-BE49-F238E27FC236}">
                <a16:creationId xmlns:a16="http://schemas.microsoft.com/office/drawing/2014/main" id="{3EA6A066-1FE5-B653-CA44-F685E78FB0C4}"/>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2220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699" y="1829250"/>
            <a:ext cx="15967951" cy="2342757"/>
          </a:xfrm>
          <a:prstGeom prst="rect">
            <a:avLst/>
          </a:prstGeom>
        </p:spPr>
        <p:txBody>
          <a:bodyPr lIns="0" tIns="0" rIns="0" bIns="0" rtlCol="0" anchor="t">
            <a:spAutoFit/>
          </a:bodyPr>
          <a:lstStyle/>
          <a:p>
            <a:pPr algn="just">
              <a:lnSpc>
                <a:spcPct val="150000"/>
              </a:lnSpc>
            </a:pPr>
            <a:r>
              <a:rPr lang="en-US" sz="2600" dirty="0"/>
              <a:t>Recommendation systems have become a cornerstone of digital platforms, especially in the entertainment industry, where they assist users in navigating extensive content libraries. The development of these systems has been guided by advancements in data science, machine learning, and user interface design. This literature survey explores the theoretical foundations, existing methodologies, and their evolution in the context of movie recommendation systems.</a:t>
            </a:r>
            <a:endParaRPr lang="en-US" sz="2600" spc="20" dirty="0">
              <a:solidFill>
                <a:srgbClr val="040606"/>
              </a:solidFill>
              <a:latin typeface="Poppins"/>
              <a:ea typeface="Poppins"/>
              <a:cs typeface="Poppins"/>
              <a:sym typeface="Poppins"/>
            </a:endParaRPr>
          </a:p>
        </p:txBody>
      </p:sp>
      <p:sp>
        <p:nvSpPr>
          <p:cNvPr id="4" name="TextBox 4"/>
          <p:cNvSpPr txBox="1"/>
          <p:nvPr/>
        </p:nvSpPr>
        <p:spPr>
          <a:xfrm>
            <a:off x="1028699" y="5053087"/>
            <a:ext cx="6267614" cy="448841"/>
          </a:xfrm>
          <a:prstGeom prst="rect">
            <a:avLst/>
          </a:prstGeom>
        </p:spPr>
        <p:txBody>
          <a:bodyPr lIns="0" tIns="0" rIns="0" bIns="0" rtlCol="0" anchor="t">
            <a:spAutoFit/>
          </a:bodyPr>
          <a:lstStyle/>
          <a:p>
            <a:pPr algn="l">
              <a:lnSpc>
                <a:spcPts val="3499"/>
              </a:lnSpc>
              <a:spcBef>
                <a:spcPct val="0"/>
              </a:spcBef>
            </a:pPr>
            <a:r>
              <a:rPr lang="en-US" sz="2900" dirty="0">
                <a:solidFill>
                  <a:srgbClr val="593C8F"/>
                </a:solidFill>
                <a:latin typeface="League Spartan"/>
                <a:ea typeface="League Spartan"/>
                <a:cs typeface="League Spartan"/>
                <a:sym typeface="League Spartan"/>
              </a:rPr>
              <a:t>Content-based filtering</a:t>
            </a:r>
          </a:p>
        </p:txBody>
      </p:sp>
      <p:sp>
        <p:nvSpPr>
          <p:cNvPr id="5" name="TextBox 5"/>
          <p:cNvSpPr txBox="1"/>
          <p:nvPr/>
        </p:nvSpPr>
        <p:spPr>
          <a:xfrm>
            <a:off x="1707208" y="6170007"/>
            <a:ext cx="15967951" cy="3169266"/>
          </a:xfrm>
          <a:prstGeom prst="rect">
            <a:avLst/>
          </a:prstGeom>
        </p:spPr>
        <p:txBody>
          <a:bodyPr lIns="0" tIns="0" rIns="0" bIns="0" rtlCol="0" anchor="t">
            <a:spAutoFit/>
          </a:bodyPr>
          <a:lstStyle/>
          <a:p>
            <a:pPr algn="just">
              <a:lnSpc>
                <a:spcPct val="150000"/>
              </a:lnSpc>
            </a:pPr>
            <a:r>
              <a:rPr lang="en-US" sz="2800" dirty="0"/>
              <a:t>Content-based systems rely on item features and user preferences. For movies, features may include:</a:t>
            </a:r>
          </a:p>
          <a:p>
            <a:pPr lvl="1" algn="just">
              <a:lnSpc>
                <a:spcPct val="150000"/>
              </a:lnSpc>
            </a:pPr>
            <a:r>
              <a:rPr lang="en-US" sz="2800" dirty="0"/>
              <a:t> </a:t>
            </a:r>
            <a:r>
              <a:rPr lang="en-US" sz="2800" b="1" dirty="0"/>
              <a:t>Genres</a:t>
            </a:r>
            <a:r>
              <a:rPr lang="en-US" sz="2800" dirty="0"/>
              <a:t>: Categories like Action, Comedy, Drama, etc.</a:t>
            </a:r>
            <a:endParaRPr lang="en-US" sz="2800" b="1" dirty="0"/>
          </a:p>
          <a:p>
            <a:pPr lvl="1" algn="just">
              <a:lnSpc>
                <a:spcPct val="150000"/>
              </a:lnSpc>
            </a:pPr>
            <a:r>
              <a:rPr lang="en-US" sz="2800" b="1" dirty="0"/>
              <a:t> Cast </a:t>
            </a:r>
            <a:r>
              <a:rPr lang="en-US" sz="2800" dirty="0"/>
              <a:t>and</a:t>
            </a:r>
            <a:r>
              <a:rPr lang="en-US" sz="2800" b="1" dirty="0"/>
              <a:t> Crew</a:t>
            </a:r>
            <a:r>
              <a:rPr lang="en-US" sz="2800" dirty="0"/>
              <a:t>: Actors, directors, and writers involved in the movie.</a:t>
            </a:r>
          </a:p>
          <a:p>
            <a:pPr lvl="1" algn="just">
              <a:lnSpc>
                <a:spcPct val="150000"/>
              </a:lnSpc>
            </a:pPr>
            <a:r>
              <a:rPr lang="en-US" sz="2800" dirty="0"/>
              <a:t> </a:t>
            </a:r>
            <a:r>
              <a:rPr lang="en-US" sz="2800" b="1" dirty="0"/>
              <a:t>Plot Summaries</a:t>
            </a:r>
            <a:r>
              <a:rPr lang="en-US" sz="2800" dirty="0"/>
              <a:t>: Textual descriptions summarizing the movie's story.</a:t>
            </a:r>
          </a:p>
          <a:p>
            <a:pPr lvl="1" algn="just">
              <a:lnSpc>
                <a:spcPct val="150000"/>
              </a:lnSpc>
            </a:pPr>
            <a:r>
              <a:rPr lang="en-US" sz="2800" dirty="0"/>
              <a:t> </a:t>
            </a:r>
            <a:r>
              <a:rPr lang="en-US" sz="2800" b="1" dirty="0"/>
              <a:t>IMDb Ratings</a:t>
            </a:r>
            <a:r>
              <a:rPr lang="en-US" sz="2800" dirty="0"/>
              <a:t>: Quantitative scores representing the movie's popularity and quality.</a:t>
            </a:r>
            <a:endParaRPr lang="en-US" sz="2800" spc="20" dirty="0">
              <a:solidFill>
                <a:srgbClr val="040606"/>
              </a:solidFill>
              <a:latin typeface="Poppins"/>
              <a:ea typeface="Poppins"/>
              <a:cs typeface="Poppins"/>
              <a:sym typeface="Poppins"/>
            </a:endParaRPr>
          </a:p>
        </p:txBody>
      </p:sp>
      <p:grpSp>
        <p:nvGrpSpPr>
          <p:cNvPr id="9" name="Group 9"/>
          <p:cNvGrpSpPr/>
          <p:nvPr/>
        </p:nvGrpSpPr>
        <p:grpSpPr>
          <a:xfrm>
            <a:off x="-2473260"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023007"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2"/>
            <a:stretch>
              <a:fillRect/>
            </a:stretch>
          </a:blipFill>
        </p:spPr>
      </p:sp>
      <p:sp>
        <p:nvSpPr>
          <p:cNvPr id="13" name="TextBox 12">
            <a:extLst>
              <a:ext uri="{FF2B5EF4-FFF2-40B4-BE49-F238E27FC236}">
                <a16:creationId xmlns:a16="http://schemas.microsoft.com/office/drawing/2014/main" id="{3D57D2E2-CD18-6932-3ED3-D0B25E693F56}"/>
              </a:ext>
            </a:extLst>
          </p:cNvPr>
          <p:cNvSpPr txBox="1"/>
          <p:nvPr/>
        </p:nvSpPr>
        <p:spPr>
          <a:xfrm>
            <a:off x="5908468" y="674756"/>
            <a:ext cx="5791200" cy="754053"/>
          </a:xfrm>
          <a:prstGeom prst="rect">
            <a:avLst/>
          </a:prstGeom>
          <a:noFill/>
        </p:spPr>
        <p:txBody>
          <a:bodyPr wrap="square" rtlCol="0">
            <a:spAutoFit/>
          </a:bodyPr>
          <a:lstStyle/>
          <a:p>
            <a:r>
              <a:rPr lang="en-US" sz="3400" b="1" dirty="0">
                <a:solidFill>
                  <a:srgbClr val="002060"/>
                </a:solidFill>
              </a:rPr>
              <a:t>        </a:t>
            </a:r>
            <a:r>
              <a:rPr lang="en-US" sz="4300" b="1" dirty="0">
                <a:solidFill>
                  <a:srgbClr val="002060"/>
                </a:solidFill>
              </a:rPr>
              <a:t>Literature Survey</a:t>
            </a:r>
            <a:endParaRPr lang="en-IN" sz="4300" b="1" dirty="0">
              <a:solidFill>
                <a:srgbClr val="002060"/>
              </a:solidFill>
            </a:endParaRPr>
          </a:p>
        </p:txBody>
      </p:sp>
      <p:sp>
        <p:nvSpPr>
          <p:cNvPr id="6" name="Slide Number Placeholder 5">
            <a:extLst>
              <a:ext uri="{FF2B5EF4-FFF2-40B4-BE49-F238E27FC236}">
                <a16:creationId xmlns:a16="http://schemas.microsoft.com/office/drawing/2014/main" id="{0CB6F4DE-6948-9DAF-6430-4E83818F7D3F}"/>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8BD59898-0CA5-A4B5-C691-786F2B562809}"/>
              </a:ext>
            </a:extLst>
          </p:cNvPr>
          <p:cNvGrpSpPr/>
          <p:nvPr/>
        </p:nvGrpSpPr>
        <p:grpSpPr>
          <a:xfrm>
            <a:off x="-1685319" y="0"/>
            <a:ext cx="3086100" cy="10287000"/>
            <a:chOff x="0" y="0"/>
            <a:chExt cx="812800" cy="2709333"/>
          </a:xfrm>
        </p:grpSpPr>
        <p:sp>
          <p:nvSpPr>
            <p:cNvPr id="3" name="Freeform 4">
              <a:extLst>
                <a:ext uri="{FF2B5EF4-FFF2-40B4-BE49-F238E27FC236}">
                  <a16:creationId xmlns:a16="http://schemas.microsoft.com/office/drawing/2014/main" id="{294692C7-1EC3-20FD-F07C-BFE28279CED0}"/>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5">
              <a:extLst>
                <a:ext uri="{FF2B5EF4-FFF2-40B4-BE49-F238E27FC236}">
                  <a16:creationId xmlns:a16="http://schemas.microsoft.com/office/drawing/2014/main" id="{C54C1386-8DB7-B4AE-43E0-C8D9A34BC814}"/>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54B4A9A6-2B59-3179-0741-1875592B1CE9}"/>
              </a:ext>
            </a:extLst>
          </p:cNvPr>
          <p:cNvSpPr txBox="1"/>
          <p:nvPr/>
        </p:nvSpPr>
        <p:spPr>
          <a:xfrm>
            <a:off x="1752600" y="1028700"/>
            <a:ext cx="4356898" cy="538609"/>
          </a:xfrm>
          <a:prstGeom prst="rect">
            <a:avLst/>
          </a:prstGeom>
          <a:noFill/>
        </p:spPr>
        <p:txBody>
          <a:bodyPr wrap="none" rtlCol="0">
            <a:spAutoFit/>
          </a:bodyPr>
          <a:lstStyle/>
          <a:p>
            <a:r>
              <a:rPr lang="en-US" sz="2900" b="1" dirty="0" err="1">
                <a:solidFill>
                  <a:srgbClr val="002060"/>
                </a:solidFill>
              </a:rPr>
              <a:t>Collabrative</a:t>
            </a:r>
            <a:r>
              <a:rPr lang="en-US" sz="2900" b="1" dirty="0">
                <a:solidFill>
                  <a:srgbClr val="002060"/>
                </a:solidFill>
              </a:rPr>
              <a:t>-based filtering</a:t>
            </a:r>
            <a:endParaRPr lang="en-IN" sz="2900" b="1" dirty="0">
              <a:solidFill>
                <a:srgbClr val="002060"/>
              </a:solidFill>
            </a:endParaRPr>
          </a:p>
        </p:txBody>
      </p:sp>
      <p:sp>
        <p:nvSpPr>
          <p:cNvPr id="6" name="TextBox 5">
            <a:extLst>
              <a:ext uri="{FF2B5EF4-FFF2-40B4-BE49-F238E27FC236}">
                <a16:creationId xmlns:a16="http://schemas.microsoft.com/office/drawing/2014/main" id="{B671A4A4-7775-AAB4-15E0-F5D91B900114}"/>
              </a:ext>
            </a:extLst>
          </p:cNvPr>
          <p:cNvSpPr txBox="1"/>
          <p:nvPr/>
        </p:nvSpPr>
        <p:spPr>
          <a:xfrm>
            <a:off x="2667000" y="1714500"/>
            <a:ext cx="13335000" cy="3144130"/>
          </a:xfrm>
          <a:prstGeom prst="rect">
            <a:avLst/>
          </a:prstGeom>
          <a:noFill/>
        </p:spPr>
        <p:txBody>
          <a:bodyPr wrap="square" rtlCol="0">
            <a:spAutoFit/>
          </a:bodyPr>
          <a:lstStyle/>
          <a:p>
            <a:pPr>
              <a:lnSpc>
                <a:spcPct val="150000"/>
              </a:lnSpc>
            </a:pPr>
            <a:r>
              <a:rPr lang="en-US" sz="2700" dirty="0"/>
              <a:t>Collaborative filtering systems predict user preferences based on the preferences of others. Two main approaches are: </a:t>
            </a:r>
          </a:p>
          <a:p>
            <a:pPr>
              <a:lnSpc>
                <a:spcPct val="150000"/>
              </a:lnSpc>
            </a:pPr>
            <a:r>
              <a:rPr lang="en-US" sz="2700" dirty="0"/>
              <a:t>• </a:t>
            </a:r>
            <a:r>
              <a:rPr lang="en-US" sz="2700" b="1" dirty="0"/>
              <a:t>User-Based Collaborative Filtering:</a:t>
            </a:r>
            <a:r>
              <a:rPr lang="en-US" sz="2700" dirty="0"/>
              <a:t> Finds users with similar behavior patterns. </a:t>
            </a:r>
            <a:endParaRPr lang="en-US" sz="2700" b="1" dirty="0"/>
          </a:p>
          <a:p>
            <a:pPr>
              <a:lnSpc>
                <a:spcPct val="150000"/>
              </a:lnSpc>
            </a:pPr>
            <a:r>
              <a:rPr lang="en-US" sz="2700" b="1" dirty="0"/>
              <a:t>• Item-Based Collaborative Filtering:</a:t>
            </a:r>
            <a:r>
              <a:rPr lang="en-US" sz="2700" dirty="0"/>
              <a:t> Identifies items that are frequently rated or interacted with together.</a:t>
            </a:r>
            <a:endParaRPr lang="en-IN" sz="2700" dirty="0"/>
          </a:p>
        </p:txBody>
      </p:sp>
      <p:sp>
        <p:nvSpPr>
          <p:cNvPr id="7" name="TextBox 6">
            <a:extLst>
              <a:ext uri="{FF2B5EF4-FFF2-40B4-BE49-F238E27FC236}">
                <a16:creationId xmlns:a16="http://schemas.microsoft.com/office/drawing/2014/main" id="{D5D3530C-B298-82EC-48A7-077F34D2D3C6}"/>
              </a:ext>
            </a:extLst>
          </p:cNvPr>
          <p:cNvSpPr txBox="1"/>
          <p:nvPr/>
        </p:nvSpPr>
        <p:spPr>
          <a:xfrm>
            <a:off x="1785256" y="5600700"/>
            <a:ext cx="3167743" cy="538609"/>
          </a:xfrm>
          <a:prstGeom prst="rect">
            <a:avLst/>
          </a:prstGeom>
          <a:noFill/>
        </p:spPr>
        <p:txBody>
          <a:bodyPr wrap="square" rtlCol="0">
            <a:spAutoFit/>
          </a:bodyPr>
          <a:lstStyle/>
          <a:p>
            <a:r>
              <a:rPr lang="en-US" sz="2900" b="1" dirty="0">
                <a:solidFill>
                  <a:srgbClr val="002060"/>
                </a:solidFill>
              </a:rPr>
              <a:t>Hybrid filtering</a:t>
            </a:r>
            <a:endParaRPr lang="en-IN" sz="2900" b="1" dirty="0">
              <a:solidFill>
                <a:srgbClr val="002060"/>
              </a:solidFill>
            </a:endParaRPr>
          </a:p>
        </p:txBody>
      </p:sp>
      <p:sp>
        <p:nvSpPr>
          <p:cNvPr id="9" name="TextBox 8">
            <a:extLst>
              <a:ext uri="{FF2B5EF4-FFF2-40B4-BE49-F238E27FC236}">
                <a16:creationId xmlns:a16="http://schemas.microsoft.com/office/drawing/2014/main" id="{83A8AE9E-ABCD-7E71-D197-1F179D9A407B}"/>
              </a:ext>
            </a:extLst>
          </p:cNvPr>
          <p:cNvSpPr txBox="1"/>
          <p:nvPr/>
        </p:nvSpPr>
        <p:spPr>
          <a:xfrm>
            <a:off x="2857500" y="6484717"/>
            <a:ext cx="12954000" cy="2520883"/>
          </a:xfrm>
          <a:prstGeom prst="rect">
            <a:avLst/>
          </a:prstGeom>
          <a:noFill/>
        </p:spPr>
        <p:txBody>
          <a:bodyPr wrap="square" rtlCol="0">
            <a:spAutoFit/>
          </a:bodyPr>
          <a:lstStyle/>
          <a:p>
            <a:pPr>
              <a:lnSpc>
                <a:spcPct val="150000"/>
              </a:lnSpc>
            </a:pPr>
            <a:r>
              <a:rPr lang="en-US" sz="2700" dirty="0"/>
              <a:t>Hybrid systems combine content-based and collaborative filtering approaches to address limitations like cold-start problems (when a user or item has no prior data). For instance: </a:t>
            </a:r>
          </a:p>
          <a:p>
            <a:pPr>
              <a:lnSpc>
                <a:spcPct val="150000"/>
              </a:lnSpc>
            </a:pPr>
            <a:r>
              <a:rPr lang="en-US" sz="2700" dirty="0"/>
              <a:t>• A movie recommendation system may use genres (content-based) and ratings (collaborative filtering) together for suggestions.</a:t>
            </a:r>
            <a:endParaRPr lang="en-IN" sz="2700" dirty="0"/>
          </a:p>
        </p:txBody>
      </p:sp>
      <p:sp>
        <p:nvSpPr>
          <p:cNvPr id="10" name="Slide Number Placeholder 9">
            <a:extLst>
              <a:ext uri="{FF2B5EF4-FFF2-40B4-BE49-F238E27FC236}">
                <a16:creationId xmlns:a16="http://schemas.microsoft.com/office/drawing/2014/main" id="{1B314FAA-6708-6120-E87D-204D1706193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7391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r>
              <a:rPr lang="en-US" sz="2200" b="1" dirty="0"/>
              <a:t>   </a:t>
            </a:r>
          </a:p>
          <a:p>
            <a:pPr lvl="4">
              <a:lnSpc>
                <a:spcPct val="150000"/>
              </a:lnSpc>
            </a:pPr>
            <a:r>
              <a:rPr lang="en-IN" sz="2200" b="1" dirty="0"/>
              <a:t>        1. Manual Recommendations:</a:t>
            </a:r>
          </a:p>
          <a:p>
            <a:pPr lvl="4">
              <a:lnSpc>
                <a:spcPct val="150000"/>
              </a:lnSpc>
            </a:pPr>
            <a:r>
              <a:rPr lang="en-IN" sz="2200" b="1" dirty="0"/>
              <a:t>                         </a:t>
            </a:r>
            <a:r>
              <a:rPr lang="en-US" sz="2400" dirty="0"/>
              <a:t>Users often depended on curated lists, such as IMDb's "Top 250“</a:t>
            </a:r>
            <a:endParaRPr lang="en-IN" sz="2200" b="1" dirty="0"/>
          </a:p>
          <a:p>
            <a:pPr lvl="4">
              <a:lnSpc>
                <a:spcPct val="150000"/>
              </a:lnSpc>
            </a:pPr>
            <a:r>
              <a:rPr lang="en-IN" sz="2200" b="1" dirty="0"/>
              <a:t>                          </a:t>
            </a:r>
            <a:r>
              <a:rPr lang="en-IN" sz="2400" dirty="0"/>
              <a:t>These recommendations lacked personalization</a:t>
            </a:r>
            <a:r>
              <a:rPr lang="en-IN" sz="2200" b="1" dirty="0"/>
              <a:t> </a:t>
            </a:r>
          </a:p>
          <a:p>
            <a:pPr lvl="4">
              <a:lnSpc>
                <a:spcPct val="150000"/>
              </a:lnSpc>
            </a:pPr>
            <a:r>
              <a:rPr lang="en-IN" sz="2200" b="1" dirty="0"/>
              <a:t>         </a:t>
            </a:r>
            <a:r>
              <a:rPr lang="en-IN" sz="2400" b="1" dirty="0"/>
              <a:t>2. Static Filtering Systems: </a:t>
            </a:r>
          </a:p>
          <a:p>
            <a:pPr lvl="4">
              <a:lnSpc>
                <a:spcPct val="150000"/>
              </a:lnSpc>
            </a:pPr>
            <a:r>
              <a:rPr lang="en-IN" sz="2400" b="1" dirty="0"/>
              <a:t>                         </a:t>
            </a:r>
            <a:r>
              <a:rPr lang="en-US" sz="2400" dirty="0"/>
              <a:t>Platforms used simple category filters (e.g., genre or release year) to allow users to browse movies. </a:t>
            </a:r>
            <a:endParaRPr lang="en-IN" sz="2400" b="1" dirty="0"/>
          </a:p>
          <a:p>
            <a:pPr lvl="4">
              <a:lnSpc>
                <a:spcPct val="150000"/>
              </a:lnSpc>
            </a:pPr>
            <a:r>
              <a:rPr lang="en-IN" sz="2400" b="1" dirty="0"/>
              <a:t>                         </a:t>
            </a:r>
            <a:r>
              <a:rPr lang="en-US" sz="2400" dirty="0"/>
              <a:t>While helpful, these systems required manual searching and provided no intelligence in suggesting relevant content.</a:t>
            </a:r>
          </a:p>
          <a:p>
            <a:pPr lvl="4">
              <a:lnSpc>
                <a:spcPct val="150000"/>
              </a:lnSpc>
            </a:pPr>
            <a:r>
              <a:rPr lang="en-US" sz="2400" b="1" dirty="0"/>
              <a:t>          </a:t>
            </a:r>
            <a:r>
              <a:rPr lang="en-IN" sz="2400" b="1" dirty="0"/>
              <a:t>3. Rating-Based Systems: </a:t>
            </a:r>
          </a:p>
          <a:p>
            <a:pPr lvl="4">
              <a:lnSpc>
                <a:spcPct val="150000"/>
              </a:lnSpc>
            </a:pPr>
            <a:r>
              <a:rPr lang="en-IN" sz="2400" b="1" dirty="0"/>
              <a:t>                           </a:t>
            </a:r>
            <a:r>
              <a:rPr lang="en-US" sz="2400" dirty="0"/>
              <a:t>Early systems used global ratings (e.g., IMDb scores) to rank movies. </a:t>
            </a:r>
            <a:endParaRPr lang="en-IN" sz="2400" b="1" dirty="0"/>
          </a:p>
          <a:p>
            <a:pPr marL="1800225" lvl="4" indent="28575">
              <a:lnSpc>
                <a:spcPct val="150000"/>
              </a:lnSpc>
            </a:pPr>
            <a:r>
              <a:rPr lang="en-IN" sz="2400" b="1" dirty="0"/>
              <a:t>                           </a:t>
            </a:r>
            <a:r>
              <a:rPr lang="en-US" sz="2400" dirty="0"/>
              <a:t>Users could sort movies by rating, but the recommendations were generic</a:t>
            </a:r>
          </a:p>
          <a:p>
            <a:pPr marL="1800225" lvl="4" indent="28575">
              <a:lnSpc>
                <a:spcPct val="150000"/>
              </a:lnSpc>
            </a:pPr>
            <a:r>
              <a:rPr lang="en-US" sz="2400" b="1" dirty="0"/>
              <a:t>           </a:t>
            </a:r>
            <a:r>
              <a:rPr lang="en-IN" sz="2400" b="1" dirty="0"/>
              <a:t>4. Challenges:</a:t>
            </a:r>
          </a:p>
          <a:p>
            <a:pPr marL="1800225" lvl="4" indent="28575">
              <a:lnSpc>
                <a:spcPct val="150000"/>
              </a:lnSpc>
            </a:pPr>
            <a:r>
              <a:rPr lang="en-IN" sz="2400" b="1" dirty="0"/>
              <a:t>                            </a:t>
            </a:r>
            <a:r>
              <a:rPr lang="en-US" sz="2400" b="1" dirty="0"/>
              <a:t>Lack of Personalization:</a:t>
            </a:r>
            <a:r>
              <a:rPr lang="en-US" sz="2400" dirty="0"/>
              <a:t> Recommendations were generic and failed to adapt to individual tastes.</a:t>
            </a:r>
          </a:p>
          <a:p>
            <a:pPr marL="1800225" lvl="4" indent="28575">
              <a:lnSpc>
                <a:spcPct val="150000"/>
              </a:lnSpc>
            </a:pPr>
            <a:r>
              <a:rPr lang="en-US" sz="2400" dirty="0"/>
              <a:t>                            </a:t>
            </a:r>
            <a:r>
              <a:rPr lang="en-US" sz="2400" b="1" dirty="0"/>
              <a:t>Limited User Engagement:</a:t>
            </a:r>
            <a:r>
              <a:rPr lang="en-US" sz="2400" dirty="0"/>
              <a:t> Absence of visuals like posters or real-time metadata made the systems less engaging.</a:t>
            </a:r>
          </a:p>
          <a:p>
            <a:pPr marL="1800225" lvl="4" indent="28575">
              <a:lnSpc>
                <a:spcPct val="150000"/>
              </a:lnSpc>
            </a:pPr>
            <a:r>
              <a:rPr lang="en-US" sz="2400" dirty="0"/>
              <a:t>                            </a:t>
            </a:r>
            <a:r>
              <a:rPr lang="en-US" sz="2400" b="1" dirty="0"/>
              <a:t>Static Nature:</a:t>
            </a:r>
            <a:r>
              <a:rPr lang="en-US" sz="2400" dirty="0"/>
              <a:t> Early systems did not dynamically fetch or update information, leading to outdated results. </a:t>
            </a:r>
            <a:endParaRPr lang="en-IN" sz="2200" b="1" dirty="0"/>
          </a:p>
        </p:txBody>
      </p:sp>
      <p:sp>
        <p:nvSpPr>
          <p:cNvPr id="3" name="TextBox 3"/>
          <p:cNvSpPr txBox="1"/>
          <p:nvPr/>
        </p:nvSpPr>
        <p:spPr>
          <a:xfrm>
            <a:off x="3978271" y="656533"/>
            <a:ext cx="10331458" cy="738537"/>
          </a:xfrm>
          <a:prstGeom prst="rect">
            <a:avLst/>
          </a:prstGeom>
        </p:spPr>
        <p:txBody>
          <a:bodyPr lIns="0" tIns="0" rIns="0" bIns="0" rtlCol="0" anchor="t">
            <a:spAutoFit/>
          </a:bodyPr>
          <a:lstStyle/>
          <a:p>
            <a:pPr algn="ctr">
              <a:lnSpc>
                <a:spcPts val="6018"/>
              </a:lnSpc>
              <a:spcBef>
                <a:spcPct val="0"/>
              </a:spcBef>
            </a:pPr>
            <a:r>
              <a:rPr lang="en-US" sz="4298" dirty="0">
                <a:solidFill>
                  <a:srgbClr val="593C8F"/>
                </a:solidFill>
                <a:latin typeface="League Spartan"/>
                <a:ea typeface="League Spartan"/>
                <a:cs typeface="League Spartan"/>
                <a:sym typeface="League Spartan"/>
              </a:rPr>
              <a:t>System Analysis</a:t>
            </a:r>
          </a:p>
        </p:txBody>
      </p:sp>
      <p:sp>
        <p:nvSpPr>
          <p:cNvPr id="4" name="TextBox 4"/>
          <p:cNvSpPr txBox="1"/>
          <p:nvPr/>
        </p:nvSpPr>
        <p:spPr>
          <a:xfrm>
            <a:off x="1074432" y="2051603"/>
            <a:ext cx="5144551" cy="838691"/>
          </a:xfrm>
          <a:prstGeom prst="rect">
            <a:avLst/>
          </a:prstGeom>
        </p:spPr>
        <p:txBody>
          <a:bodyPr wrap="square" lIns="0" tIns="0" rIns="0" bIns="0" rtlCol="0" anchor="t">
            <a:spAutoFit/>
          </a:bodyPr>
          <a:lstStyle/>
          <a:p>
            <a:pPr marL="588540" lvl="1" algn="l">
              <a:lnSpc>
                <a:spcPts val="7632"/>
              </a:lnSpc>
            </a:pPr>
            <a:r>
              <a:rPr lang="en-US" sz="3000" b="1" dirty="0">
                <a:solidFill>
                  <a:srgbClr val="002060"/>
                </a:solidFill>
                <a:latin typeface="Poppins"/>
                <a:ea typeface="Poppins"/>
                <a:cs typeface="Poppins"/>
                <a:sym typeface="Poppins"/>
              </a:rPr>
              <a:t>Existing System</a:t>
            </a:r>
          </a:p>
        </p:txBody>
      </p:sp>
      <p:grpSp>
        <p:nvGrpSpPr>
          <p:cNvPr id="5" name="Group 5"/>
          <p:cNvGrpSpPr/>
          <p:nvPr/>
        </p:nvGrpSpPr>
        <p:grpSpPr>
          <a:xfrm>
            <a:off x="-201228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0" name="Slide Number Placeholder 9">
            <a:extLst>
              <a:ext uri="{FF2B5EF4-FFF2-40B4-BE49-F238E27FC236}">
                <a16:creationId xmlns:a16="http://schemas.microsoft.com/office/drawing/2014/main" id="{1E4929A4-0FC4-B471-3668-5768FCDEB13D}"/>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66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800" b="1" dirty="0"/>
              <a:t>4.Improved Efficiency and Usability:</a:t>
            </a:r>
          </a:p>
          <a:p>
            <a:r>
              <a:rPr lang="en-IN" sz="2800" b="1" dirty="0"/>
              <a:t>                            </a:t>
            </a:r>
            <a:r>
              <a:rPr lang="en-IN" sz="2600" b="1" dirty="0"/>
              <a:t> </a:t>
            </a:r>
            <a:r>
              <a:rPr lang="en-US" sz="2600" dirty="0"/>
              <a:t>Recommendations are enriched with real-time metadata, offering an up-to-date and visually appealing experience.</a:t>
            </a:r>
          </a:p>
          <a:p>
            <a:r>
              <a:rPr lang="en-US" sz="2800" dirty="0"/>
              <a:t>                     </a:t>
            </a:r>
          </a:p>
          <a:p>
            <a:r>
              <a:rPr lang="en-US" sz="2800" dirty="0"/>
              <a:t>                       </a:t>
            </a:r>
            <a:r>
              <a:rPr lang="en-US" sz="2800" b="1" dirty="0"/>
              <a:t>5 </a:t>
            </a:r>
            <a:r>
              <a:rPr lang="en-IN" sz="2800" b="1" dirty="0"/>
              <a:t>. Use of Structured Data:</a:t>
            </a:r>
          </a:p>
          <a:p>
            <a:pPr lvl="5"/>
            <a:r>
              <a:rPr lang="en-IN" sz="2600" b="1" dirty="0"/>
              <a:t> </a:t>
            </a:r>
            <a:r>
              <a:rPr lang="en-US" sz="2600" dirty="0"/>
              <a:t>Movie data and titles are preprocessed and stored in JSON format, making it easy to query and update.</a:t>
            </a:r>
            <a:endParaRPr lang="en-IN" sz="2600" b="1" dirty="0"/>
          </a:p>
          <a:p>
            <a:r>
              <a:rPr lang="en-IN" sz="2800" b="1" dirty="0"/>
              <a:t>                             </a:t>
            </a:r>
            <a:r>
              <a:rPr lang="en-US" sz="2800" dirty="0"/>
              <a:t>   </a:t>
            </a:r>
            <a:endParaRPr lang="en-IN" sz="2800" b="1" dirty="0"/>
          </a:p>
        </p:txBody>
      </p:sp>
      <p:sp>
        <p:nvSpPr>
          <p:cNvPr id="4" name="TextBox 4"/>
          <p:cNvSpPr txBox="1"/>
          <p:nvPr/>
        </p:nvSpPr>
        <p:spPr>
          <a:xfrm>
            <a:off x="890373" y="1176775"/>
            <a:ext cx="8421721" cy="738537"/>
          </a:xfrm>
          <a:prstGeom prst="rect">
            <a:avLst/>
          </a:prstGeom>
        </p:spPr>
        <p:txBody>
          <a:bodyPr lIns="0" tIns="0" rIns="0" bIns="0" rtlCol="0" anchor="t">
            <a:spAutoFit/>
          </a:bodyPr>
          <a:lstStyle/>
          <a:p>
            <a:pPr algn="l">
              <a:lnSpc>
                <a:spcPts val="6018"/>
              </a:lnSpc>
              <a:spcBef>
                <a:spcPct val="0"/>
              </a:spcBef>
            </a:pPr>
            <a:r>
              <a:rPr lang="en-US" sz="3000" dirty="0">
                <a:solidFill>
                  <a:srgbClr val="002060"/>
                </a:solidFill>
                <a:latin typeface="League Spartan"/>
                <a:ea typeface="League Spartan"/>
                <a:cs typeface="League Spartan"/>
                <a:sym typeface="League Spartan"/>
              </a:rPr>
              <a:t>Proposed System</a:t>
            </a:r>
            <a:r>
              <a:rPr lang="en-US" sz="4298" dirty="0">
                <a:solidFill>
                  <a:srgbClr val="000000"/>
                </a:solidFill>
                <a:latin typeface="League Spartan"/>
                <a:ea typeface="League Spartan"/>
                <a:cs typeface="League Spartan"/>
                <a:sym typeface="League Spartan"/>
              </a:rPr>
              <a:t> </a:t>
            </a:r>
          </a:p>
        </p:txBody>
      </p:sp>
      <p:grpSp>
        <p:nvGrpSpPr>
          <p:cNvPr id="7" name="Group 7"/>
          <p:cNvGrpSpPr/>
          <p:nvPr/>
        </p:nvGrpSpPr>
        <p:grpSpPr>
          <a:xfrm>
            <a:off x="-2473260" y="0"/>
            <a:ext cx="3086100" cy="10287000"/>
            <a:chOff x="0" y="0"/>
            <a:chExt cx="812800" cy="2709333"/>
          </a:xfrm>
        </p:grpSpPr>
        <p:sp>
          <p:nvSpPr>
            <p:cNvPr id="8" name="Freeform 8"/>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9" name="TextBox 9"/>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1" name="TextBox 10">
            <a:extLst>
              <a:ext uri="{FF2B5EF4-FFF2-40B4-BE49-F238E27FC236}">
                <a16:creationId xmlns:a16="http://schemas.microsoft.com/office/drawing/2014/main" id="{AFC65671-AAEA-30EF-195E-9F8430AA5EA1}"/>
              </a:ext>
            </a:extLst>
          </p:cNvPr>
          <p:cNvSpPr txBox="1"/>
          <p:nvPr/>
        </p:nvSpPr>
        <p:spPr>
          <a:xfrm>
            <a:off x="1600200" y="2104759"/>
            <a:ext cx="16411150" cy="1708160"/>
          </a:xfrm>
          <a:prstGeom prst="rect">
            <a:avLst/>
          </a:prstGeom>
          <a:noFill/>
        </p:spPr>
        <p:txBody>
          <a:bodyPr wrap="square" rtlCol="0">
            <a:spAutoFit/>
          </a:bodyPr>
          <a:lstStyle/>
          <a:p>
            <a:pPr marL="514350" indent="-514350">
              <a:buAutoNum type="arabicPeriod"/>
            </a:pPr>
            <a:r>
              <a:rPr lang="en-IN" sz="2700" b="1" dirty="0"/>
              <a:t>Personalized Recommendations:</a:t>
            </a:r>
            <a:r>
              <a:rPr lang="en-IN" dirty="0"/>
              <a:t> </a:t>
            </a:r>
            <a:endParaRPr lang="en-IN" sz="2600" dirty="0"/>
          </a:p>
          <a:p>
            <a:pPr lvl="1"/>
            <a:r>
              <a:rPr lang="en-US" sz="2600" dirty="0"/>
              <a:t>The system uses a K-Nearest Neighbors (KNN) algorithm to recommend movies based on: </a:t>
            </a:r>
          </a:p>
          <a:p>
            <a:pPr lvl="2"/>
            <a:r>
              <a:rPr lang="en-US" sz="2600" dirty="0"/>
              <a:t>▪</a:t>
            </a:r>
            <a:r>
              <a:rPr lang="en-US" sz="2600" b="1" dirty="0"/>
              <a:t> Movie-Based Approach</a:t>
            </a:r>
            <a:r>
              <a:rPr lang="en-US" sz="2600" dirty="0"/>
              <a:t>: Suggests movies similar to a user-selected movie. </a:t>
            </a:r>
          </a:p>
          <a:p>
            <a:pPr lvl="2"/>
            <a:r>
              <a:rPr lang="en-US" sz="2600" dirty="0"/>
              <a:t>▪ </a:t>
            </a:r>
            <a:r>
              <a:rPr lang="en-US" sz="2600" b="1" dirty="0"/>
              <a:t>Genre-Based Approach:</a:t>
            </a:r>
            <a:r>
              <a:rPr lang="en-US" sz="2600" dirty="0"/>
              <a:t> Recommends movies based on user-selected genres and IMDb score thresholds.</a:t>
            </a:r>
            <a:endParaRPr lang="en-IN" sz="2600" dirty="0"/>
          </a:p>
        </p:txBody>
      </p:sp>
      <p:sp>
        <p:nvSpPr>
          <p:cNvPr id="12" name="TextBox 11">
            <a:extLst>
              <a:ext uri="{FF2B5EF4-FFF2-40B4-BE49-F238E27FC236}">
                <a16:creationId xmlns:a16="http://schemas.microsoft.com/office/drawing/2014/main" id="{5F137A12-CD43-AFF9-BD2C-395FFDAB3C8B}"/>
              </a:ext>
            </a:extLst>
          </p:cNvPr>
          <p:cNvSpPr txBox="1"/>
          <p:nvPr/>
        </p:nvSpPr>
        <p:spPr>
          <a:xfrm>
            <a:off x="1600200" y="3984674"/>
            <a:ext cx="16154400" cy="1292662"/>
          </a:xfrm>
          <a:prstGeom prst="rect">
            <a:avLst/>
          </a:prstGeom>
          <a:noFill/>
        </p:spPr>
        <p:txBody>
          <a:bodyPr wrap="square" rtlCol="0">
            <a:spAutoFit/>
          </a:bodyPr>
          <a:lstStyle/>
          <a:p>
            <a:r>
              <a:rPr lang="en-IN" sz="2600" b="1" dirty="0"/>
              <a:t>2.   Dynamic Metadata Enrichment:</a:t>
            </a:r>
          </a:p>
          <a:p>
            <a:r>
              <a:rPr lang="en-IN" sz="2600" b="1" dirty="0"/>
              <a:t>      </a:t>
            </a:r>
            <a:r>
              <a:rPr lang="en-US" sz="2600" dirty="0"/>
              <a:t>▪ </a:t>
            </a:r>
            <a:r>
              <a:rPr lang="en-US" sz="2600" b="1" dirty="0"/>
              <a:t>Movie Posters: </a:t>
            </a:r>
            <a:r>
              <a:rPr lang="en-US" sz="2600" dirty="0"/>
              <a:t>High-quality posters are retrieved and displayed for each recommendation. </a:t>
            </a:r>
          </a:p>
          <a:p>
            <a:r>
              <a:rPr lang="en-US" sz="2600" dirty="0"/>
              <a:t>       ▪ </a:t>
            </a:r>
            <a:r>
              <a:rPr lang="en-US" sz="2600" b="1" dirty="0"/>
              <a:t>Movie Information: </a:t>
            </a:r>
            <a:r>
              <a:rPr lang="en-US" sz="2600" dirty="0"/>
              <a:t>Metadata such as the director, cast, plot summary, and IMDb ratings is dynamically fetched. </a:t>
            </a:r>
            <a:endParaRPr lang="en-IN" sz="2600" b="1" dirty="0"/>
          </a:p>
        </p:txBody>
      </p:sp>
      <p:sp>
        <p:nvSpPr>
          <p:cNvPr id="13" name="TextBox 12">
            <a:extLst>
              <a:ext uri="{FF2B5EF4-FFF2-40B4-BE49-F238E27FC236}">
                <a16:creationId xmlns:a16="http://schemas.microsoft.com/office/drawing/2014/main" id="{17A9A593-674E-78C0-A4D2-9FF3ED37576F}"/>
              </a:ext>
            </a:extLst>
          </p:cNvPr>
          <p:cNvSpPr txBox="1"/>
          <p:nvPr/>
        </p:nvSpPr>
        <p:spPr>
          <a:xfrm>
            <a:off x="1600200" y="5458162"/>
            <a:ext cx="15697200" cy="1815882"/>
          </a:xfrm>
          <a:prstGeom prst="rect">
            <a:avLst/>
          </a:prstGeom>
          <a:noFill/>
        </p:spPr>
        <p:txBody>
          <a:bodyPr wrap="square" rtlCol="0">
            <a:spAutoFit/>
          </a:bodyPr>
          <a:lstStyle/>
          <a:p>
            <a:pPr marL="514350" indent="-514350">
              <a:buAutoNum type="arabicPeriod" startAt="3"/>
            </a:pPr>
            <a:r>
              <a:rPr lang="en-IN" sz="2800" b="1" dirty="0"/>
              <a:t>Interactive User Interface:</a:t>
            </a:r>
          </a:p>
          <a:p>
            <a:r>
              <a:rPr lang="en-IN" sz="2800" b="1" dirty="0"/>
              <a:t>   </a:t>
            </a:r>
            <a:r>
              <a:rPr lang="en-IN" sz="2600" b="1" dirty="0"/>
              <a:t>  </a:t>
            </a:r>
            <a:r>
              <a:rPr lang="en-US" sz="2600" dirty="0"/>
              <a:t>▪</a:t>
            </a:r>
            <a:r>
              <a:rPr lang="en-IN" sz="2600" b="1" dirty="0"/>
              <a:t> </a:t>
            </a:r>
            <a:r>
              <a:rPr lang="en-IN" sz="2600" dirty="0"/>
              <a:t>Developed using </a:t>
            </a:r>
            <a:r>
              <a:rPr lang="en-IN" sz="2600" b="1" dirty="0" err="1"/>
              <a:t>Streamlit</a:t>
            </a:r>
            <a:endParaRPr lang="en-IN" sz="2600" b="1" dirty="0"/>
          </a:p>
          <a:p>
            <a:r>
              <a:rPr lang="en-IN" sz="2600" b="1" dirty="0"/>
              <a:t>      </a:t>
            </a:r>
            <a:r>
              <a:rPr lang="en-US" sz="2600" dirty="0"/>
              <a:t>▪</a:t>
            </a:r>
            <a:r>
              <a:rPr lang="en-IN" sz="2600" b="1" dirty="0"/>
              <a:t> </a:t>
            </a:r>
            <a:r>
              <a:rPr lang="en-US" sz="2600" dirty="0"/>
              <a:t>Select movies or genres as the basis for recommendations.</a:t>
            </a:r>
          </a:p>
          <a:p>
            <a:r>
              <a:rPr lang="en-US" sz="2600" dirty="0"/>
              <a:t>      ▪ Adjust the number of results and score thresholds using sliders and input fields.</a:t>
            </a:r>
            <a:r>
              <a:rPr lang="en-IN" sz="2800" b="1" dirty="0"/>
              <a:t> </a:t>
            </a:r>
          </a:p>
        </p:txBody>
      </p:sp>
      <p:sp>
        <p:nvSpPr>
          <p:cNvPr id="5" name="Slide Number Placeholder 4">
            <a:extLst>
              <a:ext uri="{FF2B5EF4-FFF2-40B4-BE49-F238E27FC236}">
                <a16:creationId xmlns:a16="http://schemas.microsoft.com/office/drawing/2014/main" id="{4CF8A2FA-21F7-80D6-BB4A-9BCF73A7A6DF}"/>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TotalTime>
  <Words>2023</Words>
  <Application>Microsoft Office PowerPoint</Application>
  <PresentationFormat>Custom</PresentationFormat>
  <Paragraphs>200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League Spartan</vt:lpstr>
      <vt:lpstr>Calibri</vt:lpstr>
      <vt:lpstr>Arial</vt:lpstr>
      <vt:lpstr>Poppins</vt:lpstr>
      <vt:lpstr>Times New Roman</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Sai Nikhil</dc:creator>
  <cp:lastModifiedBy>Keshav M</cp:lastModifiedBy>
  <cp:revision>6</cp:revision>
  <dcterms:created xsi:type="dcterms:W3CDTF">2006-08-16T00:00:00Z</dcterms:created>
  <dcterms:modified xsi:type="dcterms:W3CDTF">2024-12-10T05:33:20Z</dcterms:modified>
  <dc:identifier>DAGL23jK9pU</dc:identifier>
</cp:coreProperties>
</file>