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355251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260666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50312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187527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41858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3107832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41665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291360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165971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BC15AF-91B0-4DC1-ADA9-114BB3947376}"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3442751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BC15AF-91B0-4DC1-ADA9-114BB3947376}"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3195703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BC15AF-91B0-4DC1-ADA9-114BB3947376}"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145589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BC15AF-91B0-4DC1-ADA9-114BB3947376}"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2965649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BC15AF-91B0-4DC1-ADA9-114BB3947376}"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154845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BC15AF-91B0-4DC1-ADA9-114BB3947376}"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27858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BC15AF-91B0-4DC1-ADA9-114BB3947376}"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B9AFEF-C4C7-4EF2-A72B-9D5B20A0EFA0}" type="slidenum">
              <a:rPr lang="en-IN" smtClean="0"/>
              <a:t>‹#›</a:t>
            </a:fld>
            <a:endParaRPr lang="en-IN"/>
          </a:p>
        </p:txBody>
      </p:sp>
    </p:spTree>
    <p:extLst>
      <p:ext uri="{BB962C8B-B14F-4D97-AF65-F5344CB8AC3E}">
        <p14:creationId xmlns:p14="http://schemas.microsoft.com/office/powerpoint/2010/main" val="115889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BC15AF-91B0-4DC1-ADA9-114BB3947376}" type="datetimeFigureOut">
              <a:rPr lang="en-IN" smtClean="0"/>
              <a:t>08-12-2024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B9AFEF-C4C7-4EF2-A72B-9D5B20A0EFA0}" type="slidenum">
              <a:rPr lang="en-IN" smtClean="0"/>
              <a:t>‹#›</a:t>
            </a:fld>
            <a:endParaRPr lang="en-IN"/>
          </a:p>
        </p:txBody>
      </p:sp>
    </p:spTree>
    <p:extLst>
      <p:ext uri="{BB962C8B-B14F-4D97-AF65-F5344CB8AC3E}">
        <p14:creationId xmlns:p14="http://schemas.microsoft.com/office/powerpoint/2010/main" val="148986202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22214/ijraset.2021.35741" TargetMode="External"/><Relationship Id="rId2" Type="http://schemas.openxmlformats.org/officeDocument/2006/relationships/hyperlink" Target="https://doi.org/10.3390/math9020197"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92841" y="1480034"/>
            <a:ext cx="7142596" cy="4626864"/>
          </a:xfrm>
          <a:effectLst/>
        </p:spPr>
        <p:txBody>
          <a:bodyPr anchor="ctr">
            <a:normAutofit/>
          </a:bodyPr>
          <a:lstStyle/>
          <a:p>
            <a:pPr algn="l">
              <a:lnSpc>
                <a:spcPct val="90000"/>
              </a:lnSpc>
            </a:pPr>
            <a:r>
              <a:rPr lang="en-US" sz="5000" dirty="0"/>
              <a:t>HKBK College of Engineering</a:t>
            </a:r>
            <a:br>
              <a:rPr lang="en-US" sz="5000" dirty="0"/>
            </a:br>
            <a:br>
              <a:rPr lang="en-US" sz="5000" dirty="0"/>
            </a:br>
            <a:r>
              <a:rPr lang="en-US" sz="5000" dirty="0"/>
              <a:t>Department of Artificial Intelligence and Machine Learning </a:t>
            </a:r>
            <a:endParaRPr lang="en-IN" sz="5000" dirty="0"/>
          </a:p>
        </p:txBody>
      </p:sp>
      <p:sp>
        <p:nvSpPr>
          <p:cNvPr id="3" name="Subtitle 2"/>
          <p:cNvSpPr>
            <a:spLocks noGrp="1"/>
          </p:cNvSpPr>
          <p:nvPr>
            <p:ph type="subTitle" idx="1"/>
          </p:nvPr>
        </p:nvSpPr>
        <p:spPr>
          <a:xfrm>
            <a:off x="913795" y="3172407"/>
            <a:ext cx="1997356" cy="2421307"/>
          </a:xfrm>
          <a:effectLst/>
        </p:spPr>
        <p:txBody>
          <a:bodyPr anchor="ctr">
            <a:normAutofit/>
          </a:bodyPr>
          <a:lstStyle/>
          <a:p>
            <a:pPr algn="r"/>
            <a:r>
              <a:rPr lang="en-US" sz="2000" dirty="0">
                <a:solidFill>
                  <a:schemeClr val="accent4"/>
                </a:solidFill>
              </a:rPr>
              <a:t>MINI PROJECT</a:t>
            </a:r>
          </a:p>
          <a:p>
            <a:pPr algn="r"/>
            <a:r>
              <a:rPr lang="en-US" sz="2000" dirty="0">
                <a:solidFill>
                  <a:schemeClr val="accent4"/>
                </a:solidFill>
              </a:rPr>
              <a:t>BAI586</a:t>
            </a:r>
            <a:r>
              <a:rPr lang="en-US" sz="2000" dirty="0"/>
              <a:t>		</a:t>
            </a:r>
            <a:r>
              <a:rPr lang="en-US" dirty="0"/>
              <a:t>	</a:t>
            </a:r>
            <a:endParaRPr lang="en-IN" dirty="0"/>
          </a:p>
        </p:txBody>
      </p:sp>
      <p:pic>
        <p:nvPicPr>
          <p:cNvPr id="5" name="Picture 4">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699" y="597075"/>
            <a:ext cx="2190142" cy="2190142"/>
          </a:xfrm>
          <a:prstGeom prst="rect">
            <a:avLst/>
          </a:prstGeom>
        </p:spPr>
      </p:pic>
    </p:spTree>
    <p:extLst>
      <p:ext uri="{BB962C8B-B14F-4D97-AF65-F5344CB8AC3E}">
        <p14:creationId xmlns:p14="http://schemas.microsoft.com/office/powerpoint/2010/main" val="12248570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D62-22B5-0545-6793-763D33FBEF4D}"/>
              </a:ext>
            </a:extLst>
          </p:cNvPr>
          <p:cNvSpPr>
            <a:spLocks noGrp="1"/>
          </p:cNvSpPr>
          <p:nvPr>
            <p:ph type="title"/>
          </p:nvPr>
        </p:nvSpPr>
        <p:spPr>
          <a:xfrm>
            <a:off x="2987914" y="383458"/>
            <a:ext cx="3816008" cy="132080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C50218C-C10C-CB9A-BA43-8FCC02FA31AF}"/>
              </a:ext>
            </a:extLst>
          </p:cNvPr>
          <p:cNvSpPr>
            <a:spLocks noGrp="1"/>
          </p:cNvSpPr>
          <p:nvPr>
            <p:ph idx="1"/>
          </p:nvPr>
        </p:nvSpPr>
        <p:spPr>
          <a:xfrm>
            <a:off x="425542" y="1777131"/>
            <a:ext cx="10017170" cy="4697411"/>
          </a:xfrm>
        </p:spPr>
        <p:txBody>
          <a:bodyPr>
            <a:noAutofit/>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1. </a:t>
            </a:r>
            <a:r>
              <a:rPr lang="en-IN" dirty="0" err="1">
                <a:latin typeface="Calibri" panose="020F0502020204030204" pitchFamily="34" charset="0"/>
                <a:ea typeface="Calibri" panose="020F0502020204030204" pitchFamily="34" charset="0"/>
                <a:cs typeface="Calibri" panose="020F0502020204030204" pitchFamily="34" charset="0"/>
              </a:rPr>
              <a:t>Rujhan</a:t>
            </a:r>
            <a:r>
              <a:rPr lang="en-IN" dirty="0">
                <a:latin typeface="Calibri" panose="020F0502020204030204" pitchFamily="34" charset="0"/>
                <a:ea typeface="Calibri" panose="020F0502020204030204" pitchFamily="34" charset="0"/>
                <a:cs typeface="Calibri" panose="020F0502020204030204" pitchFamily="34" charset="0"/>
              </a:rPr>
              <a:t> Singla, Samarth Gupta, Anirudh Gupta, Dinesh Kumar Vishwakarma, FLEX: A Content Based Movie Recommender, 978-1 7281-6221- 8/20/$31.00 ©2020 IEEE NLP</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2. N. Kapoor, S. Vishal, and K. K. S., “Movie Recommendation System Using Tools,” IEEE Xplore, Jun. 01, 2020. https://ieeexplore.ieee.org/stamp/stamp.jsp?tp=&amp;arnumber=9137993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 S. </a:t>
            </a:r>
            <a:r>
              <a:rPr lang="en-IN" dirty="0" err="1">
                <a:latin typeface="Calibri" panose="020F0502020204030204" pitchFamily="34" charset="0"/>
                <a:ea typeface="Calibri" panose="020F0502020204030204" pitchFamily="34" charset="0"/>
                <a:cs typeface="Calibri" panose="020F0502020204030204" pitchFamily="34" charset="0"/>
              </a:rPr>
              <a:t>Bhaskaran</a:t>
            </a:r>
            <a:r>
              <a:rPr lang="en-IN" dirty="0">
                <a:latin typeface="Calibri" panose="020F0502020204030204" pitchFamily="34" charset="0"/>
                <a:ea typeface="Calibri" panose="020F0502020204030204" pitchFamily="34" charset="0"/>
                <a:cs typeface="Calibri" panose="020F0502020204030204" pitchFamily="34" charset="0"/>
              </a:rPr>
              <a:t>, R. </a:t>
            </a:r>
            <a:r>
              <a:rPr lang="en-IN" dirty="0" err="1">
                <a:latin typeface="Calibri" panose="020F0502020204030204" pitchFamily="34" charset="0"/>
                <a:ea typeface="Calibri" panose="020F0502020204030204" pitchFamily="34" charset="0"/>
                <a:cs typeface="Calibri" panose="020F0502020204030204" pitchFamily="34" charset="0"/>
              </a:rPr>
              <a:t>Marappan</a:t>
            </a:r>
            <a:r>
              <a:rPr lang="en-IN" dirty="0">
                <a:latin typeface="Calibri" panose="020F0502020204030204" pitchFamily="34" charset="0"/>
                <a:ea typeface="Calibri" panose="020F0502020204030204" pitchFamily="34" charset="0"/>
                <a:cs typeface="Calibri" panose="020F0502020204030204" pitchFamily="34" charset="0"/>
              </a:rPr>
              <a:t>, and B. </a:t>
            </a:r>
            <a:r>
              <a:rPr lang="en-IN" dirty="0" err="1">
                <a:latin typeface="Calibri" panose="020F0502020204030204" pitchFamily="34" charset="0"/>
                <a:ea typeface="Calibri" panose="020F0502020204030204" pitchFamily="34" charset="0"/>
                <a:cs typeface="Calibri" panose="020F0502020204030204" pitchFamily="34" charset="0"/>
              </a:rPr>
              <a:t>Santhi</a:t>
            </a:r>
            <a:r>
              <a:rPr lang="en-IN" dirty="0">
                <a:latin typeface="Calibri" panose="020F0502020204030204" pitchFamily="34" charset="0"/>
                <a:ea typeface="Calibri" panose="020F0502020204030204" pitchFamily="34" charset="0"/>
                <a:cs typeface="Calibri" panose="020F0502020204030204" pitchFamily="34" charset="0"/>
              </a:rPr>
              <a:t>, “Design and Analysis of a Cluster-Based Intelligent Hybrid Recommendation System for E Learning Applications,” Mathematics, vol. 9, no. 2, p. 197, Jan. 2021,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hlinkClick r:id="rId2"/>
              </a:rPr>
              <a:t>https://doi.org/10.3390/math9020197</a:t>
            </a:r>
            <a:r>
              <a:rPr lang="en-IN"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4. G. </a:t>
            </a:r>
            <a:r>
              <a:rPr lang="en-IN" dirty="0" err="1">
                <a:latin typeface="Calibri" panose="020F0502020204030204" pitchFamily="34" charset="0"/>
                <a:ea typeface="Calibri" panose="020F0502020204030204" pitchFamily="34" charset="0"/>
                <a:cs typeface="Calibri" panose="020F0502020204030204" pitchFamily="34" charset="0"/>
              </a:rPr>
              <a:t>Vibhandik</a:t>
            </a:r>
            <a:r>
              <a:rPr lang="en-IN" dirty="0">
                <a:latin typeface="Calibri" panose="020F0502020204030204" pitchFamily="34" charset="0"/>
                <a:ea typeface="Calibri" panose="020F0502020204030204" pitchFamily="34" charset="0"/>
                <a:cs typeface="Calibri" panose="020F0502020204030204" pitchFamily="34" charset="0"/>
              </a:rPr>
              <a:t>, “Movie Recommendation System using Machine Learning,” International Journal for Research in Applied Science and Engineering Technology, vol. 9, no. VI, pp. 4778 4781, Jun. 2021,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hlinkClick r:id="rId3"/>
              </a:rPr>
              <a:t>https://doi.org/10.22214/ijraset.2021.35741</a:t>
            </a:r>
            <a:r>
              <a:rPr lang="en-IN"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5. Y.-K. Ng, “</a:t>
            </a:r>
            <a:r>
              <a:rPr lang="en-IN" dirty="0" err="1">
                <a:latin typeface="Calibri" panose="020F0502020204030204" pitchFamily="34" charset="0"/>
                <a:ea typeface="Calibri" panose="020F0502020204030204" pitchFamily="34" charset="0"/>
                <a:cs typeface="Calibri" panose="020F0502020204030204" pitchFamily="34" charset="0"/>
              </a:rPr>
              <a:t>MovRec</a:t>
            </a:r>
            <a:r>
              <a:rPr lang="en-IN" dirty="0">
                <a:latin typeface="Calibri" panose="020F0502020204030204" pitchFamily="34" charset="0"/>
                <a:ea typeface="Calibri" panose="020F0502020204030204" pitchFamily="34" charset="0"/>
                <a:cs typeface="Calibri" panose="020F0502020204030204" pitchFamily="34" charset="0"/>
              </a:rPr>
              <a:t>: a personalized movie recommendation system for children based on online movie features,” International Journal of Web Information Systems, vol. 13, no. 4, pp. 445–470, Nov. 2017,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https://doi.org/10.1108/ijwis-05-2017-0043.</a:t>
            </a:r>
          </a:p>
        </p:txBody>
      </p:sp>
      <p:pic>
        <p:nvPicPr>
          <p:cNvPr id="4" name="Picture 3">
            <a:extLst>
              <a:ext uri="{FF2B5EF4-FFF2-40B4-BE49-F238E27FC236}">
                <a16:creationId xmlns:a16="http://schemas.microsoft.com/office/drawing/2014/main" id="{4C0C60D5-8ACD-1BF8-63D1-2A4065696E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7257" y="38739"/>
            <a:ext cx="1665519" cy="1665519"/>
          </a:xfrm>
          <a:prstGeom prst="rect">
            <a:avLst/>
          </a:prstGeom>
        </p:spPr>
      </p:pic>
    </p:spTree>
    <p:extLst>
      <p:ext uri="{BB962C8B-B14F-4D97-AF65-F5344CB8AC3E}">
        <p14:creationId xmlns:p14="http://schemas.microsoft.com/office/powerpoint/2010/main" val="334727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FD95D-B230-2940-C2B9-97E6386CF188}"/>
              </a:ext>
            </a:extLst>
          </p:cNvPr>
          <p:cNvSpPr txBox="1"/>
          <p:nvPr/>
        </p:nvSpPr>
        <p:spPr>
          <a:xfrm>
            <a:off x="185531" y="1928968"/>
            <a:ext cx="10827026" cy="4801314"/>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6. A. </a:t>
            </a:r>
            <a:r>
              <a:rPr lang="en-IN" dirty="0" err="1">
                <a:latin typeface="Calibri" panose="020F0502020204030204" pitchFamily="34" charset="0"/>
                <a:ea typeface="Calibri" panose="020F0502020204030204" pitchFamily="34" charset="0"/>
                <a:cs typeface="Calibri" panose="020F0502020204030204" pitchFamily="34" charset="0"/>
              </a:rPr>
              <a:t>Yenkikar</a:t>
            </a:r>
            <a:r>
              <a:rPr lang="en-IN" dirty="0">
                <a:latin typeface="Calibri" panose="020F0502020204030204" pitchFamily="34" charset="0"/>
                <a:ea typeface="Calibri" panose="020F0502020204030204" pitchFamily="34" charset="0"/>
                <a:cs typeface="Calibri" panose="020F0502020204030204" pitchFamily="34" charset="0"/>
              </a:rPr>
              <a:t>, N. Babu and S. </a:t>
            </a:r>
            <a:r>
              <a:rPr lang="en-IN" dirty="0" err="1">
                <a:latin typeface="Calibri" panose="020F0502020204030204" pitchFamily="34" charset="0"/>
                <a:ea typeface="Calibri" panose="020F0502020204030204" pitchFamily="34" charset="0"/>
                <a:cs typeface="Calibri" panose="020F0502020204030204" pitchFamily="34" charset="0"/>
              </a:rPr>
              <a:t>Sangve</a:t>
            </a:r>
            <a:r>
              <a:rPr lang="en-IN" dirty="0">
                <a:latin typeface="Calibri" panose="020F0502020204030204" pitchFamily="34" charset="0"/>
                <a:ea typeface="Calibri" panose="020F0502020204030204" pitchFamily="34" charset="0"/>
                <a:cs typeface="Calibri" panose="020F0502020204030204" pitchFamily="34" charset="0"/>
              </a:rPr>
              <a:t>, "R-SA: A Rule-based Expert System for Sentiment Analysis," 2019 IEEE Pune Section International Conference (</a:t>
            </a:r>
            <a:r>
              <a:rPr lang="en-IN" dirty="0" err="1">
                <a:latin typeface="Calibri" panose="020F0502020204030204" pitchFamily="34" charset="0"/>
                <a:ea typeface="Calibri" panose="020F0502020204030204" pitchFamily="34" charset="0"/>
                <a:cs typeface="Calibri" panose="020F0502020204030204" pitchFamily="34" charset="0"/>
              </a:rPr>
              <a:t>PuneCon</a:t>
            </a:r>
            <a:r>
              <a:rPr lang="en-IN" dirty="0">
                <a:latin typeface="Calibri" panose="020F0502020204030204" pitchFamily="34" charset="0"/>
                <a:ea typeface="Calibri" panose="020F0502020204030204" pitchFamily="34" charset="0"/>
                <a:cs typeface="Calibri" panose="020F0502020204030204" pitchFamily="34" charset="0"/>
              </a:rPr>
              <a:t>), Pune, India, 2019, pp. 1-7,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10.1109/PuneCon46936.2019.9105682.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7. </a:t>
            </a:r>
            <a:r>
              <a:rPr lang="en-IN" dirty="0" err="1">
                <a:latin typeface="Calibri" panose="020F0502020204030204" pitchFamily="34" charset="0"/>
                <a:ea typeface="Calibri" panose="020F0502020204030204" pitchFamily="34" charset="0"/>
                <a:cs typeface="Calibri" panose="020F0502020204030204" pitchFamily="34" charset="0"/>
              </a:rPr>
              <a:t>Pradnya</a:t>
            </a:r>
            <a:r>
              <a:rPr lang="en-IN" dirty="0">
                <a:latin typeface="Calibri" panose="020F0502020204030204" pitchFamily="34" charset="0"/>
                <a:ea typeface="Calibri" panose="020F0502020204030204" pitchFamily="34" charset="0"/>
                <a:cs typeface="Calibri" panose="020F0502020204030204" pitchFamily="34" charset="0"/>
              </a:rPr>
              <a:t> Mehta, “Survey on movie rating and review summarization in mobile </a:t>
            </a:r>
            <a:r>
              <a:rPr lang="en-IN" dirty="0" err="1">
                <a:latin typeface="Calibri" panose="020F0502020204030204" pitchFamily="34" charset="0"/>
                <a:ea typeface="Calibri" panose="020F0502020204030204" pitchFamily="34" charset="0"/>
                <a:cs typeface="Calibri" panose="020F0502020204030204" pitchFamily="34" charset="0"/>
              </a:rPr>
              <a:t>envioronment</a:t>
            </a:r>
            <a:r>
              <a:rPr lang="en-IN" dirty="0">
                <a:latin typeface="Calibri" panose="020F0502020204030204" pitchFamily="34" charset="0"/>
                <a:ea typeface="Calibri" panose="020F0502020204030204" pitchFamily="34" charset="0"/>
                <a:cs typeface="Calibri" panose="020F0502020204030204" pitchFamily="34" charset="0"/>
              </a:rPr>
              <a:t>,” International Journal of Engineering Research and Technology, vol. 2, no. 3, 2017</a:t>
            </a:r>
          </a:p>
          <a:p>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8. A Nayan Varma and </a:t>
            </a:r>
            <a:r>
              <a:rPr lang="en-IN" dirty="0" err="1">
                <a:latin typeface="Calibri" panose="020F0502020204030204" pitchFamily="34" charset="0"/>
                <a:ea typeface="Calibri" panose="020F0502020204030204" pitchFamily="34" charset="0"/>
                <a:cs typeface="Calibri" panose="020F0502020204030204" pitchFamily="34" charset="0"/>
              </a:rPr>
              <a:t>Kedareshwara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Petluri</a:t>
            </a:r>
            <a:r>
              <a:rPr lang="en-IN" dirty="0">
                <a:latin typeface="Calibri" panose="020F0502020204030204" pitchFamily="34" charset="0"/>
                <a:ea typeface="Calibri" panose="020F0502020204030204" pitchFamily="34" charset="0"/>
                <a:cs typeface="Calibri" panose="020F0502020204030204" pitchFamily="34" charset="0"/>
              </a:rPr>
              <a:t>, “Movie Recommender System using critic consensus,” Dec. 2021,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https://doi.org/10.1109/icac353642.2021.9697196.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9. A. </a:t>
            </a:r>
            <a:r>
              <a:rPr lang="en-IN" dirty="0" err="1">
                <a:latin typeface="Calibri" panose="020F0502020204030204" pitchFamily="34" charset="0"/>
                <a:ea typeface="Calibri" panose="020F0502020204030204" pitchFamily="34" charset="0"/>
                <a:cs typeface="Calibri" panose="020F0502020204030204" pitchFamily="34" charset="0"/>
              </a:rPr>
              <a:t>Yenkikar</a:t>
            </a:r>
            <a:r>
              <a:rPr lang="en-IN" dirty="0">
                <a:latin typeface="Calibri" panose="020F0502020204030204" pitchFamily="34" charset="0"/>
                <a:ea typeface="Calibri" panose="020F0502020204030204" pitchFamily="34" charset="0"/>
                <a:cs typeface="Calibri" panose="020F0502020204030204" pitchFamily="34" charset="0"/>
              </a:rPr>
              <a:t> and C. N. Babu, “</a:t>
            </a:r>
            <a:r>
              <a:rPr lang="en-IN" dirty="0" err="1">
                <a:latin typeface="Calibri" panose="020F0502020204030204" pitchFamily="34" charset="0"/>
                <a:ea typeface="Calibri" panose="020F0502020204030204" pitchFamily="34" charset="0"/>
                <a:cs typeface="Calibri" panose="020F0502020204030204" pitchFamily="34" charset="0"/>
              </a:rPr>
              <a:t>AirBERT</a:t>
            </a:r>
            <a:r>
              <a:rPr lang="en-IN" dirty="0">
                <a:latin typeface="Calibri" panose="020F0502020204030204" pitchFamily="34" charset="0"/>
                <a:ea typeface="Calibri" panose="020F0502020204030204" pitchFamily="34" charset="0"/>
                <a:cs typeface="Calibri" panose="020F0502020204030204" pitchFamily="34" charset="0"/>
              </a:rPr>
              <a:t>: A fine-tuned language representation model for airlines tweet sentiment analysis,” Intelligent Decision Technologies, vol. Preprint, no. Preprint, pp. 1–17, Jan. 2022,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https://doi.org/10.3233/IDT-220173.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10. J. Hemanth </a:t>
            </a:r>
            <a:r>
              <a:rPr lang="en-IN" dirty="0" err="1">
                <a:latin typeface="Calibri" panose="020F0502020204030204" pitchFamily="34" charset="0"/>
                <a:ea typeface="Calibri" panose="020F0502020204030204" pitchFamily="34" charset="0"/>
                <a:cs typeface="Calibri" panose="020F0502020204030204" pitchFamily="34" charset="0"/>
              </a:rPr>
              <a:t>Duraisamy</a:t>
            </a:r>
            <a:r>
              <a:rPr lang="en-IN" dirty="0">
                <a:latin typeface="Calibri" panose="020F0502020204030204" pitchFamily="34" charset="0"/>
                <a:ea typeface="Calibri" panose="020F0502020204030204" pitchFamily="34" charset="0"/>
                <a:cs typeface="Calibri" panose="020F0502020204030204" pitchFamily="34" charset="0"/>
              </a:rPr>
              <a:t>, A. </a:t>
            </a:r>
            <a:r>
              <a:rPr lang="en-IN" dirty="0" err="1">
                <a:latin typeface="Calibri" panose="020F0502020204030204" pitchFamily="34" charset="0"/>
                <a:ea typeface="Calibri" panose="020F0502020204030204" pitchFamily="34" charset="0"/>
                <a:cs typeface="Calibri" panose="020F0502020204030204" pitchFamily="34" charset="0"/>
              </a:rPr>
              <a:t>Yenkikar</a:t>
            </a:r>
            <a:r>
              <a:rPr lang="en-IN" dirty="0">
                <a:latin typeface="Calibri" panose="020F0502020204030204" pitchFamily="34" charset="0"/>
                <a:ea typeface="Calibri" panose="020F0502020204030204" pitchFamily="34" charset="0"/>
                <a:cs typeface="Calibri" panose="020F0502020204030204" pitchFamily="34" charset="0"/>
              </a:rPr>
              <a:t>, and N. Babu, “SENTINET: A DEEP SENTIMENT ANALYSIS NETWORK FOR POLITICAL MEDIA BIAS DETECTION,” DYNA, vol. 97, no. 6, pp. 645–651, Nov. 2022,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https://doi.org/10.6036/10593... </a:t>
            </a:r>
          </a:p>
        </p:txBody>
      </p:sp>
      <p:pic>
        <p:nvPicPr>
          <p:cNvPr id="4" name="Picture 3">
            <a:extLst>
              <a:ext uri="{FF2B5EF4-FFF2-40B4-BE49-F238E27FC236}">
                <a16:creationId xmlns:a16="http://schemas.microsoft.com/office/drawing/2014/main" id="{4DACFC63-091E-9490-2CE7-13108A232E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531" y="131504"/>
            <a:ext cx="1665519" cy="1665519"/>
          </a:xfrm>
          <a:prstGeom prst="rect">
            <a:avLst/>
          </a:prstGeom>
        </p:spPr>
      </p:pic>
    </p:spTree>
    <p:extLst>
      <p:ext uri="{BB962C8B-B14F-4D97-AF65-F5344CB8AC3E}">
        <p14:creationId xmlns:p14="http://schemas.microsoft.com/office/powerpoint/2010/main" val="260881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5064CE-1587-AE66-5403-D25444F3C8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531" y="131504"/>
            <a:ext cx="1665519" cy="1665519"/>
          </a:xfrm>
          <a:prstGeom prst="rect">
            <a:avLst/>
          </a:prstGeom>
        </p:spPr>
      </p:pic>
      <p:sp>
        <p:nvSpPr>
          <p:cNvPr id="4" name="TextBox 3">
            <a:extLst>
              <a:ext uri="{FF2B5EF4-FFF2-40B4-BE49-F238E27FC236}">
                <a16:creationId xmlns:a16="http://schemas.microsoft.com/office/drawing/2014/main" id="{C1E71143-FB6D-EE5F-1E6A-6617FAB46A70}"/>
              </a:ext>
            </a:extLst>
          </p:cNvPr>
          <p:cNvSpPr txBox="1"/>
          <p:nvPr/>
        </p:nvSpPr>
        <p:spPr>
          <a:xfrm>
            <a:off x="592093" y="1935397"/>
            <a:ext cx="10221681" cy="4524315"/>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11. R. R. Patil and S. Kumar, "Rice Transformer: A Novel Integrated Management System for Controlling Rice Diseases," in IEEE Access, vol. 10, pp. 87698-87714, 2022, </a:t>
            </a:r>
            <a:r>
              <a:rPr lang="en-IN" dirty="0" err="1">
                <a:latin typeface="Calibri" panose="020F0502020204030204" pitchFamily="34" charset="0"/>
                <a:ea typeface="Calibri" panose="020F0502020204030204" pitchFamily="34" charset="0"/>
                <a:cs typeface="Calibri" panose="020F0502020204030204" pitchFamily="34" charset="0"/>
              </a:rPr>
              <a:t>doi</a:t>
            </a:r>
            <a:r>
              <a:rPr lang="en-IN" dirty="0">
                <a:latin typeface="Calibri" panose="020F0502020204030204" pitchFamily="34" charset="0"/>
                <a:ea typeface="Calibri" panose="020F0502020204030204" pitchFamily="34" charset="0"/>
                <a:cs typeface="Calibri" panose="020F0502020204030204" pitchFamily="34" charset="0"/>
              </a:rPr>
              <a:t>: 10.1109/ACCESS.2022.3200688.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12. R. Lavanya, U. Singh and V. Tyagi, "A Comprehensive Survey on Movie Recommendation Systems," 2021 International Conference on Artificial Intelligence and Smart Systems (ICAIS), 2021,pp.532- 536,doi:10.1109/ICAIS50930.2021.9395759.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13. Zhang, Jiang, et al. "Personalized real-time movie recommendation system: Practical prototype and evaluation." Tsinghua Science and Technology 25.2 (2019): 180-191.</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14. </a:t>
            </a:r>
            <a:r>
              <a:rPr lang="en-IN" dirty="0" err="1">
                <a:latin typeface="Calibri" panose="020F0502020204030204" pitchFamily="34" charset="0"/>
                <a:ea typeface="Calibri" panose="020F0502020204030204" pitchFamily="34" charset="0"/>
                <a:cs typeface="Calibri" panose="020F0502020204030204" pitchFamily="34" charset="0"/>
              </a:rPr>
              <a:t>Rajarajeswari</a:t>
            </a:r>
            <a:r>
              <a:rPr lang="en-IN" dirty="0">
                <a:latin typeface="Calibri" panose="020F0502020204030204" pitchFamily="34" charset="0"/>
                <a:ea typeface="Calibri" panose="020F0502020204030204" pitchFamily="34" charset="0"/>
                <a:cs typeface="Calibri" panose="020F0502020204030204" pitchFamily="34" charset="0"/>
              </a:rPr>
              <a:t>, S., et </a:t>
            </a:r>
            <a:r>
              <a:rPr lang="en-IN" dirty="0" err="1">
                <a:latin typeface="Calibri" panose="020F0502020204030204" pitchFamily="34" charset="0"/>
                <a:ea typeface="Calibri" panose="020F0502020204030204" pitchFamily="34" charset="0"/>
                <a:cs typeface="Calibri" panose="020F0502020204030204" pitchFamily="34" charset="0"/>
              </a:rPr>
              <a:t>al."Movie</a:t>
            </a:r>
            <a:r>
              <a:rPr lang="en-IN" dirty="0">
                <a:latin typeface="Calibri" panose="020F0502020204030204" pitchFamily="34" charset="0"/>
                <a:ea typeface="Calibri" panose="020F0502020204030204" pitchFamily="34" charset="0"/>
                <a:cs typeface="Calibri" panose="020F0502020204030204" pitchFamily="34" charset="0"/>
              </a:rPr>
              <a:t> Recommendation System." Emerging Research in Computing, Information, Communication and Applications. Springer, Singapore, 2019. 329-340.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15. Ahmed, </a:t>
            </a:r>
            <a:r>
              <a:rPr lang="en-IN" dirty="0" err="1">
                <a:latin typeface="Calibri" panose="020F0502020204030204" pitchFamily="34" charset="0"/>
                <a:ea typeface="Calibri" panose="020F0502020204030204" pitchFamily="34" charset="0"/>
                <a:cs typeface="Calibri" panose="020F0502020204030204" pitchFamily="34" charset="0"/>
              </a:rPr>
              <a:t>Muyeed</a:t>
            </a:r>
            <a:r>
              <a:rPr lang="en-IN" dirty="0">
                <a:latin typeface="Calibri" panose="020F0502020204030204" pitchFamily="34" charset="0"/>
                <a:ea typeface="Calibri" panose="020F0502020204030204" pitchFamily="34" charset="0"/>
                <a:cs typeface="Calibri" panose="020F0502020204030204" pitchFamily="34" charset="0"/>
              </a:rPr>
              <a:t>, Mir Tahsin Imtiaz, and </a:t>
            </a:r>
            <a:r>
              <a:rPr lang="en-IN" dirty="0" err="1">
                <a:latin typeface="Calibri" panose="020F0502020204030204" pitchFamily="34" charset="0"/>
                <a:ea typeface="Calibri" panose="020F0502020204030204" pitchFamily="34" charset="0"/>
                <a:cs typeface="Calibri" panose="020F0502020204030204" pitchFamily="34" charset="0"/>
              </a:rPr>
              <a:t>Raiyan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Khan."Movie</a:t>
            </a:r>
            <a:r>
              <a:rPr lang="en-IN" dirty="0">
                <a:latin typeface="Calibri" panose="020F0502020204030204" pitchFamily="34" charset="0"/>
                <a:ea typeface="Calibri" panose="020F0502020204030204" pitchFamily="34" charset="0"/>
                <a:cs typeface="Calibri" panose="020F0502020204030204" pitchFamily="34" charset="0"/>
              </a:rPr>
              <a:t> recommendation-system-using clustering and pattern recognition network." 2018 IEEE 8th Annual Computing and Communication Workshop and Conference (CCWC). IEEE, 2018</a:t>
            </a:r>
          </a:p>
        </p:txBody>
      </p:sp>
    </p:spTree>
    <p:extLst>
      <p:ext uri="{BB962C8B-B14F-4D97-AF65-F5344CB8AC3E}">
        <p14:creationId xmlns:p14="http://schemas.microsoft.com/office/powerpoint/2010/main" val="3193235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DA689-FF12-5853-7100-5F6B08AAA4B2}"/>
              </a:ext>
            </a:extLst>
          </p:cNvPr>
          <p:cNvSpPr>
            <a:spLocks noGrp="1"/>
          </p:cNvSpPr>
          <p:nvPr>
            <p:ph type="title"/>
          </p:nvPr>
        </p:nvSpPr>
        <p:spPr>
          <a:xfrm>
            <a:off x="-998648" y="3128864"/>
            <a:ext cx="12842368" cy="1684155"/>
          </a:xfrm>
        </p:spPr>
        <p:txBody>
          <a:bodyPr>
            <a:normAutofit/>
          </a:bodyPr>
          <a:lstStyle/>
          <a:p>
            <a:r>
              <a:rPr lang="en-US" sz="5400" dirty="0"/>
              <a:t> </a:t>
            </a:r>
            <a:endParaRPr lang="en-IN" sz="5400" dirty="0"/>
          </a:p>
        </p:txBody>
      </p:sp>
      <p:pic>
        <p:nvPicPr>
          <p:cNvPr id="3" name="Picture 2">
            <a:extLst>
              <a:ext uri="{FF2B5EF4-FFF2-40B4-BE49-F238E27FC236}">
                <a16:creationId xmlns:a16="http://schemas.microsoft.com/office/drawing/2014/main" id="{7175B3E9-1620-6C51-C98A-A098930635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57" y="244643"/>
            <a:ext cx="1665519" cy="1665519"/>
          </a:xfrm>
          <a:prstGeom prst="rect">
            <a:avLst/>
          </a:prstGeom>
        </p:spPr>
      </p:pic>
      <p:pic>
        <p:nvPicPr>
          <p:cNvPr id="1026" name="Picture 2" descr="Thank you for Watching our Presentation!!!! - Happy Minion Meme Generator">
            <a:extLst>
              <a:ext uri="{FF2B5EF4-FFF2-40B4-BE49-F238E27FC236}">
                <a16:creationId xmlns:a16="http://schemas.microsoft.com/office/drawing/2014/main" id="{9B230AD1-2C4F-F315-6AB8-42D3B1613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412" y="522514"/>
            <a:ext cx="7287208" cy="5850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17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6444" y="942413"/>
            <a:ext cx="7741920" cy="762000"/>
          </a:xfrm>
          <a:effectLst/>
        </p:spPr>
        <p:txBody>
          <a:bodyPr>
            <a:normAutofit/>
          </a:bodyPr>
          <a:lstStyle/>
          <a:p>
            <a:pPr algn="l"/>
            <a:r>
              <a:rPr lang="en-US" sz="3200" dirty="0">
                <a:solidFill>
                  <a:schemeClr val="accent5"/>
                </a:solidFill>
                <a:latin typeface="Aptos" panose="020B0004020202020204" pitchFamily="34" charset="0"/>
              </a:rPr>
              <a:t>MOVIE</a:t>
            </a:r>
            <a:r>
              <a:rPr lang="en-US" sz="2800" dirty="0">
                <a:solidFill>
                  <a:schemeClr val="accent5"/>
                </a:solidFill>
                <a:latin typeface="Aptos" panose="020B0004020202020204" pitchFamily="34" charset="0"/>
              </a:rPr>
              <a:t> </a:t>
            </a:r>
            <a:r>
              <a:rPr lang="en-US" sz="3200" dirty="0">
                <a:solidFill>
                  <a:schemeClr val="accent5"/>
                </a:solidFill>
                <a:latin typeface="Aptos" panose="020B0004020202020204" pitchFamily="34" charset="0"/>
              </a:rPr>
              <a:t>RECOMMENDATION</a:t>
            </a:r>
            <a:r>
              <a:rPr lang="en-US" sz="2800" dirty="0">
                <a:solidFill>
                  <a:schemeClr val="accent5"/>
                </a:solidFill>
                <a:latin typeface="Aptos" panose="020B0004020202020204" pitchFamily="34" charset="0"/>
              </a:rPr>
              <a:t> </a:t>
            </a:r>
            <a:r>
              <a:rPr lang="en-US" sz="3200" dirty="0">
                <a:solidFill>
                  <a:schemeClr val="accent5"/>
                </a:solidFill>
                <a:latin typeface="Aptos" panose="020B0004020202020204" pitchFamily="34" charset="0"/>
              </a:rPr>
              <a:t>SYSTEM</a:t>
            </a:r>
            <a:endParaRPr lang="en-IN" sz="3200" dirty="0">
              <a:solidFill>
                <a:schemeClr val="accent5"/>
              </a:solidFill>
              <a:latin typeface="Aptos" panose="020B0004020202020204" pitchFamily="34" charset="0"/>
            </a:endParaRPr>
          </a:p>
        </p:txBody>
      </p:sp>
      <p:sp>
        <p:nvSpPr>
          <p:cNvPr id="3" name="Content Placeholder 2"/>
          <p:cNvSpPr>
            <a:spLocks noGrp="1"/>
          </p:cNvSpPr>
          <p:nvPr>
            <p:ph idx="1"/>
          </p:nvPr>
        </p:nvSpPr>
        <p:spPr>
          <a:xfrm>
            <a:off x="913795" y="1023257"/>
            <a:ext cx="6025645" cy="4570457"/>
          </a:xfrm>
          <a:effectLst/>
        </p:spPr>
        <p:txBody>
          <a:bodyPr anchor="ctr">
            <a:normAutofit/>
          </a:bodyPr>
          <a:lstStyle/>
          <a:p>
            <a:pPr marL="0" indent="0">
              <a:buNone/>
            </a:pPr>
            <a:r>
              <a:rPr lang="en-US" dirty="0"/>
              <a:t>TEAM MEMBERS</a:t>
            </a:r>
          </a:p>
          <a:p>
            <a:r>
              <a:rPr lang="en-US" dirty="0"/>
              <a:t>KESHAV [1HK22AI020]</a:t>
            </a:r>
          </a:p>
          <a:p>
            <a:r>
              <a:rPr lang="en-US" dirty="0"/>
              <a:t>SONVI ASSIS NORONHA [1HK22AI053]</a:t>
            </a:r>
          </a:p>
          <a:p>
            <a:r>
              <a:rPr lang="en-US" dirty="0"/>
              <a:t>SOURABH KHOT  [1HK22AI054]</a:t>
            </a:r>
          </a:p>
          <a:p>
            <a:r>
              <a:rPr lang="en-US" dirty="0"/>
              <a:t>SUMITH CHOUGALE [1HK22AI056]</a:t>
            </a:r>
            <a:endParaRPr lang="en-IN" dirty="0"/>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88" y="115408"/>
            <a:ext cx="1654011" cy="1654011"/>
          </a:xfrm>
          <a:prstGeom prst="rect">
            <a:avLst/>
          </a:prstGeom>
        </p:spPr>
      </p:pic>
    </p:spTree>
    <p:extLst>
      <p:ext uri="{BB962C8B-B14F-4D97-AF65-F5344CB8AC3E}">
        <p14:creationId xmlns:p14="http://schemas.microsoft.com/office/powerpoint/2010/main" val="14827003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39135" y="888274"/>
            <a:ext cx="2523745" cy="866503"/>
          </a:xfrm>
          <a:effectLst/>
        </p:spPr>
        <p:txBody>
          <a:bodyPr>
            <a:normAutofit/>
          </a:bodyPr>
          <a:lstStyle/>
          <a:p>
            <a:pPr algn="l"/>
            <a:r>
              <a:rPr lang="en-US" dirty="0"/>
              <a:t>ABSTRACT</a:t>
            </a:r>
            <a:endParaRPr lang="en-IN" dirty="0"/>
          </a:p>
        </p:txBody>
      </p:sp>
      <p:sp>
        <p:nvSpPr>
          <p:cNvPr id="3" name="Content Placeholder 2"/>
          <p:cNvSpPr>
            <a:spLocks noGrp="1"/>
          </p:cNvSpPr>
          <p:nvPr>
            <p:ph idx="1"/>
          </p:nvPr>
        </p:nvSpPr>
        <p:spPr>
          <a:xfrm>
            <a:off x="457200" y="888274"/>
            <a:ext cx="9405257" cy="6128346"/>
          </a:xfrm>
          <a:effectLst/>
        </p:spPr>
        <p:txBody>
          <a:bodyPr anchor="ctr">
            <a:normAutofit/>
          </a:bodyPr>
          <a:lstStyle/>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The recommendation system of today has made getting the stuff we need simple. The Recommendation systems are used to help people make decisions about movies to assist movie fans by making recommendations for movies to watch without the burden reducing the time-consuming process of choosing films. There are like different ways, or we can say techniques and most of the OTT platforms and other movies sites depend upon the collaborative filtering technique (CB) which has some problems like cold start problem, scalability issue, etc. In this, we aim to make movie recommendations based on the user's interests and preferences, we want to reduce the amount of human effort required.</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We developed a model based on a content-based approach and sentiment analysis. This system suggests movies by comparing examples supplied by the user to the contents of the movies. It does this without using any human-generated metadata and instead uses information about the director, cast, and genre of the movies as well as information about how positive or negative the reviews are plus also give additional details about the films you searched for. The rating of the film, its premiere date, cast, and genres are among the supplementary information.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logo of a college of engineering&#10;&#10;Description automatically generated">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330" y="320039"/>
            <a:ext cx="1476509" cy="1476509"/>
          </a:xfrm>
          <a:prstGeom prst="rect">
            <a:avLst/>
          </a:prstGeom>
        </p:spPr>
      </p:pic>
    </p:spTree>
    <p:extLst>
      <p:ext uri="{BB962C8B-B14F-4D97-AF65-F5344CB8AC3E}">
        <p14:creationId xmlns:p14="http://schemas.microsoft.com/office/powerpoint/2010/main" val="78397413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98557" y="680776"/>
            <a:ext cx="4576480" cy="684961"/>
          </a:xfrm>
          <a:effectLst/>
        </p:spPr>
        <p:txBody>
          <a:bodyPr>
            <a:normAutofit/>
          </a:bodyPr>
          <a:lstStyle/>
          <a:p>
            <a:pPr algn="l"/>
            <a:r>
              <a:rPr lang="en-US" sz="3100" dirty="0"/>
              <a:t>INTRODUCTION</a:t>
            </a:r>
            <a:endParaRPr lang="en-IN" sz="3100" dirty="0"/>
          </a:p>
        </p:txBody>
      </p:sp>
      <p:sp>
        <p:nvSpPr>
          <p:cNvPr id="3" name="Content Placeholder 2"/>
          <p:cNvSpPr>
            <a:spLocks noGrp="1"/>
          </p:cNvSpPr>
          <p:nvPr>
            <p:ph idx="1"/>
          </p:nvPr>
        </p:nvSpPr>
        <p:spPr>
          <a:xfrm>
            <a:off x="291330" y="921361"/>
            <a:ext cx="10086315" cy="6461493"/>
          </a:xfrm>
          <a:effectLst/>
        </p:spPr>
        <p:txBody>
          <a:bodyPr anchor="ctr">
            <a:normAutofit/>
          </a:bodyPr>
          <a:lstStyle/>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Recommendation Systems are a platform for information that helps customers find products from a variety of possibilities that suit their needs. The main goal of this study examines movie suggestions and the justifications for them, as well as prevalent techniques for movie suggestions, issues with conventional film recommendation engines, and other pertinent issues. Datasets such as Movie lens, TMDB Movie Dataset, and Netflix are popular. Websites like Netflix, Amazon Prime, and others employ movie recommendations to improve user experience and boost sales or profit margins. For instance, a recommendation engine running in the background can provide suggestions to a user who wishes to listen to music, pick up a book, or watch a movie.. Depending on their tastes, these recommendation engines make it easier for users to find what they desire.</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As a result, it is challenging to develop a system for making recommendations that is effective because the interests of the majority vary over time. For instance, a recommendation engine that is always on can offer recommendations to a user who wants to watch a movie, listen to music, or pick up a book. Netflix uses a recommendation system to suggest movies, Spotify to recommend music, Amazon to promote things, LinkedIn to offer jobs, and other social networking sites utilize a recommendation system to suggest people based on user </a:t>
            </a:r>
            <a:r>
              <a:rPr lang="en-US" dirty="0" err="1">
                <a:latin typeface="Calibri" panose="020F0502020204030204" pitchFamily="34" charset="0"/>
                <a:ea typeface="Calibri" panose="020F0502020204030204" pitchFamily="34" charset="0"/>
                <a:cs typeface="Calibri" panose="020F0502020204030204" pitchFamily="34" charset="0"/>
              </a:rPr>
              <a:t>behaviour</a:t>
            </a:r>
            <a:r>
              <a:rPr lang="en-US" dirty="0">
                <a:latin typeface="Calibri" panose="020F0502020204030204" pitchFamily="34" charset="0"/>
                <a:ea typeface="Calibri" panose="020F0502020204030204" pitchFamily="34" charset="0"/>
                <a:cs typeface="Calibri" panose="020F0502020204030204" pitchFamily="34" charset="0"/>
              </a:rPr>
              <a:t>. These recommendation engines make it simpler for people to find what they want based on their preferences. Because the interests of the majority change over time, it is difficult to design a method for generating recommendations that is effective.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330" y="320039"/>
            <a:ext cx="1388179" cy="1388179"/>
          </a:xfrm>
          <a:prstGeom prst="rect">
            <a:avLst/>
          </a:prstGeom>
        </p:spPr>
      </p:pic>
    </p:spTree>
    <p:extLst>
      <p:ext uri="{BB962C8B-B14F-4D97-AF65-F5344CB8AC3E}">
        <p14:creationId xmlns:p14="http://schemas.microsoft.com/office/powerpoint/2010/main" val="339876835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53450" y="1056869"/>
            <a:ext cx="4281425" cy="751840"/>
          </a:xfrm>
          <a:effectLst/>
        </p:spPr>
        <p:txBody>
          <a:bodyPr>
            <a:normAutofit/>
          </a:bodyPr>
          <a:lstStyle/>
          <a:p>
            <a:pPr algn="l"/>
            <a:r>
              <a:rPr lang="en-US" dirty="0"/>
              <a:t>EXISTING SYSTEM</a:t>
            </a:r>
            <a:endParaRPr lang="en-IN" dirty="0"/>
          </a:p>
        </p:txBody>
      </p:sp>
      <p:sp>
        <p:nvSpPr>
          <p:cNvPr id="3" name="Content Placeholder 2"/>
          <p:cNvSpPr>
            <a:spLocks noGrp="1"/>
          </p:cNvSpPr>
          <p:nvPr>
            <p:ph idx="1"/>
          </p:nvPr>
        </p:nvSpPr>
        <p:spPr>
          <a:xfrm>
            <a:off x="452113" y="1056869"/>
            <a:ext cx="10389936" cy="6367788"/>
          </a:xfrm>
          <a:effectLst/>
        </p:spPr>
        <p:txBody>
          <a:bodyPr anchor="ctr">
            <a:normAutofit/>
          </a:bodyPr>
          <a:lstStyle/>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Over the years, movie recommendation systems have evolved and matured themselves into recommending a movie to the user based on his preferences, historical data, or the preferences of similar users. There are several existing systems in place that are widely used by platforms such as Netflix, Amazon Prime, and YouTube. This is all about the movie recommendation system, which is a type of platform that suggests movies about additional information.</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The system performs sentiment analysis on movie reviews, allowing users to make informed decisions about which movie to watch. By leveraging sentiment analysis, our system provides users with valuable insights into the overall sentiment of movie reviews, including positive and negative feedback.</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These systems generally follow the following approaches: </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Content-Based Filtering </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Collaborative Filtering </a:t>
            </a:r>
          </a:p>
          <a:p>
            <a:pPr marL="0" indent="0" algn="just">
              <a:lnSpc>
                <a:spcPct val="90000"/>
              </a:lnSpc>
              <a:buNone/>
            </a:pPr>
            <a:r>
              <a:rPr lang="en-US" dirty="0">
                <a:latin typeface="Calibri" panose="020F0502020204030204" pitchFamily="34" charset="0"/>
                <a:ea typeface="Calibri" panose="020F0502020204030204" pitchFamily="34" charset="0"/>
                <a:cs typeface="Calibri" panose="020F0502020204030204" pitchFamily="34" charset="0"/>
              </a:rPr>
              <a:t>• Hybrid Recommendation Systems </a:t>
            </a:r>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113" y="340922"/>
            <a:ext cx="1431894" cy="1431894"/>
          </a:xfrm>
          <a:prstGeom prst="rect">
            <a:avLst/>
          </a:prstGeom>
        </p:spPr>
      </p:pic>
    </p:spTree>
    <p:extLst>
      <p:ext uri="{BB962C8B-B14F-4D97-AF65-F5344CB8AC3E}">
        <p14:creationId xmlns:p14="http://schemas.microsoft.com/office/powerpoint/2010/main" val="79511583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572" y="1052177"/>
            <a:ext cx="4137941" cy="899777"/>
          </a:xfrm>
          <a:effectLst/>
        </p:spPr>
        <p:txBody>
          <a:bodyPr>
            <a:normAutofit/>
          </a:bodyPr>
          <a:lstStyle/>
          <a:p>
            <a:pPr algn="l"/>
            <a:r>
              <a:rPr lang="en-US" dirty="0"/>
              <a:t>PROPOSED SYSTEM</a:t>
            </a:r>
            <a:endParaRPr lang="en-IN" dirty="0"/>
          </a:p>
        </p:txBody>
      </p:sp>
      <p:sp>
        <p:nvSpPr>
          <p:cNvPr id="3" name="Content Placeholder 2"/>
          <p:cNvSpPr>
            <a:spLocks noGrp="1"/>
          </p:cNvSpPr>
          <p:nvPr>
            <p:ph idx="1"/>
          </p:nvPr>
        </p:nvSpPr>
        <p:spPr>
          <a:xfrm>
            <a:off x="318579" y="112295"/>
            <a:ext cx="8793337" cy="7118929"/>
          </a:xfrm>
          <a:effectLst/>
        </p:spPr>
        <p:txBody>
          <a:bodyPr anchor="ctr">
            <a:normAutofit/>
          </a:bodyPr>
          <a:lstStyle/>
          <a:p>
            <a:pPr marL="0" indent="0" algn="just">
              <a:buNone/>
            </a:pPr>
            <a:r>
              <a:rPr lang="en-US" dirty="0">
                <a:latin typeface="Calibri" panose="020F0502020204030204" pitchFamily="34" charset="0"/>
                <a:ea typeface="Calibri" panose="020F0502020204030204" pitchFamily="34" charset="0"/>
                <a:cs typeface="Calibri" panose="020F0502020204030204" pitchFamily="34" charset="0"/>
              </a:rPr>
              <a:t>This system generally involves several stages of proposing the recommendation of films to the user based on his preferences in a Movie Recommendation System. The proposed system aims at making any user experience regarding their prescription and accuracy in recommending movies. Moreover, due to usage-patterns and high-end machine learning algorithms, the system will evolve with its performance and adapt according to the preference of users.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579" y="359940"/>
            <a:ext cx="1563094" cy="1563094"/>
          </a:xfrm>
          <a:prstGeom prst="rect">
            <a:avLst/>
          </a:prstGeom>
        </p:spPr>
      </p:pic>
    </p:spTree>
    <p:extLst>
      <p:ext uri="{BB962C8B-B14F-4D97-AF65-F5344CB8AC3E}">
        <p14:creationId xmlns:p14="http://schemas.microsoft.com/office/powerpoint/2010/main" val="293475623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9429" y="888841"/>
            <a:ext cx="9470571" cy="790669"/>
          </a:xfrm>
          <a:effectLst/>
        </p:spPr>
        <p:txBody>
          <a:bodyPr>
            <a:normAutofit/>
          </a:bodyPr>
          <a:lstStyle/>
          <a:p>
            <a:pPr algn="l"/>
            <a:r>
              <a:rPr lang="en-US" sz="3400" dirty="0"/>
              <a:t>SYSTEM REQUIREMENT SPECIFICATION</a:t>
            </a:r>
            <a:endParaRPr lang="en-IN" sz="3400" dirty="0"/>
          </a:p>
        </p:txBody>
      </p:sp>
      <p:sp>
        <p:nvSpPr>
          <p:cNvPr id="3" name="Content Placeholder 2"/>
          <p:cNvSpPr>
            <a:spLocks noGrp="1"/>
          </p:cNvSpPr>
          <p:nvPr>
            <p:ph idx="1"/>
          </p:nvPr>
        </p:nvSpPr>
        <p:spPr>
          <a:xfrm>
            <a:off x="0" y="2006081"/>
            <a:ext cx="9657183" cy="4180114"/>
          </a:xfrm>
          <a:effectLst/>
        </p:spPr>
        <p:txBody>
          <a:bodyPr anchor="ctr">
            <a:noAutofit/>
          </a:bodyPr>
          <a:lstStyle/>
          <a:p>
            <a:pPr indent="0" algn="ctr">
              <a:buNone/>
            </a:pPr>
            <a:r>
              <a:rPr lang="en-US" sz="1600" b="1" dirty="0">
                <a:effectLst/>
                <a:latin typeface="Calibri" panose="020F0502020204030204" pitchFamily="34" charset="0"/>
                <a:ea typeface="Calibri" panose="020F0502020204030204" pitchFamily="34" charset="0"/>
                <a:cs typeface="Calibri" panose="020F0502020204030204" pitchFamily="34" charset="0"/>
              </a:rPr>
              <a:t>HARDWARE REQUIREMENT</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pPr>
            <a:r>
              <a:rPr lang="en-US" dirty="0">
                <a:effectLst/>
                <a:latin typeface="Calibri" panose="020F0502020204030204" pitchFamily="34" charset="0"/>
                <a:ea typeface="Calibri" panose="020F0502020204030204" pitchFamily="34" charset="0"/>
                <a:cs typeface="Calibri" panose="020F0502020204030204" pitchFamily="34" charset="0"/>
              </a:rPr>
              <a:t>1. </a:t>
            </a:r>
            <a:r>
              <a:rPr lang="en-US" b="1" dirty="0">
                <a:effectLst/>
                <a:latin typeface="Calibri" panose="020F0502020204030204" pitchFamily="34" charset="0"/>
                <a:ea typeface="Calibri" panose="020F0502020204030204" pitchFamily="34" charset="0"/>
                <a:cs typeface="Calibri" panose="020F0502020204030204" pitchFamily="34" charset="0"/>
              </a:rPr>
              <a:t>Processor:</a:t>
            </a:r>
            <a:r>
              <a:rPr lang="en-US" dirty="0">
                <a:effectLst/>
                <a:latin typeface="Calibri" panose="020F0502020204030204" pitchFamily="34" charset="0"/>
                <a:ea typeface="Calibri" panose="020F0502020204030204" pitchFamily="34" charset="0"/>
                <a:cs typeface="Calibri" panose="020F0502020204030204" pitchFamily="34" charset="0"/>
              </a:rPr>
              <a:t> Minimum Quad-Core CPU (e.g., Intel i5 or AMD Ryzen 5); recommended Octa-Core CPU (e.g., Intel i7 or AMD Ryzen 7) for faster data processing.</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pPr>
            <a:r>
              <a:rPr lang="en-US" dirty="0">
                <a:effectLst/>
                <a:latin typeface="Calibri" panose="020F0502020204030204" pitchFamily="34" charset="0"/>
                <a:ea typeface="Calibri" panose="020F0502020204030204" pitchFamily="34" charset="0"/>
                <a:cs typeface="Calibri" panose="020F0502020204030204" pitchFamily="34" charset="0"/>
              </a:rPr>
              <a:t>2. </a:t>
            </a:r>
            <a:r>
              <a:rPr lang="en-US" b="1" dirty="0">
                <a:effectLst/>
                <a:latin typeface="Calibri" panose="020F0502020204030204" pitchFamily="34" charset="0"/>
                <a:ea typeface="Calibri" panose="020F0502020204030204" pitchFamily="34" charset="0"/>
                <a:cs typeface="Calibri" panose="020F0502020204030204" pitchFamily="34" charset="0"/>
              </a:rPr>
              <a:t>RAM:</a:t>
            </a:r>
            <a:r>
              <a:rPr lang="en-US" dirty="0">
                <a:effectLst/>
                <a:latin typeface="Calibri" panose="020F0502020204030204" pitchFamily="34" charset="0"/>
                <a:ea typeface="Calibri" panose="020F0502020204030204" pitchFamily="34" charset="0"/>
                <a:cs typeface="Calibri" panose="020F0502020204030204" pitchFamily="34" charset="0"/>
              </a:rPr>
              <a:t> Minimum 8GB; recommended 16GB or more for handling large datasets and ensuring smooth AI operations.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pPr>
            <a:r>
              <a:rPr lang="en-US" dirty="0">
                <a:effectLst/>
                <a:latin typeface="Calibri" panose="020F0502020204030204" pitchFamily="34" charset="0"/>
                <a:ea typeface="Calibri" panose="020F0502020204030204" pitchFamily="34" charset="0"/>
                <a:cs typeface="Calibri" panose="020F0502020204030204" pitchFamily="34" charset="0"/>
              </a:rPr>
              <a:t>3. </a:t>
            </a:r>
            <a:r>
              <a:rPr lang="en-US" b="1" dirty="0">
                <a:effectLst/>
                <a:latin typeface="Calibri" panose="020F0502020204030204" pitchFamily="34" charset="0"/>
                <a:ea typeface="Calibri" panose="020F0502020204030204" pitchFamily="34" charset="0"/>
                <a:cs typeface="Calibri" panose="020F0502020204030204" pitchFamily="34" charset="0"/>
              </a:rPr>
              <a:t>Storage</a:t>
            </a:r>
            <a:r>
              <a:rPr lang="en-US" dirty="0">
                <a:effectLst/>
                <a:latin typeface="Calibri" panose="020F0502020204030204" pitchFamily="34" charset="0"/>
                <a:ea typeface="Calibri" panose="020F0502020204030204" pitchFamily="34" charset="0"/>
                <a:cs typeface="Calibri" panose="020F0502020204030204" pitchFamily="34" charset="0"/>
              </a:rPr>
              <a:t>: Minimum 256GB SSD; recommended 512GB or more (preferably SSD) for faster data retrieval and storage.</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pPr>
            <a:r>
              <a:rPr lang="en-US" dirty="0">
                <a:effectLst/>
                <a:latin typeface="Calibri" panose="020F0502020204030204" pitchFamily="34" charset="0"/>
                <a:ea typeface="Calibri" panose="020F0502020204030204" pitchFamily="34" charset="0"/>
                <a:cs typeface="Calibri" panose="020F0502020204030204" pitchFamily="34" charset="0"/>
              </a:rPr>
              <a:t>4. </a:t>
            </a:r>
            <a:r>
              <a:rPr lang="en-US" b="1" dirty="0">
                <a:effectLst/>
                <a:latin typeface="Calibri" panose="020F0502020204030204" pitchFamily="34" charset="0"/>
                <a:ea typeface="Calibri" panose="020F0502020204030204" pitchFamily="34" charset="0"/>
                <a:cs typeface="Calibri" panose="020F0502020204030204" pitchFamily="34" charset="0"/>
              </a:rPr>
              <a:t>GPU</a:t>
            </a:r>
            <a:r>
              <a:rPr lang="en-US" dirty="0">
                <a:effectLst/>
                <a:latin typeface="Calibri" panose="020F0502020204030204" pitchFamily="34" charset="0"/>
                <a:ea typeface="Calibri" panose="020F0502020204030204" pitchFamily="34" charset="0"/>
                <a:cs typeface="Calibri" panose="020F0502020204030204" pitchFamily="34" charset="0"/>
              </a:rPr>
              <a:t>: Dedicated GPU (e.g., NVIDIA GTX 1060 or higher) for accelerating machine learning model training.</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pPr>
            <a:r>
              <a:rPr lang="en-US" dirty="0">
                <a:effectLst/>
                <a:latin typeface="Calibri" panose="020F0502020204030204" pitchFamily="34" charset="0"/>
                <a:ea typeface="Calibri" panose="020F0502020204030204" pitchFamily="34" charset="0"/>
                <a:cs typeface="Calibri" panose="020F0502020204030204" pitchFamily="34" charset="0"/>
              </a:rPr>
              <a:t>5. </a:t>
            </a:r>
            <a:r>
              <a:rPr lang="en-US" b="1" dirty="0">
                <a:effectLst/>
                <a:latin typeface="Calibri" panose="020F0502020204030204" pitchFamily="34" charset="0"/>
                <a:ea typeface="Calibri" panose="020F0502020204030204" pitchFamily="34" charset="0"/>
                <a:cs typeface="Calibri" panose="020F0502020204030204" pitchFamily="34" charset="0"/>
              </a:rPr>
              <a:t>Network</a:t>
            </a:r>
            <a:r>
              <a:rPr lang="en-US" dirty="0">
                <a:effectLst/>
                <a:latin typeface="Calibri" panose="020F0502020204030204" pitchFamily="34" charset="0"/>
                <a:ea typeface="Calibri" panose="020F0502020204030204" pitchFamily="34" charset="0"/>
                <a:cs typeface="Calibri" panose="020F0502020204030204" pitchFamily="34" charset="0"/>
              </a:rPr>
              <a:t>: High-speed internet connection for real-time data processing and user interaction.</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indent="0" algn="ctr">
              <a:buNone/>
            </a:pPr>
            <a:r>
              <a:rPr lang="en-US" b="1" dirty="0">
                <a:effectLst/>
                <a:latin typeface="Calibri" panose="020F0502020204030204" pitchFamily="34" charset="0"/>
                <a:ea typeface="Calibri" panose="020F0502020204030204" pitchFamily="34" charset="0"/>
                <a:cs typeface="Calibri" panose="020F0502020204030204" pitchFamily="34" charset="0"/>
              </a:rPr>
              <a:t> </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a:lnSpc>
                <a:spcPct val="90000"/>
              </a:lnSpc>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579" y="320039"/>
            <a:ext cx="1462107" cy="1462107"/>
          </a:xfrm>
          <a:prstGeom prst="rect">
            <a:avLst/>
          </a:prstGeom>
        </p:spPr>
      </p:pic>
    </p:spTree>
    <p:extLst>
      <p:ext uri="{BB962C8B-B14F-4D97-AF65-F5344CB8AC3E}">
        <p14:creationId xmlns:p14="http://schemas.microsoft.com/office/powerpoint/2010/main" val="171079551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96751" y="811763"/>
            <a:ext cx="9270806" cy="587829"/>
          </a:xfrm>
          <a:effectLst/>
        </p:spPr>
        <p:txBody>
          <a:bodyPr>
            <a:normAutofit fontScale="90000"/>
          </a:bodyPr>
          <a:lstStyle/>
          <a:p>
            <a:pPr algn="l"/>
            <a:r>
              <a:rPr lang="en-US" sz="3600" dirty="0"/>
              <a:t>SYSTEM REQUIREMENT SPECIFICATION</a:t>
            </a:r>
            <a:endParaRPr lang="en-IN" dirty="0"/>
          </a:p>
        </p:txBody>
      </p:sp>
      <p:sp>
        <p:nvSpPr>
          <p:cNvPr id="3" name="Content Placeholder 2"/>
          <p:cNvSpPr>
            <a:spLocks noGrp="1"/>
          </p:cNvSpPr>
          <p:nvPr>
            <p:ph idx="1"/>
          </p:nvPr>
        </p:nvSpPr>
        <p:spPr>
          <a:xfrm>
            <a:off x="0" y="341504"/>
            <a:ext cx="9367935" cy="7747946"/>
          </a:xfrm>
          <a:effectLst/>
        </p:spPr>
        <p:txBody>
          <a:bodyPr anchor="ctr">
            <a:normAutofit/>
          </a:bodyPr>
          <a:lstStyle/>
          <a:p>
            <a:pPr indent="0" algn="ctr">
              <a:buNone/>
            </a:pP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indent="0" algn="ctr">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indent="0" algn="ctr">
              <a:buNone/>
            </a:pPr>
            <a:endParaRPr lang="en-US" sz="1600" b="1" dirty="0">
              <a:effectLst/>
              <a:latin typeface="Calibri" panose="020F0502020204030204" pitchFamily="34" charset="0"/>
              <a:ea typeface="Calibri" panose="020F0502020204030204" pitchFamily="34" charset="0"/>
              <a:cs typeface="Calibri" panose="020F0502020204030204" pitchFamily="34" charset="0"/>
            </a:endParaRPr>
          </a:p>
          <a:p>
            <a:pPr indent="0" algn="ctr">
              <a:buNone/>
            </a:pPr>
            <a:endParaRPr lang="en-US" sz="1600" b="1" dirty="0">
              <a:latin typeface="Calibri" panose="020F0502020204030204" pitchFamily="34" charset="0"/>
              <a:ea typeface="Calibri" panose="020F0502020204030204" pitchFamily="34" charset="0"/>
              <a:cs typeface="Calibri" panose="020F0502020204030204" pitchFamily="34" charset="0"/>
            </a:endParaRPr>
          </a:p>
          <a:p>
            <a:pPr indent="0" algn="ctr">
              <a:buNone/>
            </a:pPr>
            <a:r>
              <a:rPr lang="en-US" sz="1600" b="1" dirty="0">
                <a:effectLst/>
                <a:latin typeface="Calibri" panose="020F0502020204030204" pitchFamily="34" charset="0"/>
                <a:ea typeface="Calibri" panose="020F0502020204030204" pitchFamily="34" charset="0"/>
                <a:cs typeface="Calibri" panose="020F0502020204030204" pitchFamily="34" charset="0"/>
              </a:rPr>
              <a:t>SOFTWARE REQUIREMENT</a:t>
            </a: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457200" indent="0" algn="ctr">
              <a:buNone/>
            </a:pPr>
            <a:endParaRPr lang="en-IN" sz="1600"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tabLst>
                <a:tab pos="571500" algn="l"/>
                <a:tab pos="628650" algn="l"/>
                <a:tab pos="1314450" algn="l"/>
              </a:tabLst>
            </a:pPr>
            <a:r>
              <a:rPr lang="en-US" dirty="0">
                <a:effectLst/>
                <a:latin typeface="Calibri" panose="020F0502020204030204" pitchFamily="34" charset="0"/>
                <a:ea typeface="Calibri" panose="020F0502020204030204" pitchFamily="34" charset="0"/>
                <a:cs typeface="Calibri" panose="020F0502020204030204" pitchFamily="34" charset="0"/>
              </a:rPr>
              <a:t>1. </a:t>
            </a:r>
            <a:r>
              <a:rPr lang="en-US" b="1" dirty="0">
                <a:effectLst/>
                <a:latin typeface="Calibri" panose="020F0502020204030204" pitchFamily="34" charset="0"/>
                <a:ea typeface="Calibri" panose="020F0502020204030204" pitchFamily="34" charset="0"/>
                <a:cs typeface="Calibri" panose="020F0502020204030204" pitchFamily="34" charset="0"/>
              </a:rPr>
              <a:t>Operating System: </a:t>
            </a:r>
            <a:r>
              <a:rPr lang="en-US" dirty="0">
                <a:effectLst/>
                <a:latin typeface="Calibri" panose="020F0502020204030204" pitchFamily="34" charset="0"/>
                <a:ea typeface="Calibri" panose="020F0502020204030204" pitchFamily="34" charset="0"/>
                <a:cs typeface="Calibri" panose="020F0502020204030204" pitchFamily="34" charset="0"/>
              </a:rPr>
              <a:t>Compatible OS like Linux (Ubuntu) or Windows for    development and      deployment.</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tabLst>
                <a:tab pos="628650" algn="l"/>
              </a:tabLst>
            </a:pPr>
            <a:r>
              <a:rPr lang="en-US" dirty="0">
                <a:effectLst/>
                <a:latin typeface="Calibri" panose="020F0502020204030204" pitchFamily="34" charset="0"/>
                <a:ea typeface="Calibri" panose="020F0502020204030204" pitchFamily="34" charset="0"/>
                <a:cs typeface="Calibri" panose="020F0502020204030204" pitchFamily="34" charset="0"/>
              </a:rPr>
              <a:t>2. </a:t>
            </a:r>
            <a:r>
              <a:rPr lang="en-US" b="1" dirty="0">
                <a:effectLst/>
                <a:latin typeface="Calibri" panose="020F0502020204030204" pitchFamily="34" charset="0"/>
                <a:ea typeface="Calibri" panose="020F0502020204030204" pitchFamily="34" charset="0"/>
                <a:cs typeface="Calibri" panose="020F0502020204030204" pitchFamily="34" charset="0"/>
              </a:rPr>
              <a:t>Development Stack:</a:t>
            </a:r>
            <a:r>
              <a:rPr lang="en-US" dirty="0">
                <a:effectLst/>
                <a:latin typeface="Calibri" panose="020F0502020204030204" pitchFamily="34" charset="0"/>
                <a:ea typeface="Calibri" panose="020F0502020204030204" pitchFamily="34" charset="0"/>
                <a:cs typeface="Calibri" panose="020F0502020204030204" pitchFamily="34" charset="0"/>
              </a:rPr>
              <a:t> Web development frameworks (e.g., Node.js, Django) for building user interfaces.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tabLst>
                <a:tab pos="628650" algn="l"/>
              </a:tabLst>
            </a:pPr>
            <a:r>
              <a:rPr lang="en-US" dirty="0">
                <a:effectLst/>
                <a:latin typeface="Calibri" panose="020F0502020204030204" pitchFamily="34" charset="0"/>
                <a:ea typeface="Calibri" panose="020F0502020204030204" pitchFamily="34" charset="0"/>
                <a:cs typeface="Calibri" panose="020F0502020204030204" pitchFamily="34" charset="0"/>
              </a:rPr>
              <a:t>3. </a:t>
            </a:r>
            <a:r>
              <a:rPr lang="en-US" b="1" dirty="0">
                <a:effectLst/>
                <a:latin typeface="Calibri" panose="020F0502020204030204" pitchFamily="34" charset="0"/>
                <a:ea typeface="Calibri" panose="020F0502020204030204" pitchFamily="34" charset="0"/>
                <a:cs typeface="Calibri" panose="020F0502020204030204" pitchFamily="34" charset="0"/>
              </a:rPr>
              <a:t>Database:</a:t>
            </a:r>
            <a:r>
              <a:rPr lang="en-US" dirty="0">
                <a:effectLst/>
                <a:latin typeface="Calibri" panose="020F0502020204030204" pitchFamily="34" charset="0"/>
                <a:ea typeface="Calibri" panose="020F0502020204030204" pitchFamily="34" charset="0"/>
                <a:cs typeface="Calibri" panose="020F0502020204030204" pitchFamily="34" charset="0"/>
              </a:rPr>
              <a:t> SQL or NoSQL database management system for efficient storage and retrieval of user data.</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tabLst>
                <a:tab pos="628650" algn="l"/>
              </a:tabLst>
            </a:pPr>
            <a:r>
              <a:rPr lang="en-US" dirty="0">
                <a:effectLst/>
                <a:latin typeface="Calibri" panose="020F0502020204030204" pitchFamily="34" charset="0"/>
                <a:ea typeface="Calibri" panose="020F0502020204030204" pitchFamily="34" charset="0"/>
                <a:cs typeface="Calibri" panose="020F0502020204030204" pitchFamily="34" charset="0"/>
              </a:rPr>
              <a:t>4. </a:t>
            </a:r>
            <a:r>
              <a:rPr lang="en-US" b="1" dirty="0">
                <a:effectLst/>
                <a:latin typeface="Calibri" panose="020F0502020204030204" pitchFamily="34" charset="0"/>
                <a:ea typeface="Calibri" panose="020F0502020204030204" pitchFamily="34" charset="0"/>
                <a:cs typeface="Calibri" panose="020F0502020204030204" pitchFamily="34" charset="0"/>
              </a:rPr>
              <a:t>APIs:</a:t>
            </a:r>
            <a:r>
              <a:rPr lang="en-US" dirty="0">
                <a:effectLst/>
                <a:latin typeface="Calibri" panose="020F0502020204030204" pitchFamily="34" charset="0"/>
                <a:ea typeface="Calibri" panose="020F0502020204030204" pitchFamily="34" charset="0"/>
                <a:cs typeface="Calibri" panose="020F0502020204030204" pitchFamily="34" charset="0"/>
              </a:rPr>
              <a:t> Integration of external APIs for fetching movie data and user interactions (e.g., </a:t>
            </a:r>
            <a:r>
              <a:rPr lang="en-US" dirty="0" err="1">
                <a:effectLst/>
                <a:latin typeface="Calibri" panose="020F0502020204030204" pitchFamily="34" charset="0"/>
                <a:ea typeface="Calibri" panose="020F0502020204030204" pitchFamily="34" charset="0"/>
                <a:cs typeface="Calibri" panose="020F0502020204030204" pitchFamily="34" charset="0"/>
              </a:rPr>
              <a:t>TMDb</a:t>
            </a:r>
            <a:r>
              <a:rPr lang="en-US" dirty="0">
                <a:effectLst/>
                <a:latin typeface="Calibri" panose="020F0502020204030204" pitchFamily="34" charset="0"/>
                <a:ea typeface="Calibri" panose="020F0502020204030204" pitchFamily="34" charset="0"/>
                <a:cs typeface="Calibri" panose="020F0502020204030204" pitchFamily="34" charset="0"/>
              </a:rPr>
              <a:t> API).</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971550" indent="0" algn="just">
              <a:buNone/>
              <a:tabLst>
                <a:tab pos="628650" algn="l"/>
                <a:tab pos="1200150" algn="l"/>
              </a:tabLst>
            </a:pPr>
            <a:r>
              <a:rPr lang="en-US" dirty="0">
                <a:effectLst/>
                <a:latin typeface="Calibri" panose="020F0502020204030204" pitchFamily="34" charset="0"/>
                <a:ea typeface="Calibri" panose="020F0502020204030204" pitchFamily="34" charset="0"/>
                <a:cs typeface="Calibri" panose="020F0502020204030204" pitchFamily="34" charset="0"/>
              </a:rPr>
              <a:t>5. </a:t>
            </a:r>
            <a:r>
              <a:rPr lang="en-US" b="1" dirty="0">
                <a:effectLst/>
                <a:latin typeface="Calibri" panose="020F0502020204030204" pitchFamily="34" charset="0"/>
                <a:ea typeface="Calibri" panose="020F0502020204030204" pitchFamily="34" charset="0"/>
                <a:cs typeface="Calibri" panose="020F0502020204030204" pitchFamily="34" charset="0"/>
              </a:rPr>
              <a:t>AI/ML Tools:</a:t>
            </a:r>
            <a:r>
              <a:rPr lang="en-US" dirty="0">
                <a:effectLst/>
                <a:latin typeface="Calibri" panose="020F0502020204030204" pitchFamily="34" charset="0"/>
                <a:ea typeface="Calibri" panose="020F0502020204030204" pitchFamily="34" charset="0"/>
                <a:cs typeface="Calibri" panose="020F0502020204030204" pitchFamily="34" charset="0"/>
              </a:rPr>
              <a:t> Libraries like TensorFlow, </a:t>
            </a:r>
            <a:r>
              <a:rPr lang="en-US" dirty="0" err="1">
                <a:effectLst/>
                <a:latin typeface="Calibri" panose="020F0502020204030204" pitchFamily="34" charset="0"/>
                <a:ea typeface="Calibri" panose="020F0502020204030204" pitchFamily="34" charset="0"/>
                <a:cs typeface="Calibri" panose="020F0502020204030204" pitchFamily="34" charset="0"/>
              </a:rPr>
              <a:t>PyTorch</a:t>
            </a:r>
            <a:r>
              <a:rPr lang="en-US" dirty="0">
                <a:effectLst/>
                <a:latin typeface="Calibri" panose="020F0502020204030204" pitchFamily="34" charset="0"/>
                <a:ea typeface="Calibri" panose="020F0502020204030204" pitchFamily="34" charset="0"/>
                <a:cs typeface="Calibri" panose="020F0502020204030204" pitchFamily="34" charset="0"/>
              </a:rPr>
              <a:t>, and Scikit-learn for developing recommendation algorithms.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90000"/>
              </a:lnSpc>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US" sz="1600" dirty="0"/>
          </a:p>
          <a:p>
            <a:pPr>
              <a:lnSpc>
                <a:spcPct val="90000"/>
              </a:lnSpc>
            </a:pPr>
            <a:endParaRPr lang="en-IN" sz="1600" dirty="0"/>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375" y="174680"/>
            <a:ext cx="1598136" cy="1598136"/>
          </a:xfrm>
          <a:prstGeom prst="rect">
            <a:avLst/>
          </a:prstGeom>
        </p:spPr>
      </p:pic>
    </p:spTree>
    <p:extLst>
      <p:ext uri="{BB962C8B-B14F-4D97-AF65-F5344CB8AC3E}">
        <p14:creationId xmlns:p14="http://schemas.microsoft.com/office/powerpoint/2010/main" val="20356993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88433" y="681135"/>
            <a:ext cx="3946849" cy="1156996"/>
          </a:xfrm>
          <a:effectLst/>
        </p:spPr>
        <p:txBody>
          <a:bodyPr>
            <a:normAutofit/>
          </a:bodyPr>
          <a:lstStyle/>
          <a:p>
            <a:pPr algn="l"/>
            <a:r>
              <a:rPr lang="en-US" dirty="0"/>
              <a:t>CONCLUSION</a:t>
            </a:r>
            <a:endParaRPr lang="en-IN" dirty="0"/>
          </a:p>
        </p:txBody>
      </p:sp>
      <p:sp>
        <p:nvSpPr>
          <p:cNvPr id="8" name="Content Placeholder 7">
            <a:extLst>
              <a:ext uri="{FF2B5EF4-FFF2-40B4-BE49-F238E27FC236}">
                <a16:creationId xmlns:a16="http://schemas.microsoft.com/office/drawing/2014/main" id="{0A407728-694A-456A-5278-D7E0D76DD433}"/>
              </a:ext>
            </a:extLst>
          </p:cNvPr>
          <p:cNvSpPr>
            <a:spLocks noGrp="1"/>
          </p:cNvSpPr>
          <p:nvPr>
            <p:ph idx="1"/>
          </p:nvPr>
        </p:nvSpPr>
        <p:spPr/>
        <p:txBody>
          <a:bodyPr>
            <a:normAutofit fontScale="92500" lnSpcReduction="20000"/>
          </a:bodyPr>
          <a:lstStyle/>
          <a:p>
            <a:pPr marL="0" indent="0" algn="just">
              <a:buNone/>
            </a:pPr>
            <a:r>
              <a:rPr lang="en-US" sz="1900" dirty="0">
                <a:effectLst/>
                <a:latin typeface="Calibri" panose="020F0502020204030204" pitchFamily="34" charset="0"/>
                <a:ea typeface="Calibri" panose="020F0502020204030204" pitchFamily="34" charset="0"/>
                <a:cs typeface="Calibri" panose="020F0502020204030204" pitchFamily="34" charset="0"/>
              </a:rPr>
              <a:t>The movie recommendation system was created to offer users customized recommendations based on their search history. When a user searches for a movie, they've already seen, the system will recommend the top ten films that are the closest match. To aid consumers in making a decision, the system will also provide sentiment analysis of the reviews and specific information about the film. This helps people avoid wasting time looking up films they might or might not enjoy. The system's recommendations get more accurate as the movie database continues to grow, which boosts user happiness. Numerous new films are released each month, making it essential for the system's database to be updated frequently for best results. Future work will involve monitoring the movies that users in the area have searched for in order to suggest hot movies. To provide better 'location relevant' recommendations, we can attempt to link the user's watch history with the watch histories of other spatially contextual people (those in the area). Moreover, integrating user feedback from websites like Rotten Tomatoes, Metacritic, IMDB, etc. creates the opportunity for fusing our method with collaborative filtering strategies in a hybrid model to maximize the benefits of both paradigms</a:t>
            </a:r>
            <a:r>
              <a:rPr lang="en-US" sz="1700" dirty="0">
                <a:effectLst/>
                <a:latin typeface="Calibri" panose="020F0502020204030204" pitchFamily="34" charset="0"/>
                <a:ea typeface="Calibri" panose="020F0502020204030204" pitchFamily="34" charset="0"/>
                <a:cs typeface="Calibri" panose="020F0502020204030204" pitchFamily="34" charset="0"/>
              </a:rPr>
              <a:t>.</a:t>
            </a:r>
            <a:endParaRPr lang="en-IN" sz="17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p>
        </p:txBody>
      </p:sp>
      <p:pic>
        <p:nvPicPr>
          <p:cNvPr id="4" name="Picture 3">
            <a:extLst>
              <a:ext uri="{FF2B5EF4-FFF2-40B4-BE49-F238E27FC236}">
                <a16:creationId xmlns:a16="http://schemas.microsoft.com/office/drawing/2014/main" id="{88AC716B-7345-E5A8-8702-26890AADD0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257" y="244643"/>
            <a:ext cx="1665519" cy="1665519"/>
          </a:xfrm>
          <a:prstGeom prst="rect">
            <a:avLst/>
          </a:prstGeom>
        </p:spPr>
      </p:pic>
    </p:spTree>
    <p:extLst>
      <p:ext uri="{BB962C8B-B14F-4D97-AF65-F5344CB8AC3E}">
        <p14:creationId xmlns:p14="http://schemas.microsoft.com/office/powerpoint/2010/main" val="116110800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180</TotalTime>
  <Words>1933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Trebuchet MS</vt:lpstr>
      <vt:lpstr>Wingdings 3</vt:lpstr>
      <vt:lpstr>Facet</vt:lpstr>
      <vt:lpstr>HKBK College of Engineering  Department of Artificial Intelligence and Machine Learning </vt:lpstr>
      <vt:lpstr>MOVIE RECOMMENDATION SYSTEM</vt:lpstr>
      <vt:lpstr>ABSTRACT</vt:lpstr>
      <vt:lpstr>INTRODUCTION</vt:lpstr>
      <vt:lpstr>EXISTING SYSTEM</vt:lpstr>
      <vt:lpstr>PROPOSED SYSTEM</vt:lpstr>
      <vt:lpstr>SYSTEM REQUIREMENT SPECIFICATION</vt:lpstr>
      <vt:lpstr>SYSTEM REQUIREMENT SPECIFICATION</vt:lpstr>
      <vt:lpstr>CONCLUSION</vt:lpstr>
      <vt:lpstr>REFERENCES</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HKBK College of Engineering  Department of Artificial Intelligence and Machine Learning</dc:title>
  <dc:creator>Admin</dc:creator>
  <cp:lastModifiedBy>Keshav M</cp:lastModifiedBy>
  <cp:revision>14</cp:revision>
  <dcterms:created xsi:type="dcterms:W3CDTF">2024-09-30T09:04:13Z</dcterms:created>
  <dcterms:modified xsi:type="dcterms:W3CDTF">2024-12-08T10:50:30Z</dcterms:modified>
</cp:coreProperties>
</file>