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1" cy="68564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4820" y="5271515"/>
            <a:ext cx="11366500" cy="830580"/>
          </a:xfrm>
          <a:custGeom>
            <a:avLst/>
            <a:gdLst/>
            <a:ahLst/>
            <a:cxnLst/>
            <a:rect l="l" t="t" r="r" b="b"/>
            <a:pathLst>
              <a:path w="11366500" h="830579">
                <a:moveTo>
                  <a:pt x="11365992" y="0"/>
                </a:moveTo>
                <a:lnTo>
                  <a:pt x="0" y="0"/>
                </a:lnTo>
                <a:lnTo>
                  <a:pt x="0" y="830580"/>
                </a:lnTo>
                <a:lnTo>
                  <a:pt x="11365992" y="830580"/>
                </a:lnTo>
                <a:lnTo>
                  <a:pt x="11365992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28778"/>
            <a:ext cx="170942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295525"/>
            <a:ext cx="10358120" cy="340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/url?sa=i&amp;url=https://spacenews.com/next-commercial-falcon-heavy-mission-to-launch-debut-astranis-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n.wikipedia.org/w/index.php?title=List_of_Falcon_9_and_Falcon_Heavy_launches&amp;oldid=10276869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136" y="5227116"/>
            <a:ext cx="80276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spc="-775" dirty="0">
                <a:solidFill>
                  <a:srgbClr val="FFFFFF"/>
                </a:solidFill>
                <a:latin typeface="Trebuchet MS"/>
                <a:cs typeface="Trebuchet MS"/>
              </a:rPr>
              <a:t>Applied</a:t>
            </a:r>
            <a:r>
              <a:rPr sz="6000" b="1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-64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6000" b="1" spc="-5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-935">
                <a:solidFill>
                  <a:srgbClr val="FFFFFF"/>
                </a:solidFill>
                <a:latin typeface="Trebuchet MS"/>
                <a:cs typeface="Trebuchet MS"/>
              </a:rPr>
              <a:t>Scien</a:t>
            </a:r>
            <a:r>
              <a:rPr sz="6000" b="1" spc="-9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000" b="1" spc="-10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0" b="1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-775" smtClean="0">
                <a:solidFill>
                  <a:srgbClr val="FFFFFF"/>
                </a:solidFill>
                <a:latin typeface="Trebuchet MS"/>
                <a:cs typeface="Trebuchet MS"/>
              </a:rPr>
              <a:t>capst</a:t>
            </a:r>
            <a:r>
              <a:rPr sz="6000" b="1" spc="-910" smtClean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6000" b="1" spc="-965" smtClean="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484721"/>
            <a:ext cx="8386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Background image: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https://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www.google.com/url?sa=i&amp;url=https%3A%2F%2Fspacenews.com%2Fnext-commercial-falcon-heavy-mission-to-launch-debut-astranis-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satellite%2F&amp;psig=AOvVaw2Fk66iSj6PnCc2akAiFPco&amp;ust=1641344747041000&amp;source=images&amp;cd=vfe&amp;ved=0CAsQjRxqFwoTCLi42-bzlvUCFQAAAAAdAAAAABAG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4819" y="3973067"/>
            <a:ext cx="2499360" cy="1298575"/>
            <a:chOff x="464819" y="3973067"/>
            <a:chExt cx="2499360" cy="1298575"/>
          </a:xfrm>
        </p:grpSpPr>
        <p:sp>
          <p:nvSpPr>
            <p:cNvPr id="5" name="object 5"/>
            <p:cNvSpPr/>
            <p:nvPr/>
          </p:nvSpPr>
          <p:spPr>
            <a:xfrm>
              <a:off x="464819" y="3973067"/>
              <a:ext cx="2499360" cy="1298575"/>
            </a:xfrm>
            <a:custGeom>
              <a:avLst/>
              <a:gdLst/>
              <a:ahLst/>
              <a:cxnLst/>
              <a:rect l="l" t="t" r="r" b="b"/>
              <a:pathLst>
                <a:path w="2499360" h="1298575">
                  <a:moveTo>
                    <a:pt x="2499360" y="0"/>
                  </a:moveTo>
                  <a:lnTo>
                    <a:pt x="0" y="0"/>
                  </a:lnTo>
                  <a:lnTo>
                    <a:pt x="0" y="1298447"/>
                  </a:lnTo>
                  <a:lnTo>
                    <a:pt x="2499360" y="1298447"/>
                  </a:lnTo>
                  <a:lnTo>
                    <a:pt x="249936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91" y="4123943"/>
              <a:ext cx="2494788" cy="9966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220200" y="5483759"/>
            <a:ext cx="27432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400" b="1" spc="-100" dirty="0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lang="en-IN" sz="2400" b="1" spc="-100" dirty="0" err="1" smtClean="0">
                <a:solidFill>
                  <a:srgbClr val="FFFFFF"/>
                </a:solidFill>
                <a:latin typeface="Arial"/>
                <a:cs typeface="Arial"/>
              </a:rPr>
              <a:t>Keshav</a:t>
            </a:r>
            <a:r>
              <a:rPr lang="en-IN" sz="2400" b="1" spc="-1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400" b="1" spc="-100" dirty="0" err="1" smtClean="0">
                <a:solidFill>
                  <a:srgbClr val="FFFFFF"/>
                </a:solidFill>
                <a:latin typeface="Arial"/>
                <a:cs typeface="Arial"/>
              </a:rPr>
              <a:t>Hisariya</a:t>
            </a:r>
            <a:endParaRPr sz="2400">
              <a:latin typeface="Arial"/>
              <a:cs typeface="Arial"/>
            </a:endParaRPr>
          </a:p>
          <a:p>
            <a:pPr marL="697865">
              <a:lnSpc>
                <a:spcPct val="100000"/>
              </a:lnSpc>
              <a:spcBef>
                <a:spcPts val="35"/>
              </a:spcBef>
            </a:pPr>
            <a:r>
              <a:rPr sz="1800" b="1" spc="-95">
                <a:solidFill>
                  <a:srgbClr val="FFFFFF"/>
                </a:solidFill>
                <a:latin typeface="Arial"/>
                <a:cs typeface="Arial"/>
              </a:rPr>
              <a:t>Apri</a:t>
            </a:r>
            <a:r>
              <a:rPr sz="1800" b="1" spc="-3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800" b="1" spc="-5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800" b="1" spc="-35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b="1" spc="-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42338"/>
            <a:ext cx="10090150" cy="448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Matplotlib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Seaborn</a:t>
            </a:r>
            <a:endParaRPr sz="2400">
              <a:latin typeface="Calibri"/>
              <a:cs typeface="Calibri"/>
            </a:endParaRPr>
          </a:p>
          <a:p>
            <a:pPr marL="698500" marR="93345" lvl="1" indent="-228600">
              <a:lnSpc>
                <a:spcPct val="8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Matplotlib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Seaborn </a:t>
            </a:r>
            <a:r>
              <a:rPr sz="2000" spc="-10" dirty="0">
                <a:latin typeface="Calibri"/>
                <a:cs typeface="Calibri"/>
              </a:rPr>
              <a:t>libraries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scatterplots,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bar charts,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line</a:t>
            </a:r>
            <a:r>
              <a:rPr sz="2000" dirty="0">
                <a:latin typeface="Calibri"/>
                <a:cs typeface="Calibri"/>
              </a:rPr>
              <a:t> charts.</a:t>
            </a:r>
            <a:endParaRPr sz="2000">
              <a:latin typeface="Calibri"/>
              <a:cs typeface="Calibri"/>
            </a:endParaRPr>
          </a:p>
          <a:p>
            <a:pPr marL="698500" marR="27940" lvl="1" indent="-228600">
              <a:lnSpc>
                <a:spcPts val="1920"/>
              </a:lnSpc>
              <a:spcBef>
                <a:spcPts val="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charts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several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relationship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between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flight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number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launch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site</a:t>
            </a:r>
            <a:endParaRPr sz="19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relationship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between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payload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mass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launch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site</a:t>
            </a:r>
            <a:endParaRPr sz="19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relationship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between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success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rate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orbit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type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Folium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interactive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maps.</a:t>
            </a:r>
            <a:endParaRPr sz="20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Folium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5" dirty="0">
                <a:latin typeface="Calibri"/>
                <a:cs typeface="Calibri"/>
              </a:rPr>
              <a:t> to: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Mark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Mark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succeeded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  <a:p>
            <a:pPr marL="1155700" marR="205740" lvl="2" indent="-228600">
              <a:lnSpc>
                <a:spcPts val="1730"/>
              </a:lnSpc>
              <a:spcBef>
                <a:spcPts val="48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Mark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distances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proximities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nearest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city,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railway,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highway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0743" y="3907535"/>
            <a:ext cx="2353055" cy="9052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4455" y="1632204"/>
            <a:ext cx="2648711" cy="774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87058" y="1717796"/>
            <a:ext cx="1825588" cy="4272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128778"/>
            <a:ext cx="31616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METHODOLOGY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4122" y="761238"/>
            <a:ext cx="240601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900" b="1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340" dirty="0">
                <a:solidFill>
                  <a:srgbClr val="FFFFFF"/>
                </a:solidFill>
                <a:latin typeface="Trebuchet MS"/>
                <a:cs typeface="Trebuchet MS"/>
              </a:rPr>
              <a:t>sua</a:t>
            </a:r>
            <a:r>
              <a:rPr sz="2900" b="1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320" dirty="0">
                <a:solidFill>
                  <a:srgbClr val="FFFFFF"/>
                </a:solidFill>
                <a:latin typeface="Trebuchet MS"/>
                <a:cs typeface="Trebuchet MS"/>
              </a:rPr>
              <a:t>iz</a:t>
            </a:r>
            <a:r>
              <a:rPr sz="2900" b="1" spc="-4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330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650120"/>
            <a:ext cx="10119360" cy="22580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Dash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28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15" dirty="0">
                <a:latin typeface="Calibri"/>
                <a:cs typeface="Calibri"/>
              </a:rPr>
              <a:t> 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Dash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interactive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toggle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dropdown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menu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range </a:t>
            </a:r>
            <a:r>
              <a:rPr sz="2000" spc="-35" dirty="0">
                <a:latin typeface="Calibri"/>
                <a:cs typeface="Calibri"/>
              </a:rPr>
              <a:t>slider.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pie </a:t>
            </a:r>
            <a:r>
              <a:rPr sz="2000" dirty="0">
                <a:latin typeface="Calibri"/>
                <a:cs typeface="Calibri"/>
              </a:rPr>
              <a:t>chart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scatterplot,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interactive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total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 launches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site</a:t>
            </a:r>
            <a:endParaRPr sz="1800">
              <a:latin typeface="Calibri"/>
              <a:cs typeface="Calibri"/>
            </a:endParaRPr>
          </a:p>
          <a:p>
            <a:pPr marL="1155700" marR="59055" lvl="2" indent="-228600">
              <a:lnSpc>
                <a:spcPts val="1939"/>
              </a:lnSpc>
              <a:spcBef>
                <a:spcPts val="5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payload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mission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(success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failure)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3456940"/>
            <a:chOff x="0" y="0"/>
            <a:chExt cx="12192000" cy="34569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499870"/>
            </a:xfrm>
            <a:custGeom>
              <a:avLst/>
              <a:gdLst/>
              <a:ahLst/>
              <a:cxnLst/>
              <a:rect l="l" t="t" r="r" b="b"/>
              <a:pathLst>
                <a:path w="12192000" h="1499870">
                  <a:moveTo>
                    <a:pt x="12192000" y="0"/>
                  </a:moveTo>
                  <a:lnTo>
                    <a:pt x="0" y="0"/>
                  </a:lnTo>
                  <a:lnTo>
                    <a:pt x="0" y="1499615"/>
                  </a:lnTo>
                  <a:lnTo>
                    <a:pt x="12192000" y="14996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3076" y="1306067"/>
              <a:ext cx="2150364" cy="21503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28778"/>
            <a:ext cx="31616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METHODOLOGY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4122" y="761238"/>
            <a:ext cx="240601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900" b="1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340" dirty="0">
                <a:solidFill>
                  <a:srgbClr val="FFFFFF"/>
                </a:solidFill>
                <a:latin typeface="Trebuchet MS"/>
                <a:cs typeface="Trebuchet MS"/>
              </a:rPr>
              <a:t>sua</a:t>
            </a:r>
            <a:r>
              <a:rPr sz="2900" b="1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320" dirty="0">
                <a:solidFill>
                  <a:srgbClr val="FFFFFF"/>
                </a:solidFill>
                <a:latin typeface="Trebuchet MS"/>
                <a:cs typeface="Trebuchet MS"/>
              </a:rPr>
              <a:t>iz</a:t>
            </a:r>
            <a:r>
              <a:rPr sz="2900" b="1" spc="-4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330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10588"/>
            <a:ext cx="9912350" cy="4450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Scikit-learn </a:t>
            </a:r>
            <a:r>
              <a:rPr sz="2400" spc="-5" dirty="0">
                <a:latin typeface="Calibri"/>
                <a:cs typeface="Calibri"/>
              </a:rPr>
              <a:t>library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dirty="0">
                <a:latin typeface="Calibri"/>
                <a:cs typeface="Calibri"/>
              </a:rPr>
              <a:t>machine learning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prediction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phase</a:t>
            </a:r>
            <a:r>
              <a:rPr sz="2400" dirty="0">
                <a:latin typeface="Calibri"/>
                <a:cs typeface="Calibri"/>
              </a:rPr>
              <a:t> include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steps: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8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Standardizing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Splitting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5" dirty="0">
                <a:latin typeface="Calibri"/>
                <a:cs typeface="Calibri"/>
              </a:rPr>
              <a:t> training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Creating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models,</a:t>
            </a:r>
            <a:r>
              <a:rPr sz="2000" dirty="0">
                <a:latin typeface="Calibri"/>
                <a:cs typeface="Calibri"/>
              </a:rPr>
              <a:t> which include: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(SVM)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libri"/>
                <a:cs typeface="Calibri"/>
              </a:rPr>
              <a:t>Decision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libri"/>
                <a:cs typeface="Calibri"/>
              </a:rPr>
              <a:t>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nearest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neighbors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Fit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hyperparameters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libri"/>
                <a:cs typeface="Calibri"/>
              </a:rPr>
              <a:t>Evaluate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models </a:t>
            </a:r>
            <a:r>
              <a:rPr sz="2000" spc="-5" dirty="0">
                <a:latin typeface="Calibri"/>
                <a:cs typeface="Calibri"/>
              </a:rPr>
              <a:t>based 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confusion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935" y="2542032"/>
            <a:ext cx="1876044" cy="10104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28778"/>
            <a:ext cx="31616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METHODOLOGY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4122" y="761238"/>
            <a:ext cx="367030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30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900" b="1" spc="-395" dirty="0">
                <a:solidFill>
                  <a:srgbClr val="FFFFFF"/>
                </a:solidFill>
                <a:latin typeface="Trebuchet MS"/>
                <a:cs typeface="Trebuchet MS"/>
              </a:rPr>
              <a:t>hine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20" dirty="0">
                <a:solidFill>
                  <a:srgbClr val="FFFFFF"/>
                </a:solidFill>
                <a:latin typeface="Trebuchet MS"/>
                <a:cs typeface="Trebuchet MS"/>
              </a:rPr>
              <a:t>Learn</a:t>
            </a:r>
            <a:r>
              <a:rPr sz="2900" b="1" spc="-2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330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2900" b="1" spc="-45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iction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441387"/>
            <a:ext cx="10034905" cy="29114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split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sections: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(EDA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SQL)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Matplotlib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Seaborn (EDA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Folium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Dash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Predictive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 all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graphs that </a:t>
            </a:r>
            <a:r>
              <a:rPr sz="2400" spc="-45" dirty="0">
                <a:latin typeface="Calibri"/>
                <a:cs typeface="Calibri"/>
              </a:rPr>
              <a:t>follow, </a:t>
            </a:r>
            <a:r>
              <a:rPr sz="2400" dirty="0">
                <a:latin typeface="Calibri"/>
                <a:cs typeface="Calibri"/>
              </a:rPr>
              <a:t>class 0 </a:t>
            </a:r>
            <a:r>
              <a:rPr sz="2400" spc="-10" dirty="0">
                <a:latin typeface="Calibri"/>
                <a:cs typeface="Calibri"/>
              </a:rPr>
              <a:t>represents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failed </a:t>
            </a:r>
            <a:r>
              <a:rPr sz="2400" dirty="0">
                <a:latin typeface="Calibri"/>
                <a:cs typeface="Calibri"/>
              </a:rPr>
              <a:t>launch </a:t>
            </a:r>
            <a:r>
              <a:rPr sz="2400" spc="-10" dirty="0">
                <a:latin typeface="Calibri"/>
                <a:cs typeface="Calibri"/>
              </a:rPr>
              <a:t>outcome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represents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10" dirty="0">
                <a:latin typeface="Calibri"/>
                <a:cs typeface="Calibri"/>
              </a:rPr>
              <a:t> outcome.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286639"/>
            <a:ext cx="20015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5" dirty="0"/>
              <a:t>RESULTS</a:t>
            </a:r>
            <a:endParaRPr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7427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unique</a:t>
            </a:r>
            <a:r>
              <a:rPr sz="2400" dirty="0">
                <a:latin typeface="Calibri"/>
                <a:cs typeface="Calibri"/>
              </a:rPr>
              <a:t> launch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mission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162170"/>
            <a:ext cx="5856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5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</a:t>
            </a:r>
            <a:r>
              <a:rPr sz="2400" spc="-10" dirty="0">
                <a:latin typeface="Calibri"/>
                <a:cs typeface="Calibri"/>
              </a:rPr>
              <a:t> where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sites</a:t>
            </a:r>
            <a:r>
              <a:rPr sz="2400" spc="-5" dirty="0">
                <a:latin typeface="Calibri"/>
                <a:cs typeface="Calibri"/>
              </a:rPr>
              <a:t> begin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‘CCA’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4122" y="761238"/>
            <a:ext cx="247523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84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(E</a:t>
            </a:r>
            <a:r>
              <a:rPr sz="2900" b="1" spc="-5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55" dirty="0">
                <a:solidFill>
                  <a:srgbClr val="FFFFFF"/>
                </a:solidFill>
                <a:latin typeface="Trebuchet MS"/>
                <a:cs typeface="Trebuchet MS"/>
              </a:rPr>
              <a:t>SQL)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95" y="2587021"/>
            <a:ext cx="1308551" cy="1295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05" y="4899092"/>
            <a:ext cx="12072017" cy="13517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58670"/>
            <a:ext cx="857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</a:t>
            </a:r>
            <a:r>
              <a:rPr sz="2400" dirty="0">
                <a:latin typeface="Calibri"/>
                <a:cs typeface="Calibri"/>
              </a:rPr>
              <a:t> mass </a:t>
            </a:r>
            <a:r>
              <a:rPr sz="2400" spc="-5" dirty="0">
                <a:latin typeface="Calibri"/>
                <a:cs typeface="Calibri"/>
              </a:rPr>
              <a:t>carried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boosters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NASA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(CRS)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427603"/>
            <a:ext cx="7732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carried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booster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F9 </a:t>
            </a:r>
            <a:r>
              <a:rPr sz="2400" spc="-10" dirty="0">
                <a:latin typeface="Calibri"/>
                <a:cs typeface="Calibri"/>
              </a:rPr>
              <a:t>v1.1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796408"/>
            <a:ext cx="10099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ground </a:t>
            </a:r>
            <a:r>
              <a:rPr sz="2400" spc="-5" dirty="0">
                <a:latin typeface="Calibri"/>
                <a:cs typeface="Calibri"/>
              </a:rPr>
              <a:t>pad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achieved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4122" y="761238"/>
            <a:ext cx="247523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84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(E</a:t>
            </a:r>
            <a:r>
              <a:rPr sz="2900" b="1" spc="-5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55" dirty="0">
                <a:solidFill>
                  <a:srgbClr val="FFFFFF"/>
                </a:solidFill>
                <a:latin typeface="Trebuchet MS"/>
                <a:cs typeface="Trebuchet MS"/>
              </a:rPr>
              <a:t>SQL)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871" y="2794507"/>
            <a:ext cx="2718278" cy="4953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0855" y="4139043"/>
            <a:ext cx="3746500" cy="5024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8146" y="5555832"/>
            <a:ext cx="4139708" cy="501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80691"/>
            <a:ext cx="991870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boosters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drone</a:t>
            </a:r>
            <a:r>
              <a:rPr sz="2400" spc="-5" dirty="0">
                <a:latin typeface="Calibri"/>
                <a:cs typeface="Calibri"/>
              </a:rPr>
              <a:t> ship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greater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4000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591253"/>
            <a:ext cx="77349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mission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4122" y="761238"/>
            <a:ext cx="247523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84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(E</a:t>
            </a:r>
            <a:r>
              <a:rPr sz="2900" b="1" spc="-5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55" dirty="0">
                <a:solidFill>
                  <a:srgbClr val="FFFFFF"/>
                </a:solidFill>
                <a:latin typeface="Trebuchet MS"/>
                <a:cs typeface="Trebuchet MS"/>
              </a:rPr>
              <a:t>SQL)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590" y="2896903"/>
            <a:ext cx="1372061" cy="12958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5449" y="5284978"/>
            <a:ext cx="4736603" cy="501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97428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booster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versions</a:t>
            </a:r>
            <a:r>
              <a:rPr sz="2400" dirty="0">
                <a:latin typeface="Calibri"/>
                <a:cs typeface="Calibri"/>
              </a:rPr>
              <a:t> 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carried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maximum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247523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84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(E</a:t>
            </a:r>
            <a:r>
              <a:rPr sz="2900" b="1" spc="-5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55" dirty="0">
                <a:solidFill>
                  <a:srgbClr val="FFFFFF"/>
                </a:solidFill>
                <a:latin typeface="Trebuchet MS"/>
                <a:cs typeface="Trebuchet MS"/>
              </a:rPr>
              <a:t>SQL)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181" y="2728182"/>
            <a:ext cx="1372061" cy="3631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102698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failed </a:t>
            </a:r>
            <a:r>
              <a:rPr sz="2400" dirty="0">
                <a:latin typeface="Calibri"/>
                <a:cs typeface="Calibri"/>
              </a:rPr>
              <a:t>landing </a:t>
            </a:r>
            <a:r>
              <a:rPr sz="2400" spc="-10" dirty="0">
                <a:latin typeface="Calibri"/>
                <a:cs typeface="Calibri"/>
              </a:rPr>
              <a:t>outcomes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drone </a:t>
            </a:r>
            <a:r>
              <a:rPr sz="2400" spc="-5" dirty="0">
                <a:latin typeface="Calibri"/>
                <a:cs typeface="Calibri"/>
              </a:rPr>
              <a:t>ship,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5" dirty="0">
                <a:latin typeface="Calibri"/>
                <a:cs typeface="Calibri"/>
              </a:rPr>
              <a:t>booster </a:t>
            </a:r>
            <a:r>
              <a:rPr sz="2400" spc="-10" dirty="0">
                <a:latin typeface="Calibri"/>
                <a:cs typeface="Calibri"/>
              </a:rPr>
              <a:t>versions, </a:t>
            </a:r>
            <a:r>
              <a:rPr sz="2400" dirty="0">
                <a:latin typeface="Calibri"/>
                <a:cs typeface="Calibri"/>
              </a:rPr>
              <a:t>and launch </a:t>
            </a:r>
            <a:r>
              <a:rPr sz="2400" spc="-10" dirty="0">
                <a:latin typeface="Calibri"/>
                <a:cs typeface="Calibri"/>
              </a:rPr>
              <a:t>site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year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578479"/>
            <a:ext cx="102304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count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landing </a:t>
            </a:r>
            <a:r>
              <a:rPr sz="2400" spc="-10" dirty="0">
                <a:latin typeface="Calibri"/>
                <a:cs typeface="Calibri"/>
              </a:rPr>
              <a:t>outcomes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date </a:t>
            </a:r>
            <a:r>
              <a:rPr sz="2400" spc="-5" dirty="0">
                <a:latin typeface="Calibri"/>
                <a:cs typeface="Calibri"/>
              </a:rPr>
              <a:t>2010-06-04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2017-03-20,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descending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4122" y="761238"/>
            <a:ext cx="247523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84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(E</a:t>
            </a:r>
            <a:r>
              <a:rPr sz="2900" b="1" spc="-5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55" dirty="0">
                <a:solidFill>
                  <a:srgbClr val="FFFFFF"/>
                </a:solidFill>
                <a:latin typeface="Trebuchet MS"/>
                <a:cs typeface="Trebuchet MS"/>
              </a:rPr>
              <a:t>SQL)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955" y="2677667"/>
            <a:ext cx="3561588" cy="10104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660" y="4374134"/>
            <a:ext cx="2248886" cy="23379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710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flight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62528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00" dirty="0">
                <a:solidFill>
                  <a:srgbClr val="FFFFFF"/>
                </a:solidFill>
                <a:latin typeface="Trebuchet MS"/>
                <a:cs typeface="Trebuchet MS"/>
              </a:rPr>
              <a:t>Matplotlib</a:t>
            </a:r>
            <a:r>
              <a:rPr sz="29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Seaborn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34" dirty="0">
                <a:solidFill>
                  <a:srgbClr val="FFFFFF"/>
                </a:solidFill>
                <a:latin typeface="Trebuchet MS"/>
                <a:cs typeface="Trebuchet MS"/>
              </a:rPr>
              <a:t>(EDA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9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Visualization)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2749" y="2566708"/>
            <a:ext cx="7486549" cy="40275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6730"/>
            <a:chOff x="0" y="0"/>
            <a:chExt cx="1218946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1" cy="68564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8056" y="374904"/>
              <a:ext cx="11296015" cy="6106795"/>
            </a:xfrm>
            <a:custGeom>
              <a:avLst/>
              <a:gdLst/>
              <a:ahLst/>
              <a:cxnLst/>
              <a:rect l="l" t="t" r="r" b="b"/>
              <a:pathLst>
                <a:path w="11296015" h="6106795">
                  <a:moveTo>
                    <a:pt x="11295888" y="0"/>
                  </a:moveTo>
                  <a:lnTo>
                    <a:pt x="0" y="0"/>
                  </a:lnTo>
                  <a:lnTo>
                    <a:pt x="0" y="6106668"/>
                  </a:lnTo>
                  <a:lnTo>
                    <a:pt x="11295888" y="6106668"/>
                  </a:lnTo>
                  <a:lnTo>
                    <a:pt x="11295888" y="0"/>
                  </a:lnTo>
                  <a:close/>
                </a:path>
              </a:pathLst>
            </a:custGeom>
            <a:solidFill>
              <a:srgbClr val="000000">
                <a:alpha val="474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7972" y="1114501"/>
            <a:ext cx="20923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10" dirty="0"/>
              <a:t>OUTLINE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1307972" y="2388260"/>
            <a:ext cx="3061970" cy="30924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340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28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uti</a:t>
            </a:r>
            <a:r>
              <a:rPr sz="28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Summary</a:t>
            </a:r>
            <a:endParaRPr sz="2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Introduction</a:t>
            </a:r>
            <a:endParaRPr sz="2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Methodology</a:t>
            </a:r>
            <a:endParaRPr sz="2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1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endParaRPr sz="2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9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Discussion</a:t>
            </a:r>
            <a:endParaRPr sz="2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Conclusion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709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</a:t>
            </a:r>
            <a:r>
              <a:rPr sz="2400" dirty="0">
                <a:latin typeface="Calibri"/>
                <a:cs typeface="Calibri"/>
              </a:rPr>
              <a:t> mass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62528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00" dirty="0">
                <a:solidFill>
                  <a:srgbClr val="FFFFFF"/>
                </a:solidFill>
                <a:latin typeface="Trebuchet MS"/>
                <a:cs typeface="Trebuchet MS"/>
              </a:rPr>
              <a:t>Matplotlib</a:t>
            </a:r>
            <a:r>
              <a:rPr sz="29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Seaborn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34" dirty="0">
                <a:solidFill>
                  <a:srgbClr val="FFFFFF"/>
                </a:solidFill>
                <a:latin typeface="Trebuchet MS"/>
                <a:cs typeface="Trebuchet MS"/>
              </a:rPr>
              <a:t>(EDA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9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Visualization)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0556" y="2446705"/>
            <a:ext cx="7587216" cy="4081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679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5" dirty="0">
                <a:latin typeface="Calibri"/>
                <a:cs typeface="Calibri"/>
              </a:rPr>
              <a:t> success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orbit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62528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00" dirty="0">
                <a:solidFill>
                  <a:srgbClr val="FFFFFF"/>
                </a:solidFill>
                <a:latin typeface="Trebuchet MS"/>
                <a:cs typeface="Trebuchet MS"/>
              </a:rPr>
              <a:t>Matplotlib</a:t>
            </a:r>
            <a:r>
              <a:rPr sz="29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Seaborn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34" dirty="0">
                <a:solidFill>
                  <a:srgbClr val="FFFFFF"/>
                </a:solidFill>
                <a:latin typeface="Trebuchet MS"/>
                <a:cs typeface="Trebuchet MS"/>
              </a:rPr>
              <a:t>(EDA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9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Visualization)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596" y="2601680"/>
            <a:ext cx="5641404" cy="37704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6989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flight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orbit</a:t>
            </a:r>
            <a:r>
              <a:rPr sz="2400" dirty="0">
                <a:latin typeface="Calibri"/>
                <a:cs typeface="Calibri"/>
              </a:rPr>
              <a:t> 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62528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00" dirty="0">
                <a:solidFill>
                  <a:srgbClr val="FFFFFF"/>
                </a:solidFill>
                <a:latin typeface="Trebuchet MS"/>
                <a:cs typeface="Trebuchet MS"/>
              </a:rPr>
              <a:t>Matplotlib</a:t>
            </a:r>
            <a:r>
              <a:rPr sz="29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Seaborn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34" dirty="0">
                <a:solidFill>
                  <a:srgbClr val="FFFFFF"/>
                </a:solidFill>
                <a:latin typeface="Trebuchet MS"/>
                <a:cs typeface="Trebuchet MS"/>
              </a:rPr>
              <a:t>(EDA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9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Visualization)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5054" y="2527291"/>
            <a:ext cx="7288094" cy="412446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6974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relationship between payload </a:t>
            </a:r>
            <a:r>
              <a:rPr sz="2400" dirty="0">
                <a:latin typeface="Calibri"/>
                <a:cs typeface="Calibri"/>
              </a:rPr>
              <a:t>mass and</a:t>
            </a:r>
            <a:r>
              <a:rPr sz="2400" spc="-5" dirty="0">
                <a:latin typeface="Calibri"/>
                <a:cs typeface="Calibri"/>
              </a:rPr>
              <a:t> orbit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62528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00" dirty="0">
                <a:solidFill>
                  <a:srgbClr val="FFFFFF"/>
                </a:solidFill>
                <a:latin typeface="Trebuchet MS"/>
                <a:cs typeface="Trebuchet MS"/>
              </a:rPr>
              <a:t>Matplotlib</a:t>
            </a:r>
            <a:r>
              <a:rPr sz="29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Seaborn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34" dirty="0">
                <a:solidFill>
                  <a:srgbClr val="FFFFFF"/>
                </a:solidFill>
                <a:latin typeface="Trebuchet MS"/>
                <a:cs typeface="Trebuchet MS"/>
              </a:rPr>
              <a:t>(EDA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9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Visualization)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3117" y="2506612"/>
            <a:ext cx="7248402" cy="41024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4165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yearly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62528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00" dirty="0">
                <a:solidFill>
                  <a:srgbClr val="FFFFFF"/>
                </a:solidFill>
                <a:latin typeface="Trebuchet MS"/>
                <a:cs typeface="Trebuchet MS"/>
              </a:rPr>
              <a:t>Matplotlib</a:t>
            </a:r>
            <a:r>
              <a:rPr sz="29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Seaborn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34" dirty="0">
                <a:solidFill>
                  <a:srgbClr val="FFFFFF"/>
                </a:solidFill>
                <a:latin typeface="Trebuchet MS"/>
                <a:cs typeface="Trebuchet MS"/>
              </a:rPr>
              <a:t>(EDA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9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Visualization)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608" y="2452434"/>
            <a:ext cx="7076805" cy="41662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309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88328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65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900" b="1" spc="-305" dirty="0">
                <a:solidFill>
                  <a:srgbClr val="FFFFFF"/>
                </a:solidFill>
                <a:latin typeface="Trebuchet MS"/>
                <a:cs typeface="Trebuchet MS"/>
              </a:rPr>
              <a:t>ol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515" dirty="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9235" y="2499360"/>
            <a:ext cx="7653527" cy="39121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36558"/>
            <a:ext cx="9575800" cy="10515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succeeded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launches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10" dirty="0">
                <a:latin typeface="Calibri"/>
                <a:cs typeface="Calibri"/>
              </a:rPr>
              <a:t> site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zoom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 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green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tags.</a:t>
            </a:r>
            <a:r>
              <a:rPr sz="2000" spc="-10" dirty="0">
                <a:latin typeface="Calibri"/>
                <a:cs typeface="Calibri"/>
              </a:rPr>
              <a:t> Each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green </a:t>
            </a:r>
            <a:r>
              <a:rPr sz="2000" spc="-10" dirty="0">
                <a:latin typeface="Calibri"/>
                <a:cs typeface="Calibri"/>
              </a:rPr>
              <a:t>tag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successful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10" dirty="0">
                <a:latin typeface="Calibri"/>
                <a:cs typeface="Calibri"/>
              </a:rPr>
              <a:t>red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failed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88328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65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900" b="1" spc="-305" dirty="0">
                <a:solidFill>
                  <a:srgbClr val="FFFFFF"/>
                </a:solidFill>
                <a:latin typeface="Trebuchet MS"/>
                <a:cs typeface="Trebuchet MS"/>
              </a:rPr>
              <a:t>ol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515" dirty="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611" y="3011423"/>
            <a:ext cx="8494776" cy="35448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10161270" cy="13366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1115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distances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a launch </a:t>
            </a:r>
            <a:r>
              <a:rPr sz="2400" spc="-10" dirty="0">
                <a:latin typeface="Calibri"/>
                <a:cs typeface="Calibri"/>
              </a:rPr>
              <a:t>site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proximities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nearest </a:t>
            </a:r>
            <a:r>
              <a:rPr sz="2400" spc="-35" dirty="0">
                <a:latin typeface="Calibri"/>
                <a:cs typeface="Calibri"/>
              </a:rPr>
              <a:t>city,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railway,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highway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The picture below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distance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VAFB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SLC-4E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nearest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coastline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88328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65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900" b="1" spc="-305" dirty="0">
                <a:solidFill>
                  <a:srgbClr val="FFFFFF"/>
                </a:solidFill>
                <a:latin typeface="Trebuchet MS"/>
                <a:cs typeface="Trebuchet MS"/>
              </a:rPr>
              <a:t>ol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515" dirty="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807" y="3375659"/>
            <a:ext cx="6120384" cy="33497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88922"/>
            <a:ext cx="10094595" cy="126936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picture below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shows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launch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CCAFS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LC-40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chosen.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represents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73.1%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launches </a:t>
            </a:r>
            <a:r>
              <a:rPr sz="2400" spc="-5" dirty="0">
                <a:latin typeface="Calibri"/>
                <a:cs typeface="Calibri"/>
              </a:rPr>
              <a:t>done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CCAFS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LC-40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failed</a:t>
            </a:r>
            <a:r>
              <a:rPr sz="2400" spc="-5" dirty="0">
                <a:latin typeface="Calibri"/>
                <a:cs typeface="Calibri"/>
              </a:rPr>
              <a:t> launches.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65849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sh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131" y="3110487"/>
            <a:ext cx="8729464" cy="36103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0361"/>
            <a:ext cx="10097135" cy="1177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picture below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shows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scatterplot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 </a:t>
            </a:r>
            <a:r>
              <a:rPr sz="2400" dirty="0">
                <a:latin typeface="Calibri"/>
                <a:cs typeface="Calibri"/>
              </a:rPr>
              <a:t>mass </a:t>
            </a:r>
            <a:r>
              <a:rPr sz="2400" spc="-15" dirty="0">
                <a:latin typeface="Calibri"/>
                <a:cs typeface="Calibri"/>
              </a:rPr>
              <a:t>range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2000kg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8000kg.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failed</a:t>
            </a:r>
            <a:r>
              <a:rPr sz="2400" dirty="0">
                <a:latin typeface="Calibri"/>
                <a:cs typeface="Calibri"/>
              </a:rPr>
              <a:t> launches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launches.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65849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355" dirty="0">
                <a:solidFill>
                  <a:srgbClr val="FFFFFF"/>
                </a:solidFill>
                <a:latin typeface="Trebuchet MS"/>
                <a:cs typeface="Trebuchet MS"/>
              </a:rPr>
              <a:t>sh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429" y="3398617"/>
            <a:ext cx="9409140" cy="33267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2638"/>
            <a:ext cx="10215245" cy="41001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capstone </a:t>
            </a:r>
            <a:r>
              <a:rPr sz="2400" spc="-10" dirty="0">
                <a:latin typeface="Calibri"/>
                <a:cs typeface="Calibri"/>
              </a:rPr>
              <a:t>project,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predict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SpaceX </a:t>
            </a:r>
            <a:r>
              <a:rPr sz="2400" spc="-15" dirty="0">
                <a:latin typeface="Calibri"/>
                <a:cs typeface="Calibri"/>
              </a:rPr>
              <a:t>Falcon </a:t>
            </a:r>
            <a:r>
              <a:rPr sz="2400" dirty="0">
                <a:latin typeface="Calibri"/>
                <a:cs typeface="Calibri"/>
              </a:rPr>
              <a:t>9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20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will land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spc="-5" dirty="0">
                <a:latin typeface="Calibri"/>
                <a:cs typeface="Calibri"/>
              </a:rPr>
              <a:t> machine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main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8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collection,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wrangling,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formatting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Exploratory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libri"/>
                <a:cs typeface="Calibri"/>
              </a:rPr>
              <a:t>Interactive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Machine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-5" dirty="0">
                <a:latin typeface="Calibri"/>
                <a:cs typeface="Calibri"/>
              </a:rPr>
              <a:t> prediction</a:t>
            </a:r>
            <a:endParaRPr sz="2000">
              <a:latin typeface="Calibri"/>
              <a:cs typeface="Calibri"/>
            </a:endParaRPr>
          </a:p>
          <a:p>
            <a:pPr marL="241300" marR="369570" indent="-228600">
              <a:lnSpc>
                <a:spcPts val="259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spc="-10" dirty="0">
                <a:latin typeface="Calibri"/>
                <a:cs typeface="Calibri"/>
              </a:rPr>
              <a:t>graphs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rocket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launches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correlation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outcome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launches,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i.e., </a:t>
            </a:r>
            <a:r>
              <a:rPr sz="2400" spc="-5" dirty="0">
                <a:latin typeface="Calibri"/>
                <a:cs typeface="Calibri"/>
              </a:rPr>
              <a:t>success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failure.</a:t>
            </a:r>
            <a:endParaRPr sz="2400">
              <a:latin typeface="Calibri"/>
              <a:cs typeface="Calibri"/>
            </a:endParaRPr>
          </a:p>
          <a:p>
            <a:pPr marL="241300" marR="1124585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It is also </a:t>
            </a:r>
            <a:r>
              <a:rPr sz="2400" spc="-10" dirty="0">
                <a:latin typeface="Calibri"/>
                <a:cs typeface="Calibri"/>
              </a:rPr>
              <a:t>concluded </a:t>
            </a:r>
            <a:r>
              <a:rPr sz="2400" spc="-5" dirty="0">
                <a:latin typeface="Calibri"/>
                <a:cs typeface="Calibri"/>
              </a:rPr>
              <a:t>that decision </a:t>
            </a:r>
            <a:r>
              <a:rPr sz="2400" spc="-10" dirty="0">
                <a:latin typeface="Calibri"/>
                <a:cs typeface="Calibri"/>
              </a:rPr>
              <a:t>tree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machine </a:t>
            </a:r>
            <a:r>
              <a:rPr sz="2400" dirty="0">
                <a:latin typeface="Calibri"/>
                <a:cs typeface="Calibri"/>
              </a:rPr>
              <a:t>learning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predict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Falcon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20" dirty="0">
                <a:latin typeface="Calibri"/>
                <a:cs typeface="Calibri"/>
              </a:rPr>
              <a:t> first stage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 </a:t>
            </a:r>
            <a:r>
              <a:rPr sz="2400" spc="-20" dirty="0">
                <a:latin typeface="Calibri"/>
                <a:cs typeface="Calibri"/>
              </a:rPr>
              <a:t>successfully.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286639"/>
            <a:ext cx="5245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790" dirty="0"/>
              <a:t>EXECUTIVE</a:t>
            </a:r>
            <a:r>
              <a:rPr sz="5400" spc="-445" dirty="0"/>
              <a:t> </a:t>
            </a:r>
            <a:r>
              <a:rPr sz="5400" spc="-710" dirty="0"/>
              <a:t>SUMMA</a:t>
            </a:r>
            <a:r>
              <a:rPr sz="5400" spc="-755" dirty="0"/>
              <a:t>R</a:t>
            </a:r>
            <a:r>
              <a:rPr sz="5400" spc="-780" dirty="0"/>
              <a:t>Y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36558"/>
            <a:ext cx="5765800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Logistic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GridSearchCV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0.8464285714285713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test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0.8333333333333334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Confusion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24479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2900" b="1" spc="-45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05" dirty="0">
                <a:solidFill>
                  <a:srgbClr val="FFFFFF"/>
                </a:solidFill>
                <a:latin typeface="Trebuchet MS"/>
                <a:cs typeface="Trebuchet MS"/>
              </a:rPr>
              <a:t>icti</a:t>
            </a:r>
            <a:r>
              <a:rPr sz="2900" b="1" spc="-48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900" b="1" spc="-4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sz="2900" b="1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ysis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726" y="3095987"/>
            <a:ext cx="4405941" cy="335232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36558"/>
            <a:ext cx="5765800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vector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(SVM)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GridSearchCV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0.8482142857142856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test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0.8333333333333334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Confusion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24479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2900" b="1" spc="-45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05" dirty="0">
                <a:solidFill>
                  <a:srgbClr val="FFFFFF"/>
                </a:solidFill>
                <a:latin typeface="Trebuchet MS"/>
                <a:cs typeface="Trebuchet MS"/>
              </a:rPr>
              <a:t>icti</a:t>
            </a:r>
            <a:r>
              <a:rPr sz="2900" b="1" spc="-48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900" b="1" spc="-4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sz="2900" b="1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ysis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726" y="3095987"/>
            <a:ext cx="4405941" cy="335232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36558"/>
            <a:ext cx="5765800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Decision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GridSearchCV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0.8892857142857142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test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0.8333333333333334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Confusion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24479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2900" b="1" spc="-45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05" dirty="0">
                <a:solidFill>
                  <a:srgbClr val="FFFFFF"/>
                </a:solidFill>
                <a:latin typeface="Trebuchet MS"/>
                <a:cs typeface="Trebuchet MS"/>
              </a:rPr>
              <a:t>icti</a:t>
            </a:r>
            <a:r>
              <a:rPr sz="2900" b="1" spc="-48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900" b="1" spc="-4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sz="2900" b="1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ysis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726" y="3095987"/>
            <a:ext cx="4405941" cy="335232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36558"/>
            <a:ext cx="5765800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nearest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(KNN)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GridSearchCV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0.8482142857142858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test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0.8333333333333334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Confusion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24479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2900" b="1" spc="-45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05" dirty="0">
                <a:solidFill>
                  <a:srgbClr val="FFFFFF"/>
                </a:solidFill>
                <a:latin typeface="Trebuchet MS"/>
                <a:cs typeface="Trebuchet MS"/>
              </a:rPr>
              <a:t>icti</a:t>
            </a:r>
            <a:r>
              <a:rPr sz="2900" b="1" spc="-48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900" b="1" spc="-4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sz="2900" b="1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ysis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726" y="3095987"/>
            <a:ext cx="4405941" cy="335232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351989"/>
            <a:ext cx="10181590" cy="310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Putting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accuracy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score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confusion</a:t>
            </a:r>
            <a:r>
              <a:rPr sz="2400" spc="-5" dirty="0">
                <a:latin typeface="Calibri"/>
                <a:cs typeface="Calibri"/>
              </a:rPr>
              <a:t> matrix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tested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241300" marR="119380" indent="-228600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Therefore,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GridSearchCV</a:t>
            </a:r>
            <a:r>
              <a:rPr sz="2400" spc="-10" dirty="0">
                <a:latin typeface="Calibri"/>
                <a:cs typeface="Calibri"/>
              </a:rPr>
              <a:t> best </a:t>
            </a:r>
            <a:r>
              <a:rPr sz="2400" spc="-15" dirty="0">
                <a:latin typeface="Calibri"/>
                <a:cs typeface="Calibri"/>
              </a:rPr>
              <a:t>scores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rank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10" dirty="0">
                <a:latin typeface="Calibri"/>
                <a:cs typeface="Calibri"/>
              </a:rPr>
              <a:t> instead.</a:t>
            </a:r>
            <a:r>
              <a:rPr sz="2400" dirty="0">
                <a:latin typeface="Calibri"/>
                <a:cs typeface="Calibri"/>
              </a:rPr>
              <a:t> Based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GridSearchCV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scores,</a:t>
            </a:r>
            <a:r>
              <a:rPr sz="2400" dirty="0">
                <a:latin typeface="Calibri"/>
                <a:cs typeface="Calibri"/>
              </a:rPr>
              <a:t> the models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ranked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being the</a:t>
            </a:r>
            <a:r>
              <a:rPr sz="2400" spc="-10" dirty="0">
                <a:latin typeface="Calibri"/>
                <a:cs typeface="Calibri"/>
              </a:rPr>
              <a:t> best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worst: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(GridSearchCV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best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0.8892857142857142)</a:t>
            </a:r>
            <a:endParaRPr sz="18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Calibri"/>
                <a:cs typeface="Calibri"/>
              </a:rPr>
              <a:t>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nearest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neighbors,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(GridSearchCV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0.8482142857142858)</a:t>
            </a:r>
            <a:endParaRPr sz="18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SVM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(GridSearchCV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0.8482142857142856)</a:t>
            </a:r>
            <a:endParaRPr sz="18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(GridSearchCV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0.8464285714285713)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24479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2900" b="1" spc="-45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05" dirty="0">
                <a:solidFill>
                  <a:srgbClr val="FFFFFF"/>
                </a:solidFill>
                <a:latin typeface="Trebuchet MS"/>
                <a:cs typeface="Trebuchet MS"/>
              </a:rPr>
              <a:t>icti</a:t>
            </a:r>
            <a:r>
              <a:rPr sz="2900" b="1" spc="-48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900" b="1" spc="-4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sz="2900" b="1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ysis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103882"/>
            <a:ext cx="10215245" cy="38119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151765" indent="-228600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visualization </a:t>
            </a:r>
            <a:r>
              <a:rPr sz="2400" spc="-5" dirty="0">
                <a:latin typeface="Calibri"/>
                <a:cs typeface="Calibri"/>
              </a:rPr>
              <a:t>section,</a:t>
            </a:r>
            <a:r>
              <a:rPr sz="2400" spc="-15" dirty="0">
                <a:latin typeface="Calibri"/>
                <a:cs typeface="Calibri"/>
              </a:rPr>
              <a:t> 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see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correlation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mission </a:t>
            </a:r>
            <a:r>
              <a:rPr sz="2400" spc="-15" dirty="0">
                <a:latin typeface="Calibri"/>
                <a:cs typeface="Calibri"/>
              </a:rPr>
              <a:t>outcome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several </a:t>
            </a:r>
            <a:r>
              <a:rPr sz="2400" spc="-20" dirty="0">
                <a:latin typeface="Calibri"/>
                <a:cs typeface="Calibri"/>
              </a:rPr>
              <a:t>ways.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heavy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successful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</a:t>
            </a:r>
            <a:r>
              <a:rPr sz="2400" dirty="0">
                <a:latin typeface="Calibri"/>
                <a:cs typeface="Calibri"/>
              </a:rPr>
              <a:t> landing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orbit</a:t>
            </a:r>
            <a:r>
              <a:rPr sz="2400" dirty="0">
                <a:latin typeface="Calibri"/>
                <a:cs typeface="Calibri"/>
              </a:rPr>
              <a:t> types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Polar,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LEO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GTO,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distinguish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well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both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</a:t>
            </a:r>
            <a:r>
              <a:rPr sz="2400" dirty="0">
                <a:latin typeface="Calibri"/>
                <a:cs typeface="Calibri"/>
              </a:rPr>
              <a:t> landing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negative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landing(unsuccessful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mission)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5" dirty="0">
                <a:latin typeface="Calibri"/>
                <a:cs typeface="Calibri"/>
              </a:rPr>
              <a:t> both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here.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Therefore,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feature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certain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impact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final mission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outcome.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exact </a:t>
            </a:r>
            <a:r>
              <a:rPr sz="2400" spc="-25" dirty="0">
                <a:latin typeface="Calibri"/>
                <a:cs typeface="Calibri"/>
              </a:rPr>
              <a:t>ways </a:t>
            </a:r>
            <a:r>
              <a:rPr sz="2400" spc="-10" dirty="0">
                <a:latin typeface="Calibri"/>
                <a:cs typeface="Calibri"/>
              </a:rPr>
              <a:t>of how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features </a:t>
            </a:r>
            <a:r>
              <a:rPr sz="2400" dirty="0">
                <a:latin typeface="Calibri"/>
                <a:cs typeface="Calibri"/>
              </a:rPr>
              <a:t>impact the </a:t>
            </a:r>
            <a:r>
              <a:rPr sz="2400" spc="-5" dirty="0">
                <a:latin typeface="Calibri"/>
                <a:cs typeface="Calibri"/>
              </a:rPr>
              <a:t>mission </a:t>
            </a:r>
            <a:r>
              <a:rPr sz="2400" spc="-10" dirty="0">
                <a:latin typeface="Calibri"/>
                <a:cs typeface="Calibri"/>
              </a:rPr>
              <a:t>outcome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 difficult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decipher.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However,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 machine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 the </a:t>
            </a:r>
            <a:r>
              <a:rPr sz="2400" spc="-15" dirty="0">
                <a:latin typeface="Calibri"/>
                <a:cs typeface="Calibri"/>
              </a:rPr>
              <a:t>pattern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past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predict </a:t>
            </a:r>
            <a:r>
              <a:rPr sz="2400" dirty="0">
                <a:latin typeface="Calibri"/>
                <a:cs typeface="Calibri"/>
              </a:rPr>
              <a:t>whether a mission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286639"/>
            <a:ext cx="29095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10" dirty="0"/>
              <a:t>DISCUSSI</a:t>
            </a:r>
            <a:r>
              <a:rPr sz="5400" spc="-880" dirty="0"/>
              <a:t>O</a:t>
            </a:r>
            <a:r>
              <a:rPr sz="5400" spc="-680" dirty="0"/>
              <a:t>N</a:t>
            </a:r>
            <a:endParaRPr sz="5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295525"/>
            <a:ext cx="10340340" cy="34067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466725" indent="-228600">
              <a:lnSpc>
                <a:spcPts val="26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try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predict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20" dirty="0">
                <a:latin typeface="Calibri"/>
                <a:cs typeface="Calibri"/>
              </a:rPr>
              <a:t>stage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15" dirty="0">
                <a:latin typeface="Calibri"/>
                <a:cs typeface="Calibri"/>
              </a:rPr>
              <a:t>Falcon </a:t>
            </a:r>
            <a:r>
              <a:rPr sz="2400" dirty="0">
                <a:latin typeface="Calibri"/>
                <a:cs typeface="Calibri"/>
              </a:rPr>
              <a:t>9 launch will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launch.</a:t>
            </a:r>
            <a:endParaRPr sz="2400">
              <a:latin typeface="Calibri"/>
              <a:cs typeface="Calibri"/>
            </a:endParaRPr>
          </a:p>
          <a:p>
            <a:pPr marL="241300" marR="594360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20" dirty="0">
                <a:latin typeface="Calibri"/>
                <a:cs typeface="Calibri"/>
              </a:rPr>
              <a:t>feature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Falcon </a:t>
            </a:r>
            <a:r>
              <a:rPr sz="2400" dirty="0">
                <a:latin typeface="Calibri"/>
                <a:cs typeface="Calibri"/>
              </a:rPr>
              <a:t>9 launch,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its </a:t>
            </a:r>
            <a:r>
              <a:rPr sz="2400" spc="-10" dirty="0">
                <a:latin typeface="Calibri"/>
                <a:cs typeface="Calibri"/>
              </a:rPr>
              <a:t>payload </a:t>
            </a:r>
            <a:r>
              <a:rPr sz="2400" dirty="0">
                <a:latin typeface="Calibri"/>
                <a:cs typeface="Calibri"/>
              </a:rPr>
              <a:t>mass </a:t>
            </a:r>
            <a:r>
              <a:rPr sz="2400" spc="-5" dirty="0">
                <a:latin typeface="Calibri"/>
                <a:cs typeface="Calibri"/>
              </a:rPr>
              <a:t>or orbit </a:t>
            </a:r>
            <a:r>
              <a:rPr sz="2400" dirty="0">
                <a:latin typeface="Calibri"/>
                <a:cs typeface="Calibri"/>
              </a:rPr>
              <a:t>type,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affect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mission </a:t>
            </a:r>
            <a:r>
              <a:rPr sz="2400" spc="-10" dirty="0">
                <a:latin typeface="Calibri"/>
                <a:cs typeface="Calibri"/>
              </a:rPr>
              <a:t>outcome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5" dirty="0">
                <a:latin typeface="Calibri"/>
                <a:cs typeface="Calibri"/>
              </a:rPr>
              <a:t> certain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way.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Several </a:t>
            </a:r>
            <a:r>
              <a:rPr sz="2400" spc="-5" dirty="0">
                <a:latin typeface="Calibri"/>
                <a:cs typeface="Calibri"/>
              </a:rPr>
              <a:t>machine </a:t>
            </a:r>
            <a:r>
              <a:rPr sz="2400" dirty="0">
                <a:latin typeface="Calibri"/>
                <a:cs typeface="Calibri"/>
              </a:rPr>
              <a:t>learning </a:t>
            </a:r>
            <a:r>
              <a:rPr sz="2400" spc="-5" dirty="0">
                <a:latin typeface="Calibri"/>
                <a:cs typeface="Calibri"/>
              </a:rPr>
              <a:t>algorithms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employed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learn the </a:t>
            </a:r>
            <a:r>
              <a:rPr sz="2400" spc="-15" dirty="0">
                <a:latin typeface="Calibri"/>
                <a:cs typeface="Calibri"/>
              </a:rPr>
              <a:t>patterns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past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Falcon </a:t>
            </a:r>
            <a:r>
              <a:rPr sz="2400" dirty="0">
                <a:latin typeface="Calibri"/>
                <a:cs typeface="Calibri"/>
              </a:rPr>
              <a:t>9 launch </a:t>
            </a:r>
            <a:r>
              <a:rPr sz="2400" spc="-15" dirty="0">
                <a:latin typeface="Calibri"/>
                <a:cs typeface="Calibri"/>
              </a:rPr>
              <a:t>data to </a:t>
            </a:r>
            <a:r>
              <a:rPr sz="2400" spc="-10" dirty="0">
                <a:latin typeface="Calibri"/>
                <a:cs typeface="Calibri"/>
              </a:rPr>
              <a:t>produce predictive </a:t>
            </a:r>
            <a:r>
              <a:rPr sz="2400" spc="-5" dirty="0">
                <a:latin typeface="Calibri"/>
                <a:cs typeface="Calibri"/>
              </a:rPr>
              <a:t>models </a:t>
            </a:r>
            <a:r>
              <a:rPr sz="2400" spc="-10" dirty="0">
                <a:latin typeface="Calibri"/>
                <a:cs typeface="Calibri"/>
              </a:rPr>
              <a:t>that 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predict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Falcon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launch.</a:t>
            </a:r>
            <a:endParaRPr sz="2400">
              <a:latin typeface="Calibri"/>
              <a:cs typeface="Calibri"/>
            </a:endParaRPr>
          </a:p>
          <a:p>
            <a:pPr marL="241300" marR="452755" indent="-2286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4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 </a:t>
            </a:r>
            <a:r>
              <a:rPr sz="2400" spc="-5" dirty="0">
                <a:latin typeface="Calibri"/>
                <a:cs typeface="Calibri"/>
              </a:rPr>
              <a:t>algorithms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286639"/>
            <a:ext cx="31140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5" dirty="0"/>
              <a:t>CONCLUSION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71294"/>
            <a:ext cx="10357485" cy="42678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capstone, 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predict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5" dirty="0">
                <a:latin typeface="Calibri"/>
                <a:cs typeface="Calibri"/>
              </a:rPr>
              <a:t>Falcon </a:t>
            </a:r>
            <a:r>
              <a:rPr sz="2400" dirty="0">
                <a:latin typeface="Calibri"/>
                <a:cs typeface="Calibri"/>
              </a:rPr>
              <a:t>9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20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will land </a:t>
            </a:r>
            <a:r>
              <a:rPr sz="2400" spc="-20" dirty="0">
                <a:latin typeface="Calibri"/>
                <a:cs typeface="Calibri"/>
              </a:rPr>
              <a:t>successfully.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SpaceX advertises </a:t>
            </a:r>
            <a:r>
              <a:rPr sz="2400" spc="-15" dirty="0">
                <a:latin typeface="Calibri"/>
                <a:cs typeface="Calibri"/>
              </a:rPr>
              <a:t>Falcon </a:t>
            </a:r>
            <a:r>
              <a:rPr sz="2400" dirty="0">
                <a:latin typeface="Calibri"/>
                <a:cs typeface="Calibri"/>
              </a:rPr>
              <a:t>9 </a:t>
            </a:r>
            <a:r>
              <a:rPr sz="2400" spc="-20" dirty="0">
                <a:latin typeface="Calibri"/>
                <a:cs typeface="Calibri"/>
              </a:rPr>
              <a:t>rocket </a:t>
            </a:r>
            <a:r>
              <a:rPr sz="2400" spc="-5" dirty="0">
                <a:latin typeface="Calibri"/>
                <a:cs typeface="Calibri"/>
              </a:rPr>
              <a:t>launches on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website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15" dirty="0">
                <a:latin typeface="Calibri"/>
                <a:cs typeface="Calibri"/>
              </a:rPr>
              <a:t>cost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62 million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dollars;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providers </a:t>
            </a:r>
            <a:r>
              <a:rPr sz="2400" spc="-20" dirty="0">
                <a:latin typeface="Calibri"/>
                <a:cs typeface="Calibri"/>
              </a:rPr>
              <a:t>cost </a:t>
            </a:r>
            <a:r>
              <a:rPr sz="2400" spc="-15" dirty="0">
                <a:latin typeface="Calibri"/>
                <a:cs typeface="Calibri"/>
              </a:rPr>
              <a:t>upward </a:t>
            </a:r>
            <a:r>
              <a:rPr sz="2400" spc="-5" dirty="0">
                <a:latin typeface="Calibri"/>
                <a:cs typeface="Calibri"/>
              </a:rPr>
              <a:t>of 165 </a:t>
            </a:r>
            <a:r>
              <a:rPr sz="2400" dirty="0">
                <a:latin typeface="Calibri"/>
                <a:cs typeface="Calibri"/>
              </a:rPr>
              <a:t>million </a:t>
            </a:r>
            <a:r>
              <a:rPr sz="2400" spc="-10" dirty="0">
                <a:latin typeface="Calibri"/>
                <a:cs typeface="Calibri"/>
              </a:rPr>
              <a:t>dollars </a:t>
            </a:r>
            <a:r>
              <a:rPr sz="2400" dirty="0">
                <a:latin typeface="Calibri"/>
                <a:cs typeface="Calibri"/>
              </a:rPr>
              <a:t>each, much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savings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because SpaceX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stage. </a:t>
            </a:r>
            <a:r>
              <a:rPr sz="2400" spc="-20" dirty="0">
                <a:latin typeface="Calibri"/>
                <a:cs typeface="Calibri"/>
              </a:rPr>
              <a:t>Therefore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 stage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cost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launch.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dirty="0">
                <a:latin typeface="Calibri"/>
                <a:cs typeface="Calibri"/>
              </a:rPr>
              <a:t>if an </a:t>
            </a:r>
            <a:r>
              <a:rPr sz="2400" spc="-10" dirty="0">
                <a:latin typeface="Calibri"/>
                <a:cs typeface="Calibri"/>
              </a:rPr>
              <a:t>alternate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10" dirty="0">
                <a:latin typeface="Calibri"/>
                <a:cs typeface="Calibri"/>
              </a:rPr>
              <a:t>wants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bid </a:t>
            </a:r>
            <a:r>
              <a:rPr sz="2400" spc="-15" dirty="0">
                <a:latin typeface="Calibri"/>
                <a:cs typeface="Calibri"/>
              </a:rPr>
              <a:t>against </a:t>
            </a:r>
            <a:r>
              <a:rPr sz="2400" spc="-5" dirty="0">
                <a:latin typeface="Calibri"/>
                <a:cs typeface="Calibri"/>
              </a:rPr>
              <a:t>SpaceX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rocket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launch.</a:t>
            </a:r>
            <a:endParaRPr sz="2400">
              <a:latin typeface="Calibri"/>
              <a:cs typeface="Calibri"/>
            </a:endParaRPr>
          </a:p>
          <a:p>
            <a:pPr marL="241300" marR="841375" indent="-228600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unsuccessful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planned. Sometimes,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SpaceX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perform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controlled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ocean.</a:t>
            </a:r>
            <a:endParaRPr sz="2400">
              <a:latin typeface="Calibri"/>
              <a:cs typeface="Calibri"/>
            </a:endParaRPr>
          </a:p>
          <a:p>
            <a:pPr marL="241300" marR="137795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main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question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trying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answer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features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Falcon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rocket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include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mass,</a:t>
            </a:r>
            <a:r>
              <a:rPr sz="2400" spc="-5" dirty="0">
                <a:latin typeface="Calibri"/>
                <a:cs typeface="Calibri"/>
              </a:rPr>
              <a:t> orbit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on,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20" dirty="0">
                <a:latin typeface="Calibri"/>
                <a:cs typeface="Calibri"/>
              </a:rPr>
              <a:t>stage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rocket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 </a:t>
            </a:r>
            <a:r>
              <a:rPr sz="2400" spc="-10" dirty="0">
                <a:latin typeface="Calibri"/>
                <a:cs typeface="Calibri"/>
              </a:rPr>
              <a:t>successfully?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286639"/>
            <a:ext cx="3730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10" dirty="0"/>
              <a:t>INT</a:t>
            </a:r>
            <a:r>
              <a:rPr sz="5400" spc="-810" dirty="0"/>
              <a:t>R</a:t>
            </a:r>
            <a:r>
              <a:rPr sz="5400" spc="-795" dirty="0"/>
              <a:t>ODUCTION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551279"/>
            <a:ext cx="6012815" cy="51314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overall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methodology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includes:</a:t>
            </a:r>
            <a:endParaRPr sz="20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collection, </a:t>
            </a:r>
            <a:r>
              <a:rPr sz="2000" spc="-5" dirty="0">
                <a:latin typeface="Calibri"/>
                <a:cs typeface="Calibri"/>
              </a:rPr>
              <a:t>wrangling,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formatting,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SpaceX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25" dirty="0">
                <a:latin typeface="Calibri"/>
                <a:cs typeface="Calibri"/>
              </a:rPr>
              <a:t>Web </a:t>
            </a:r>
            <a:r>
              <a:rPr sz="1800" spc="-10" dirty="0"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259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000" spc="-10" dirty="0">
                <a:latin typeface="Calibri"/>
                <a:cs typeface="Calibri"/>
              </a:rPr>
              <a:t>Exploratory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analysis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(EDA),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libri"/>
                <a:cs typeface="Calibri"/>
              </a:rPr>
              <a:t>Pandas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NumPy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visualization,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Matplotlib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Seaborn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libri"/>
                <a:cs typeface="Calibri"/>
              </a:rPr>
              <a:t>Folium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Dash</a:t>
            </a:r>
            <a:endParaRPr sz="1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Calibri"/>
                <a:cs typeface="Calibri"/>
              </a:rPr>
              <a:t>Machine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prediction,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spc="-10" dirty="0">
                <a:latin typeface="Calibri"/>
                <a:cs typeface="Calibri"/>
              </a:rPr>
              <a:t> vector </a:t>
            </a:r>
            <a:r>
              <a:rPr sz="1800" spc="-5" dirty="0">
                <a:latin typeface="Calibri"/>
                <a:cs typeface="Calibri"/>
              </a:rPr>
              <a:t>machine </a:t>
            </a:r>
            <a:r>
              <a:rPr sz="1800" spc="-10" dirty="0">
                <a:latin typeface="Calibri"/>
                <a:cs typeface="Calibri"/>
              </a:rPr>
              <a:t>(SVM)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libri"/>
                <a:cs typeface="Calibri"/>
              </a:rPr>
              <a:t>Decision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libri"/>
                <a:cs typeface="Calibri"/>
              </a:rPr>
              <a:t>K-nearest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neighbors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286639"/>
            <a:ext cx="37064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90" dirty="0"/>
              <a:t>METHODO</a:t>
            </a:r>
            <a:r>
              <a:rPr sz="5400" spc="-1125" dirty="0"/>
              <a:t>L</a:t>
            </a:r>
            <a:r>
              <a:rPr sz="5400" spc="-860" dirty="0"/>
              <a:t>OGY</a:t>
            </a:r>
            <a:endParaRPr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8834"/>
            <a:ext cx="10067925" cy="26142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SpaceX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https://api.spacexdata.com/v4/rockets/</a:t>
            </a:r>
            <a:r>
              <a:rPr sz="2000" u="heavy" spc="-10" dirty="0"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ts val="228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API</a:t>
            </a:r>
            <a:r>
              <a:rPr sz="2000" spc="-10" dirty="0">
                <a:latin typeface="Calibri"/>
                <a:cs typeface="Calibri"/>
              </a:rPr>
              <a:t> provides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dirty="0">
                <a:latin typeface="Calibri"/>
                <a:cs typeface="Calibri"/>
              </a:rPr>
              <a:t> types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rocket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SpaceX,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therefore </a:t>
            </a:r>
            <a:r>
              <a:rPr sz="2000" spc="-10" dirty="0">
                <a:latin typeface="Calibri"/>
                <a:cs typeface="Calibri"/>
              </a:rPr>
              <a:t>filtered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Falcon 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698500" marR="425450" lvl="1" indent="-228600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libri"/>
                <a:cs typeface="Calibri"/>
              </a:rPr>
              <a:t>Every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mean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column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belongs</a:t>
            </a:r>
            <a:r>
              <a:rPr sz="2000" spc="-15" dirty="0">
                <a:latin typeface="Calibri"/>
                <a:cs typeface="Calibri"/>
              </a:rPr>
              <a:t> to.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ts val="228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instances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 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picture below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778"/>
            <a:ext cx="31616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METHODOLOGY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553085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90" dirty="0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sz="2900" b="1" spc="-2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405" dirty="0">
                <a:solidFill>
                  <a:srgbClr val="FFFFFF"/>
                </a:solidFill>
                <a:latin typeface="Trebuchet MS"/>
                <a:cs typeface="Trebuchet MS"/>
              </a:rPr>
              <a:t>ection,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65" dirty="0">
                <a:solidFill>
                  <a:srgbClr val="FFFFFF"/>
                </a:solidFill>
                <a:latin typeface="Trebuchet MS"/>
                <a:cs typeface="Trebuchet MS"/>
              </a:rPr>
              <a:t>wrang</a:t>
            </a:r>
            <a:r>
              <a:rPr sz="2900" b="1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2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900" b="1" spc="-375" dirty="0">
                <a:solidFill>
                  <a:srgbClr val="FFFFFF"/>
                </a:solidFill>
                <a:latin typeface="Trebuchet MS"/>
                <a:cs typeface="Trebuchet MS"/>
              </a:rPr>
              <a:t>ormat</a:t>
            </a:r>
            <a:r>
              <a:rPr sz="2900" b="1" spc="-2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b="1" spc="-290" dirty="0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endParaRPr sz="29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4570905"/>
            <a:ext cx="12052662" cy="192874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8834"/>
            <a:ext cx="10296525" cy="22758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scraping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10" dirty="0">
                <a:latin typeface="Calibri"/>
                <a:cs typeface="Calibri"/>
              </a:rPr>
              <a:t>scraped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https://en.wikipedia.org/w/index.php?title=List_of_Falcon_9_and_Falcon_Heavy_launches&amp; </a:t>
            </a:r>
            <a:r>
              <a:rPr sz="2000" spc="-44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oldid=1027686922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website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Falcon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 launches.</a:t>
            </a:r>
            <a:endParaRPr sz="2000">
              <a:latin typeface="Calibri"/>
              <a:cs typeface="Calibri"/>
            </a:endParaRPr>
          </a:p>
          <a:p>
            <a:pPr marL="698500" marR="105410" lvl="1" indent="-2286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instances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11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 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picture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below</a:t>
            </a:r>
            <a:r>
              <a:rPr sz="2000" spc="-10" dirty="0">
                <a:latin typeface="Calibri"/>
                <a:cs typeface="Calibri"/>
              </a:rPr>
              <a:t> shows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data: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778"/>
            <a:ext cx="31616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METHODOLOGY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553085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90" dirty="0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sz="2900" b="1" spc="-2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405" dirty="0">
                <a:solidFill>
                  <a:srgbClr val="FFFFFF"/>
                </a:solidFill>
                <a:latin typeface="Trebuchet MS"/>
                <a:cs typeface="Trebuchet MS"/>
              </a:rPr>
              <a:t>ection,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65" dirty="0">
                <a:solidFill>
                  <a:srgbClr val="FFFFFF"/>
                </a:solidFill>
                <a:latin typeface="Trebuchet MS"/>
                <a:cs typeface="Trebuchet MS"/>
              </a:rPr>
              <a:t>wrang</a:t>
            </a:r>
            <a:r>
              <a:rPr sz="2900" b="1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2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900" b="1" spc="-375" dirty="0">
                <a:solidFill>
                  <a:srgbClr val="FFFFFF"/>
                </a:solidFill>
                <a:latin typeface="Trebuchet MS"/>
                <a:cs typeface="Trebuchet MS"/>
              </a:rPr>
              <a:t>ormat</a:t>
            </a:r>
            <a:r>
              <a:rPr sz="2900" b="1" spc="-2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b="1" spc="-290" dirty="0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7" y="4252871"/>
            <a:ext cx="12057033" cy="2171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900553"/>
            <a:ext cx="10234295" cy="19627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7975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processed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 missing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entries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categorical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encoded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one-hot </a:t>
            </a:r>
            <a:r>
              <a:rPr sz="2400" spc="-10" dirty="0">
                <a:latin typeface="Calibri"/>
                <a:cs typeface="Calibri"/>
              </a:rPr>
              <a:t>encoding.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extra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‘Class’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frame.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‘Class’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contains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failed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it 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 the end,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end</a:t>
            </a:r>
            <a:r>
              <a:rPr sz="2400" spc="-5" dirty="0">
                <a:latin typeface="Calibri"/>
                <a:cs typeface="Calibri"/>
              </a:rPr>
              <a:t> up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83</a:t>
            </a:r>
            <a:r>
              <a:rPr sz="2400" spc="-10" dirty="0">
                <a:latin typeface="Calibri"/>
                <a:cs typeface="Calibri"/>
              </a:rPr>
              <a:t> columns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features.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778"/>
            <a:ext cx="31616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METHODOLOGY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122" y="761238"/>
            <a:ext cx="553085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90" dirty="0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sz="2900" b="1" spc="-2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405" dirty="0">
                <a:solidFill>
                  <a:srgbClr val="FFFFFF"/>
                </a:solidFill>
                <a:latin typeface="Trebuchet MS"/>
                <a:cs typeface="Trebuchet MS"/>
              </a:rPr>
              <a:t>ection,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65" dirty="0">
                <a:solidFill>
                  <a:srgbClr val="FFFFFF"/>
                </a:solidFill>
                <a:latin typeface="Trebuchet MS"/>
                <a:cs typeface="Trebuchet MS"/>
              </a:rPr>
              <a:t>wrang</a:t>
            </a:r>
            <a:r>
              <a:rPr sz="2900" b="1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2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900" b="1" spc="-375" dirty="0">
                <a:solidFill>
                  <a:srgbClr val="FFFFFF"/>
                </a:solidFill>
                <a:latin typeface="Trebuchet MS"/>
                <a:cs typeface="Trebuchet MS"/>
              </a:rPr>
              <a:t>ormat</a:t>
            </a:r>
            <a:r>
              <a:rPr sz="2900" b="1" spc="-2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b="1" spc="-290" dirty="0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163329"/>
            <a:ext cx="10048240" cy="37096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Pandas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NumPy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Pandas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NumPy</a:t>
            </a:r>
            <a:r>
              <a:rPr sz="2000" spc="-10" dirty="0">
                <a:latin typeface="Calibri"/>
                <a:cs typeface="Calibri"/>
              </a:rPr>
              <a:t> libraries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derive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about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collected,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includes: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site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orbit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occurrence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mission</a:t>
            </a:r>
            <a:r>
              <a:rPr sz="1800" spc="-10" dirty="0">
                <a:latin typeface="Calibri"/>
                <a:cs typeface="Calibri"/>
              </a:rPr>
              <a:t> outcome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queried</a:t>
            </a:r>
            <a:r>
              <a:rPr sz="2000" spc="-5" dirty="0">
                <a:latin typeface="Calibri"/>
                <a:cs typeface="Calibri"/>
              </a:rPr>
              <a:t> 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answer </a:t>
            </a:r>
            <a:r>
              <a:rPr sz="2000" spc="-1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questions</a:t>
            </a:r>
            <a:r>
              <a:rPr sz="2000" dirty="0">
                <a:latin typeface="Calibri"/>
                <a:cs typeface="Calibri"/>
              </a:rPr>
              <a:t> about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The names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space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mission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payload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carried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boosters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NASA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(CRS)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average </a:t>
            </a:r>
            <a:r>
              <a:rPr sz="1800" spc="-10" dirty="0">
                <a:latin typeface="Calibri"/>
                <a:cs typeface="Calibri"/>
              </a:rPr>
              <a:t>payload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carried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booster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 </a:t>
            </a:r>
            <a:r>
              <a:rPr sz="1800" spc="-5" dirty="0">
                <a:latin typeface="Calibri"/>
                <a:cs typeface="Calibri"/>
              </a:rPr>
              <a:t>F9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v1.1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5"/>
                </a:lnTo>
                <a:lnTo>
                  <a:pt x="12192000" y="1499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2079" y="1811273"/>
            <a:ext cx="1990209" cy="588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9980" y="1745450"/>
            <a:ext cx="1917006" cy="6787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24771" y="3816096"/>
            <a:ext cx="1488948" cy="77876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128778"/>
            <a:ext cx="31616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70" dirty="0"/>
              <a:t>METHODOLOGY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4122" y="761238"/>
            <a:ext cx="414591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365" dirty="0">
                <a:solidFill>
                  <a:srgbClr val="FFFFFF"/>
                </a:solidFill>
                <a:latin typeface="Trebuchet MS"/>
                <a:cs typeface="Trebuchet MS"/>
              </a:rPr>
              <a:t>Explorato</a:t>
            </a:r>
            <a:r>
              <a:rPr sz="2900" b="1" spc="-2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00" b="1" spc="-4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sz="2900" b="1" spc="-2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275" dirty="0">
                <a:solidFill>
                  <a:srgbClr val="FFFFFF"/>
                </a:solidFill>
                <a:latin typeface="Trebuchet MS"/>
                <a:cs typeface="Trebuchet MS"/>
              </a:rPr>
              <a:t>ysis</a:t>
            </a:r>
            <a:r>
              <a:rPr sz="29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(E</a:t>
            </a:r>
            <a:r>
              <a:rPr sz="2900" b="1" spc="-5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-380" dirty="0">
                <a:solidFill>
                  <a:srgbClr val="FFFFFF"/>
                </a:solidFill>
                <a:latin typeface="Trebuchet MS"/>
                <a:cs typeface="Trebuchet MS"/>
              </a:rPr>
              <a:t>A)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6310" y="8191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6"/>
                </a:moveTo>
                <a:lnTo>
                  <a:pt x="5715" y="166191"/>
                </a:lnTo>
                <a:lnTo>
                  <a:pt x="21995" y="120798"/>
                </a:lnTo>
                <a:lnTo>
                  <a:pt x="47542" y="80758"/>
                </a:lnTo>
                <a:lnTo>
                  <a:pt x="81055" y="47366"/>
                </a:lnTo>
                <a:lnTo>
                  <a:pt x="121236" y="21913"/>
                </a:lnTo>
                <a:lnTo>
                  <a:pt x="166787" y="5693"/>
                </a:lnTo>
                <a:lnTo>
                  <a:pt x="216408" y="0"/>
                </a:lnTo>
                <a:lnTo>
                  <a:pt x="266024" y="5693"/>
                </a:lnTo>
                <a:lnTo>
                  <a:pt x="311573" y="21913"/>
                </a:lnTo>
                <a:lnTo>
                  <a:pt x="351755" y="47366"/>
                </a:lnTo>
                <a:lnTo>
                  <a:pt x="385269" y="80758"/>
                </a:lnTo>
                <a:lnTo>
                  <a:pt x="410817" y="120798"/>
                </a:lnTo>
                <a:lnTo>
                  <a:pt x="427099" y="166191"/>
                </a:lnTo>
                <a:lnTo>
                  <a:pt x="432816" y="215646"/>
                </a:lnTo>
                <a:lnTo>
                  <a:pt x="427099" y="265100"/>
                </a:lnTo>
                <a:lnTo>
                  <a:pt x="410817" y="310493"/>
                </a:lnTo>
                <a:lnTo>
                  <a:pt x="385269" y="350533"/>
                </a:lnTo>
                <a:lnTo>
                  <a:pt x="351755" y="383925"/>
                </a:lnTo>
                <a:lnTo>
                  <a:pt x="311573" y="409378"/>
                </a:lnTo>
                <a:lnTo>
                  <a:pt x="266024" y="425598"/>
                </a:lnTo>
                <a:lnTo>
                  <a:pt x="216408" y="431291"/>
                </a:lnTo>
                <a:lnTo>
                  <a:pt x="166787" y="425598"/>
                </a:lnTo>
                <a:lnTo>
                  <a:pt x="121236" y="409378"/>
                </a:lnTo>
                <a:lnTo>
                  <a:pt x="81055" y="383925"/>
                </a:lnTo>
                <a:lnTo>
                  <a:pt x="47542" y="350533"/>
                </a:lnTo>
                <a:lnTo>
                  <a:pt x="21995" y="310493"/>
                </a:lnTo>
                <a:lnTo>
                  <a:pt x="5715" y="265100"/>
                </a:lnTo>
                <a:lnTo>
                  <a:pt x="0" y="21564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1648" y="8694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1956</Words>
  <Application>Microsoft Office PowerPoint</Application>
  <PresentationFormat>Custom</PresentationFormat>
  <Paragraphs>244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OUTLINE</vt:lpstr>
      <vt:lpstr>EXECUTIVE SUMMARY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KESHAV HISARIYA</cp:lastModifiedBy>
  <cp:revision>1</cp:revision>
  <dcterms:created xsi:type="dcterms:W3CDTF">2023-04-30T16:38:53Z</dcterms:created>
  <dcterms:modified xsi:type="dcterms:W3CDTF">2023-04-30T16:41:57Z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2023-04-30T00:00:00Z</vt:filetime>
  </property>
</Properties>
</file>