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111_0.xml" ContentType="application/vnd.ms-powerpoint.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Nunito" pitchFamily="2" charset="77"/>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6FCB3ED-3E1D-5F63-AEB5-4DAFBEFF6349}" name="Keshav Elango" initials="" userId="S::ke270@scarletmail.rutgers.edu::8bfe45b5-01bf-497d-a6f8-dfe34bc7b99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574"/>
  </p:normalViewPr>
  <p:slideViewPr>
    <p:cSldViewPr snapToGrid="0">
      <p:cViewPr varScale="1">
        <p:scale>
          <a:sx n="170" d="100"/>
          <a:sy n="170" d="100"/>
        </p:scale>
        <p:origin x="192"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omments/modernComment_111_0.xml><?xml version="1.0" encoding="utf-8"?>
<p188:cmLst xmlns:a="http://schemas.openxmlformats.org/drawingml/2006/main" xmlns:r="http://schemas.openxmlformats.org/officeDocument/2006/relationships" xmlns:p188="http://schemas.microsoft.com/office/powerpoint/2018/8/main">
  <p188:cm id="{7F27EE17-6BD9-8F41-8D81-B0E8AE357B83}" authorId="{36FCB3ED-3E1D-5F63-AEB5-4DAFBEFF6349}" created="2024-05-08T21:41:04.955">
    <ac:deMkLst xmlns:ac="http://schemas.microsoft.com/office/drawing/2013/main/command">
      <pc:docMk xmlns:pc="http://schemas.microsoft.com/office/powerpoint/2013/main/command"/>
      <pc:sldMk xmlns:pc="http://schemas.microsoft.com/office/powerpoint/2013/main/command" cId="0" sldId="273"/>
      <ac:spMk id="227" creationId="{00000000-0000-0000-0000-000000000000}"/>
    </ac:deMkLst>
    <p188:txBody>
      <a:bodyPr/>
      <a:lstStyle/>
      <a:p>
        <a:r>
          <a:rPr lang="en-US"/>
          <a:t>The magnitude of this difference can give you insights into the spread and distribution of errors in your model's predictions. If the RMSE is significantly larger than the MAE, it might suggest that the model is making larger errors for some samples, possibly due to outliers or specific patterns in the data.</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da262611ed_3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da262611ed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da2231ea1a_0_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da2231ea1a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da262611ed_3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da262611ed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da262611ed_3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da262611ed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da262611ed_3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da262611ed_3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da262611ed_3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da262611ed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da262611ed_3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da262611ed_3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da262611ed_3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da262611ed_3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da2231ea1a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da2231ea1a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dirty="0">
                <a:solidFill>
                  <a:srgbClr val="0D0D0D"/>
                </a:solidFill>
                <a:effectLst/>
                <a:highlight>
                  <a:srgbClr val="FFFFFF"/>
                </a:highlight>
                <a:latin typeface="Söhne"/>
              </a:rPr>
              <a:t>The magnitude of this difference can give you insights into the spread and distribution of errors in your model's predictions. If the RMSE is significantly larger than the MAE, it might suggest that the model is making larger errors for some samples, possibly due to outliers or specific patterns in the data.</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da262611ed_3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da262611ed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da262611ed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da262611e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da262611ed_3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da262611ed_3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N" b="1" dirty="0">
                <a:effectLst/>
                <a:latin typeface="Helvetica Neue" panose="02000503000000020004" pitchFamily="2" charset="0"/>
              </a:rPr>
              <a:t>Country</a:t>
            </a:r>
            <a:endParaRPr lang="en-IN" dirty="0">
              <a:effectLst/>
              <a:latin typeface="Helvetica Neue" panose="02000503000000020004" pitchFamily="2" charset="0"/>
            </a:endParaRPr>
          </a:p>
          <a:p>
            <a:r>
              <a:rPr lang="en-IN" b="1" dirty="0">
                <a:effectLst/>
                <a:latin typeface="Helvetica Neue" panose="02000503000000020004" pitchFamily="2" charset="0"/>
              </a:rPr>
              <a:t>Year</a:t>
            </a:r>
            <a:endParaRPr lang="en-IN" dirty="0">
              <a:effectLst/>
              <a:latin typeface="Helvetica Neue" panose="02000503000000020004" pitchFamily="2" charset="0"/>
            </a:endParaRPr>
          </a:p>
          <a:p>
            <a:r>
              <a:rPr lang="en-IN" b="1" dirty="0">
                <a:effectLst/>
                <a:latin typeface="Helvetica Neue" panose="02000503000000020004" pitchFamily="2" charset="0"/>
              </a:rPr>
              <a:t>Status</a:t>
            </a:r>
            <a:r>
              <a:rPr lang="en-IN" dirty="0">
                <a:effectLst/>
                <a:latin typeface="Helvetica Neue" panose="02000503000000020004" pitchFamily="2" charset="0"/>
              </a:rPr>
              <a:t> : Developed or Developing status</a:t>
            </a:r>
          </a:p>
          <a:p>
            <a:r>
              <a:rPr lang="en-IN" b="1" dirty="0">
                <a:effectLst/>
                <a:latin typeface="Helvetica Neue" panose="02000503000000020004" pitchFamily="2" charset="0"/>
              </a:rPr>
              <a:t>Life Expectancy</a:t>
            </a:r>
            <a:r>
              <a:rPr lang="en-IN" dirty="0">
                <a:effectLst/>
                <a:latin typeface="Helvetica Neue" panose="02000503000000020004" pitchFamily="2" charset="0"/>
              </a:rPr>
              <a:t>: Life Expectancy in Age</a:t>
            </a:r>
          </a:p>
          <a:p>
            <a:r>
              <a:rPr lang="en-IN" b="1" dirty="0">
                <a:effectLst/>
                <a:latin typeface="Helvetica Neue" panose="02000503000000020004" pitchFamily="2" charset="0"/>
              </a:rPr>
              <a:t>Adult mortality</a:t>
            </a:r>
            <a:r>
              <a:rPr lang="en-IN" dirty="0">
                <a:effectLst/>
                <a:latin typeface="Helvetica Neue" panose="02000503000000020004" pitchFamily="2" charset="0"/>
              </a:rPr>
              <a:t>: Adult Mortality Rates of both sexes (probability of dying between 15 and 60 years per 1000 population)</a:t>
            </a:r>
          </a:p>
          <a:p>
            <a:r>
              <a:rPr lang="en-IN" b="1" dirty="0">
                <a:effectLst/>
                <a:latin typeface="Helvetica Neue" panose="02000503000000020004" pitchFamily="2" charset="0"/>
              </a:rPr>
              <a:t>Infant deaths :</a:t>
            </a:r>
            <a:r>
              <a:rPr lang="en-IN" dirty="0">
                <a:effectLst/>
                <a:latin typeface="Helvetica Neue" panose="02000503000000020004" pitchFamily="2" charset="0"/>
              </a:rPr>
              <a:t> Number of Infant Deaths per 1000 population</a:t>
            </a:r>
          </a:p>
          <a:p>
            <a:r>
              <a:rPr lang="en-IN" b="1" dirty="0">
                <a:effectLst/>
                <a:latin typeface="Helvetica Neue" panose="02000503000000020004" pitchFamily="2" charset="0"/>
              </a:rPr>
              <a:t>Alcohol: </a:t>
            </a:r>
            <a:r>
              <a:rPr lang="en-IN" dirty="0">
                <a:effectLst/>
                <a:latin typeface="Helvetica Neue" panose="02000503000000020004" pitchFamily="2" charset="0"/>
              </a:rPr>
              <a:t>Alcohol, recorded per capita (15+) consumption (in litres of pure alcohol)</a:t>
            </a:r>
          </a:p>
          <a:p>
            <a:r>
              <a:rPr lang="en-IN" b="1" dirty="0">
                <a:effectLst/>
                <a:latin typeface="Helvetica Neue" panose="02000503000000020004" pitchFamily="2" charset="0"/>
              </a:rPr>
              <a:t>Percentage expenditure: </a:t>
            </a:r>
            <a:r>
              <a:rPr lang="en-IN" dirty="0">
                <a:effectLst/>
                <a:latin typeface="Helvetica Neue" panose="02000503000000020004" pitchFamily="2" charset="0"/>
              </a:rPr>
              <a:t>Expenditure on health as a percentage of Gross Domestic Product per capita(%)</a:t>
            </a:r>
          </a:p>
          <a:p>
            <a:r>
              <a:rPr lang="en-IN" b="1" dirty="0">
                <a:effectLst/>
                <a:latin typeface="Helvetica Neue" panose="02000503000000020004" pitchFamily="2" charset="0"/>
              </a:rPr>
              <a:t>Hepatitis :</a:t>
            </a:r>
            <a:r>
              <a:rPr lang="en-IN" dirty="0">
                <a:effectLst/>
                <a:latin typeface="Helvetica Neue" panose="02000503000000020004" pitchFamily="2" charset="0"/>
              </a:rPr>
              <a:t> Hepatitis B (</a:t>
            </a:r>
            <a:r>
              <a:rPr lang="en-IN" dirty="0" err="1">
                <a:effectLst/>
                <a:latin typeface="Helvetica Neue" panose="02000503000000020004" pitchFamily="2" charset="0"/>
              </a:rPr>
              <a:t>HepB</a:t>
            </a:r>
            <a:r>
              <a:rPr lang="en-IN" dirty="0">
                <a:effectLst/>
                <a:latin typeface="Helvetica Neue" panose="02000503000000020004" pitchFamily="2" charset="0"/>
              </a:rPr>
              <a:t>) immunization coverage among 1-year-olds (%)</a:t>
            </a:r>
          </a:p>
          <a:p>
            <a:r>
              <a:rPr lang="en-IN" b="1" dirty="0">
                <a:effectLst/>
                <a:latin typeface="Helvetica Neue" panose="02000503000000020004" pitchFamily="2" charset="0"/>
              </a:rPr>
              <a:t>Measles :</a:t>
            </a:r>
            <a:r>
              <a:rPr lang="en-IN" dirty="0">
                <a:effectLst/>
                <a:latin typeface="Helvetica Neue" panose="02000503000000020004" pitchFamily="2" charset="0"/>
              </a:rPr>
              <a:t> Measles - number of reported cases per 1000 population</a:t>
            </a:r>
          </a:p>
          <a:p>
            <a:r>
              <a:rPr lang="en-IN" b="1" dirty="0">
                <a:effectLst/>
                <a:latin typeface="Helvetica Neue" panose="02000503000000020004" pitchFamily="2" charset="0"/>
              </a:rPr>
              <a:t>BMI</a:t>
            </a:r>
            <a:r>
              <a:rPr lang="en-IN" dirty="0">
                <a:effectLst/>
                <a:latin typeface="Helvetica Neue" panose="02000503000000020004" pitchFamily="2" charset="0"/>
              </a:rPr>
              <a:t>: Average Body Mass Index of entire population</a:t>
            </a: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da262611ed_3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da262611ed_3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N" b="1" dirty="0">
                <a:effectLst/>
                <a:latin typeface="Helvetica Neue" panose="02000503000000020004" pitchFamily="2" charset="0"/>
              </a:rPr>
              <a:t>Under five deaths</a:t>
            </a:r>
            <a:r>
              <a:rPr lang="en-IN" dirty="0">
                <a:effectLst/>
                <a:latin typeface="Helvetica Neue" panose="02000503000000020004" pitchFamily="2" charset="0"/>
              </a:rPr>
              <a:t>: Number of under-five deaths per 1000 population</a:t>
            </a:r>
          </a:p>
          <a:p>
            <a:r>
              <a:rPr lang="en-IN" b="1" dirty="0">
                <a:effectLst/>
                <a:latin typeface="Helvetica Neue" panose="02000503000000020004" pitchFamily="2" charset="0"/>
              </a:rPr>
              <a:t>Polio</a:t>
            </a:r>
            <a:r>
              <a:rPr lang="en-IN" dirty="0">
                <a:effectLst/>
                <a:latin typeface="Helvetica Neue" panose="02000503000000020004" pitchFamily="2" charset="0"/>
              </a:rPr>
              <a:t> : Polio (Pol3) immunization coverage among 1-year-olds (%)</a:t>
            </a:r>
          </a:p>
          <a:p>
            <a:r>
              <a:rPr lang="en-IN" b="1" dirty="0">
                <a:effectLst/>
                <a:latin typeface="Helvetica Neue" panose="02000503000000020004" pitchFamily="2" charset="0"/>
              </a:rPr>
              <a:t>Total Expenditure</a:t>
            </a:r>
            <a:r>
              <a:rPr lang="en-IN" dirty="0">
                <a:effectLst/>
                <a:latin typeface="Helvetica Neue" panose="02000503000000020004" pitchFamily="2" charset="0"/>
              </a:rPr>
              <a:t>: General government expenditure on health as a percentage of total government expenditure (%)</a:t>
            </a:r>
          </a:p>
          <a:p>
            <a:r>
              <a:rPr lang="en-IN" b="1" dirty="0">
                <a:effectLst/>
                <a:latin typeface="Helvetica Neue" panose="02000503000000020004" pitchFamily="2" charset="0"/>
              </a:rPr>
              <a:t>Diphtheria </a:t>
            </a:r>
            <a:r>
              <a:rPr lang="en-IN" dirty="0">
                <a:effectLst/>
                <a:latin typeface="Helvetica Neue" panose="02000503000000020004" pitchFamily="2" charset="0"/>
              </a:rPr>
              <a:t>: Diphtheria tetanus toxoid and pertussis (DTP3) immunization coverage among 1-year-olds (%)</a:t>
            </a:r>
          </a:p>
          <a:p>
            <a:r>
              <a:rPr lang="en-IN" b="1" dirty="0">
                <a:effectLst/>
                <a:latin typeface="Helvetica Neue" panose="02000503000000020004" pitchFamily="2" charset="0"/>
              </a:rPr>
              <a:t>HIV/AIDS:</a:t>
            </a:r>
            <a:r>
              <a:rPr lang="en-IN" dirty="0">
                <a:effectLst/>
                <a:latin typeface="Helvetica Neue" panose="02000503000000020004" pitchFamily="2" charset="0"/>
              </a:rPr>
              <a:t> Deaths per 1 000 live births HIV/AIDS (0-4 years)</a:t>
            </a:r>
          </a:p>
          <a:p>
            <a:r>
              <a:rPr lang="en-IN" b="1" dirty="0">
                <a:effectLst/>
                <a:latin typeface="Helvetica Neue" panose="02000503000000020004" pitchFamily="2" charset="0"/>
              </a:rPr>
              <a:t>GDP: </a:t>
            </a:r>
            <a:r>
              <a:rPr lang="en-IN" dirty="0">
                <a:effectLst/>
                <a:latin typeface="Helvetica Neue" panose="02000503000000020004" pitchFamily="2" charset="0"/>
              </a:rPr>
              <a:t>Gross Domestic Product per capita (in USD)</a:t>
            </a:r>
          </a:p>
          <a:p>
            <a:r>
              <a:rPr lang="en-IN" b="1" dirty="0">
                <a:effectLst/>
                <a:latin typeface="Helvetica Neue" panose="02000503000000020004" pitchFamily="2" charset="0"/>
              </a:rPr>
              <a:t>Population</a:t>
            </a:r>
            <a:r>
              <a:rPr lang="en-IN" dirty="0">
                <a:effectLst/>
                <a:latin typeface="Helvetica Neue" panose="02000503000000020004" pitchFamily="2" charset="0"/>
              </a:rPr>
              <a:t>: Population of the country</a:t>
            </a:r>
          </a:p>
          <a:p>
            <a:r>
              <a:rPr lang="en-IN" b="1" dirty="0">
                <a:effectLst/>
                <a:latin typeface="Helvetica Neue" panose="02000503000000020004" pitchFamily="2" charset="0"/>
              </a:rPr>
              <a:t>thinness 1-19 years</a:t>
            </a:r>
            <a:r>
              <a:rPr lang="en-IN" dirty="0">
                <a:effectLst/>
                <a:latin typeface="Helvetica Neue" panose="02000503000000020004" pitchFamily="2" charset="0"/>
              </a:rPr>
              <a:t>: Prevalence of thinness among children and adolescents for Age 10 to 19 (% )</a:t>
            </a:r>
          </a:p>
          <a:p>
            <a:r>
              <a:rPr lang="en-IN" b="1" dirty="0">
                <a:effectLst/>
                <a:latin typeface="Helvetica Neue" panose="02000503000000020004" pitchFamily="2" charset="0"/>
              </a:rPr>
              <a:t>thinness 5-9 years</a:t>
            </a:r>
            <a:r>
              <a:rPr lang="en-IN" dirty="0">
                <a:effectLst/>
                <a:latin typeface="Helvetica Neue" panose="02000503000000020004" pitchFamily="2" charset="0"/>
              </a:rPr>
              <a:t>: Prevalence of thinness among children for Age 5 to 9(%)</a:t>
            </a:r>
          </a:p>
          <a:p>
            <a:r>
              <a:rPr lang="en-IN" b="1" dirty="0">
                <a:effectLst/>
                <a:latin typeface="Helvetica Neue" panose="02000503000000020004" pitchFamily="2" charset="0"/>
              </a:rPr>
              <a:t>Income Composition of Resources</a:t>
            </a:r>
            <a:r>
              <a:rPr lang="en-IN" dirty="0">
                <a:effectLst/>
                <a:latin typeface="Helvetica Neue" panose="02000503000000020004" pitchFamily="2" charset="0"/>
              </a:rPr>
              <a:t>: Human Development Index in terms of income composition of resources (index ranging from 0 to 1)</a:t>
            </a:r>
          </a:p>
          <a:p>
            <a:r>
              <a:rPr lang="en-IN" b="1" dirty="0">
                <a:effectLst/>
                <a:latin typeface="Helvetica Neue" panose="02000503000000020004" pitchFamily="2" charset="0"/>
              </a:rPr>
              <a:t>Schooling</a:t>
            </a:r>
            <a:r>
              <a:rPr lang="en-IN" dirty="0">
                <a:effectLst/>
                <a:latin typeface="Helvetica Neue" panose="02000503000000020004" pitchFamily="2" charset="0"/>
              </a:rPr>
              <a:t>: Number of years of Schooling(years)</a:t>
            </a: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da262611ed_3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da262611ed_3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da262611ed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da262611ed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a2231ea1a_0_5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a2231ea1a_0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a262611ed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da262611ed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da2231ea1a_0_5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a2231ea1a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da262611ed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da262611ed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a262611ed_3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da262611ed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da2231ea1a_0_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da2231ea1a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11_0.xm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600"/>
              <a:t>Life Expectancy Analysis using MLR</a:t>
            </a:r>
            <a:endParaRPr sz="3600"/>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a:t>Keshav Elango</a:t>
            </a:r>
            <a:endParaRPr/>
          </a:p>
          <a:p>
            <a:pPr marL="0" lvl="0" indent="0" algn="ctr" rtl="0">
              <a:spcBef>
                <a:spcPts val="0"/>
              </a:spcBef>
              <a:spcAft>
                <a:spcPts val="0"/>
              </a:spcAft>
              <a:buNone/>
            </a:pPr>
            <a:r>
              <a:rPr lang="en"/>
              <a:t>Het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body" idx="1"/>
          </p:nvPr>
        </p:nvSpPr>
        <p:spPr>
          <a:xfrm>
            <a:off x="819150" y="807350"/>
            <a:ext cx="7505700" cy="36315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400" b="1">
                <a:solidFill>
                  <a:srgbClr val="000000"/>
                </a:solidFill>
                <a:latin typeface="Arial"/>
                <a:ea typeface="Arial"/>
                <a:cs typeface="Arial"/>
                <a:sym typeface="Arial"/>
              </a:rPr>
              <a:t>Fourth Step: Measles                          1      16.2 104182 10514   0.4539 0.5005273</a:t>
            </a:r>
            <a:endParaRPr sz="1400" b="1">
              <a:solidFill>
                <a:srgbClr val="000000"/>
              </a:solidFill>
              <a:latin typeface="Arial"/>
              <a:ea typeface="Arial"/>
              <a:cs typeface="Arial"/>
              <a:sym typeface="Arial"/>
            </a:endParaRPr>
          </a:p>
          <a:p>
            <a:pPr marL="0" lvl="0" indent="0" algn="l" rtl="0">
              <a:spcBef>
                <a:spcPts val="0"/>
              </a:spcBef>
              <a:spcAft>
                <a:spcPts val="0"/>
              </a:spcAft>
              <a:buNone/>
            </a:pPr>
            <a:endParaRPr sz="1400" b="1">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Deleted </a:t>
            </a:r>
            <a:r>
              <a:rPr lang="en" sz="1400" b="1" u="sng">
                <a:solidFill>
                  <a:srgbClr val="000000"/>
                </a:solidFill>
                <a:latin typeface="Arial"/>
                <a:ea typeface="Arial"/>
                <a:cs typeface="Arial"/>
                <a:sym typeface="Arial"/>
              </a:rPr>
              <a:t>“Measles”</a:t>
            </a:r>
            <a:r>
              <a:rPr lang="en" sz="1400">
                <a:solidFill>
                  <a:srgbClr val="000000"/>
                </a:solidFill>
                <a:latin typeface="Arial"/>
                <a:ea typeface="Arial"/>
                <a:cs typeface="Arial"/>
                <a:sym typeface="Arial"/>
              </a:rPr>
              <a:t> next as it has next highest p-value, making it less significant</a:t>
            </a:r>
            <a:endParaRPr sz="1400">
              <a:solidFill>
                <a:srgbClr val="000000"/>
              </a:solidFill>
              <a:latin typeface="Arial"/>
              <a:ea typeface="Arial"/>
              <a:cs typeface="Arial"/>
              <a:sym typeface="Arial"/>
            </a:endParaRPr>
          </a:p>
          <a:p>
            <a:pPr marL="45720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Fifth Step: Total.expenditure                1      19.9 104202 10512   0.5579 0.4551616</a:t>
            </a:r>
            <a:endParaRPr sz="1400" b="1">
              <a:solidFill>
                <a:srgbClr val="000000"/>
              </a:solidFill>
              <a:latin typeface="Arial"/>
              <a:ea typeface="Arial"/>
              <a:cs typeface="Arial"/>
              <a:sym typeface="Arial"/>
            </a:endParaRPr>
          </a:p>
          <a:p>
            <a:pPr marL="0" lvl="0" indent="0" algn="l" rtl="0">
              <a:spcBef>
                <a:spcPts val="0"/>
              </a:spcBef>
              <a:spcAft>
                <a:spcPts val="0"/>
              </a:spcAft>
              <a:buNone/>
            </a:pPr>
            <a:endParaRPr sz="1400" b="1">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Deleted </a:t>
            </a:r>
            <a:r>
              <a:rPr lang="en" sz="1400" b="1" u="sng">
                <a:solidFill>
                  <a:srgbClr val="000000"/>
                </a:solidFill>
                <a:latin typeface="Arial"/>
                <a:ea typeface="Arial"/>
                <a:cs typeface="Arial"/>
                <a:sym typeface="Arial"/>
              </a:rPr>
              <a:t>“Total.expenditure”</a:t>
            </a:r>
            <a:r>
              <a:rPr lang="en" sz="1400">
                <a:solidFill>
                  <a:srgbClr val="000000"/>
                </a:solidFill>
                <a:latin typeface="Arial"/>
                <a:ea typeface="Arial"/>
                <a:cs typeface="Arial"/>
                <a:sym typeface="Arial"/>
              </a:rPr>
              <a:t> next as it has next highest p-value, making it less significant</a:t>
            </a:r>
            <a:endParaRPr sz="1400">
              <a:solidFill>
                <a:srgbClr val="000000"/>
              </a:solidFill>
              <a:latin typeface="Arial"/>
              <a:ea typeface="Arial"/>
              <a:cs typeface="Arial"/>
              <a:sym typeface="Arial"/>
            </a:endParaRPr>
          </a:p>
          <a:p>
            <a:pPr marL="45720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Sixth Step: thinness..1.19.years             1     111.4 104313 10514   3.1266  0.077128</a:t>
            </a:r>
            <a:endParaRPr sz="1400" b="1">
              <a:solidFill>
                <a:srgbClr val="000000"/>
              </a:solidFill>
              <a:latin typeface="Arial"/>
              <a:ea typeface="Arial"/>
              <a:cs typeface="Arial"/>
              <a:sym typeface="Arial"/>
            </a:endParaRPr>
          </a:p>
          <a:p>
            <a:pPr marL="0" lvl="0" indent="0" algn="l" rtl="0">
              <a:spcBef>
                <a:spcPts val="0"/>
              </a:spcBef>
              <a:spcAft>
                <a:spcPts val="0"/>
              </a:spcAft>
              <a:buNone/>
            </a:pPr>
            <a:endParaRPr sz="1400" b="1">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Deleted </a:t>
            </a:r>
            <a:r>
              <a:rPr lang="en" sz="1400" b="1" u="sng">
                <a:solidFill>
                  <a:srgbClr val="000000"/>
                </a:solidFill>
                <a:latin typeface="Arial"/>
                <a:ea typeface="Arial"/>
                <a:cs typeface="Arial"/>
                <a:sym typeface="Arial"/>
              </a:rPr>
              <a:t>“thinness..1.19.years”</a:t>
            </a:r>
            <a:r>
              <a:rPr lang="en" sz="1400">
                <a:solidFill>
                  <a:srgbClr val="000000"/>
                </a:solidFill>
                <a:latin typeface="Arial"/>
                <a:ea typeface="Arial"/>
                <a:cs typeface="Arial"/>
                <a:sym typeface="Arial"/>
              </a:rPr>
              <a:t> next as it has next highest p-value, making it less significant</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In case of backward selection, </a:t>
            </a:r>
            <a:r>
              <a:rPr lang="en" sz="1400" b="1">
                <a:solidFill>
                  <a:srgbClr val="000000"/>
                </a:solidFill>
                <a:latin typeface="Arial"/>
                <a:ea typeface="Arial"/>
                <a:cs typeface="Arial"/>
                <a:sym typeface="Arial"/>
              </a:rPr>
              <a:t>for 0.10</a:t>
            </a:r>
            <a:r>
              <a:rPr lang="en" sz="1400">
                <a:solidFill>
                  <a:srgbClr val="000000"/>
                </a:solidFill>
                <a:latin typeface="Arial"/>
                <a:ea typeface="Arial"/>
                <a:cs typeface="Arial"/>
                <a:sym typeface="Arial"/>
              </a:rPr>
              <a:t>, the </a:t>
            </a:r>
            <a:r>
              <a:rPr lang="en" sz="1400" b="1">
                <a:solidFill>
                  <a:srgbClr val="000000"/>
                </a:solidFill>
                <a:latin typeface="Arial"/>
                <a:ea typeface="Arial"/>
                <a:cs typeface="Arial"/>
                <a:sym typeface="Arial"/>
              </a:rPr>
              <a:t>sixth step doesnt happen leading to “thinness..1.19.years”</a:t>
            </a:r>
            <a:r>
              <a:rPr lang="en" sz="1400">
                <a:solidFill>
                  <a:srgbClr val="000000"/>
                </a:solidFill>
                <a:latin typeface="Arial"/>
                <a:ea typeface="Arial"/>
                <a:cs typeface="Arial"/>
                <a:sym typeface="Arial"/>
              </a:rPr>
              <a:t> being included in  Model</a:t>
            </a:r>
            <a:endParaRPr sz="14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body" idx="1"/>
          </p:nvPr>
        </p:nvSpPr>
        <p:spPr>
          <a:xfrm>
            <a:off x="4835075" y="834575"/>
            <a:ext cx="3422400" cy="36468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a:solidFill>
                <a:srgbClr val="000000"/>
              </a:solidFill>
              <a:latin typeface="Arial"/>
              <a:ea typeface="Arial"/>
              <a:cs typeface="Arial"/>
              <a:sym typeface="Arial"/>
            </a:endParaRPr>
          </a:p>
          <a:p>
            <a:pPr marL="457200" lvl="0" indent="-311150" algn="l" rtl="0">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Here, the F-statistic is 451.2 with a very low p-value (&lt; 2.2e-16), indicating that the overall model is statistically significant.</a:t>
            </a:r>
            <a:endParaRPr>
              <a:solidFill>
                <a:srgbClr val="000000"/>
              </a:solidFill>
              <a:latin typeface="Arial"/>
              <a:ea typeface="Arial"/>
              <a:cs typeface="Arial"/>
              <a:sym typeface="Arial"/>
            </a:endParaRPr>
          </a:p>
          <a:p>
            <a:pPr marL="0" lvl="0" indent="0" algn="l" rtl="0">
              <a:spcBef>
                <a:spcPts val="1200"/>
              </a:spcBef>
              <a:spcAft>
                <a:spcPts val="0"/>
              </a:spcAft>
              <a:buNone/>
            </a:pPr>
            <a:endParaRPr>
              <a:solidFill>
                <a:srgbClr val="000000"/>
              </a:solidFill>
              <a:latin typeface="Arial"/>
              <a:ea typeface="Arial"/>
              <a:cs typeface="Arial"/>
              <a:sym typeface="Arial"/>
            </a:endParaRPr>
          </a:p>
          <a:p>
            <a:pPr marL="457200" lvl="0" indent="-311150" algn="l" rtl="0">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Overall, the final model using backward selection shows a good fit to the data, with all predictor variables being statistically significant in predicting Life Expectancy</a:t>
            </a:r>
            <a:endParaRPr>
              <a:solidFill>
                <a:srgbClr val="000000"/>
              </a:solidFill>
              <a:latin typeface="Arial"/>
              <a:ea typeface="Arial"/>
              <a:cs typeface="Arial"/>
              <a:sym typeface="Arial"/>
            </a:endParaRPr>
          </a:p>
          <a:p>
            <a:pPr marL="0" lvl="0" indent="0" algn="l" rtl="0">
              <a:spcBef>
                <a:spcPts val="1200"/>
              </a:spcBef>
              <a:spcAft>
                <a:spcPts val="1200"/>
              </a:spcAft>
              <a:buNone/>
            </a:pPr>
            <a:endParaRPr/>
          </a:p>
        </p:txBody>
      </p:sp>
      <p:pic>
        <p:nvPicPr>
          <p:cNvPr id="188" name="Google Shape;188;p23"/>
          <p:cNvPicPr preferRelativeResize="0"/>
          <p:nvPr/>
        </p:nvPicPr>
        <p:blipFill>
          <a:blip r:embed="rId3">
            <a:alphaModFix/>
          </a:blip>
          <a:stretch>
            <a:fillRect/>
          </a:stretch>
        </p:blipFill>
        <p:spPr>
          <a:xfrm>
            <a:off x="406400" y="887175"/>
            <a:ext cx="4267201" cy="3456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819150" y="845600"/>
            <a:ext cx="7505700" cy="633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Full model vs Final Model</a:t>
            </a:r>
            <a:endParaRPr/>
          </a:p>
        </p:txBody>
      </p:sp>
      <p:sp>
        <p:nvSpPr>
          <p:cNvPr id="194" name="Google Shape;194;p24"/>
          <p:cNvSpPr txBox="1">
            <a:spLocks noGrp="1"/>
          </p:cNvSpPr>
          <p:nvPr>
            <p:ph type="body" idx="1"/>
          </p:nvPr>
        </p:nvSpPr>
        <p:spPr>
          <a:xfrm>
            <a:off x="819150" y="1478650"/>
            <a:ext cx="7505700" cy="2960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Arial"/>
              <a:buChar char="●"/>
            </a:pPr>
            <a:r>
              <a:rPr lang="en" sz="1400">
                <a:latin typeface="Arial"/>
                <a:ea typeface="Arial"/>
                <a:cs typeface="Arial"/>
                <a:sym typeface="Arial"/>
              </a:rPr>
              <a:t>Your final model includes 12 predictor variables: Adult Mortality, Infant Deaths, Alcohol, Hepatitis B, BMI, Under-Five Deaths, Polio, Diphtheria, HIV/AIDS, GDP, Income Composition of Resources, and Schooling.</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The full model includes additional predictor variables such as Percentage Expenditure, Measles, Total Expenditure, Population, Thinness (1-19 years), and Thinness (5-9 years).</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The coefficients in both models represent the estimated effects of each predictor variable on Life Expectancy.</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t>In both models, all predictor variables are significant at the 0.05 level except for some variables in the full model like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body" idx="1"/>
          </p:nvPr>
        </p:nvSpPr>
        <p:spPr>
          <a:xfrm>
            <a:off x="819150" y="698500"/>
            <a:ext cx="7505700" cy="3740100"/>
          </a:xfrm>
          <a:prstGeom prst="rect">
            <a:avLst/>
          </a:prstGeom>
        </p:spPr>
        <p:txBody>
          <a:bodyPr spcFirstLastPara="1" wrap="square" lIns="91425" tIns="91425" rIns="91425" bIns="91425" anchor="t" anchorCtr="0">
            <a:normAutofit fontScale="92500"/>
          </a:bodyPr>
          <a:lstStyle/>
          <a:p>
            <a:pPr marL="1371600" lvl="2" indent="-317500" algn="l" rtl="0">
              <a:spcBef>
                <a:spcPts val="0"/>
              </a:spcBef>
              <a:spcAft>
                <a:spcPts val="0"/>
              </a:spcAft>
              <a:buSzPts val="1400"/>
              <a:buChar char="■"/>
            </a:pPr>
            <a:r>
              <a:rPr lang="en" sz="1400"/>
              <a:t>Percentage Expenditure, </a:t>
            </a:r>
            <a:endParaRPr sz="1400"/>
          </a:p>
          <a:p>
            <a:pPr marL="1371600" lvl="2" indent="-317500" algn="l" rtl="0">
              <a:spcBef>
                <a:spcPts val="0"/>
              </a:spcBef>
              <a:spcAft>
                <a:spcPts val="0"/>
              </a:spcAft>
              <a:buSzPts val="1400"/>
              <a:buChar char="■"/>
            </a:pPr>
            <a:r>
              <a:rPr lang="en" sz="1400"/>
              <a:t>Hepatitis B, </a:t>
            </a:r>
            <a:endParaRPr sz="1400"/>
          </a:p>
          <a:p>
            <a:pPr marL="1371600" lvl="2" indent="-317500" algn="l" rtl="0">
              <a:spcBef>
                <a:spcPts val="0"/>
              </a:spcBef>
              <a:spcAft>
                <a:spcPts val="0"/>
              </a:spcAft>
              <a:buSzPts val="1400"/>
              <a:buChar char="■"/>
            </a:pPr>
            <a:r>
              <a:rPr lang="en" sz="1400"/>
              <a:t>Measles, </a:t>
            </a:r>
            <a:endParaRPr sz="1400"/>
          </a:p>
          <a:p>
            <a:pPr marL="1371600" lvl="2" indent="-317500" algn="l" rtl="0">
              <a:spcBef>
                <a:spcPts val="0"/>
              </a:spcBef>
              <a:spcAft>
                <a:spcPts val="0"/>
              </a:spcAft>
              <a:buSzPts val="1400"/>
              <a:buChar char="■"/>
            </a:pPr>
            <a:r>
              <a:rPr lang="en" sz="1400"/>
              <a:t>Total Expenditure, </a:t>
            </a:r>
            <a:endParaRPr sz="1400"/>
          </a:p>
          <a:p>
            <a:pPr marL="1371600" lvl="2" indent="-317500" algn="l" rtl="0">
              <a:spcBef>
                <a:spcPts val="0"/>
              </a:spcBef>
              <a:spcAft>
                <a:spcPts val="0"/>
              </a:spcAft>
              <a:buSzPts val="1400"/>
              <a:buChar char="■"/>
            </a:pPr>
            <a:r>
              <a:rPr lang="en" sz="1400"/>
              <a:t>Population, Thinness (1-19 years), and </a:t>
            </a:r>
            <a:endParaRPr sz="1400"/>
          </a:p>
          <a:p>
            <a:pPr marL="1371600" lvl="2" indent="-317500" algn="l" rtl="0">
              <a:spcBef>
                <a:spcPts val="0"/>
              </a:spcBef>
              <a:spcAft>
                <a:spcPts val="0"/>
              </a:spcAft>
              <a:buSzPts val="1400"/>
              <a:buChar char="■"/>
            </a:pPr>
            <a:r>
              <a:rPr lang="en" sz="1400"/>
              <a:t>Thinness (5-9 years), </a:t>
            </a:r>
            <a:endParaRPr sz="1400"/>
          </a:p>
          <a:p>
            <a:pPr marL="0" lvl="0" indent="457200" algn="l" rtl="0">
              <a:spcBef>
                <a:spcPts val="1200"/>
              </a:spcBef>
              <a:spcAft>
                <a:spcPts val="0"/>
              </a:spcAft>
              <a:buNone/>
            </a:pPr>
            <a:r>
              <a:rPr lang="en" sz="1400"/>
              <a:t>which have higher p-values (&gt; 0.05), indicating they </a:t>
            </a:r>
            <a:r>
              <a:rPr lang="en" sz="1400" b="1"/>
              <a:t>may not be statistically significant predictors</a:t>
            </a:r>
            <a:r>
              <a:rPr lang="en" sz="1400"/>
              <a:t>.</a:t>
            </a:r>
            <a:endParaRPr sz="1400"/>
          </a:p>
          <a:p>
            <a:pPr marL="457200" lvl="0" indent="-317500" algn="l" rtl="0">
              <a:spcBef>
                <a:spcPts val="1200"/>
              </a:spcBef>
              <a:spcAft>
                <a:spcPts val="0"/>
              </a:spcAft>
              <a:buSzPts val="1400"/>
              <a:buChar char="●"/>
            </a:pPr>
            <a:r>
              <a:rPr lang="en" sz="1400"/>
              <a:t>Both models have similar multiple R-squared values, indicating that they explain approximately the same amount of variance in Life Expectancy (around 66.7%).</a:t>
            </a:r>
            <a:endParaRPr sz="1400"/>
          </a:p>
          <a:p>
            <a:pPr marL="457200" lvl="0" indent="-317500" algn="l" rtl="0">
              <a:spcBef>
                <a:spcPts val="0"/>
              </a:spcBef>
              <a:spcAft>
                <a:spcPts val="0"/>
              </a:spcAft>
              <a:buSzPts val="1400"/>
              <a:buChar char="●"/>
            </a:pPr>
            <a:r>
              <a:rPr lang="en" sz="1400"/>
              <a:t>The full model has a slightly higher number of predictor variables but </a:t>
            </a:r>
            <a:r>
              <a:rPr lang="en" sz="1400" b="1"/>
              <a:t>does not significantly improve the model fit compared </a:t>
            </a:r>
            <a:r>
              <a:rPr lang="en" sz="1400"/>
              <a:t>to final model. </a:t>
            </a:r>
            <a:endParaRPr sz="1400"/>
          </a:p>
          <a:p>
            <a:pPr marL="457200" lvl="0" indent="-317500" algn="l" rtl="0">
              <a:spcBef>
                <a:spcPts val="0"/>
              </a:spcBef>
              <a:spcAft>
                <a:spcPts val="0"/>
              </a:spcAft>
              <a:buSzPts val="1400"/>
              <a:buChar char="●"/>
            </a:pPr>
            <a:r>
              <a:rPr lang="en" sz="1400"/>
              <a:t>This is evident from the similar multiple R-squared and adjusted R-squared values between the two models.</a:t>
            </a:r>
            <a:endParaRPr sz="1400"/>
          </a:p>
          <a:p>
            <a:pPr marL="457200" lvl="0" indent="-317500" algn="l" rtl="0">
              <a:spcBef>
                <a:spcPts val="0"/>
              </a:spcBef>
              <a:spcAft>
                <a:spcPts val="0"/>
              </a:spcAft>
              <a:buSzPts val="1400"/>
              <a:buChar char="●"/>
            </a:pPr>
            <a:r>
              <a:rPr lang="en" sz="1400"/>
              <a:t>F-stat: </a:t>
            </a:r>
            <a:r>
              <a:rPr lang="en" sz="1400" b="1"/>
              <a:t>Full Model(325.6 on 18 and 2919 DF), Final Model (488.2 on 12 and 2925 DF)</a:t>
            </a:r>
            <a:endParaRPr sz="1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19150" y="845600"/>
            <a:ext cx="7505700" cy="633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a:ea typeface="Arial"/>
                <a:cs typeface="Arial"/>
                <a:sym typeface="Arial"/>
              </a:rPr>
              <a:t>Residual Analysis</a:t>
            </a:r>
            <a:endParaRPr>
              <a:latin typeface="Arial"/>
              <a:ea typeface="Arial"/>
              <a:cs typeface="Arial"/>
              <a:sym typeface="Arial"/>
            </a:endParaRPr>
          </a:p>
        </p:txBody>
      </p:sp>
      <p:sp>
        <p:nvSpPr>
          <p:cNvPr id="205" name="Google Shape;205;p26"/>
          <p:cNvSpPr txBox="1">
            <a:spLocks noGrp="1"/>
          </p:cNvSpPr>
          <p:nvPr>
            <p:ph type="body" idx="1"/>
          </p:nvPr>
        </p:nvSpPr>
        <p:spPr>
          <a:xfrm>
            <a:off x="819150" y="2930075"/>
            <a:ext cx="7505700" cy="1669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800">
                <a:solidFill>
                  <a:srgbClr val="000000"/>
                </a:solidFill>
                <a:latin typeface="Arial"/>
                <a:ea typeface="Arial"/>
                <a:cs typeface="Arial"/>
                <a:sym typeface="Arial"/>
              </a:rPr>
              <a:t>While building up the MLR model to predict, we have made some assumptions where the model is expected to perform well if all the assumptions are correct. Else its performance can be extremely bad. We check the following assumptions with help of Residual Analysis.</a:t>
            </a:r>
            <a:endParaRPr sz="1800">
              <a:solidFill>
                <a:srgbClr val="000000"/>
              </a:solidFill>
              <a:latin typeface="Arial"/>
              <a:ea typeface="Arial"/>
              <a:cs typeface="Arial"/>
              <a:sym typeface="Arial"/>
            </a:endParaRPr>
          </a:p>
          <a:p>
            <a:pPr marL="457200" lvl="0" indent="-317182" algn="l" rtl="0">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relationship between the response y and the regressors is linear.</a:t>
            </a:r>
            <a:endParaRPr sz="1800">
              <a:solidFill>
                <a:srgbClr val="000000"/>
              </a:solidFill>
              <a:latin typeface="Arial"/>
              <a:ea typeface="Arial"/>
              <a:cs typeface="Arial"/>
              <a:sym typeface="Arial"/>
            </a:endParaRPr>
          </a:p>
          <a:p>
            <a:pPr marL="457200" lvl="0" indent="-317182" algn="l" rtl="0">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The errors are normally distributed with mean 0 and constant variance. </a:t>
            </a:r>
            <a:endParaRPr sz="1800">
              <a:solidFill>
                <a:srgbClr val="000000"/>
              </a:solidFill>
              <a:latin typeface="Arial"/>
              <a:ea typeface="Arial"/>
              <a:cs typeface="Arial"/>
              <a:sym typeface="Arial"/>
            </a:endParaRPr>
          </a:p>
          <a:p>
            <a:pPr marL="457200" lvl="0" indent="-317182" algn="l" rtl="0">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The errors are uncorrelated.</a:t>
            </a:r>
            <a:endParaRPr/>
          </a:p>
        </p:txBody>
      </p:sp>
      <p:pic>
        <p:nvPicPr>
          <p:cNvPr id="206" name="Google Shape;206;p26"/>
          <p:cNvPicPr preferRelativeResize="0"/>
          <p:nvPr/>
        </p:nvPicPr>
        <p:blipFill>
          <a:blip r:embed="rId3">
            <a:alphaModFix/>
          </a:blip>
          <a:stretch>
            <a:fillRect/>
          </a:stretch>
        </p:blipFill>
        <p:spPr>
          <a:xfrm>
            <a:off x="819150" y="1478600"/>
            <a:ext cx="7505699" cy="140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body" idx="1"/>
          </p:nvPr>
        </p:nvSpPr>
        <p:spPr>
          <a:xfrm>
            <a:off x="819150" y="680350"/>
            <a:ext cx="7505700" cy="37584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en">
                <a:latin typeface="Arial"/>
                <a:ea typeface="Arial"/>
                <a:cs typeface="Arial"/>
                <a:sym typeface="Arial"/>
              </a:rPr>
              <a:t>By creating this table, we can inspect various metrics and statistics related to model performance, residuals, leverage, and influence of observations, which can help you assess the quality and reliability of your linear regression model.</a:t>
            </a:r>
            <a:endParaRPr>
              <a:latin typeface="Arial"/>
              <a:ea typeface="Arial"/>
              <a:cs typeface="Arial"/>
              <a:sym typeface="Arial"/>
            </a:endParaRPr>
          </a:p>
          <a:p>
            <a:pPr marL="0" lvl="0" indent="0" algn="l" rtl="0">
              <a:spcBef>
                <a:spcPts val="1200"/>
              </a:spcBef>
              <a:spcAft>
                <a:spcPts val="0"/>
              </a:spcAft>
              <a:buNone/>
            </a:pPr>
            <a:r>
              <a:rPr lang="en" sz="1400" b="1" u="sng">
                <a:latin typeface="Arial"/>
                <a:ea typeface="Arial"/>
                <a:cs typeface="Arial"/>
                <a:sym typeface="Arial"/>
              </a:rPr>
              <a:t>Observation 1:</a:t>
            </a:r>
            <a:endParaRPr sz="1400" b="1" u="sng">
              <a:latin typeface="Arial"/>
              <a:ea typeface="Arial"/>
              <a:cs typeface="Arial"/>
              <a:sym typeface="Arial"/>
            </a:endParaRPr>
          </a:p>
          <a:p>
            <a:pPr marL="457200" lvl="0" indent="-310832" algn="l" rtl="0">
              <a:spcBef>
                <a:spcPts val="0"/>
              </a:spcBef>
              <a:spcAft>
                <a:spcPts val="0"/>
              </a:spcAft>
              <a:buSzPct val="100000"/>
              <a:buChar char="●"/>
            </a:pPr>
            <a:r>
              <a:rPr lang="en" sz="1400">
                <a:latin typeface="Arial"/>
                <a:ea typeface="Arial"/>
                <a:cs typeface="Arial"/>
                <a:sym typeface="Arial"/>
              </a:rPr>
              <a:t>Comparing the residuals, the majority of the values are near zero, indicating it is a good fit.</a:t>
            </a:r>
            <a:endParaRPr sz="1400">
              <a:latin typeface="Arial"/>
              <a:ea typeface="Arial"/>
              <a:cs typeface="Arial"/>
              <a:sym typeface="Arial"/>
            </a:endParaRPr>
          </a:p>
          <a:p>
            <a:pPr marL="457200" lvl="0" indent="-310832" algn="l" rtl="0">
              <a:spcBef>
                <a:spcPts val="0"/>
              </a:spcBef>
              <a:spcAft>
                <a:spcPts val="0"/>
              </a:spcAft>
              <a:buSzPct val="100000"/>
              <a:buFont typeface="Arial"/>
              <a:buChar char="●"/>
            </a:pPr>
            <a:r>
              <a:rPr lang="en" sz="1400">
                <a:latin typeface="Arial"/>
                <a:ea typeface="Arial"/>
                <a:cs typeface="Arial"/>
                <a:sym typeface="Arial"/>
              </a:rPr>
              <a:t>Also the Leverage points are relatively small indicating the model is not being overly influenced by the observation.</a:t>
            </a:r>
            <a:endParaRPr sz="1400">
              <a:latin typeface="Arial"/>
              <a:ea typeface="Arial"/>
              <a:cs typeface="Arial"/>
              <a:sym typeface="Arial"/>
            </a:endParaRPr>
          </a:p>
          <a:p>
            <a:pPr marL="457200" lvl="0" indent="0" algn="l" rtl="0">
              <a:spcBef>
                <a:spcPts val="0"/>
              </a:spcBef>
              <a:spcAft>
                <a:spcPts val="0"/>
              </a:spcAft>
              <a:buNone/>
            </a:pPr>
            <a:endParaRPr sz="1400">
              <a:latin typeface="Arial"/>
              <a:ea typeface="Arial"/>
              <a:cs typeface="Arial"/>
              <a:sym typeface="Arial"/>
            </a:endParaRPr>
          </a:p>
          <a:p>
            <a:pPr marL="0" lvl="0" indent="0" algn="l" rtl="0">
              <a:spcBef>
                <a:spcPts val="0"/>
              </a:spcBef>
              <a:spcAft>
                <a:spcPts val="0"/>
              </a:spcAft>
              <a:buNone/>
            </a:pPr>
            <a:r>
              <a:rPr lang="en" sz="1400" b="1" u="sng">
                <a:latin typeface="Arial"/>
                <a:ea typeface="Arial"/>
                <a:cs typeface="Arial"/>
                <a:sym typeface="Arial"/>
              </a:rPr>
              <a:t>Observation 2:</a:t>
            </a:r>
            <a:endParaRPr sz="1400" b="1" u="sng">
              <a:latin typeface="Arial"/>
              <a:ea typeface="Arial"/>
              <a:cs typeface="Arial"/>
              <a:sym typeface="Arial"/>
            </a:endParaRPr>
          </a:p>
          <a:p>
            <a:pPr marL="457200" lvl="0" indent="-310832" algn="l" rtl="0">
              <a:spcBef>
                <a:spcPts val="0"/>
              </a:spcBef>
              <a:spcAft>
                <a:spcPts val="0"/>
              </a:spcAft>
              <a:buSzPct val="100000"/>
              <a:buChar char="●"/>
            </a:pPr>
            <a:r>
              <a:rPr lang="en" sz="1400">
                <a:solidFill>
                  <a:srgbClr val="000000"/>
                </a:solidFill>
                <a:latin typeface="Arial"/>
                <a:ea typeface="Arial"/>
                <a:cs typeface="Arial"/>
                <a:sym typeface="Arial"/>
              </a:rPr>
              <a:t>Most of the Studentized residual values are less than 3 except for Observations 2089, 2093, 2094. </a:t>
            </a:r>
            <a:endParaRPr sz="1400">
              <a:solidFill>
                <a:srgbClr val="000000"/>
              </a:solidFill>
              <a:latin typeface="Arial"/>
              <a:ea typeface="Arial"/>
              <a:cs typeface="Arial"/>
              <a:sym typeface="Arial"/>
            </a:endParaRPr>
          </a:p>
          <a:p>
            <a:pPr marL="457200" lvl="0" indent="-310832" algn="l" rtl="0">
              <a:spcBef>
                <a:spcPts val="0"/>
              </a:spcBef>
              <a:spcAft>
                <a:spcPts val="0"/>
              </a:spcAft>
              <a:buSzPct val="100000"/>
              <a:buChar char="●"/>
            </a:pPr>
            <a:r>
              <a:rPr lang="en" sz="1400">
                <a:solidFill>
                  <a:srgbClr val="000000"/>
                </a:solidFill>
                <a:latin typeface="Arial"/>
                <a:ea typeface="Arial"/>
                <a:cs typeface="Arial"/>
                <a:sym typeface="Arial"/>
              </a:rPr>
              <a:t>Hence we can conclude that the data points are reliable except those 3 values.</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&gt; table.residuals %&gt;% filter(STUD_RES &gt;3)</a:t>
            </a:r>
            <a:endParaRPr sz="1400" b="1">
              <a:solidFill>
                <a:srgbClr val="000000"/>
              </a:solidFill>
              <a:latin typeface="Arial"/>
              <a:ea typeface="Arial"/>
              <a:cs typeface="Arial"/>
              <a:sym typeface="Arial"/>
            </a:endParaRPr>
          </a:p>
          <a:p>
            <a:pPr marL="0" lvl="0" indent="0" algn="l" rtl="0">
              <a:spcBef>
                <a:spcPts val="0"/>
              </a:spcBef>
              <a:spcAft>
                <a:spcPts val="0"/>
              </a:spcAft>
              <a:buNone/>
            </a:pPr>
            <a:r>
              <a:rPr lang="en" sz="1150">
                <a:solidFill>
                  <a:srgbClr val="000000"/>
                </a:solidFill>
                <a:latin typeface="Arial"/>
                <a:ea typeface="Arial"/>
                <a:cs typeface="Arial"/>
                <a:sym typeface="Arial"/>
              </a:rPr>
              <a:t>Observations  Y     YHAT Residual    Leverage STUD_RES    PRESS R_STUDENT       COOKD    DFFITS</a:t>
            </a:r>
            <a:endParaRPr sz="1150">
              <a:solidFill>
                <a:srgbClr val="000000"/>
              </a:solidFill>
              <a:latin typeface="Arial"/>
              <a:ea typeface="Arial"/>
              <a:cs typeface="Arial"/>
              <a:sym typeface="Arial"/>
            </a:endParaRPr>
          </a:p>
          <a:p>
            <a:pPr marL="0" lvl="0" indent="0" algn="l" rtl="0">
              <a:spcBef>
                <a:spcPts val="0"/>
              </a:spcBef>
              <a:spcAft>
                <a:spcPts val="0"/>
              </a:spcAft>
              <a:buNone/>
            </a:pPr>
            <a:r>
              <a:rPr lang="en" sz="1150">
                <a:solidFill>
                  <a:srgbClr val="000000"/>
                </a:solidFill>
                <a:latin typeface="Arial"/>
                <a:ea typeface="Arial"/>
                <a:cs typeface="Arial"/>
                <a:sym typeface="Arial"/>
              </a:rPr>
              <a:t>2089   2089 82 63.94575 18.05425 0.005240896 3.031195 18.14937  3.035448 0.003723678 0.2203265</a:t>
            </a:r>
            <a:endParaRPr sz="1150">
              <a:solidFill>
                <a:srgbClr val="000000"/>
              </a:solidFill>
              <a:latin typeface="Arial"/>
              <a:ea typeface="Arial"/>
              <a:cs typeface="Arial"/>
              <a:sym typeface="Arial"/>
            </a:endParaRPr>
          </a:p>
          <a:p>
            <a:pPr marL="0" lvl="0" indent="0" algn="l" rtl="0">
              <a:spcBef>
                <a:spcPts val="0"/>
              </a:spcBef>
              <a:spcAft>
                <a:spcPts val="0"/>
              </a:spcAft>
              <a:buNone/>
            </a:pPr>
            <a:r>
              <a:rPr lang="en" sz="1150">
                <a:solidFill>
                  <a:srgbClr val="000000"/>
                </a:solidFill>
                <a:latin typeface="Arial"/>
                <a:ea typeface="Arial"/>
                <a:cs typeface="Arial"/>
                <a:sym typeface="Arial"/>
              </a:rPr>
              <a:t>2093   2093 87 67.37318 19.62682 0.006045545 3.296553 19.74620  3.302130 0.005084472 0.2575305</a:t>
            </a:r>
            <a:endParaRPr sz="1150">
              <a:solidFill>
                <a:srgbClr val="000000"/>
              </a:solidFill>
              <a:latin typeface="Arial"/>
              <a:ea typeface="Arial"/>
              <a:cs typeface="Arial"/>
              <a:sym typeface="Arial"/>
            </a:endParaRPr>
          </a:p>
          <a:p>
            <a:pPr marL="0" lvl="0" indent="0" algn="l" rtl="0">
              <a:spcBef>
                <a:spcPts val="0"/>
              </a:spcBef>
              <a:spcAft>
                <a:spcPts val="0"/>
              </a:spcAft>
              <a:buNone/>
            </a:pPr>
            <a:r>
              <a:rPr lang="en" sz="1150">
                <a:solidFill>
                  <a:srgbClr val="000000"/>
                </a:solidFill>
                <a:latin typeface="Arial"/>
                <a:ea typeface="Arial"/>
                <a:cs typeface="Arial"/>
                <a:sym typeface="Arial"/>
              </a:rPr>
              <a:t>2094   2094 86 67.22740 18.77260 0.005943983 3.152916 18.88485  3.157747 0.004572441 0.2441804</a:t>
            </a:r>
            <a:endParaRPr sz="1150"/>
          </a:p>
          <a:p>
            <a:pPr marL="0" lvl="0" indent="0" algn="l" rtl="0">
              <a:spcBef>
                <a:spcPts val="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body" idx="1"/>
          </p:nvPr>
        </p:nvSpPr>
        <p:spPr>
          <a:xfrm>
            <a:off x="819150" y="734775"/>
            <a:ext cx="7505700" cy="370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u="sng">
                <a:solidFill>
                  <a:srgbClr val="000000"/>
                </a:solidFill>
                <a:latin typeface="Arial"/>
                <a:ea typeface="Arial"/>
                <a:cs typeface="Arial"/>
                <a:sym typeface="Arial"/>
              </a:rPr>
              <a:t>Observation 3:</a:t>
            </a:r>
            <a:endParaRPr sz="1400" b="1" u="sng">
              <a:solidFill>
                <a:srgbClr val="000000"/>
              </a:solidFill>
              <a:latin typeface="Arial"/>
              <a:ea typeface="Arial"/>
              <a:cs typeface="Arial"/>
              <a:sym typeface="Arial"/>
            </a:endParaRPr>
          </a:p>
          <a:p>
            <a:pPr marL="0" lvl="0" indent="0" algn="l" rtl="0">
              <a:spcBef>
                <a:spcPts val="0"/>
              </a:spcBef>
              <a:spcAft>
                <a:spcPts val="0"/>
              </a:spcAft>
              <a:buNone/>
            </a:pPr>
            <a:endParaRPr sz="1400" b="1" u="sng">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R-student</a:t>
            </a:r>
            <a:r>
              <a:rPr lang="en" sz="1400">
                <a:solidFill>
                  <a:srgbClr val="000000"/>
                </a:solidFill>
                <a:latin typeface="Arial"/>
                <a:ea typeface="Arial"/>
                <a:cs typeface="Arial"/>
                <a:sym typeface="Arial"/>
              </a:rPr>
              <a:t> follow t-distribution with (n-p-1) degrees of freedom. (2924 df)</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Hence at 5% level the t-value is 1.645375. </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 In our dataset, we have only 55 points above the t-value and can be considered as outliers.</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&gt; r_thresh &lt;- qt(0.95,summary(mdl_final)$df[2])</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&gt; r_thresh</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[1] </a:t>
            </a:r>
            <a:r>
              <a:rPr lang="en" sz="1400" b="1">
                <a:solidFill>
                  <a:srgbClr val="000000"/>
                </a:solidFill>
                <a:latin typeface="Arial"/>
                <a:ea typeface="Arial"/>
                <a:cs typeface="Arial"/>
                <a:sym typeface="Arial"/>
              </a:rPr>
              <a:t>1.645375</a:t>
            </a:r>
            <a:endParaRPr sz="1400" b="1">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&gt; r_std_outlier &lt;- table.residuals %&gt;% filter(R_STUDENT &gt; r_thresh)</a:t>
            </a:r>
            <a:endParaRPr sz="1400" b="1">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b="1" i="1">
                <a:solidFill>
                  <a:srgbClr val="000000"/>
                </a:solidFill>
                <a:latin typeface="Arial"/>
                <a:ea typeface="Arial"/>
                <a:cs typeface="Arial"/>
                <a:sym typeface="Arial"/>
              </a:rPr>
              <a:t>55 Observations are outliers.</a:t>
            </a:r>
            <a:endParaRPr sz="1400" b="1" i="1">
              <a:solidFill>
                <a:srgbClr val="000000"/>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9"/>
          <p:cNvSpPr txBox="1">
            <a:spLocks noGrp="1"/>
          </p:cNvSpPr>
          <p:nvPr>
            <p:ph type="body" idx="1"/>
          </p:nvPr>
        </p:nvSpPr>
        <p:spPr>
          <a:xfrm>
            <a:off x="819150" y="807350"/>
            <a:ext cx="7505700" cy="35016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Arial"/>
              <a:buChar char="●"/>
            </a:pPr>
            <a:r>
              <a:rPr lang="en" sz="1400" b="1" u="sng" dirty="0">
                <a:latin typeface="Arial"/>
                <a:ea typeface="Arial"/>
                <a:cs typeface="Arial"/>
                <a:sym typeface="Arial"/>
              </a:rPr>
              <a:t>Observation 4:</a:t>
            </a:r>
            <a:endParaRPr sz="1400" b="1" u="sng" dirty="0">
              <a:latin typeface="Arial"/>
              <a:ea typeface="Arial"/>
              <a:cs typeface="Arial"/>
              <a:sym typeface="Arial"/>
            </a:endParaRPr>
          </a:p>
          <a:p>
            <a:pPr marL="457200" lvl="0" indent="-317500" algn="l" rtl="0">
              <a:lnSpc>
                <a:spcPct val="100000"/>
              </a:lnSpc>
              <a:spcBef>
                <a:spcPts val="0"/>
              </a:spcBef>
              <a:spcAft>
                <a:spcPts val="0"/>
              </a:spcAft>
              <a:buSzPts val="1400"/>
              <a:buFont typeface="Arial"/>
              <a:buChar char="●"/>
            </a:pPr>
            <a:r>
              <a:rPr lang="en" sz="1400" dirty="0">
                <a:latin typeface="Arial"/>
                <a:ea typeface="Arial"/>
                <a:cs typeface="Arial"/>
                <a:sym typeface="Arial"/>
              </a:rPr>
              <a:t>From the observations, Cook's distance seems to be relatively small. </a:t>
            </a:r>
            <a:endParaRPr sz="1400" dirty="0">
              <a:latin typeface="Arial"/>
              <a:ea typeface="Arial"/>
              <a:cs typeface="Arial"/>
              <a:sym typeface="Arial"/>
            </a:endParaRPr>
          </a:p>
          <a:p>
            <a:pPr marL="457200" lvl="0" indent="-317500" algn="l" rtl="0">
              <a:lnSpc>
                <a:spcPct val="100000"/>
              </a:lnSpc>
              <a:spcBef>
                <a:spcPts val="0"/>
              </a:spcBef>
              <a:spcAft>
                <a:spcPts val="0"/>
              </a:spcAft>
              <a:buSzPts val="1400"/>
              <a:buFont typeface="Arial"/>
              <a:buChar char="●"/>
            </a:pPr>
            <a:r>
              <a:rPr lang="en" sz="1400" dirty="0">
                <a:latin typeface="Arial"/>
                <a:ea typeface="Arial"/>
                <a:cs typeface="Arial"/>
                <a:sym typeface="Arial"/>
              </a:rPr>
              <a:t>None of the values are above the acceptable Cook’s distance (all values are less than 1)</a:t>
            </a:r>
            <a:endParaRPr sz="1400" dirty="0">
              <a:latin typeface="Arial"/>
              <a:ea typeface="Arial"/>
              <a:cs typeface="Arial"/>
              <a:sym typeface="Arial"/>
            </a:endParaRPr>
          </a:p>
          <a:p>
            <a:pPr marL="457200" lvl="0" indent="0" algn="l" rtl="0">
              <a:lnSpc>
                <a:spcPct val="100000"/>
              </a:lnSpc>
              <a:spcBef>
                <a:spcPts val="1200"/>
              </a:spcBef>
              <a:spcAft>
                <a:spcPts val="0"/>
              </a:spcAft>
              <a:buNone/>
            </a:pPr>
            <a:endParaRPr sz="1400" dirty="0">
              <a:latin typeface="Arial"/>
              <a:ea typeface="Arial"/>
              <a:cs typeface="Arial"/>
              <a:sym typeface="Arial"/>
            </a:endParaRPr>
          </a:p>
          <a:p>
            <a:pPr marL="457200" lvl="0" indent="-317500" algn="l" rtl="0">
              <a:spcBef>
                <a:spcPts val="1200"/>
              </a:spcBef>
              <a:spcAft>
                <a:spcPts val="0"/>
              </a:spcAft>
              <a:buSzPts val="1400"/>
              <a:buFont typeface="Arial"/>
              <a:buChar char="●"/>
            </a:pPr>
            <a:r>
              <a:rPr lang="en" sz="1400" b="1" u="sng" dirty="0">
                <a:latin typeface="Arial"/>
                <a:ea typeface="Arial"/>
                <a:cs typeface="Arial"/>
                <a:sym typeface="Arial"/>
              </a:rPr>
              <a:t>Observation 5:</a:t>
            </a:r>
            <a:endParaRPr sz="1400" b="1" u="sng" dirty="0">
              <a:latin typeface="Arial"/>
              <a:ea typeface="Arial"/>
              <a:cs typeface="Arial"/>
              <a:sym typeface="Arial"/>
            </a:endParaRPr>
          </a:p>
          <a:p>
            <a:pPr marL="457200" lvl="0" indent="-317500" algn="l" rtl="0">
              <a:spcBef>
                <a:spcPts val="0"/>
              </a:spcBef>
              <a:spcAft>
                <a:spcPts val="0"/>
              </a:spcAft>
              <a:buSzPts val="1400"/>
              <a:buFont typeface="Arial"/>
              <a:buChar char="●"/>
            </a:pPr>
            <a:r>
              <a:rPr lang="en" sz="1400" dirty="0">
                <a:latin typeface="Arial"/>
                <a:ea typeface="Arial"/>
                <a:cs typeface="Arial"/>
                <a:sym typeface="Arial"/>
              </a:rPr>
              <a:t>DFFITS is measure the influence as well and it is only a suspect if it is higher than 2*sqrt(p / n)</a:t>
            </a:r>
            <a:endParaRPr sz="1400" dirty="0">
              <a:latin typeface="Arial"/>
              <a:ea typeface="Arial"/>
              <a:cs typeface="Arial"/>
              <a:sym typeface="Arial"/>
            </a:endParaRPr>
          </a:p>
          <a:p>
            <a:pPr marL="914400" lvl="1" indent="-317500" algn="l" rtl="0">
              <a:spcBef>
                <a:spcPts val="0"/>
              </a:spcBef>
              <a:spcAft>
                <a:spcPts val="0"/>
              </a:spcAft>
              <a:buClr>
                <a:srgbClr val="000000"/>
              </a:buClr>
              <a:buSzPts val="1400"/>
              <a:buFont typeface="Arial"/>
              <a:buChar char="○"/>
            </a:pPr>
            <a:r>
              <a:rPr lang="en" sz="1400" dirty="0" err="1">
                <a:solidFill>
                  <a:srgbClr val="000000"/>
                </a:solidFill>
                <a:latin typeface="Arial"/>
                <a:ea typeface="Arial"/>
                <a:cs typeface="Arial"/>
                <a:sym typeface="Arial"/>
              </a:rPr>
              <a:t>dffit_thresh</a:t>
            </a:r>
            <a:r>
              <a:rPr lang="en" sz="1400" dirty="0">
                <a:solidFill>
                  <a:srgbClr val="000000"/>
                </a:solidFill>
                <a:latin typeface="Arial"/>
                <a:ea typeface="Arial"/>
                <a:cs typeface="Arial"/>
                <a:sym typeface="Arial"/>
              </a:rPr>
              <a:t> = 2*sqrt(p / n)  # 0.133038</a:t>
            </a:r>
            <a:endParaRPr sz="1400" dirty="0">
              <a:solidFill>
                <a:srgbClr val="000000"/>
              </a:solidFill>
              <a:latin typeface="Arial"/>
              <a:ea typeface="Arial"/>
              <a:cs typeface="Arial"/>
              <a:sym typeface="Arial"/>
            </a:endParaRPr>
          </a:p>
          <a:p>
            <a:pPr marL="914400" lvl="1" indent="-317500" algn="l" rtl="0">
              <a:spcBef>
                <a:spcPts val="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&gt; </a:t>
            </a:r>
            <a:r>
              <a:rPr lang="en" sz="1400" dirty="0" err="1">
                <a:solidFill>
                  <a:srgbClr val="000000"/>
                </a:solidFill>
                <a:latin typeface="Arial"/>
                <a:ea typeface="Arial"/>
                <a:cs typeface="Arial"/>
                <a:sym typeface="Arial"/>
              </a:rPr>
              <a:t>dffit_outlier</a:t>
            </a:r>
            <a:r>
              <a:rPr lang="en" sz="1400" dirty="0">
                <a:solidFill>
                  <a:srgbClr val="000000"/>
                </a:solidFill>
                <a:latin typeface="Arial"/>
                <a:ea typeface="Arial"/>
                <a:cs typeface="Arial"/>
                <a:sym typeface="Arial"/>
              </a:rPr>
              <a:t> &lt;- </a:t>
            </a:r>
            <a:r>
              <a:rPr lang="en" sz="1400" dirty="0" err="1">
                <a:solidFill>
                  <a:srgbClr val="000000"/>
                </a:solidFill>
                <a:latin typeface="Arial"/>
                <a:ea typeface="Arial"/>
                <a:cs typeface="Arial"/>
                <a:sym typeface="Arial"/>
              </a:rPr>
              <a:t>table.residuals</a:t>
            </a:r>
            <a:r>
              <a:rPr lang="en" sz="1400" dirty="0">
                <a:solidFill>
                  <a:srgbClr val="000000"/>
                </a:solidFill>
                <a:latin typeface="Arial"/>
                <a:ea typeface="Arial"/>
                <a:cs typeface="Arial"/>
                <a:sym typeface="Arial"/>
              </a:rPr>
              <a:t> %&gt;% filter(abs(DFFITS) &gt; </a:t>
            </a:r>
            <a:r>
              <a:rPr lang="en" sz="1400" dirty="0" err="1">
                <a:solidFill>
                  <a:srgbClr val="000000"/>
                </a:solidFill>
                <a:latin typeface="Arial"/>
                <a:ea typeface="Arial"/>
                <a:cs typeface="Arial"/>
                <a:sym typeface="Arial"/>
              </a:rPr>
              <a:t>dffit_thresh</a:t>
            </a:r>
            <a:r>
              <a:rPr lang="en" sz="1400" dirty="0">
                <a:solidFill>
                  <a:srgbClr val="000000"/>
                </a:solidFill>
                <a:latin typeface="Arial"/>
                <a:ea typeface="Arial"/>
                <a:cs typeface="Arial"/>
                <a:sym typeface="Arial"/>
              </a:rPr>
              <a:t>)</a:t>
            </a:r>
            <a:endParaRPr sz="1400" dirty="0">
              <a:solidFill>
                <a:srgbClr val="000000"/>
              </a:solidFill>
              <a:latin typeface="Arial"/>
              <a:ea typeface="Arial"/>
              <a:cs typeface="Arial"/>
              <a:sym typeface="Arial"/>
            </a:endParaRPr>
          </a:p>
          <a:p>
            <a:pPr marL="914400" lvl="1" indent="-317500" algn="l" rtl="0">
              <a:spcBef>
                <a:spcPts val="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&gt; View(</a:t>
            </a:r>
            <a:r>
              <a:rPr lang="en" sz="1400" dirty="0" err="1">
                <a:solidFill>
                  <a:srgbClr val="000000"/>
                </a:solidFill>
                <a:latin typeface="Arial"/>
                <a:ea typeface="Arial"/>
                <a:cs typeface="Arial"/>
                <a:sym typeface="Arial"/>
              </a:rPr>
              <a:t>dffit_outlier</a:t>
            </a:r>
            <a:r>
              <a:rPr lang="en" sz="1400" dirty="0">
                <a:solidFill>
                  <a:srgbClr val="000000"/>
                </a:solidFill>
                <a:latin typeface="Arial"/>
                <a:ea typeface="Arial"/>
                <a:cs typeface="Arial"/>
                <a:sym typeface="Arial"/>
              </a:rPr>
              <a:t>)</a:t>
            </a:r>
            <a:endParaRPr sz="1400" dirty="0">
              <a:solidFill>
                <a:srgbClr val="000000"/>
              </a:solidFill>
              <a:latin typeface="Arial"/>
              <a:ea typeface="Arial"/>
              <a:cs typeface="Arial"/>
              <a:sym typeface="Arial"/>
            </a:endParaRPr>
          </a:p>
          <a:p>
            <a:pPr marL="914400" lvl="1" indent="-317500" algn="l" rtl="0">
              <a:spcBef>
                <a:spcPts val="0"/>
              </a:spcBef>
              <a:spcAft>
                <a:spcPts val="0"/>
              </a:spcAft>
              <a:buClr>
                <a:srgbClr val="000000"/>
              </a:buClr>
              <a:buSzPts val="1400"/>
              <a:buFont typeface="Arial"/>
              <a:buChar char="○"/>
            </a:pPr>
            <a:r>
              <a:rPr lang="en" sz="1400" b="1" i="1" dirty="0" err="1">
                <a:solidFill>
                  <a:srgbClr val="000000"/>
                </a:solidFill>
                <a:latin typeface="Arial"/>
                <a:ea typeface="Arial"/>
                <a:cs typeface="Arial"/>
                <a:sym typeface="Arial"/>
              </a:rPr>
              <a:t>dffit_outlier</a:t>
            </a:r>
            <a:r>
              <a:rPr lang="en" sz="1400" b="1" i="1" dirty="0">
                <a:solidFill>
                  <a:srgbClr val="000000"/>
                </a:solidFill>
                <a:latin typeface="Arial"/>
                <a:ea typeface="Arial"/>
                <a:cs typeface="Arial"/>
                <a:sym typeface="Arial"/>
              </a:rPr>
              <a:t> -&gt; 130 observations.</a:t>
            </a:r>
            <a:endParaRPr sz="1400" dirty="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title"/>
          </p:nvPr>
        </p:nvSpPr>
        <p:spPr>
          <a:xfrm>
            <a:off x="819150" y="3164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Cross Validation</a:t>
            </a:r>
            <a:endParaRPr dirty="0"/>
          </a:p>
        </p:txBody>
      </p:sp>
      <p:sp>
        <p:nvSpPr>
          <p:cNvPr id="227" name="Google Shape;227;p30"/>
          <p:cNvSpPr txBox="1">
            <a:spLocks noGrp="1"/>
          </p:cNvSpPr>
          <p:nvPr>
            <p:ph type="body" idx="1"/>
          </p:nvPr>
        </p:nvSpPr>
        <p:spPr>
          <a:xfrm>
            <a:off x="819150" y="1067075"/>
            <a:ext cx="7505700" cy="2448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4800" dirty="0"/>
              <a:t>We perform k fold cross validation on our model to assess the performance of our model</a:t>
            </a:r>
            <a:endParaRPr sz="4800"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sz="4928" dirty="0">
                <a:latin typeface="Arial"/>
                <a:ea typeface="Arial"/>
                <a:cs typeface="Arial"/>
                <a:sym typeface="Arial"/>
              </a:rPr>
              <a:t>These metrics provide insights into the performance of the linear regression model. Lower values of RMSE and MAE indicate better predictive performance, while higher values of </a:t>
            </a:r>
            <a:r>
              <a:rPr lang="en" sz="4928" dirty="0" err="1">
                <a:latin typeface="Arial"/>
                <a:ea typeface="Arial"/>
                <a:cs typeface="Arial"/>
                <a:sym typeface="Arial"/>
              </a:rPr>
              <a:t>Rsquared</a:t>
            </a:r>
            <a:r>
              <a:rPr lang="en" sz="4928" dirty="0">
                <a:latin typeface="Arial"/>
                <a:ea typeface="Arial"/>
                <a:cs typeface="Arial"/>
                <a:sym typeface="Arial"/>
              </a:rPr>
              <a:t> indicate a better fit of the model to the data.</a:t>
            </a:r>
            <a:endParaRPr sz="4928" dirty="0">
              <a:latin typeface="Arial"/>
              <a:ea typeface="Arial"/>
              <a:cs typeface="Arial"/>
              <a:sym typeface="Arial"/>
            </a:endParaRPr>
          </a:p>
          <a:p>
            <a:pPr marL="0" lvl="0" indent="0" algn="l" rtl="0">
              <a:spcBef>
                <a:spcPts val="1200"/>
              </a:spcBef>
              <a:spcAft>
                <a:spcPts val="0"/>
              </a:spcAft>
              <a:buNone/>
            </a:pPr>
            <a:r>
              <a:rPr lang="en" sz="4928" dirty="0">
                <a:latin typeface="Arial"/>
                <a:ea typeface="Arial"/>
                <a:cs typeface="Arial"/>
                <a:sym typeface="Arial"/>
              </a:rPr>
              <a:t>Overall, the cross-validated linear regression model appears to perform reasonably well. These metrics provide insights into the performance of the linear regression model. An RMSE of 5.75 suggests that, on average, the model's predictions are off by approximately 5.75 units. An R-squared of 0.692 indicates that around 69.2% of the variance in the dependent variable is explained by the independent variables in the model. And an MAE of 3.57 suggests that, on average, the model's predictions are off by approximately 3.57 units.</a:t>
            </a:r>
            <a:endParaRPr sz="4928" dirty="0">
              <a:latin typeface="Arial"/>
              <a:ea typeface="Arial"/>
              <a:cs typeface="Arial"/>
              <a:sym typeface="Arial"/>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228" name="Google Shape;228;p30"/>
          <p:cNvPicPr preferRelativeResize="0"/>
          <p:nvPr/>
        </p:nvPicPr>
        <p:blipFill>
          <a:blip r:embed="rId4">
            <a:alphaModFix/>
          </a:blip>
          <a:stretch>
            <a:fillRect/>
          </a:stretch>
        </p:blipFill>
        <p:spPr>
          <a:xfrm>
            <a:off x="950950" y="1495425"/>
            <a:ext cx="4559675" cy="1008300"/>
          </a:xfrm>
          <a:prstGeom prst="rect">
            <a:avLst/>
          </a:prstGeom>
          <a:noFill/>
          <a:ln>
            <a:noFill/>
          </a:ln>
        </p:spPr>
      </p:pic>
    </p:spTree>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a:spLocks noGrp="1"/>
          </p:cNvSpPr>
          <p:nvPr>
            <p:ph type="body" idx="1"/>
          </p:nvPr>
        </p:nvSpPr>
        <p:spPr>
          <a:xfrm>
            <a:off x="4746175" y="1614725"/>
            <a:ext cx="3753000" cy="2685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When the backward elimination is performed with the alpha value as 0.10, the thinness..1.19 years variable would be retained as a significant variable as it has a p-value of 0.077.</a:t>
            </a:r>
            <a:endParaRPr/>
          </a:p>
          <a:p>
            <a:pPr marL="457200" lvl="0" indent="-311150" algn="l" rtl="0">
              <a:spcBef>
                <a:spcPts val="0"/>
              </a:spcBef>
              <a:spcAft>
                <a:spcPts val="0"/>
              </a:spcAft>
              <a:buSzPts val="1300"/>
              <a:buChar char="●"/>
            </a:pPr>
            <a:r>
              <a:rPr lang="en"/>
              <a:t>The R-square and adjusted R-square remains the same however we are able to observe a difference in the F-stat value.</a:t>
            </a:r>
            <a:endParaRPr/>
          </a:p>
          <a:p>
            <a:pPr marL="457200" lvl="0" indent="-311150" algn="l" rtl="0">
              <a:spcBef>
                <a:spcPts val="0"/>
              </a:spcBef>
              <a:spcAft>
                <a:spcPts val="0"/>
              </a:spcAft>
              <a:buSzPts val="1300"/>
              <a:buChar char="●"/>
            </a:pPr>
            <a:r>
              <a:rPr lang="en"/>
              <a:t>F-stat: </a:t>
            </a:r>
            <a:endParaRPr/>
          </a:p>
          <a:p>
            <a:pPr marL="914400" lvl="1" indent="-298450" algn="l" rtl="0">
              <a:spcBef>
                <a:spcPts val="0"/>
              </a:spcBef>
              <a:spcAft>
                <a:spcPts val="0"/>
              </a:spcAft>
              <a:buSzPts val="1100"/>
              <a:buChar char="○"/>
            </a:pPr>
            <a:r>
              <a:rPr lang="en"/>
              <a:t>With thinness (451.2 on 13 and 2924 DF)</a:t>
            </a:r>
            <a:endParaRPr/>
          </a:p>
          <a:p>
            <a:pPr marL="914400" lvl="1" indent="-298450" algn="l" rtl="0">
              <a:spcBef>
                <a:spcPts val="0"/>
              </a:spcBef>
              <a:spcAft>
                <a:spcPts val="0"/>
              </a:spcAft>
              <a:buSzPts val="1100"/>
              <a:buChar char="○"/>
            </a:pPr>
            <a:r>
              <a:rPr lang="en"/>
              <a:t>Without thinness (488.2 on 12 and 2925 DF)</a:t>
            </a:r>
            <a:endParaRPr/>
          </a:p>
        </p:txBody>
      </p:sp>
      <p:pic>
        <p:nvPicPr>
          <p:cNvPr id="234" name="Google Shape;234;p31"/>
          <p:cNvPicPr preferRelativeResize="0"/>
          <p:nvPr/>
        </p:nvPicPr>
        <p:blipFill>
          <a:blip r:embed="rId3">
            <a:alphaModFix/>
          </a:blip>
          <a:stretch>
            <a:fillRect/>
          </a:stretch>
        </p:blipFill>
        <p:spPr>
          <a:xfrm>
            <a:off x="478975" y="805650"/>
            <a:ext cx="4267201" cy="3431275"/>
          </a:xfrm>
          <a:prstGeom prst="rect">
            <a:avLst/>
          </a:prstGeom>
          <a:noFill/>
          <a:ln>
            <a:noFill/>
          </a:ln>
        </p:spPr>
      </p:pic>
      <p:sp>
        <p:nvSpPr>
          <p:cNvPr id="235" name="Google Shape;235;p31"/>
          <p:cNvSpPr txBox="1"/>
          <p:nvPr/>
        </p:nvSpPr>
        <p:spPr>
          <a:xfrm>
            <a:off x="4746150" y="870850"/>
            <a:ext cx="375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E69138"/>
                </a:solidFill>
                <a:latin typeface="Calibri"/>
                <a:ea typeface="Calibri"/>
                <a:cs typeface="Calibri"/>
                <a:sym typeface="Calibri"/>
              </a:rPr>
              <a:t>Final Model with thinness..1.19 years</a:t>
            </a:r>
            <a:endParaRPr sz="1800" b="1">
              <a:solidFill>
                <a:srgbClr val="E6913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53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a:t>
            </a:r>
            <a:endParaRPr/>
          </a:p>
        </p:txBody>
      </p:sp>
      <p:sp>
        <p:nvSpPr>
          <p:cNvPr id="135" name="Google Shape;135;p14"/>
          <p:cNvSpPr txBox="1">
            <a:spLocks noGrp="1"/>
          </p:cNvSpPr>
          <p:nvPr>
            <p:ph type="body" idx="1"/>
          </p:nvPr>
        </p:nvSpPr>
        <p:spPr>
          <a:xfrm>
            <a:off x="819150" y="1424225"/>
            <a:ext cx="7505700" cy="314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Arial"/>
                <a:ea typeface="Arial"/>
                <a:cs typeface="Arial"/>
                <a:sym typeface="Arial"/>
              </a:rPr>
              <a:t>Although there have been lot of studies undertaken in the past on factors affecting life expectancy considering demographic variables, income composition and mortality rates. It was found that affect of immunization and human development index was not taken into account in the past.</a:t>
            </a:r>
            <a:endParaRPr sz="1400">
              <a:latin typeface="Arial"/>
              <a:ea typeface="Arial"/>
              <a:cs typeface="Arial"/>
              <a:sym typeface="Arial"/>
            </a:endParaRPr>
          </a:p>
          <a:p>
            <a:pPr marL="0" lvl="0" indent="0" algn="l" rtl="0">
              <a:spcBef>
                <a:spcPts val="1200"/>
              </a:spcBef>
              <a:spcAft>
                <a:spcPts val="0"/>
              </a:spcAft>
              <a:buNone/>
            </a:pPr>
            <a:r>
              <a:rPr lang="en" sz="1400">
                <a:latin typeface="Arial"/>
                <a:ea typeface="Arial"/>
                <a:cs typeface="Arial"/>
                <a:sym typeface="Arial"/>
              </a:rPr>
              <a:t>The data is taken from the kaggle website which in turn was collected f</a:t>
            </a:r>
            <a:r>
              <a:rPr lang="en" sz="1400">
                <a:solidFill>
                  <a:srgbClr val="3C4043"/>
                </a:solidFill>
                <a:latin typeface="Arial"/>
                <a:ea typeface="Arial"/>
                <a:cs typeface="Arial"/>
                <a:sym typeface="Arial"/>
              </a:rPr>
              <a:t>rom</a:t>
            </a:r>
            <a:r>
              <a:rPr lang="en" sz="1400">
                <a:latin typeface="Arial"/>
                <a:ea typeface="Arial"/>
                <a:cs typeface="Arial"/>
                <a:sym typeface="Arial"/>
              </a:rPr>
              <a:t> WHO and United Nations website with the help of Deeksha Russell and Duan Wang. (https://www.kaggle.com/datasets/kumarajarshi/life-expectancy-who)</a:t>
            </a:r>
            <a:endParaRPr sz="1400">
              <a:latin typeface="Arial"/>
              <a:ea typeface="Arial"/>
              <a:cs typeface="Arial"/>
              <a:sym typeface="Arial"/>
            </a:endParaRPr>
          </a:p>
          <a:p>
            <a:pPr marL="457200" lvl="0" indent="-317500" algn="l" rtl="0">
              <a:spcBef>
                <a:spcPts val="1200"/>
              </a:spcBef>
              <a:spcAft>
                <a:spcPts val="0"/>
              </a:spcAft>
              <a:buSzPts val="1400"/>
              <a:buChar char="●"/>
            </a:pPr>
            <a:r>
              <a:rPr lang="en" sz="1400">
                <a:latin typeface="Arial"/>
                <a:ea typeface="Arial"/>
                <a:cs typeface="Arial"/>
                <a:sym typeface="Arial"/>
              </a:rPr>
              <a:t>The data contains information on socioeconomic factors, immunization factors, and other factors  </a:t>
            </a:r>
            <a:r>
              <a:rPr lang="en" sz="1400" b="1">
                <a:latin typeface="Arial"/>
                <a:ea typeface="Arial"/>
                <a:cs typeface="Arial"/>
                <a:sym typeface="Arial"/>
              </a:rPr>
              <a:t>(Life expectancy, </a:t>
            </a:r>
            <a:r>
              <a:rPr lang="en" sz="1400" b="1">
                <a:solidFill>
                  <a:srgbClr val="000000"/>
                </a:solidFill>
                <a:latin typeface="Arial"/>
                <a:ea typeface="Arial"/>
                <a:cs typeface="Arial"/>
                <a:sym typeface="Arial"/>
              </a:rPr>
              <a:t>Polio </a:t>
            </a:r>
            <a:r>
              <a:rPr lang="en" sz="1400" b="1">
                <a:latin typeface="Arial"/>
                <a:ea typeface="Arial"/>
                <a:cs typeface="Arial"/>
                <a:sym typeface="Arial"/>
              </a:rPr>
              <a:t>, Measles, BMI, GDP, Population etc)</a:t>
            </a:r>
            <a:r>
              <a:rPr lang="en" sz="1400">
                <a:latin typeface="Arial"/>
                <a:ea typeface="Arial"/>
                <a:cs typeface="Arial"/>
                <a:sym typeface="Arial"/>
              </a:rPr>
              <a:t> from years 2000 - 2015. </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The data contains 2938 records from 193 countries.</a:t>
            </a:r>
            <a:endParaRPr sz="1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819150" y="845600"/>
            <a:ext cx="7505700" cy="56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Coefficient Interpretation- without thinness</a:t>
            </a:r>
            <a:endParaRPr/>
          </a:p>
        </p:txBody>
      </p:sp>
      <p:sp>
        <p:nvSpPr>
          <p:cNvPr id="241" name="Google Shape;241;p32"/>
          <p:cNvSpPr txBox="1">
            <a:spLocks noGrp="1"/>
          </p:cNvSpPr>
          <p:nvPr>
            <p:ph type="body" idx="1"/>
          </p:nvPr>
        </p:nvSpPr>
        <p:spPr>
          <a:xfrm>
            <a:off x="819150" y="1406000"/>
            <a:ext cx="7505700" cy="30327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0D0D0D"/>
              </a:buClr>
              <a:buSzPts val="1200"/>
              <a:buFont typeface="Roboto"/>
              <a:buChar char="●"/>
            </a:pPr>
            <a:r>
              <a:rPr lang="en" sz="1200" b="1" dirty="0">
                <a:solidFill>
                  <a:srgbClr val="0D0D0D"/>
                </a:solidFill>
                <a:highlight>
                  <a:srgbClr val="FFFFFF"/>
                </a:highlight>
                <a:latin typeface="Roboto"/>
                <a:ea typeface="Roboto"/>
                <a:cs typeface="Roboto"/>
                <a:sym typeface="Roboto"/>
              </a:rPr>
              <a:t>Intercept</a:t>
            </a:r>
            <a:r>
              <a:rPr lang="en" sz="1200" dirty="0">
                <a:solidFill>
                  <a:srgbClr val="0D0D0D"/>
                </a:solidFill>
                <a:highlight>
                  <a:srgbClr val="FFFFFF"/>
                </a:highlight>
                <a:latin typeface="Roboto"/>
                <a:ea typeface="Roboto"/>
                <a:cs typeface="Roboto"/>
                <a:sym typeface="Roboto"/>
              </a:rPr>
              <a:t>: The intercept is 57.03. This represents the estimated life expectancy when all predictor variables are zero. However, in real-world terms, this value may not have a meaningful interpretation since many of the predictors can't realistically be zero.</a:t>
            </a:r>
            <a:endParaRPr sz="1200" dirty="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en" sz="1200" b="1" dirty="0">
                <a:solidFill>
                  <a:srgbClr val="0D0D0D"/>
                </a:solidFill>
                <a:highlight>
                  <a:srgbClr val="FFFFFF"/>
                </a:highlight>
                <a:latin typeface="Roboto"/>
                <a:ea typeface="Roboto"/>
                <a:cs typeface="Roboto"/>
                <a:sym typeface="Roboto"/>
              </a:rPr>
              <a:t>Adult Mortality:</a:t>
            </a:r>
            <a:r>
              <a:rPr lang="en" sz="1200" dirty="0">
                <a:solidFill>
                  <a:srgbClr val="0D0D0D"/>
                </a:solidFill>
                <a:highlight>
                  <a:srgbClr val="FFFFFF"/>
                </a:highlight>
                <a:latin typeface="Roboto"/>
                <a:ea typeface="Roboto"/>
                <a:cs typeface="Roboto"/>
                <a:sym typeface="Roboto"/>
              </a:rPr>
              <a:t> For every one unit increase in adult mortality, life expectancy is estimated to decrease by 0.01748 years.</a:t>
            </a:r>
            <a:endParaRPr sz="1200" dirty="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en" sz="1200" b="1" dirty="0">
                <a:solidFill>
                  <a:srgbClr val="0D0D0D"/>
                </a:solidFill>
                <a:highlight>
                  <a:srgbClr val="FFFFFF"/>
                </a:highlight>
                <a:latin typeface="Roboto"/>
                <a:ea typeface="Roboto"/>
                <a:cs typeface="Roboto"/>
                <a:sym typeface="Roboto"/>
              </a:rPr>
              <a:t>Infant Deaths:</a:t>
            </a:r>
            <a:r>
              <a:rPr lang="en" sz="1200" dirty="0">
                <a:solidFill>
                  <a:srgbClr val="0D0D0D"/>
                </a:solidFill>
                <a:highlight>
                  <a:srgbClr val="FFFFFF"/>
                </a:highlight>
                <a:latin typeface="Roboto"/>
                <a:ea typeface="Roboto"/>
                <a:cs typeface="Roboto"/>
                <a:sym typeface="Roboto"/>
              </a:rPr>
              <a:t> </a:t>
            </a:r>
            <a:r>
              <a:rPr lang="en" sz="1200" u="sng" dirty="0">
                <a:solidFill>
                  <a:srgbClr val="0D0D0D"/>
                </a:solidFill>
                <a:highlight>
                  <a:srgbClr val="FFFFFF"/>
                </a:highlight>
                <a:latin typeface="Roboto"/>
                <a:ea typeface="Roboto"/>
                <a:cs typeface="Roboto"/>
                <a:sym typeface="Roboto"/>
              </a:rPr>
              <a:t>For every one unit increase in infant deaths, life expectancy is estimated to increase by 0.1214 years.</a:t>
            </a:r>
            <a:endParaRPr sz="1200" u="sng" dirty="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en" sz="1200" b="1" dirty="0">
                <a:solidFill>
                  <a:srgbClr val="0D0D0D"/>
                </a:solidFill>
                <a:highlight>
                  <a:srgbClr val="FFFFFF"/>
                </a:highlight>
                <a:latin typeface="Roboto"/>
                <a:ea typeface="Roboto"/>
                <a:cs typeface="Roboto"/>
                <a:sym typeface="Roboto"/>
              </a:rPr>
              <a:t>Alcohol: </a:t>
            </a:r>
            <a:r>
              <a:rPr lang="en" sz="1200" u="sng" dirty="0">
                <a:solidFill>
                  <a:srgbClr val="FF0000"/>
                </a:solidFill>
                <a:highlight>
                  <a:srgbClr val="FFFFFF"/>
                </a:highlight>
                <a:latin typeface="Roboto"/>
                <a:ea typeface="Roboto"/>
                <a:cs typeface="Roboto"/>
                <a:sym typeface="Roboto"/>
              </a:rPr>
              <a:t>For every one unit increase in alcohol consumption, life expectancy is estimated to increase by 0.4154 years</a:t>
            </a:r>
            <a:r>
              <a:rPr lang="en" sz="1200" dirty="0">
                <a:solidFill>
                  <a:srgbClr val="0D0D0D"/>
                </a:solidFill>
                <a:highlight>
                  <a:srgbClr val="FFFFFF"/>
                </a:highlight>
                <a:latin typeface="Roboto"/>
                <a:ea typeface="Roboto"/>
                <a:cs typeface="Roboto"/>
                <a:sym typeface="Roboto"/>
              </a:rPr>
              <a:t>.</a:t>
            </a:r>
            <a:endParaRPr sz="1200" dirty="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en" sz="1200" b="1" dirty="0">
                <a:solidFill>
                  <a:srgbClr val="0D0D0D"/>
                </a:solidFill>
                <a:highlight>
                  <a:srgbClr val="FFFFFF"/>
                </a:highlight>
                <a:latin typeface="Roboto"/>
                <a:ea typeface="Roboto"/>
                <a:cs typeface="Roboto"/>
                <a:sym typeface="Roboto"/>
              </a:rPr>
              <a:t>Hepatitis B: </a:t>
            </a:r>
            <a:r>
              <a:rPr lang="en" sz="1200" dirty="0">
                <a:solidFill>
                  <a:srgbClr val="0D0D0D"/>
                </a:solidFill>
                <a:highlight>
                  <a:srgbClr val="FFFFFF"/>
                </a:highlight>
                <a:latin typeface="Roboto"/>
                <a:ea typeface="Roboto"/>
                <a:cs typeface="Roboto"/>
                <a:sym typeface="Roboto"/>
              </a:rPr>
              <a:t>For every one unit increase in Hepatitis B prevalence, life expectancy is estimated to decrease by 0.009336 years. This coefficient is statistically significant (indicated by '*').</a:t>
            </a:r>
            <a:endParaRPr sz="1200" dirty="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en" sz="1200" b="1" dirty="0">
                <a:solidFill>
                  <a:srgbClr val="0D0D0D"/>
                </a:solidFill>
                <a:highlight>
                  <a:srgbClr val="FFFFFF"/>
                </a:highlight>
                <a:latin typeface="Roboto"/>
                <a:ea typeface="Roboto"/>
                <a:cs typeface="Roboto"/>
                <a:sym typeface="Roboto"/>
              </a:rPr>
              <a:t>BMI (Body Mass Index): </a:t>
            </a:r>
            <a:r>
              <a:rPr lang="en" sz="1200" dirty="0">
                <a:solidFill>
                  <a:srgbClr val="0D0D0D"/>
                </a:solidFill>
                <a:highlight>
                  <a:srgbClr val="FFFFFF"/>
                </a:highlight>
                <a:latin typeface="Roboto"/>
                <a:ea typeface="Roboto"/>
                <a:cs typeface="Roboto"/>
                <a:sym typeface="Roboto"/>
              </a:rPr>
              <a:t>For every one unit increase in BMI, life expectancy is estimated to increase by 0.05072 years.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3"/>
          <p:cNvSpPr txBox="1">
            <a:spLocks noGrp="1"/>
          </p:cNvSpPr>
          <p:nvPr>
            <p:ph type="body" idx="1"/>
          </p:nvPr>
        </p:nvSpPr>
        <p:spPr>
          <a:xfrm>
            <a:off x="819150" y="861775"/>
            <a:ext cx="7505700" cy="35742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0D0D0D"/>
              </a:buClr>
              <a:buSzPts val="1200"/>
              <a:buFont typeface="Roboto"/>
              <a:buChar char="●"/>
            </a:pPr>
            <a:r>
              <a:rPr lang="en" sz="1200" b="1">
                <a:solidFill>
                  <a:srgbClr val="0D0D0D"/>
                </a:solidFill>
                <a:highlight>
                  <a:srgbClr val="FFFFFF"/>
                </a:highlight>
                <a:latin typeface="Roboto"/>
                <a:ea typeface="Roboto"/>
                <a:cs typeface="Roboto"/>
                <a:sym typeface="Roboto"/>
              </a:rPr>
              <a:t>Under-Five Deaths: </a:t>
            </a:r>
            <a:r>
              <a:rPr lang="en" sz="1200">
                <a:solidFill>
                  <a:srgbClr val="0D0D0D"/>
                </a:solidFill>
                <a:highlight>
                  <a:srgbClr val="FFFFFF"/>
                </a:highlight>
                <a:latin typeface="Roboto"/>
                <a:ea typeface="Roboto"/>
                <a:cs typeface="Roboto"/>
                <a:sym typeface="Roboto"/>
              </a:rPr>
              <a:t>For every one unit increase in deaths under the age of five, life expectancy is estimated to decrease by 0.09207 years.</a:t>
            </a: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en" sz="1200" b="1">
                <a:solidFill>
                  <a:srgbClr val="0D0D0D"/>
                </a:solidFill>
                <a:highlight>
                  <a:srgbClr val="FFFFFF"/>
                </a:highlight>
                <a:latin typeface="Roboto"/>
                <a:ea typeface="Roboto"/>
                <a:cs typeface="Roboto"/>
                <a:sym typeface="Roboto"/>
              </a:rPr>
              <a:t>Polio: </a:t>
            </a:r>
            <a:r>
              <a:rPr lang="en" sz="1200">
                <a:solidFill>
                  <a:srgbClr val="0D0D0D"/>
                </a:solidFill>
                <a:highlight>
                  <a:srgbClr val="FFFFFF"/>
                </a:highlight>
                <a:latin typeface="Roboto"/>
                <a:ea typeface="Roboto"/>
                <a:cs typeface="Roboto"/>
                <a:sym typeface="Roboto"/>
              </a:rPr>
              <a:t>For every one unit increase in polio immunization coverage, life expectancy is estimated to increase by 0.0357 years.</a:t>
            </a: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en" sz="1200" b="1">
                <a:solidFill>
                  <a:srgbClr val="0D0D0D"/>
                </a:solidFill>
                <a:highlight>
                  <a:srgbClr val="FFFFFF"/>
                </a:highlight>
                <a:latin typeface="Roboto"/>
                <a:ea typeface="Roboto"/>
                <a:cs typeface="Roboto"/>
                <a:sym typeface="Roboto"/>
              </a:rPr>
              <a:t>Diphtheria: </a:t>
            </a:r>
            <a:r>
              <a:rPr lang="en" sz="1200">
                <a:solidFill>
                  <a:srgbClr val="0D0D0D"/>
                </a:solidFill>
                <a:highlight>
                  <a:srgbClr val="FFFFFF"/>
                </a:highlight>
                <a:latin typeface="Roboto"/>
                <a:ea typeface="Roboto"/>
                <a:cs typeface="Roboto"/>
                <a:sym typeface="Roboto"/>
              </a:rPr>
              <a:t>For every one unit increase in diphtheria immunization coverage, life expectancy is estimated to increase by 0.04034 years.</a:t>
            </a: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en" sz="1200" b="1">
                <a:solidFill>
                  <a:srgbClr val="0D0D0D"/>
                </a:solidFill>
                <a:highlight>
                  <a:srgbClr val="FFFFFF"/>
                </a:highlight>
                <a:latin typeface="Roboto"/>
                <a:ea typeface="Roboto"/>
                <a:cs typeface="Roboto"/>
                <a:sym typeface="Roboto"/>
              </a:rPr>
              <a:t>HIV/AIDS:</a:t>
            </a:r>
            <a:r>
              <a:rPr lang="en" sz="1200">
                <a:solidFill>
                  <a:srgbClr val="0D0D0D"/>
                </a:solidFill>
                <a:highlight>
                  <a:srgbClr val="FFFFFF"/>
                </a:highlight>
                <a:latin typeface="Roboto"/>
                <a:ea typeface="Roboto"/>
                <a:cs typeface="Roboto"/>
                <a:sym typeface="Roboto"/>
              </a:rPr>
              <a:t> For every one unit increase in HIV/AIDS prevalence, life expectancy is estimated to decrease by 0.5319 years.</a:t>
            </a: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en" sz="1200" b="1">
                <a:solidFill>
                  <a:srgbClr val="0D0D0D"/>
                </a:solidFill>
                <a:highlight>
                  <a:srgbClr val="FFFFFF"/>
                </a:highlight>
                <a:latin typeface="Roboto"/>
                <a:ea typeface="Roboto"/>
                <a:cs typeface="Roboto"/>
                <a:sym typeface="Roboto"/>
              </a:rPr>
              <a:t>GDP (Gross Domestic Product): </a:t>
            </a:r>
            <a:r>
              <a:rPr lang="en" sz="1200">
                <a:solidFill>
                  <a:srgbClr val="0D0D0D"/>
                </a:solidFill>
                <a:highlight>
                  <a:srgbClr val="FFFFFF"/>
                </a:highlight>
                <a:latin typeface="Roboto"/>
                <a:ea typeface="Roboto"/>
                <a:cs typeface="Roboto"/>
                <a:sym typeface="Roboto"/>
              </a:rPr>
              <a:t>For every one unit increase in GDP, life expectancy is estimated to increase by 0.0000687 years.</a:t>
            </a: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en" sz="1200" b="1">
                <a:solidFill>
                  <a:srgbClr val="0D0D0D"/>
                </a:solidFill>
                <a:highlight>
                  <a:srgbClr val="FFFFFF"/>
                </a:highlight>
                <a:latin typeface="Roboto"/>
                <a:ea typeface="Roboto"/>
                <a:cs typeface="Roboto"/>
                <a:sym typeface="Roboto"/>
              </a:rPr>
              <a:t>Income Composition of Resources:</a:t>
            </a:r>
            <a:r>
              <a:rPr lang="en" sz="1200">
                <a:solidFill>
                  <a:srgbClr val="0D0D0D"/>
                </a:solidFill>
                <a:highlight>
                  <a:srgbClr val="FFFFFF"/>
                </a:highlight>
                <a:latin typeface="Roboto"/>
                <a:ea typeface="Roboto"/>
                <a:cs typeface="Roboto"/>
                <a:sym typeface="Roboto"/>
              </a:rPr>
              <a:t> For every one unit increase in income composition of resources, life expectancy is estimated to increase by 6.563 years.</a:t>
            </a: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en" sz="1200" b="1">
                <a:solidFill>
                  <a:srgbClr val="0D0D0D"/>
                </a:solidFill>
                <a:highlight>
                  <a:srgbClr val="FFFFFF"/>
                </a:highlight>
                <a:latin typeface="Roboto"/>
                <a:ea typeface="Roboto"/>
                <a:cs typeface="Roboto"/>
                <a:sym typeface="Roboto"/>
              </a:rPr>
              <a:t>Schooling: </a:t>
            </a:r>
            <a:r>
              <a:rPr lang="en" sz="1200">
                <a:solidFill>
                  <a:srgbClr val="0D0D0D"/>
                </a:solidFill>
                <a:highlight>
                  <a:srgbClr val="FFFFFF"/>
                </a:highlight>
                <a:latin typeface="Roboto"/>
                <a:ea typeface="Roboto"/>
                <a:cs typeface="Roboto"/>
                <a:sym typeface="Roboto"/>
              </a:rPr>
              <a:t>For every one unit increase in average schooling years, life expectancy is estimated to increase by 0.1989 years.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819150" y="489850"/>
            <a:ext cx="7505700" cy="598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52" name="Google Shape;252;p34"/>
          <p:cNvSpPr txBox="1">
            <a:spLocks noGrp="1"/>
          </p:cNvSpPr>
          <p:nvPr>
            <p:ph type="body" idx="1"/>
          </p:nvPr>
        </p:nvSpPr>
        <p:spPr>
          <a:xfrm>
            <a:off x="819150" y="1133925"/>
            <a:ext cx="7505700" cy="33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C4043"/>
                </a:solidFill>
                <a:latin typeface="Arial"/>
                <a:ea typeface="Arial"/>
                <a:cs typeface="Arial"/>
                <a:sym typeface="Arial"/>
              </a:rPr>
              <a:t>The model without the thinness is the better one..</a:t>
            </a:r>
            <a:endParaRPr sz="1400">
              <a:solidFill>
                <a:srgbClr val="3C4043"/>
              </a:solidFill>
              <a:latin typeface="Arial"/>
              <a:ea typeface="Arial"/>
              <a:cs typeface="Arial"/>
              <a:sym typeface="Arial"/>
            </a:endParaRPr>
          </a:p>
          <a:p>
            <a:pPr marL="0" lvl="0" indent="0" algn="l" rtl="0">
              <a:spcBef>
                <a:spcPts val="1200"/>
              </a:spcBef>
              <a:spcAft>
                <a:spcPts val="0"/>
              </a:spcAft>
              <a:buNone/>
            </a:pPr>
            <a:r>
              <a:rPr lang="en" sz="1400" b="1">
                <a:solidFill>
                  <a:srgbClr val="3C78D8"/>
                </a:solidFill>
                <a:latin typeface="Arial"/>
                <a:ea typeface="Arial"/>
                <a:cs typeface="Arial"/>
                <a:sym typeface="Arial"/>
              </a:rPr>
              <a:t>Final Model without thinness variable:</a:t>
            </a:r>
            <a:endParaRPr sz="1400" b="1">
              <a:solidFill>
                <a:srgbClr val="3C78D8"/>
              </a:solidFill>
              <a:latin typeface="Arial"/>
              <a:ea typeface="Arial"/>
              <a:cs typeface="Arial"/>
              <a:sym typeface="Arial"/>
            </a:endParaRPr>
          </a:p>
          <a:p>
            <a:pPr marL="0" lvl="0" indent="0" algn="l" rtl="0">
              <a:spcBef>
                <a:spcPts val="1200"/>
              </a:spcBef>
              <a:spcAft>
                <a:spcPts val="0"/>
              </a:spcAft>
              <a:buNone/>
            </a:pPr>
            <a:r>
              <a:rPr lang="en" sz="1400" b="1">
                <a:solidFill>
                  <a:srgbClr val="000000"/>
                </a:solidFill>
                <a:latin typeface="Arial"/>
                <a:ea typeface="Arial"/>
                <a:cs typeface="Arial"/>
                <a:sym typeface="Arial"/>
              </a:rPr>
              <a:t>Life.expectancy =  57.03 -  1.748e-02 * Adult.Mortality + 1.214e-01 * infant.deaths</a:t>
            </a:r>
            <a:endParaRPr sz="1400" b="1">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   	+ 4.154e-01 *Alcohol - 9.336e-03 * Hepatitis.B + 5.072e-02 *BMI </a:t>
            </a:r>
            <a:endParaRPr sz="1400" b="1">
              <a:solidFill>
                <a:srgbClr val="000000"/>
              </a:solidFill>
              <a:latin typeface="Arial"/>
              <a:ea typeface="Arial"/>
              <a:cs typeface="Arial"/>
              <a:sym typeface="Arial"/>
            </a:endParaRPr>
          </a:p>
          <a:p>
            <a:pPr marL="0" lvl="0" indent="457200" algn="l" rtl="0">
              <a:spcBef>
                <a:spcPts val="0"/>
              </a:spcBef>
              <a:spcAft>
                <a:spcPts val="0"/>
              </a:spcAft>
              <a:buNone/>
            </a:pPr>
            <a:r>
              <a:rPr lang="en" sz="1400" b="1">
                <a:solidFill>
                  <a:srgbClr val="000000"/>
                </a:solidFill>
                <a:latin typeface="Arial"/>
                <a:ea typeface="Arial"/>
                <a:cs typeface="Arial"/>
                <a:sym typeface="Arial"/>
              </a:rPr>
              <a:t>-  9.207e-02 * under.five.deaths </a:t>
            </a:r>
            <a:endParaRPr sz="1400" b="1">
              <a:solidFill>
                <a:srgbClr val="000000"/>
              </a:solidFill>
              <a:latin typeface="Arial"/>
              <a:ea typeface="Arial"/>
              <a:cs typeface="Arial"/>
              <a:sym typeface="Arial"/>
            </a:endParaRPr>
          </a:p>
          <a:p>
            <a:pPr marL="0" lvl="0" indent="457200" algn="l" rtl="0">
              <a:spcBef>
                <a:spcPts val="0"/>
              </a:spcBef>
              <a:spcAft>
                <a:spcPts val="0"/>
              </a:spcAft>
              <a:buNone/>
            </a:pPr>
            <a:r>
              <a:rPr lang="en" sz="1400" b="1">
                <a:solidFill>
                  <a:srgbClr val="000000"/>
                </a:solidFill>
                <a:latin typeface="Arial"/>
                <a:ea typeface="Arial"/>
                <a:cs typeface="Arial"/>
                <a:sym typeface="Arial"/>
              </a:rPr>
              <a:t>+ 3.570e-02 *Polio +  4.034e-02 *Diphtheria - 5.319e-01 * HIV.AIDS </a:t>
            </a:r>
            <a:endParaRPr sz="1400" b="1">
              <a:solidFill>
                <a:srgbClr val="000000"/>
              </a:solidFill>
              <a:latin typeface="Arial"/>
              <a:ea typeface="Arial"/>
              <a:cs typeface="Arial"/>
              <a:sym typeface="Arial"/>
            </a:endParaRPr>
          </a:p>
          <a:p>
            <a:pPr marL="0" lvl="0" indent="457200" algn="l" rtl="0">
              <a:spcBef>
                <a:spcPts val="0"/>
              </a:spcBef>
              <a:spcAft>
                <a:spcPts val="0"/>
              </a:spcAft>
              <a:buNone/>
            </a:pPr>
            <a:r>
              <a:rPr lang="en" sz="1400" b="1">
                <a:solidFill>
                  <a:srgbClr val="000000"/>
                </a:solidFill>
                <a:latin typeface="Arial"/>
                <a:ea typeface="Arial"/>
                <a:cs typeface="Arial"/>
                <a:sym typeface="Arial"/>
              </a:rPr>
              <a:t>+ 6.870e-05 * GDP + 6.563e+00 * Income.composition.of.resources </a:t>
            </a:r>
            <a:endParaRPr sz="1400" b="1">
              <a:solidFill>
                <a:srgbClr val="000000"/>
              </a:solidFill>
              <a:latin typeface="Arial"/>
              <a:ea typeface="Arial"/>
              <a:cs typeface="Arial"/>
              <a:sym typeface="Arial"/>
            </a:endParaRPr>
          </a:p>
          <a:p>
            <a:pPr marL="0" lvl="0" indent="457200" algn="l" rtl="0">
              <a:spcBef>
                <a:spcPts val="0"/>
              </a:spcBef>
              <a:spcAft>
                <a:spcPts val="0"/>
              </a:spcAft>
              <a:buNone/>
            </a:pPr>
            <a:r>
              <a:rPr lang="en" sz="1400" b="1">
                <a:solidFill>
                  <a:srgbClr val="000000"/>
                </a:solidFill>
                <a:latin typeface="Arial"/>
                <a:ea typeface="Arial"/>
                <a:cs typeface="Arial"/>
                <a:sym typeface="Arial"/>
              </a:rPr>
              <a:t>+ 1.989e-01 *Schooling + Error</a:t>
            </a:r>
            <a:endParaRPr sz="1400" b="1">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The </a:t>
            </a:r>
            <a:r>
              <a:rPr lang="en" sz="1400" b="1">
                <a:solidFill>
                  <a:srgbClr val="0D0D0D"/>
                </a:solidFill>
                <a:highlight>
                  <a:srgbClr val="FFFFFF"/>
                </a:highlight>
                <a:latin typeface="Arial"/>
                <a:ea typeface="Arial"/>
                <a:cs typeface="Arial"/>
                <a:sym typeface="Arial"/>
              </a:rPr>
              <a:t>Income Composition of Resources (</a:t>
            </a:r>
            <a:r>
              <a:rPr lang="en" sz="1400">
                <a:solidFill>
                  <a:srgbClr val="000000"/>
                </a:solidFill>
                <a:latin typeface="Arial"/>
                <a:ea typeface="Arial"/>
                <a:cs typeface="Arial"/>
                <a:sym typeface="Arial"/>
              </a:rPr>
              <a:t>Human Development Index in terms of income </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composition of resources (index ranging from 0 to 1) </a:t>
            </a:r>
            <a:r>
              <a:rPr lang="en" sz="1400" b="1">
                <a:solidFill>
                  <a:srgbClr val="0D0D0D"/>
                </a:solidFill>
                <a:highlight>
                  <a:srgbClr val="FFFFFF"/>
                </a:highlight>
                <a:latin typeface="Arial"/>
                <a:ea typeface="Arial"/>
                <a:cs typeface="Arial"/>
                <a:sym typeface="Arial"/>
              </a:rPr>
              <a:t>) </a:t>
            </a:r>
            <a:r>
              <a:rPr lang="en" sz="1400">
                <a:solidFill>
                  <a:srgbClr val="0D0D0D"/>
                </a:solidFill>
                <a:highlight>
                  <a:srgbClr val="FFFFFF"/>
                </a:highlight>
                <a:latin typeface="Arial"/>
                <a:ea typeface="Arial"/>
                <a:cs typeface="Arial"/>
                <a:sym typeface="Arial"/>
              </a:rPr>
              <a:t>has </a:t>
            </a:r>
            <a:r>
              <a:rPr lang="en" sz="1400" b="1">
                <a:solidFill>
                  <a:srgbClr val="0D0D0D"/>
                </a:solidFill>
                <a:highlight>
                  <a:srgbClr val="FFFFFF"/>
                </a:highlight>
                <a:latin typeface="Arial"/>
                <a:ea typeface="Arial"/>
                <a:cs typeface="Arial"/>
                <a:sym typeface="Arial"/>
              </a:rPr>
              <a:t>more impact</a:t>
            </a:r>
            <a:r>
              <a:rPr lang="en" sz="1400">
                <a:solidFill>
                  <a:srgbClr val="0D0D0D"/>
                </a:solidFill>
                <a:highlight>
                  <a:srgbClr val="FFFFFF"/>
                </a:highlight>
                <a:latin typeface="Arial"/>
                <a:ea typeface="Arial"/>
                <a:cs typeface="Arial"/>
                <a:sym typeface="Arial"/>
              </a:rPr>
              <a:t> whereas</a:t>
            </a:r>
            <a:r>
              <a:rPr lang="en" sz="1400" b="1">
                <a:solidFill>
                  <a:srgbClr val="0D0D0D"/>
                </a:solidFill>
                <a:highlight>
                  <a:srgbClr val="FFFFFF"/>
                </a:highlight>
                <a:latin typeface="Arial"/>
                <a:ea typeface="Arial"/>
                <a:cs typeface="Arial"/>
                <a:sym typeface="Arial"/>
              </a:rPr>
              <a:t> GDP </a:t>
            </a:r>
            <a:r>
              <a:rPr lang="en" sz="1400">
                <a:solidFill>
                  <a:srgbClr val="0D0D0D"/>
                </a:solidFill>
                <a:highlight>
                  <a:srgbClr val="FFFFFF"/>
                </a:highlight>
                <a:latin typeface="Arial"/>
                <a:ea typeface="Arial"/>
                <a:cs typeface="Arial"/>
                <a:sym typeface="Arial"/>
              </a:rPr>
              <a:t>has</a:t>
            </a:r>
            <a:r>
              <a:rPr lang="en" sz="1400" b="1">
                <a:solidFill>
                  <a:srgbClr val="0D0D0D"/>
                </a:solidFill>
                <a:highlight>
                  <a:srgbClr val="FFFFFF"/>
                </a:highlight>
                <a:latin typeface="Arial"/>
                <a:ea typeface="Arial"/>
                <a:cs typeface="Arial"/>
                <a:sym typeface="Arial"/>
              </a:rPr>
              <a:t> less impact </a:t>
            </a:r>
            <a:r>
              <a:rPr lang="en" sz="1400">
                <a:solidFill>
                  <a:srgbClr val="0D0D0D"/>
                </a:solidFill>
                <a:highlight>
                  <a:srgbClr val="FFFFFF"/>
                </a:highlight>
                <a:latin typeface="Arial"/>
                <a:ea typeface="Arial"/>
                <a:cs typeface="Arial"/>
                <a:sym typeface="Arial"/>
              </a:rPr>
              <a:t>on the life expectancy</a:t>
            </a:r>
            <a:r>
              <a:rPr lang="en" sz="1400" b="1">
                <a:solidFill>
                  <a:srgbClr val="0D0D0D"/>
                </a:solidFill>
                <a:highlight>
                  <a:srgbClr val="FFFFFF"/>
                </a:highlight>
                <a:latin typeface="Arial"/>
                <a:ea typeface="Arial"/>
                <a:cs typeface="Arial"/>
                <a:sym typeface="Arial"/>
              </a:rPr>
              <a: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Goal</a:t>
            </a:r>
            <a:endParaRPr/>
          </a:p>
        </p:txBody>
      </p:sp>
      <p:sp>
        <p:nvSpPr>
          <p:cNvPr id="141" name="Google Shape;141;p15"/>
          <p:cNvSpPr txBox="1">
            <a:spLocks noGrp="1"/>
          </p:cNvSpPr>
          <p:nvPr>
            <p:ph type="body" idx="1"/>
          </p:nvPr>
        </p:nvSpPr>
        <p:spPr>
          <a:xfrm>
            <a:off x="819150" y="1558075"/>
            <a:ext cx="7505700" cy="289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latin typeface="Arial"/>
                <a:ea typeface="Arial"/>
                <a:cs typeface="Arial"/>
                <a:sym typeface="Arial"/>
              </a:rPr>
              <a:t>The goal of the project is to predict Life Expectancy using various factors and to determine the relationship that exists between them.</a:t>
            </a:r>
            <a:endParaRPr sz="1400">
              <a:latin typeface="Arial"/>
              <a:ea typeface="Arial"/>
              <a:cs typeface="Arial"/>
              <a:sym typeface="Arial"/>
            </a:endParaRPr>
          </a:p>
          <a:p>
            <a:pPr marL="0" lvl="0" indent="0" algn="l" rtl="0">
              <a:spcBef>
                <a:spcPts val="1200"/>
              </a:spcBef>
              <a:spcAft>
                <a:spcPts val="0"/>
              </a:spcAft>
              <a:buNone/>
            </a:pPr>
            <a:r>
              <a:rPr lang="en" sz="1400">
                <a:solidFill>
                  <a:srgbClr val="3C4043"/>
                </a:solidFill>
                <a:latin typeface="Arial"/>
                <a:ea typeface="Arial"/>
                <a:cs typeface="Arial"/>
                <a:sym typeface="Arial"/>
              </a:rPr>
              <a:t>Life expectancy: the number of years that an average person can be expected to live.</a:t>
            </a:r>
            <a:endParaRPr sz="1400">
              <a:solidFill>
                <a:srgbClr val="3C4043"/>
              </a:solidFill>
              <a:latin typeface="Arial"/>
              <a:ea typeface="Arial"/>
              <a:cs typeface="Arial"/>
              <a:sym typeface="Arial"/>
            </a:endParaRPr>
          </a:p>
          <a:p>
            <a:pPr marL="0" lvl="0" indent="0" algn="l" rtl="0">
              <a:spcBef>
                <a:spcPts val="1500"/>
              </a:spcBef>
              <a:spcAft>
                <a:spcPts val="0"/>
              </a:spcAft>
              <a:buNone/>
            </a:pPr>
            <a:r>
              <a:rPr lang="en" sz="1400">
                <a:solidFill>
                  <a:srgbClr val="3C4043"/>
                </a:solidFill>
                <a:latin typeface="Arial"/>
                <a:ea typeface="Arial"/>
                <a:cs typeface="Arial"/>
                <a:sym typeface="Arial"/>
              </a:rPr>
              <a:t>To build a MLR model, interpret the results , perform residual analysis and evaluate model performance.</a:t>
            </a:r>
            <a:endParaRPr sz="1400">
              <a:solidFill>
                <a:srgbClr val="3C4043"/>
              </a:solidFill>
              <a:latin typeface="Arial"/>
              <a:ea typeface="Arial"/>
              <a:cs typeface="Arial"/>
              <a:sym typeface="Arial"/>
            </a:endParaRPr>
          </a:p>
          <a:p>
            <a:pPr marL="0" lvl="0" indent="0" algn="l" rtl="0">
              <a:spcBef>
                <a:spcPts val="1500"/>
              </a:spcBef>
              <a:spcAft>
                <a:spcPts val="0"/>
              </a:spcAft>
              <a:buNone/>
            </a:pPr>
            <a:r>
              <a:rPr lang="en" sz="1400">
                <a:solidFill>
                  <a:srgbClr val="3C4043"/>
                </a:solidFill>
                <a:latin typeface="Arial"/>
                <a:ea typeface="Arial"/>
                <a:cs typeface="Arial"/>
                <a:sym typeface="Arial"/>
              </a:rPr>
              <a:t>Identify key factors affecting life expectancy.</a:t>
            </a:r>
            <a:endParaRPr sz="1400">
              <a:solidFill>
                <a:srgbClr val="3C4043"/>
              </a:solidFill>
              <a:latin typeface="Arial"/>
              <a:ea typeface="Arial"/>
              <a:cs typeface="Arial"/>
              <a:sym typeface="Arial"/>
            </a:endParaRPr>
          </a:p>
          <a:p>
            <a:pPr marL="0" lvl="0" indent="0" algn="l" rtl="0">
              <a:spcBef>
                <a:spcPts val="15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Regressors</a:t>
            </a:r>
            <a:endParaRPr/>
          </a:p>
        </p:txBody>
      </p:sp>
      <p:sp>
        <p:nvSpPr>
          <p:cNvPr id="147" name="Google Shape;147;p16"/>
          <p:cNvSpPr txBox="1">
            <a:spLocks noGrp="1"/>
          </p:cNvSpPr>
          <p:nvPr>
            <p:ph type="body" idx="1"/>
          </p:nvPr>
        </p:nvSpPr>
        <p:spPr>
          <a:xfrm>
            <a:off x="819150" y="1406075"/>
            <a:ext cx="7505700" cy="2993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88"/>
              <a:buNone/>
            </a:pPr>
            <a:r>
              <a:rPr lang="en" sz="1425" b="1">
                <a:solidFill>
                  <a:srgbClr val="000000"/>
                </a:solidFill>
                <a:latin typeface="Arial"/>
                <a:ea typeface="Arial"/>
                <a:cs typeface="Arial"/>
                <a:sym typeface="Arial"/>
              </a:rPr>
              <a:t>Country: </a:t>
            </a:r>
            <a:endParaRPr sz="1425" b="1">
              <a:solidFill>
                <a:srgbClr val="000000"/>
              </a:solidFill>
              <a:latin typeface="Arial"/>
              <a:ea typeface="Arial"/>
              <a:cs typeface="Arial"/>
              <a:sym typeface="Arial"/>
            </a:endParaRPr>
          </a:p>
          <a:p>
            <a:pPr marL="0" lvl="0" indent="0" algn="l" rtl="0">
              <a:lnSpc>
                <a:spcPct val="95000"/>
              </a:lnSpc>
              <a:spcBef>
                <a:spcPts val="0"/>
              </a:spcBef>
              <a:spcAft>
                <a:spcPts val="0"/>
              </a:spcAft>
              <a:buSzPts val="688"/>
              <a:buNone/>
            </a:pPr>
            <a:r>
              <a:rPr lang="en" sz="1425" b="1">
                <a:solidFill>
                  <a:srgbClr val="000000"/>
                </a:solidFill>
                <a:latin typeface="Arial"/>
                <a:ea typeface="Arial"/>
                <a:cs typeface="Arial"/>
                <a:sym typeface="Arial"/>
              </a:rPr>
              <a:t>Year:</a:t>
            </a:r>
            <a:endParaRPr sz="1425" b="1">
              <a:solidFill>
                <a:srgbClr val="000000"/>
              </a:solidFill>
              <a:latin typeface="Arial"/>
              <a:ea typeface="Arial"/>
              <a:cs typeface="Arial"/>
              <a:sym typeface="Arial"/>
            </a:endParaRPr>
          </a:p>
          <a:p>
            <a:pPr marL="0" lvl="0" indent="0" algn="l" rtl="0">
              <a:lnSpc>
                <a:spcPct val="95000"/>
              </a:lnSpc>
              <a:spcBef>
                <a:spcPts val="0"/>
              </a:spcBef>
              <a:spcAft>
                <a:spcPts val="0"/>
              </a:spcAft>
              <a:buSzPts val="688"/>
              <a:buNone/>
            </a:pPr>
            <a:r>
              <a:rPr lang="en" sz="1425" b="1">
                <a:solidFill>
                  <a:srgbClr val="000000"/>
                </a:solidFill>
                <a:latin typeface="Arial"/>
                <a:ea typeface="Arial"/>
                <a:cs typeface="Arial"/>
                <a:sym typeface="Arial"/>
              </a:rPr>
              <a:t>Status</a:t>
            </a:r>
            <a:r>
              <a:rPr lang="en" sz="1425">
                <a:solidFill>
                  <a:srgbClr val="000000"/>
                </a:solidFill>
                <a:latin typeface="Arial"/>
                <a:ea typeface="Arial"/>
                <a:cs typeface="Arial"/>
                <a:sym typeface="Arial"/>
              </a:rPr>
              <a:t> : Developed or Developing status</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SzPts val="688"/>
              <a:buNone/>
            </a:pPr>
            <a:r>
              <a:rPr lang="en" sz="1425" b="1">
                <a:solidFill>
                  <a:srgbClr val="000000"/>
                </a:solidFill>
                <a:latin typeface="Arial"/>
                <a:ea typeface="Arial"/>
                <a:cs typeface="Arial"/>
                <a:sym typeface="Arial"/>
              </a:rPr>
              <a:t>Life Expectancy</a:t>
            </a:r>
            <a:r>
              <a:rPr lang="en" sz="1425">
                <a:solidFill>
                  <a:srgbClr val="000000"/>
                </a:solidFill>
                <a:latin typeface="Arial"/>
                <a:ea typeface="Arial"/>
                <a:cs typeface="Arial"/>
                <a:sym typeface="Arial"/>
              </a:rPr>
              <a:t>: Life Expectancy in Age</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SzPts val="688"/>
              <a:buNone/>
            </a:pPr>
            <a:r>
              <a:rPr lang="en" sz="1425" b="1">
                <a:solidFill>
                  <a:srgbClr val="000000"/>
                </a:solidFill>
                <a:latin typeface="Arial"/>
                <a:ea typeface="Arial"/>
                <a:cs typeface="Arial"/>
                <a:sym typeface="Arial"/>
              </a:rPr>
              <a:t>Adult mortality</a:t>
            </a:r>
            <a:r>
              <a:rPr lang="en" sz="1425">
                <a:solidFill>
                  <a:srgbClr val="000000"/>
                </a:solidFill>
                <a:latin typeface="Arial"/>
                <a:ea typeface="Arial"/>
                <a:cs typeface="Arial"/>
                <a:sym typeface="Arial"/>
              </a:rPr>
              <a:t>: Adult Mortality Rates of both sexes (probability of dying between 15 and 60 years per 1000 population)</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SzPts val="688"/>
              <a:buNone/>
            </a:pPr>
            <a:r>
              <a:rPr lang="en" sz="1425" b="1">
                <a:solidFill>
                  <a:srgbClr val="000000"/>
                </a:solidFill>
                <a:latin typeface="Arial"/>
                <a:ea typeface="Arial"/>
                <a:cs typeface="Arial"/>
                <a:sym typeface="Arial"/>
              </a:rPr>
              <a:t>Infant deaths :</a:t>
            </a:r>
            <a:r>
              <a:rPr lang="en" sz="1425">
                <a:solidFill>
                  <a:srgbClr val="000000"/>
                </a:solidFill>
                <a:latin typeface="Arial"/>
                <a:ea typeface="Arial"/>
                <a:cs typeface="Arial"/>
                <a:sym typeface="Arial"/>
              </a:rPr>
              <a:t> Number of Infant Deaths per 1000 population</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SzPts val="688"/>
              <a:buNone/>
            </a:pPr>
            <a:r>
              <a:rPr lang="en" sz="1425" b="1">
                <a:solidFill>
                  <a:srgbClr val="000000"/>
                </a:solidFill>
                <a:latin typeface="Arial"/>
                <a:ea typeface="Arial"/>
                <a:cs typeface="Arial"/>
                <a:sym typeface="Arial"/>
              </a:rPr>
              <a:t>Alcohol: </a:t>
            </a:r>
            <a:r>
              <a:rPr lang="en" sz="1425">
                <a:solidFill>
                  <a:srgbClr val="000000"/>
                </a:solidFill>
                <a:latin typeface="Arial"/>
                <a:ea typeface="Arial"/>
                <a:cs typeface="Arial"/>
                <a:sym typeface="Arial"/>
              </a:rPr>
              <a:t>Alcohol, recorded per capita (15+) consumption (in litres of pure alcohol)</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SzPts val="688"/>
              <a:buNone/>
            </a:pPr>
            <a:r>
              <a:rPr lang="en" sz="1425" b="1">
                <a:solidFill>
                  <a:srgbClr val="000000"/>
                </a:solidFill>
                <a:latin typeface="Arial"/>
                <a:ea typeface="Arial"/>
                <a:cs typeface="Arial"/>
                <a:sym typeface="Arial"/>
              </a:rPr>
              <a:t>Percentage expenditure: </a:t>
            </a:r>
            <a:r>
              <a:rPr lang="en" sz="1425">
                <a:solidFill>
                  <a:srgbClr val="000000"/>
                </a:solidFill>
                <a:latin typeface="Arial"/>
                <a:ea typeface="Arial"/>
                <a:cs typeface="Arial"/>
                <a:sym typeface="Arial"/>
              </a:rPr>
              <a:t>Expenditure on health as a percentage of Gross Domestic Product per capita(%)</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SzPts val="688"/>
              <a:buNone/>
            </a:pPr>
            <a:r>
              <a:rPr lang="en" sz="1425" b="1">
                <a:solidFill>
                  <a:srgbClr val="000000"/>
                </a:solidFill>
                <a:latin typeface="Arial"/>
                <a:ea typeface="Arial"/>
                <a:cs typeface="Arial"/>
                <a:sym typeface="Arial"/>
              </a:rPr>
              <a:t>Hepatitis :</a:t>
            </a:r>
            <a:r>
              <a:rPr lang="en" sz="1425">
                <a:solidFill>
                  <a:srgbClr val="000000"/>
                </a:solidFill>
                <a:latin typeface="Arial"/>
                <a:ea typeface="Arial"/>
                <a:cs typeface="Arial"/>
                <a:sym typeface="Arial"/>
              </a:rPr>
              <a:t> Hepatitis B (HepB) immunization coverage among 1-year-olds (%)</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SzPts val="688"/>
              <a:buNone/>
            </a:pPr>
            <a:r>
              <a:rPr lang="en" sz="1425" b="1">
                <a:solidFill>
                  <a:srgbClr val="000000"/>
                </a:solidFill>
                <a:latin typeface="Arial"/>
                <a:ea typeface="Arial"/>
                <a:cs typeface="Arial"/>
                <a:sym typeface="Arial"/>
              </a:rPr>
              <a:t>Measles :</a:t>
            </a:r>
            <a:r>
              <a:rPr lang="en" sz="1425">
                <a:solidFill>
                  <a:srgbClr val="000000"/>
                </a:solidFill>
                <a:latin typeface="Arial"/>
                <a:ea typeface="Arial"/>
                <a:cs typeface="Arial"/>
                <a:sym typeface="Arial"/>
              </a:rPr>
              <a:t> Measles - number of reported cases per 1000 population</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SzPts val="688"/>
              <a:buNone/>
            </a:pPr>
            <a:r>
              <a:rPr lang="en" sz="1425" b="1">
                <a:solidFill>
                  <a:srgbClr val="000000"/>
                </a:solidFill>
                <a:latin typeface="Arial"/>
                <a:ea typeface="Arial"/>
                <a:cs typeface="Arial"/>
                <a:sym typeface="Arial"/>
              </a:rPr>
              <a:t>BMI</a:t>
            </a:r>
            <a:r>
              <a:rPr lang="en" sz="1425">
                <a:solidFill>
                  <a:srgbClr val="000000"/>
                </a:solidFill>
                <a:latin typeface="Arial"/>
                <a:ea typeface="Arial"/>
                <a:cs typeface="Arial"/>
                <a:sym typeface="Arial"/>
              </a:rPr>
              <a:t>: Average Body Mass Index of entire population</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SzPts val="688"/>
              <a:buNone/>
            </a:pPr>
            <a:endParaRPr sz="1225">
              <a:solidFill>
                <a:srgbClr val="000000"/>
              </a:solidFill>
              <a:latin typeface="Arial"/>
              <a:ea typeface="Arial"/>
              <a:cs typeface="Arial"/>
              <a:sym typeface="Arial"/>
            </a:endParaRPr>
          </a:p>
          <a:p>
            <a:pPr marL="0" lvl="0" indent="0" algn="l" rtl="0">
              <a:lnSpc>
                <a:spcPct val="95000"/>
              </a:lnSpc>
              <a:spcBef>
                <a:spcPts val="0"/>
              </a:spcBef>
              <a:spcAft>
                <a:spcPts val="1200"/>
              </a:spcAft>
              <a:buSzPts val="688"/>
              <a:buNone/>
            </a:pPr>
            <a:endParaRPr sz="812"/>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body" idx="1"/>
          </p:nvPr>
        </p:nvSpPr>
        <p:spPr>
          <a:xfrm>
            <a:off x="819150" y="916225"/>
            <a:ext cx="7505700" cy="35226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Clr>
                <a:srgbClr val="000000"/>
              </a:buClr>
              <a:buSzPts val="688"/>
              <a:buFont typeface="Arial"/>
              <a:buNone/>
            </a:pPr>
            <a:r>
              <a:rPr lang="en" sz="1425" b="1">
                <a:solidFill>
                  <a:srgbClr val="000000"/>
                </a:solidFill>
                <a:latin typeface="Arial"/>
                <a:ea typeface="Arial"/>
                <a:cs typeface="Arial"/>
                <a:sym typeface="Arial"/>
              </a:rPr>
              <a:t>Under five deaths</a:t>
            </a:r>
            <a:r>
              <a:rPr lang="en" sz="1425">
                <a:solidFill>
                  <a:srgbClr val="000000"/>
                </a:solidFill>
                <a:latin typeface="Arial"/>
                <a:ea typeface="Arial"/>
                <a:cs typeface="Arial"/>
                <a:sym typeface="Arial"/>
              </a:rPr>
              <a:t>: Number of under-five deaths per 1000 population</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Clr>
                <a:srgbClr val="000000"/>
              </a:buClr>
              <a:buSzPts val="688"/>
              <a:buFont typeface="Arial"/>
              <a:buNone/>
            </a:pPr>
            <a:r>
              <a:rPr lang="en" sz="1425" b="1">
                <a:solidFill>
                  <a:srgbClr val="000000"/>
                </a:solidFill>
                <a:latin typeface="Arial"/>
                <a:ea typeface="Arial"/>
                <a:cs typeface="Arial"/>
                <a:sym typeface="Arial"/>
              </a:rPr>
              <a:t>Polio</a:t>
            </a:r>
            <a:r>
              <a:rPr lang="en" sz="1425">
                <a:solidFill>
                  <a:srgbClr val="000000"/>
                </a:solidFill>
                <a:latin typeface="Arial"/>
                <a:ea typeface="Arial"/>
                <a:cs typeface="Arial"/>
                <a:sym typeface="Arial"/>
              </a:rPr>
              <a:t> : Polio (Pol3) immunization coverage among 1-year-olds (%)</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Clr>
                <a:srgbClr val="000000"/>
              </a:buClr>
              <a:buSzPts val="688"/>
              <a:buFont typeface="Arial"/>
              <a:buNone/>
            </a:pPr>
            <a:r>
              <a:rPr lang="en" sz="1425" b="1">
                <a:solidFill>
                  <a:srgbClr val="000000"/>
                </a:solidFill>
                <a:latin typeface="Arial"/>
                <a:ea typeface="Arial"/>
                <a:cs typeface="Arial"/>
                <a:sym typeface="Arial"/>
              </a:rPr>
              <a:t>Total Expenditure</a:t>
            </a:r>
            <a:r>
              <a:rPr lang="en" sz="1425">
                <a:solidFill>
                  <a:srgbClr val="000000"/>
                </a:solidFill>
                <a:latin typeface="Arial"/>
                <a:ea typeface="Arial"/>
                <a:cs typeface="Arial"/>
                <a:sym typeface="Arial"/>
              </a:rPr>
              <a:t>: General government expenditure on health as a percentage of total government expenditure (%)</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Clr>
                <a:srgbClr val="000000"/>
              </a:buClr>
              <a:buSzPts val="688"/>
              <a:buFont typeface="Arial"/>
              <a:buNone/>
            </a:pPr>
            <a:r>
              <a:rPr lang="en" sz="1425" b="1">
                <a:solidFill>
                  <a:srgbClr val="000000"/>
                </a:solidFill>
                <a:latin typeface="Arial"/>
                <a:ea typeface="Arial"/>
                <a:cs typeface="Arial"/>
                <a:sym typeface="Arial"/>
              </a:rPr>
              <a:t>Diphtheria </a:t>
            </a:r>
            <a:r>
              <a:rPr lang="en" sz="1425">
                <a:solidFill>
                  <a:srgbClr val="000000"/>
                </a:solidFill>
                <a:latin typeface="Arial"/>
                <a:ea typeface="Arial"/>
                <a:cs typeface="Arial"/>
                <a:sym typeface="Arial"/>
              </a:rPr>
              <a:t>: Diphtheria tetanus toxoid and pertussis (DTP3) immunization coverage among 1-year-olds (%)</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Clr>
                <a:srgbClr val="000000"/>
              </a:buClr>
              <a:buSzPts val="688"/>
              <a:buFont typeface="Arial"/>
              <a:buNone/>
            </a:pPr>
            <a:r>
              <a:rPr lang="en" sz="1425" b="1">
                <a:solidFill>
                  <a:srgbClr val="000000"/>
                </a:solidFill>
                <a:latin typeface="Arial"/>
                <a:ea typeface="Arial"/>
                <a:cs typeface="Arial"/>
                <a:sym typeface="Arial"/>
              </a:rPr>
              <a:t>HIV/AIDS:</a:t>
            </a:r>
            <a:r>
              <a:rPr lang="en" sz="1425">
                <a:solidFill>
                  <a:srgbClr val="000000"/>
                </a:solidFill>
                <a:latin typeface="Arial"/>
                <a:ea typeface="Arial"/>
                <a:cs typeface="Arial"/>
                <a:sym typeface="Arial"/>
              </a:rPr>
              <a:t> Deaths per 1 000 live births HIV/AIDS (0-4 years)</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Clr>
                <a:srgbClr val="000000"/>
              </a:buClr>
              <a:buSzPts val="688"/>
              <a:buFont typeface="Arial"/>
              <a:buNone/>
            </a:pPr>
            <a:r>
              <a:rPr lang="en" sz="1425" b="1">
                <a:solidFill>
                  <a:srgbClr val="000000"/>
                </a:solidFill>
                <a:latin typeface="Arial"/>
                <a:ea typeface="Arial"/>
                <a:cs typeface="Arial"/>
                <a:sym typeface="Arial"/>
              </a:rPr>
              <a:t>GDP: </a:t>
            </a:r>
            <a:r>
              <a:rPr lang="en" sz="1425">
                <a:solidFill>
                  <a:srgbClr val="000000"/>
                </a:solidFill>
                <a:latin typeface="Arial"/>
                <a:ea typeface="Arial"/>
                <a:cs typeface="Arial"/>
                <a:sym typeface="Arial"/>
              </a:rPr>
              <a:t>Gross Domestic Product per capita (in USD)</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Clr>
                <a:srgbClr val="000000"/>
              </a:buClr>
              <a:buSzPts val="688"/>
              <a:buFont typeface="Arial"/>
              <a:buNone/>
            </a:pPr>
            <a:r>
              <a:rPr lang="en" sz="1425" b="1">
                <a:solidFill>
                  <a:srgbClr val="000000"/>
                </a:solidFill>
                <a:latin typeface="Arial"/>
                <a:ea typeface="Arial"/>
                <a:cs typeface="Arial"/>
                <a:sym typeface="Arial"/>
              </a:rPr>
              <a:t>Population</a:t>
            </a:r>
            <a:r>
              <a:rPr lang="en" sz="1425">
                <a:solidFill>
                  <a:srgbClr val="000000"/>
                </a:solidFill>
                <a:latin typeface="Arial"/>
                <a:ea typeface="Arial"/>
                <a:cs typeface="Arial"/>
                <a:sym typeface="Arial"/>
              </a:rPr>
              <a:t>: Population of the country</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Clr>
                <a:srgbClr val="000000"/>
              </a:buClr>
              <a:buSzPts val="688"/>
              <a:buFont typeface="Arial"/>
              <a:buNone/>
            </a:pPr>
            <a:r>
              <a:rPr lang="en" sz="1425" b="1">
                <a:solidFill>
                  <a:srgbClr val="000000"/>
                </a:solidFill>
                <a:latin typeface="Arial"/>
                <a:ea typeface="Arial"/>
                <a:cs typeface="Arial"/>
                <a:sym typeface="Arial"/>
              </a:rPr>
              <a:t>thinness 1-19 years</a:t>
            </a:r>
            <a:r>
              <a:rPr lang="en" sz="1425">
                <a:solidFill>
                  <a:srgbClr val="000000"/>
                </a:solidFill>
                <a:latin typeface="Arial"/>
                <a:ea typeface="Arial"/>
                <a:cs typeface="Arial"/>
                <a:sym typeface="Arial"/>
              </a:rPr>
              <a:t>: Prevalence of thinness among children and adolescents for Age 10 to 19 (% )</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Clr>
                <a:srgbClr val="000000"/>
              </a:buClr>
              <a:buSzPts val="688"/>
              <a:buFont typeface="Arial"/>
              <a:buNone/>
            </a:pPr>
            <a:r>
              <a:rPr lang="en" sz="1425" b="1">
                <a:solidFill>
                  <a:srgbClr val="000000"/>
                </a:solidFill>
                <a:latin typeface="Arial"/>
                <a:ea typeface="Arial"/>
                <a:cs typeface="Arial"/>
                <a:sym typeface="Arial"/>
              </a:rPr>
              <a:t>thinness 5-9 years</a:t>
            </a:r>
            <a:r>
              <a:rPr lang="en" sz="1425">
                <a:solidFill>
                  <a:srgbClr val="000000"/>
                </a:solidFill>
                <a:latin typeface="Arial"/>
                <a:ea typeface="Arial"/>
                <a:cs typeface="Arial"/>
                <a:sym typeface="Arial"/>
              </a:rPr>
              <a:t>: Prevalence of thinness among children for Age 5 to 9(%)</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Clr>
                <a:srgbClr val="000000"/>
              </a:buClr>
              <a:buSzPts val="688"/>
              <a:buFont typeface="Arial"/>
              <a:buNone/>
            </a:pPr>
            <a:r>
              <a:rPr lang="en" sz="1425" b="1">
                <a:solidFill>
                  <a:srgbClr val="000000"/>
                </a:solidFill>
                <a:latin typeface="Arial"/>
                <a:ea typeface="Arial"/>
                <a:cs typeface="Arial"/>
                <a:sym typeface="Arial"/>
              </a:rPr>
              <a:t>Income Composition of Resources</a:t>
            </a:r>
            <a:r>
              <a:rPr lang="en" sz="1425">
                <a:solidFill>
                  <a:srgbClr val="000000"/>
                </a:solidFill>
                <a:latin typeface="Arial"/>
                <a:ea typeface="Arial"/>
                <a:cs typeface="Arial"/>
                <a:sym typeface="Arial"/>
              </a:rPr>
              <a:t>: Human Development Index in terms of income composition of resources (index ranging from 0 to 1)</a:t>
            </a:r>
            <a:endParaRPr sz="1425">
              <a:solidFill>
                <a:srgbClr val="000000"/>
              </a:solidFill>
              <a:latin typeface="Arial"/>
              <a:ea typeface="Arial"/>
              <a:cs typeface="Arial"/>
              <a:sym typeface="Arial"/>
            </a:endParaRPr>
          </a:p>
          <a:p>
            <a:pPr marL="0" lvl="0" indent="0" algn="l" rtl="0">
              <a:lnSpc>
                <a:spcPct val="95000"/>
              </a:lnSpc>
              <a:spcBef>
                <a:spcPts val="0"/>
              </a:spcBef>
              <a:spcAft>
                <a:spcPts val="0"/>
              </a:spcAft>
              <a:buClr>
                <a:srgbClr val="000000"/>
              </a:buClr>
              <a:buSzPts val="688"/>
              <a:buFont typeface="Arial"/>
              <a:buNone/>
            </a:pPr>
            <a:r>
              <a:rPr lang="en" sz="1425" b="1">
                <a:solidFill>
                  <a:srgbClr val="000000"/>
                </a:solidFill>
                <a:latin typeface="Arial"/>
                <a:ea typeface="Arial"/>
                <a:cs typeface="Arial"/>
                <a:sym typeface="Arial"/>
              </a:rPr>
              <a:t>Schooling</a:t>
            </a:r>
            <a:r>
              <a:rPr lang="en" sz="1425">
                <a:solidFill>
                  <a:srgbClr val="000000"/>
                </a:solidFill>
                <a:latin typeface="Arial"/>
                <a:ea typeface="Arial"/>
                <a:cs typeface="Arial"/>
                <a:sym typeface="Arial"/>
              </a:rPr>
              <a:t>: Number of years of Schooling(years)</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Descriptive Statistics</a:t>
            </a:r>
            <a:endParaRPr/>
          </a:p>
        </p:txBody>
      </p:sp>
      <p:sp>
        <p:nvSpPr>
          <p:cNvPr id="158" name="Google Shape;158;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Arial"/>
              <a:buChar char="-"/>
            </a:pPr>
            <a:r>
              <a:rPr lang="en" sz="1400">
                <a:latin typeface="Arial"/>
                <a:ea typeface="Arial"/>
                <a:cs typeface="Arial"/>
                <a:sym typeface="Arial"/>
              </a:rPr>
              <a:t>The Country with highest Life expectancy was Belgium (89)</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The Country with Least Life expectancy was Haiti  (36.3)</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The Country with Highest Adult Mortality was Zimbabwe</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The Country with Least Adult Mortality was Albania</a:t>
            </a:r>
            <a:endParaRPr sz="1400">
              <a:latin typeface="Arial"/>
              <a:ea typeface="Arial"/>
              <a:cs typeface="Arial"/>
              <a:sym typeface="Arial"/>
            </a:endParaRPr>
          </a:p>
          <a:p>
            <a:pPr marL="457200" lvl="0" indent="0" algn="l" rtl="0">
              <a:spcBef>
                <a:spcPts val="120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title"/>
          </p:nvPr>
        </p:nvSpPr>
        <p:spPr>
          <a:xfrm>
            <a:off x="819150" y="845600"/>
            <a:ext cx="7505700" cy="60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Multiple Linear Regression</a:t>
            </a:r>
            <a:endParaRPr/>
          </a:p>
        </p:txBody>
      </p:sp>
      <p:sp>
        <p:nvSpPr>
          <p:cNvPr id="164" name="Google Shape;164;p19"/>
          <p:cNvSpPr txBox="1">
            <a:spLocks noGrp="1"/>
          </p:cNvSpPr>
          <p:nvPr>
            <p:ph type="body" idx="1"/>
          </p:nvPr>
        </p:nvSpPr>
        <p:spPr>
          <a:xfrm>
            <a:off x="943425" y="1678225"/>
            <a:ext cx="7127400" cy="2558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In practical problems, involving historical data, there is a large pool of possible independent variables which is often referred to as the variable selection problem.</a:t>
            </a:r>
            <a:endParaRPr sz="1400"/>
          </a:p>
          <a:p>
            <a:pPr marL="457200" lvl="0" indent="-317500" algn="l" rtl="0">
              <a:spcBef>
                <a:spcPts val="0"/>
              </a:spcBef>
              <a:spcAft>
                <a:spcPts val="0"/>
              </a:spcAft>
              <a:buSzPts val="1400"/>
              <a:buChar char="●"/>
            </a:pPr>
            <a:r>
              <a:rPr lang="en" sz="1400"/>
              <a:t>Our aim is to build a model with high R-square and less √MSE</a:t>
            </a:r>
            <a:endParaRPr sz="1400"/>
          </a:p>
          <a:p>
            <a:pPr marL="457200" lvl="0" indent="-317500" algn="l" rtl="0">
              <a:spcBef>
                <a:spcPts val="0"/>
              </a:spcBef>
              <a:spcAft>
                <a:spcPts val="0"/>
              </a:spcAft>
              <a:buSzPts val="1400"/>
              <a:buChar char="●"/>
            </a:pPr>
            <a:r>
              <a:rPr lang="en" sz="1400"/>
              <a:t>We use selection-type procedures to tackle the variable selection problem.</a:t>
            </a:r>
            <a:endParaRPr sz="1400"/>
          </a:p>
          <a:p>
            <a:pPr marL="457200" lvl="0" indent="-317500" algn="l" rtl="0">
              <a:spcBef>
                <a:spcPts val="0"/>
              </a:spcBef>
              <a:spcAft>
                <a:spcPts val="0"/>
              </a:spcAft>
              <a:buSzPts val="1400"/>
              <a:buChar char="●"/>
            </a:pPr>
            <a:r>
              <a:rPr lang="en" sz="1400"/>
              <a:t>The goal here is to determine the independent variables/regressors which have a significant impact on our target variable (Life Expectancy).</a:t>
            </a:r>
            <a:endParaRPr sz="1400"/>
          </a:p>
          <a:p>
            <a:pPr marL="457200" lvl="0" indent="-317500" algn="l" rtl="0">
              <a:spcBef>
                <a:spcPts val="0"/>
              </a:spcBef>
              <a:spcAft>
                <a:spcPts val="0"/>
              </a:spcAft>
              <a:buSzPts val="1400"/>
              <a:buChar char="●"/>
            </a:pPr>
            <a:r>
              <a:rPr lang="en" sz="1400"/>
              <a:t>We have applied the forward selection, backward elimination and stepwise regression procedures with the different values of 𝛼 (0.05, 0.10).</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2"/>
          </p:nvPr>
        </p:nvSpPr>
        <p:spPr>
          <a:xfrm>
            <a:off x="4638675" y="1433275"/>
            <a:ext cx="3686100" cy="30054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a:t>The Full model with the parameters has a Multiple R-squared value of 0.6675 and adjusted R-Squared value of 0.6655</a:t>
            </a:r>
            <a:endParaRPr sz="1400"/>
          </a:p>
          <a:p>
            <a:pPr marL="457200" lvl="0" indent="-317500" algn="l" rtl="0">
              <a:lnSpc>
                <a:spcPct val="150000"/>
              </a:lnSpc>
              <a:spcBef>
                <a:spcPts val="0"/>
              </a:spcBef>
              <a:spcAft>
                <a:spcPts val="0"/>
              </a:spcAft>
              <a:buSzPts val="1400"/>
              <a:buChar char="●"/>
            </a:pPr>
            <a:r>
              <a:rPr lang="en" sz="1400"/>
              <a:t>It has an F-stat value of 325.6 with 18 and 2919 degrees of Freedom.</a:t>
            </a:r>
            <a:endParaRPr sz="1400"/>
          </a:p>
          <a:p>
            <a:pPr marL="457200" lvl="0" indent="-317500" algn="l" rtl="0">
              <a:lnSpc>
                <a:spcPct val="150000"/>
              </a:lnSpc>
              <a:spcBef>
                <a:spcPts val="0"/>
              </a:spcBef>
              <a:spcAft>
                <a:spcPts val="0"/>
              </a:spcAft>
              <a:buSzPts val="1400"/>
              <a:buChar char="●"/>
            </a:pPr>
            <a:r>
              <a:rPr lang="en" sz="1400"/>
              <a:t>The p-value is &lt; 2.2 e-16</a:t>
            </a:r>
            <a:endParaRPr sz="1400"/>
          </a:p>
          <a:p>
            <a:pPr marL="457200" lvl="0" indent="0" algn="l" rtl="0">
              <a:spcBef>
                <a:spcPts val="1200"/>
              </a:spcBef>
              <a:spcAft>
                <a:spcPts val="1200"/>
              </a:spcAft>
              <a:buNone/>
            </a:pPr>
            <a:endParaRPr sz="1400"/>
          </a:p>
        </p:txBody>
      </p:sp>
      <p:pic>
        <p:nvPicPr>
          <p:cNvPr id="170" name="Google Shape;170;p20"/>
          <p:cNvPicPr preferRelativeResize="0"/>
          <p:nvPr/>
        </p:nvPicPr>
        <p:blipFill>
          <a:blip r:embed="rId3">
            <a:alphaModFix/>
          </a:blip>
          <a:stretch>
            <a:fillRect/>
          </a:stretch>
        </p:blipFill>
        <p:spPr>
          <a:xfrm>
            <a:off x="825500" y="762000"/>
            <a:ext cx="3565074" cy="3676724"/>
          </a:xfrm>
          <a:prstGeom prst="rect">
            <a:avLst/>
          </a:prstGeom>
          <a:noFill/>
          <a:ln>
            <a:noFill/>
          </a:ln>
        </p:spPr>
      </p:pic>
      <p:sp>
        <p:nvSpPr>
          <p:cNvPr id="171" name="Google Shape;171;p20"/>
          <p:cNvSpPr txBox="1"/>
          <p:nvPr/>
        </p:nvSpPr>
        <p:spPr>
          <a:xfrm>
            <a:off x="4638675" y="870850"/>
            <a:ext cx="36861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E69138"/>
                </a:solidFill>
                <a:latin typeface="Calibri"/>
                <a:ea typeface="Calibri"/>
                <a:cs typeface="Calibri"/>
                <a:sym typeface="Calibri"/>
              </a:rPr>
              <a:t>Full Model</a:t>
            </a:r>
            <a:endParaRPr sz="2000" b="1">
              <a:solidFill>
                <a:srgbClr val="E6913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732550" y="412650"/>
            <a:ext cx="7505700" cy="61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Backward Selection</a:t>
            </a:r>
            <a:endParaRPr/>
          </a:p>
        </p:txBody>
      </p:sp>
      <p:sp>
        <p:nvSpPr>
          <p:cNvPr id="177" name="Google Shape;177;p21"/>
          <p:cNvSpPr txBox="1">
            <a:spLocks noGrp="1"/>
          </p:cNvSpPr>
          <p:nvPr>
            <p:ph type="body" idx="1"/>
          </p:nvPr>
        </p:nvSpPr>
        <p:spPr>
          <a:xfrm>
            <a:off x="780650" y="1134450"/>
            <a:ext cx="7505700" cy="3156300"/>
          </a:xfrm>
          <a:prstGeom prst="rect">
            <a:avLst/>
          </a:prstGeom>
        </p:spPr>
        <p:txBody>
          <a:bodyPr spcFirstLastPara="1" wrap="square" lIns="91425" tIns="91425" rIns="91425" bIns="91425" anchor="t" anchorCtr="0">
            <a:normAutofit lnSpcReduction="10000"/>
          </a:bodyPr>
          <a:lstStyle/>
          <a:p>
            <a:pPr marL="457200" lvl="0" indent="-317500" algn="l" rtl="0">
              <a:lnSpc>
                <a:spcPct val="100000"/>
              </a:lnSpc>
              <a:spcBef>
                <a:spcPts val="0"/>
              </a:spcBef>
              <a:spcAft>
                <a:spcPts val="0"/>
              </a:spcAft>
              <a:buSzPts val="1400"/>
              <a:buFont typeface="Arial"/>
              <a:buChar char="●"/>
            </a:pPr>
            <a:r>
              <a:rPr lang="en" sz="1400">
                <a:latin typeface="Arial"/>
                <a:ea typeface="Arial"/>
                <a:cs typeface="Arial"/>
                <a:sym typeface="Arial"/>
              </a:rPr>
              <a:t>There were 6 variables that were not contributing much to the model which were eliminated.</a:t>
            </a:r>
            <a:endParaRPr sz="1400">
              <a:latin typeface="Arial"/>
              <a:ea typeface="Arial"/>
              <a:cs typeface="Arial"/>
              <a:sym typeface="Arial"/>
            </a:endParaRPr>
          </a:p>
          <a:p>
            <a:pPr marL="457200" lvl="0" indent="-317500" algn="l" rtl="0">
              <a:lnSpc>
                <a:spcPct val="100000"/>
              </a:lnSpc>
              <a:spcBef>
                <a:spcPts val="0"/>
              </a:spcBef>
              <a:spcAft>
                <a:spcPts val="0"/>
              </a:spcAft>
              <a:buSzPts val="1400"/>
              <a:buFont typeface="Arial"/>
              <a:buChar char="●"/>
            </a:pPr>
            <a:r>
              <a:rPr lang="en" sz="1400">
                <a:latin typeface="Arial"/>
                <a:ea typeface="Arial"/>
                <a:cs typeface="Arial"/>
                <a:sym typeface="Arial"/>
              </a:rPr>
              <a:t>In backward selection, </a:t>
            </a:r>
            <a:r>
              <a:rPr lang="en" sz="1400" b="1">
                <a:latin typeface="Arial"/>
                <a:ea typeface="Arial"/>
                <a:cs typeface="Arial"/>
                <a:sym typeface="Arial"/>
              </a:rPr>
              <a:t>for 0.05, </a:t>
            </a:r>
            <a:endParaRPr sz="1400" b="1">
              <a:latin typeface="Arial"/>
              <a:ea typeface="Arial"/>
              <a:cs typeface="Arial"/>
              <a:sym typeface="Arial"/>
            </a:endParaRPr>
          </a:p>
          <a:p>
            <a:pPr marL="0" lvl="0" indent="0" algn="l" rtl="0">
              <a:lnSpc>
                <a:spcPct val="100000"/>
              </a:lnSpc>
              <a:spcBef>
                <a:spcPts val="1200"/>
              </a:spcBef>
              <a:spcAft>
                <a:spcPts val="0"/>
              </a:spcAft>
              <a:buNone/>
            </a:pPr>
            <a:r>
              <a:rPr lang="en" sz="1400" b="1">
                <a:latin typeface="Arial"/>
                <a:ea typeface="Arial"/>
                <a:cs typeface="Arial"/>
                <a:sym typeface="Arial"/>
              </a:rPr>
              <a:t>First Step: thinness.5.9.years               1       0.4 104150 10519   0.0116 0.9141519</a:t>
            </a:r>
            <a:r>
              <a:rPr lang="en" sz="1400">
                <a:latin typeface="Arial"/>
                <a:ea typeface="Arial"/>
                <a:cs typeface="Arial"/>
                <a:sym typeface="Arial"/>
              </a:rPr>
              <a:t>  </a:t>
            </a:r>
            <a:endParaRPr sz="1400">
              <a:latin typeface="Arial"/>
              <a:ea typeface="Arial"/>
              <a:cs typeface="Arial"/>
              <a:sym typeface="Arial"/>
            </a:endParaRPr>
          </a:p>
          <a:p>
            <a:pPr marL="457200" lvl="0" indent="-317500" algn="l" rtl="0">
              <a:lnSpc>
                <a:spcPct val="100000"/>
              </a:lnSpc>
              <a:spcBef>
                <a:spcPts val="1200"/>
              </a:spcBef>
              <a:spcAft>
                <a:spcPts val="0"/>
              </a:spcAft>
              <a:buSzPts val="1400"/>
              <a:buFont typeface="Arial"/>
              <a:buChar char="●"/>
            </a:pPr>
            <a:r>
              <a:rPr lang="en" sz="1400">
                <a:latin typeface="Arial"/>
                <a:ea typeface="Arial"/>
                <a:cs typeface="Arial"/>
                <a:sym typeface="Arial"/>
              </a:rPr>
              <a:t>Deleted “thinness.5.9.years” first as it has highest p-value, making it less significant.</a:t>
            </a:r>
            <a:endParaRPr sz="1400">
              <a:latin typeface="Arial"/>
              <a:ea typeface="Arial"/>
              <a:cs typeface="Arial"/>
              <a:sym typeface="Arial"/>
            </a:endParaRPr>
          </a:p>
          <a:p>
            <a:pPr marL="0" lvl="0" indent="0" algn="l" rtl="0">
              <a:lnSpc>
                <a:spcPct val="100000"/>
              </a:lnSpc>
              <a:spcBef>
                <a:spcPts val="1200"/>
              </a:spcBef>
              <a:spcAft>
                <a:spcPts val="0"/>
              </a:spcAft>
              <a:buNone/>
            </a:pPr>
            <a:r>
              <a:rPr lang="en" sz="1400" b="1">
                <a:latin typeface="Arial"/>
                <a:ea typeface="Arial"/>
                <a:cs typeface="Arial"/>
                <a:sym typeface="Arial"/>
              </a:rPr>
              <a:t>Second step,  percentage.expenditure           1       0.5 104150 10517   0.0129 0.9095353 </a:t>
            </a:r>
            <a:r>
              <a:rPr lang="en" sz="1400">
                <a:latin typeface="Arial"/>
                <a:ea typeface="Arial"/>
                <a:cs typeface="Arial"/>
                <a:sym typeface="Arial"/>
              </a:rPr>
              <a:t> </a:t>
            </a:r>
            <a:endParaRPr sz="1400">
              <a:latin typeface="Arial"/>
              <a:ea typeface="Arial"/>
              <a:cs typeface="Arial"/>
              <a:sym typeface="Arial"/>
            </a:endParaRPr>
          </a:p>
          <a:p>
            <a:pPr marL="457200" lvl="0" indent="-317500" algn="l" rtl="0">
              <a:lnSpc>
                <a:spcPct val="100000"/>
              </a:lnSpc>
              <a:spcBef>
                <a:spcPts val="1200"/>
              </a:spcBef>
              <a:spcAft>
                <a:spcPts val="0"/>
              </a:spcAft>
              <a:buSzPts val="1400"/>
              <a:buFont typeface="Arial"/>
              <a:buChar char="●"/>
            </a:pPr>
            <a:r>
              <a:rPr lang="en" sz="1400">
                <a:latin typeface="Arial"/>
                <a:ea typeface="Arial"/>
                <a:cs typeface="Arial"/>
                <a:sym typeface="Arial"/>
              </a:rPr>
              <a:t>Deleted “percentage.expenditure“ next with next highest p-value, making it less significant</a:t>
            </a:r>
            <a:endParaRPr sz="1400">
              <a:latin typeface="Arial"/>
              <a:ea typeface="Arial"/>
              <a:cs typeface="Arial"/>
              <a:sym typeface="Arial"/>
            </a:endParaRPr>
          </a:p>
          <a:p>
            <a:pPr marL="0" lvl="0" indent="0" algn="l" rtl="0">
              <a:lnSpc>
                <a:spcPct val="100000"/>
              </a:lnSpc>
              <a:spcBef>
                <a:spcPts val="1200"/>
              </a:spcBef>
              <a:spcAft>
                <a:spcPts val="0"/>
              </a:spcAft>
              <a:buNone/>
            </a:pPr>
            <a:r>
              <a:rPr lang="en" sz="1500" b="1">
                <a:latin typeface="Arial"/>
                <a:ea typeface="Arial"/>
                <a:cs typeface="Arial"/>
                <a:sym typeface="Arial"/>
              </a:rPr>
              <a:t>Third Step:Population                       1      15.2 104166 10516   0.4256 </a:t>
            </a:r>
            <a:endParaRPr sz="1500" b="1">
              <a:latin typeface="Arial"/>
              <a:ea typeface="Arial"/>
              <a:cs typeface="Arial"/>
              <a:sym typeface="Arial"/>
            </a:endParaRPr>
          </a:p>
          <a:p>
            <a:pPr marL="457200" lvl="0" indent="-323850" algn="l" rtl="0">
              <a:lnSpc>
                <a:spcPct val="100000"/>
              </a:lnSpc>
              <a:spcBef>
                <a:spcPts val="1200"/>
              </a:spcBef>
              <a:spcAft>
                <a:spcPts val="0"/>
              </a:spcAft>
              <a:buSzPts val="1500"/>
              <a:buFont typeface="Arial"/>
              <a:buChar char="●"/>
            </a:pPr>
            <a:r>
              <a:rPr lang="en" sz="1500">
                <a:latin typeface="Arial"/>
                <a:ea typeface="Arial"/>
                <a:cs typeface="Arial"/>
                <a:sym typeface="Arial"/>
              </a:rPr>
              <a:t>Deleted “Population” next as it has next highest p-value, making it less significant</a:t>
            </a:r>
            <a:endParaRPr sz="15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2683</Words>
  <Application>Microsoft Macintosh PowerPoint</Application>
  <PresentationFormat>On-screen Show (16:9)</PresentationFormat>
  <Paragraphs>197</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Nunito</vt:lpstr>
      <vt:lpstr>Calibri</vt:lpstr>
      <vt:lpstr>Roboto</vt:lpstr>
      <vt:lpstr>Arial</vt:lpstr>
      <vt:lpstr>Helvetica Neue</vt:lpstr>
      <vt:lpstr>Söhne</vt:lpstr>
      <vt:lpstr>Shift</vt:lpstr>
      <vt:lpstr>Life Expectancy Analysis using MLR</vt:lpstr>
      <vt:lpstr>Data</vt:lpstr>
      <vt:lpstr>Goal</vt:lpstr>
      <vt:lpstr>Regressors</vt:lpstr>
      <vt:lpstr>PowerPoint Presentation</vt:lpstr>
      <vt:lpstr>Descriptive Statistics</vt:lpstr>
      <vt:lpstr>Multiple Linear Regression</vt:lpstr>
      <vt:lpstr>PowerPoint Presentation</vt:lpstr>
      <vt:lpstr>Backward Selection</vt:lpstr>
      <vt:lpstr>PowerPoint Presentation</vt:lpstr>
      <vt:lpstr>PowerPoint Presentation</vt:lpstr>
      <vt:lpstr>Full model vs Final Model</vt:lpstr>
      <vt:lpstr>PowerPoint Presentation</vt:lpstr>
      <vt:lpstr>Residual Analysis</vt:lpstr>
      <vt:lpstr>PowerPoint Presentation</vt:lpstr>
      <vt:lpstr>PowerPoint Presentation</vt:lpstr>
      <vt:lpstr>PowerPoint Presentation</vt:lpstr>
      <vt:lpstr>Cross Validation</vt:lpstr>
      <vt:lpstr>PowerPoint Presentation</vt:lpstr>
      <vt:lpstr>Coefficient Interpretation- without thinness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Analysis using MLR</dc:title>
  <cp:lastModifiedBy>Keshav Elango</cp:lastModifiedBy>
  <cp:revision>5</cp:revision>
  <dcterms:modified xsi:type="dcterms:W3CDTF">2024-05-08T23:31:43Z</dcterms:modified>
</cp:coreProperties>
</file>