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35758FB7-9AC5-4552-8A53-C91805E547FA}" styleName="Themed Style 1 - Accent 5">
    <a:tblBg>
      <a:fillRef idx="2">
        <a:schemeClr val="accent5"/>
      </a:fillRef>
      <a:effectRef idx="1">
        <a:schemeClr val="accent5"/>
      </a:effectRef>
    </a:tblBg>
    <a:wholeTbl>
      <a:tcTxStyle>
        <a:fontRef idx="minor">
          <a:scrgbClr b="0" g="0" r="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b="0" g="0" r="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tableStyles" Target="tableStyle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f9cc69338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f9cc69338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f9cc69338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f9cc69338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f9cc69338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f9cc69338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f9cc69338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f9cc69338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f9cc69338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f9cc69338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BB184EFA-AEAD-ADE0-1C90-2C605242F842}"/>
            </a:ext>
          </a:extLst>
        </p:cNvPr>
        <p:cNvGrpSpPr/>
        <p:nvPr/>
      </p:nvGrpSpPr>
      <p:grpSpPr>
        <a:xfrm>
          <a:off x="0" y="0"/>
          <a:ext cx="0" cy="0"/>
          <a:chOff x="0" y="0"/>
          <a:chExt cx="0" cy="0"/>
        </a:xfrm>
      </p:grpSpPr>
      <p:sp>
        <p:nvSpPr>
          <p:cNvPr id="69" name="Google Shape;69;g36f9cc69338_0_306:notes">
            <a:extLst>
              <a:ext uri="{FF2B5EF4-FFF2-40B4-BE49-F238E27FC236}">
                <a16:creationId xmlns:a16="http://schemas.microsoft.com/office/drawing/2014/main" id="{10462FA9-E79F-14FF-35A0-7E4E46105C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f9cc69338_0_306:notes">
            <a:extLst>
              <a:ext uri="{FF2B5EF4-FFF2-40B4-BE49-F238E27FC236}">
                <a16:creationId xmlns:a16="http://schemas.microsoft.com/office/drawing/2014/main" id="{D797515C-9E41-BA3E-BFC5-919C23BAC8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35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f9cc69338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f9cc69338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f9cc69338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f9cc69338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f9cc69338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f9cc69338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6f9cc69338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f9cc69338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f9cc6933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f9cc6933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f9cc69338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f9cc69338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Communication Skills Lab </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Lab 1: Articles, Prepositions,and Subject-Verb Agreement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0"/>
            <a:ext cx="8520600" cy="5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91"/>
              <a:buNone/>
            </a:pPr>
            <a:r>
              <a:rPr lang="en" sz="2486" dirty="0"/>
              <a:t>Subject Verb Agreement</a:t>
            </a:r>
            <a:endParaRPr sz="2486" dirty="0"/>
          </a:p>
        </p:txBody>
      </p:sp>
      <p:sp>
        <p:nvSpPr>
          <p:cNvPr id="123" name="Google Shape;123;p22"/>
          <p:cNvSpPr txBox="1">
            <a:spLocks noGrp="1"/>
          </p:cNvSpPr>
          <p:nvPr>
            <p:ph type="body" idx="1"/>
          </p:nvPr>
        </p:nvSpPr>
        <p:spPr>
          <a:xfrm>
            <a:off x="100" y="606825"/>
            <a:ext cx="9144000" cy="446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52"/>
              <a:buNone/>
            </a:pPr>
            <a:r>
              <a:rPr lang="en" sz="1600" b="1" dirty="0">
                <a:latin typeface="Times New Roman"/>
                <a:ea typeface="Times New Roman"/>
                <a:cs typeface="Times New Roman"/>
                <a:sym typeface="Times New Roman"/>
              </a:rPr>
              <a:t>The subject of a sentence should agree with the verb in number and person.  </a:t>
            </a:r>
            <a:endParaRPr sz="1600" b="1" dirty="0">
              <a:latin typeface="Times New Roman"/>
              <a:ea typeface="Times New Roman"/>
              <a:cs typeface="Times New Roman"/>
              <a:sym typeface="Times New Roman"/>
            </a:endParaRPr>
          </a:p>
          <a:p>
            <a:pPr marL="457200" lvl="0" indent="0" algn="l" rtl="0">
              <a:spcBef>
                <a:spcPts val="1200"/>
              </a:spcBef>
              <a:spcAft>
                <a:spcPts val="0"/>
              </a:spcAft>
              <a:buSzPts val="852"/>
              <a:buNone/>
            </a:pPr>
            <a:r>
              <a:rPr lang="en" sz="1600" dirty="0">
                <a:latin typeface="Times New Roman"/>
                <a:ea typeface="Times New Roman"/>
                <a:cs typeface="Times New Roman"/>
                <a:sym typeface="Times New Roman"/>
              </a:rPr>
              <a:t>I- am                               They- are                He/ She- is</a:t>
            </a:r>
            <a:endParaRPr sz="1600" dirty="0">
              <a:latin typeface="Times New Roman"/>
              <a:ea typeface="Times New Roman"/>
              <a:cs typeface="Times New Roman"/>
              <a:sym typeface="Times New Roman"/>
            </a:endParaRPr>
          </a:p>
          <a:p>
            <a:pPr marL="457200" lvl="0" indent="-323850" algn="l" rtl="0">
              <a:spcBef>
                <a:spcPts val="1200"/>
              </a:spcBef>
              <a:spcAft>
                <a:spcPts val="0"/>
              </a:spcAft>
              <a:buSzPts val="1500"/>
              <a:buFont typeface="Times New Roman"/>
              <a:buChar char="●"/>
            </a:pPr>
            <a:r>
              <a:rPr lang="en" sz="1600" dirty="0">
                <a:latin typeface="Times New Roman"/>
                <a:ea typeface="Times New Roman"/>
                <a:cs typeface="Times New Roman"/>
                <a:sym typeface="Times New Roman"/>
              </a:rPr>
              <a:t>When the subject consists of two or more nouns/ pronouns  joined by and, plural verb is used.</a:t>
            </a:r>
          </a:p>
          <a:p>
            <a:pPr marL="133350" lvl="0" indent="0" algn="l" rtl="0">
              <a:spcBef>
                <a:spcPts val="1200"/>
              </a:spcBef>
              <a:spcAft>
                <a:spcPts val="0"/>
              </a:spcAft>
              <a:buSzPts val="1500"/>
              <a:buNone/>
            </a:pPr>
            <a:r>
              <a:rPr lang="en" sz="1600" dirty="0">
                <a:latin typeface="Times New Roman"/>
                <a:ea typeface="Times New Roman"/>
                <a:cs typeface="Times New Roman"/>
                <a:sym typeface="Times New Roman"/>
              </a:rPr>
              <a:t>	Example: </a:t>
            </a:r>
            <a:r>
              <a:rPr lang="en" sz="1600" dirty="0">
                <a:solidFill>
                  <a:srgbClr val="0000FF"/>
                </a:solidFill>
                <a:latin typeface="Times New Roman"/>
                <a:ea typeface="Times New Roman"/>
                <a:cs typeface="Times New Roman"/>
                <a:sym typeface="Times New Roman"/>
              </a:rPr>
              <a:t>My friend and I</a:t>
            </a:r>
            <a:r>
              <a:rPr lang="en" sz="1600" dirty="0">
                <a:latin typeface="Times New Roman"/>
                <a:ea typeface="Times New Roman"/>
                <a:cs typeface="Times New Roman"/>
                <a:sym typeface="Times New Roman"/>
              </a:rPr>
              <a:t> </a:t>
            </a:r>
            <a:r>
              <a:rPr lang="en" sz="1600" b="1" dirty="0">
                <a:solidFill>
                  <a:srgbClr val="FF00FF"/>
                </a:solidFill>
                <a:latin typeface="Times New Roman"/>
                <a:ea typeface="Times New Roman"/>
                <a:cs typeface="Times New Roman"/>
                <a:sym typeface="Times New Roman"/>
              </a:rPr>
              <a:t>were</a:t>
            </a:r>
            <a:r>
              <a:rPr lang="en" sz="1600" dirty="0">
                <a:latin typeface="Times New Roman"/>
                <a:ea typeface="Times New Roman"/>
                <a:cs typeface="Times New Roman"/>
                <a:sym typeface="Times New Roman"/>
              </a:rPr>
              <a:t> playing in the garden when she came home. </a:t>
            </a:r>
            <a:endParaRPr sz="1600" dirty="0">
              <a:latin typeface="Times New Roman"/>
              <a:ea typeface="Times New Roman"/>
              <a:cs typeface="Times New Roman"/>
              <a:sym typeface="Times New Roman"/>
            </a:endParaRPr>
          </a:p>
          <a:p>
            <a:pPr marL="457200" lvl="0" indent="0" algn="l" rtl="0">
              <a:spcBef>
                <a:spcPts val="1200"/>
              </a:spcBef>
              <a:spcAft>
                <a:spcPts val="0"/>
              </a:spcAft>
              <a:buSzPts val="852"/>
              <a:buNone/>
            </a:pPr>
            <a:r>
              <a:rPr lang="en" sz="1600" dirty="0">
                <a:latin typeface="Times New Roman"/>
                <a:ea typeface="Times New Roman"/>
                <a:cs typeface="Times New Roman"/>
                <a:sym typeface="Times New Roman"/>
              </a:rPr>
              <a:t>Exception: In certain cases, when the two subjects are joined to depict a singular idea, singular verb is used instead of plural. </a:t>
            </a:r>
            <a:endParaRPr sz="1600" dirty="0">
              <a:latin typeface="Times New Roman"/>
              <a:ea typeface="Times New Roman"/>
              <a:cs typeface="Times New Roman"/>
              <a:sym typeface="Times New Roman"/>
            </a:endParaRPr>
          </a:p>
          <a:p>
            <a:pPr marL="914400" lvl="0" indent="0" algn="l" rtl="0">
              <a:spcBef>
                <a:spcPts val="1200"/>
              </a:spcBef>
              <a:spcAft>
                <a:spcPts val="0"/>
              </a:spcAft>
              <a:buSzPts val="852"/>
              <a:buNone/>
            </a:pPr>
            <a:r>
              <a:rPr lang="en" sz="1600" dirty="0">
                <a:latin typeface="Times New Roman"/>
                <a:ea typeface="Times New Roman"/>
                <a:cs typeface="Times New Roman"/>
                <a:sym typeface="Times New Roman"/>
              </a:rPr>
              <a:t> Example: </a:t>
            </a:r>
            <a:r>
              <a:rPr lang="en" sz="1600" dirty="0">
                <a:solidFill>
                  <a:srgbClr val="0000FF"/>
                </a:solidFill>
                <a:latin typeface="Times New Roman"/>
                <a:ea typeface="Times New Roman"/>
                <a:cs typeface="Times New Roman"/>
                <a:sym typeface="Times New Roman"/>
              </a:rPr>
              <a:t>Bread and butter</a:t>
            </a:r>
            <a:r>
              <a:rPr lang="en" sz="1600" dirty="0">
                <a:latin typeface="Times New Roman"/>
                <a:ea typeface="Times New Roman"/>
                <a:cs typeface="Times New Roman"/>
                <a:sym typeface="Times New Roman"/>
              </a:rPr>
              <a:t> </a:t>
            </a:r>
            <a:r>
              <a:rPr lang="en" sz="1600" b="1" dirty="0">
                <a:solidFill>
                  <a:srgbClr val="FF00FF"/>
                </a:solidFill>
                <a:latin typeface="Times New Roman"/>
                <a:ea typeface="Times New Roman"/>
                <a:cs typeface="Times New Roman"/>
                <a:sym typeface="Times New Roman"/>
              </a:rPr>
              <a:t>is</a:t>
            </a:r>
            <a:r>
              <a:rPr lang="en" sz="1600" dirty="0">
                <a:latin typeface="Times New Roman"/>
                <a:ea typeface="Times New Roman"/>
                <a:cs typeface="Times New Roman"/>
                <a:sym typeface="Times New Roman"/>
              </a:rPr>
              <a:t> my favourite breakfast. </a:t>
            </a:r>
            <a:endParaRPr sz="1600" dirty="0">
              <a:latin typeface="Times New Roman"/>
              <a:ea typeface="Times New Roman"/>
              <a:cs typeface="Times New Roman"/>
              <a:sym typeface="Times New Roman"/>
            </a:endParaRPr>
          </a:p>
          <a:p>
            <a:pPr marL="457200" lvl="0" indent="-323850" algn="l" rtl="0">
              <a:spcBef>
                <a:spcPts val="1200"/>
              </a:spcBef>
              <a:spcAft>
                <a:spcPts val="0"/>
              </a:spcAft>
              <a:buSzPts val="1500"/>
              <a:buFont typeface="Times New Roman"/>
              <a:buChar char="●"/>
            </a:pPr>
            <a:r>
              <a:rPr lang="en" sz="1600" dirty="0">
                <a:latin typeface="Times New Roman"/>
                <a:ea typeface="Times New Roman"/>
                <a:cs typeface="Times New Roman"/>
                <a:sym typeface="Times New Roman"/>
              </a:rPr>
              <a:t>When a subject consists of two or more nouns/ pronouns connected by nor/ or, the verb agrees with the part of the subject closest to the verb. </a:t>
            </a:r>
          </a:p>
          <a:p>
            <a:pPr marL="133350" lvl="0" indent="0" algn="l" rtl="0">
              <a:spcBef>
                <a:spcPts val="1200"/>
              </a:spcBef>
              <a:spcAft>
                <a:spcPts val="0"/>
              </a:spcAft>
              <a:buSzPts val="1500"/>
              <a:buNone/>
            </a:pPr>
            <a:r>
              <a:rPr lang="en" sz="1600" dirty="0">
                <a:latin typeface="Times New Roman"/>
                <a:ea typeface="Times New Roman"/>
                <a:cs typeface="Times New Roman"/>
                <a:sym typeface="Times New Roman"/>
              </a:rPr>
              <a:t>	Example: The program coordinators or the </a:t>
            </a:r>
            <a:r>
              <a:rPr lang="en" sz="1600" dirty="0">
                <a:solidFill>
                  <a:srgbClr val="0000FF"/>
                </a:solidFill>
                <a:latin typeface="Times New Roman"/>
                <a:ea typeface="Times New Roman"/>
                <a:cs typeface="Times New Roman"/>
                <a:sym typeface="Times New Roman"/>
              </a:rPr>
              <a:t>Vice Chancellor</a:t>
            </a:r>
            <a:r>
              <a:rPr lang="en" sz="1600" dirty="0">
                <a:latin typeface="Times New Roman"/>
                <a:ea typeface="Times New Roman"/>
                <a:cs typeface="Times New Roman"/>
                <a:sym typeface="Times New Roman"/>
              </a:rPr>
              <a:t> </a:t>
            </a:r>
            <a:r>
              <a:rPr lang="en" sz="1600" b="1" dirty="0">
                <a:solidFill>
                  <a:schemeClr val="accent2"/>
                </a:solidFill>
                <a:latin typeface="Times New Roman"/>
                <a:ea typeface="Times New Roman"/>
                <a:cs typeface="Times New Roman"/>
                <a:sym typeface="Times New Roman"/>
              </a:rPr>
              <a:t>has </a:t>
            </a:r>
            <a:r>
              <a:rPr lang="en" sz="1600" dirty="0">
                <a:latin typeface="Times New Roman"/>
                <a:ea typeface="Times New Roman"/>
                <a:cs typeface="Times New Roman"/>
                <a:sym typeface="Times New Roman"/>
              </a:rPr>
              <a:t>approved the program proposal. </a:t>
            </a:r>
            <a:endParaRPr sz="1600" dirty="0">
              <a:latin typeface="Times New Roman"/>
              <a:ea typeface="Times New Roman"/>
              <a:cs typeface="Times New Roman"/>
              <a:sym typeface="Times New Roman"/>
            </a:endParaRPr>
          </a:p>
          <a:p>
            <a:pPr marL="0" lvl="0" indent="0" algn="l" rtl="0">
              <a:spcBef>
                <a:spcPts val="1200"/>
              </a:spcBef>
              <a:spcAft>
                <a:spcPts val="1200"/>
              </a:spcAft>
              <a:buSzPts val="852"/>
              <a:buNone/>
            </a:pPr>
            <a:endParaRPr sz="16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384975" y="152400"/>
            <a:ext cx="8520600" cy="4806600"/>
          </a:xfrm>
          <a:prstGeom prst="rect">
            <a:avLst/>
          </a:prstGeom>
        </p:spPr>
        <p:txBody>
          <a:bodyPr spcFirstLastPara="1" wrap="square" lIns="91425" tIns="91425" rIns="91425" bIns="91425" anchor="t" anchorCtr="0">
            <a:normAutofit/>
          </a:bodyPr>
          <a:lstStyle/>
          <a:p>
            <a:pPr marL="457200" lvl="0" indent="-323850" algn="l" rtl="0">
              <a:lnSpc>
                <a:spcPct val="100000"/>
              </a:lnSpc>
              <a:spcBef>
                <a:spcPts val="0"/>
              </a:spcBef>
              <a:spcAft>
                <a:spcPts val="0"/>
              </a:spcAft>
              <a:buClr>
                <a:srgbClr val="222222"/>
              </a:buClr>
              <a:buSzPts val="1500"/>
              <a:buFont typeface="Times New Roman"/>
              <a:buChar char="●"/>
            </a:pPr>
            <a:r>
              <a:rPr lang="en" sz="1550" dirty="0">
                <a:solidFill>
                  <a:srgbClr val="222222"/>
                </a:solidFill>
                <a:highlight>
                  <a:srgbClr val="FFFFFF"/>
                </a:highlight>
                <a:latin typeface="Times New Roman"/>
                <a:ea typeface="Times New Roman"/>
                <a:cs typeface="Times New Roman"/>
                <a:sym typeface="Times New Roman"/>
              </a:rPr>
              <a:t>When any of the following is used as a subject: "each," "each one," "either," "neither," "everyone," "everybody," "anyone," "anybody," "nobody," "somebody," "someone," and "no one" , a singular verb is used.</a:t>
            </a:r>
          </a:p>
          <a:p>
            <a:pPr marL="133350" lvl="0" indent="0" algn="l" rtl="0">
              <a:lnSpc>
                <a:spcPct val="100000"/>
              </a:lnSpc>
              <a:spcBef>
                <a:spcPts val="0"/>
              </a:spcBef>
              <a:spcAft>
                <a:spcPts val="0"/>
              </a:spcAft>
              <a:buClr>
                <a:srgbClr val="222222"/>
              </a:buClr>
              <a:buSzPts val="1500"/>
              <a:buNone/>
            </a:pPr>
            <a:r>
              <a:rPr lang="en" sz="1550" dirty="0">
                <a:solidFill>
                  <a:srgbClr val="222222"/>
                </a:solidFill>
                <a:highlight>
                  <a:srgbClr val="FFFFFF"/>
                </a:highlight>
                <a:latin typeface="Times New Roman"/>
                <a:ea typeface="Times New Roman"/>
                <a:cs typeface="Times New Roman"/>
                <a:sym typeface="Times New Roman"/>
              </a:rPr>
              <a:t>	Example: </a:t>
            </a:r>
            <a:r>
              <a:rPr lang="en" sz="1550" dirty="0">
                <a:solidFill>
                  <a:srgbClr val="0000FF"/>
                </a:solidFill>
                <a:highlight>
                  <a:srgbClr val="FFFFFF"/>
                </a:highlight>
                <a:latin typeface="Times New Roman"/>
                <a:ea typeface="Times New Roman"/>
                <a:cs typeface="Times New Roman"/>
                <a:sym typeface="Times New Roman"/>
              </a:rPr>
              <a:t>Everyone</a:t>
            </a:r>
            <a:r>
              <a:rPr lang="en" sz="1550" dirty="0">
                <a:solidFill>
                  <a:srgbClr val="222222"/>
                </a:solidFill>
                <a:highlight>
                  <a:srgbClr val="FFFFFF"/>
                </a:highlight>
                <a:latin typeface="Times New Roman"/>
                <a:ea typeface="Times New Roman"/>
                <a:cs typeface="Times New Roman"/>
                <a:sym typeface="Times New Roman"/>
              </a:rPr>
              <a:t> </a:t>
            </a:r>
            <a:r>
              <a:rPr lang="en" sz="1550" b="1" dirty="0">
                <a:solidFill>
                  <a:srgbClr val="FF00FF"/>
                </a:solidFill>
                <a:highlight>
                  <a:srgbClr val="FFFFFF"/>
                </a:highlight>
                <a:latin typeface="Times New Roman"/>
                <a:ea typeface="Times New Roman"/>
                <a:cs typeface="Times New Roman"/>
                <a:sym typeface="Times New Roman"/>
              </a:rPr>
              <a:t>does</a:t>
            </a:r>
            <a:r>
              <a:rPr lang="en" sz="1550" dirty="0">
                <a:solidFill>
                  <a:srgbClr val="222222"/>
                </a:solidFill>
                <a:highlight>
                  <a:srgbClr val="FFFFFF"/>
                </a:highlight>
                <a:latin typeface="Times New Roman"/>
                <a:ea typeface="Times New Roman"/>
                <a:cs typeface="Times New Roman"/>
                <a:sym typeface="Times New Roman"/>
              </a:rPr>
              <a:t> not read popular fiction. </a:t>
            </a:r>
            <a:endParaRPr sz="1550" dirty="0">
              <a:solidFill>
                <a:srgbClr val="222222"/>
              </a:solidFill>
              <a:highlight>
                <a:srgbClr val="FFFFFF"/>
              </a:highlight>
              <a:latin typeface="Times New Roman"/>
              <a:ea typeface="Times New Roman"/>
              <a:cs typeface="Times New Roman"/>
              <a:sym typeface="Times New Roman"/>
            </a:endParaRPr>
          </a:p>
          <a:p>
            <a:pPr marL="457200" lvl="0" indent="-323850" algn="l" rtl="0">
              <a:lnSpc>
                <a:spcPct val="100000"/>
              </a:lnSpc>
              <a:spcBef>
                <a:spcPts val="1200"/>
              </a:spcBef>
              <a:spcAft>
                <a:spcPts val="0"/>
              </a:spcAft>
              <a:buClr>
                <a:srgbClr val="222222"/>
              </a:buClr>
              <a:buSzPts val="1500"/>
              <a:buFont typeface="Times New Roman"/>
              <a:buChar char="●"/>
            </a:pPr>
            <a:r>
              <a:rPr lang="en" sz="1550" dirty="0">
                <a:solidFill>
                  <a:srgbClr val="222222"/>
                </a:solidFill>
                <a:latin typeface="Times New Roman"/>
                <a:ea typeface="Times New Roman"/>
                <a:cs typeface="Times New Roman"/>
                <a:sym typeface="Times New Roman"/>
              </a:rPr>
              <a:t>When the subject is separated from the verb due to a phrase, the verb agrees with the main subject of the sentence and not the nearest noun/ pronoun. </a:t>
            </a:r>
            <a:endParaRPr sz="1550" dirty="0">
              <a:solidFill>
                <a:srgbClr val="222222"/>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550" dirty="0">
                <a:solidFill>
                  <a:srgbClr val="222222"/>
                </a:solidFill>
                <a:latin typeface="Times New Roman"/>
                <a:ea typeface="Times New Roman"/>
                <a:cs typeface="Times New Roman"/>
                <a:sym typeface="Times New Roman"/>
              </a:rPr>
              <a:t>	Example: The</a:t>
            </a:r>
            <a:r>
              <a:rPr lang="en" sz="1550" dirty="0">
                <a:solidFill>
                  <a:srgbClr val="0000FF"/>
                </a:solidFill>
                <a:latin typeface="Times New Roman"/>
                <a:ea typeface="Times New Roman"/>
                <a:cs typeface="Times New Roman"/>
                <a:sym typeface="Times New Roman"/>
              </a:rPr>
              <a:t> teacher</a:t>
            </a:r>
            <a:r>
              <a:rPr lang="en" sz="1550" dirty="0">
                <a:solidFill>
                  <a:srgbClr val="222222"/>
                </a:solidFill>
                <a:latin typeface="Times New Roman"/>
                <a:ea typeface="Times New Roman"/>
                <a:cs typeface="Times New Roman"/>
                <a:sym typeface="Times New Roman"/>
              </a:rPr>
              <a:t>, as well as the students, </a:t>
            </a:r>
            <a:r>
              <a:rPr lang="en" sz="1550" b="1" dirty="0">
                <a:solidFill>
                  <a:srgbClr val="FF00FF"/>
                </a:solidFill>
                <a:latin typeface="Times New Roman"/>
                <a:ea typeface="Times New Roman"/>
                <a:cs typeface="Times New Roman"/>
                <a:sym typeface="Times New Roman"/>
              </a:rPr>
              <a:t>has</a:t>
            </a:r>
            <a:r>
              <a:rPr lang="en" sz="1550" dirty="0">
                <a:solidFill>
                  <a:srgbClr val="222222"/>
                </a:solidFill>
                <a:latin typeface="Times New Roman"/>
                <a:ea typeface="Times New Roman"/>
                <a:cs typeface="Times New Roman"/>
                <a:sym typeface="Times New Roman"/>
              </a:rPr>
              <a:t> left the class. </a:t>
            </a:r>
            <a:endParaRPr sz="1550" dirty="0">
              <a:solidFill>
                <a:srgbClr val="222222"/>
              </a:solidFill>
              <a:latin typeface="Times New Roman"/>
              <a:ea typeface="Times New Roman"/>
              <a:cs typeface="Times New Roman"/>
              <a:sym typeface="Times New Roman"/>
            </a:endParaRPr>
          </a:p>
          <a:p>
            <a:pPr marL="457200" lvl="0" indent="-323850" algn="l" rtl="0">
              <a:lnSpc>
                <a:spcPct val="100000"/>
              </a:lnSpc>
              <a:spcBef>
                <a:spcPts val="1200"/>
              </a:spcBef>
              <a:spcAft>
                <a:spcPts val="0"/>
              </a:spcAft>
              <a:buClr>
                <a:srgbClr val="000000"/>
              </a:buClr>
              <a:buSzPts val="1500"/>
              <a:buFont typeface="Times New Roman"/>
              <a:buChar char="●"/>
            </a:pPr>
            <a:r>
              <a:rPr lang="en" sz="1550" dirty="0">
                <a:solidFill>
                  <a:srgbClr val="000000"/>
                </a:solidFill>
                <a:highlight>
                  <a:srgbClr val="FFFFFF"/>
                </a:highlight>
                <a:latin typeface="Times New Roman"/>
                <a:ea typeface="Times New Roman"/>
                <a:cs typeface="Times New Roman"/>
                <a:sym typeface="Times New Roman"/>
              </a:rPr>
              <a:t>Some countable nouns in English such as </a:t>
            </a:r>
            <a:r>
              <a:rPr lang="en" sz="1550" i="1" dirty="0">
                <a:solidFill>
                  <a:srgbClr val="000000"/>
                </a:solidFill>
                <a:highlight>
                  <a:srgbClr val="FFFFFF"/>
                </a:highlight>
                <a:latin typeface="Times New Roman"/>
                <a:ea typeface="Times New Roman"/>
                <a:cs typeface="Times New Roman"/>
                <a:sym typeface="Times New Roman"/>
              </a:rPr>
              <a:t>earnings, goods, odds, surroundings, proceeds, contents, </a:t>
            </a:r>
            <a:r>
              <a:rPr lang="en" sz="1550" dirty="0">
                <a:solidFill>
                  <a:srgbClr val="000000"/>
                </a:solidFill>
                <a:highlight>
                  <a:srgbClr val="FFFFFF"/>
                </a:highlight>
                <a:latin typeface="Times New Roman"/>
                <a:ea typeface="Times New Roman"/>
                <a:cs typeface="Times New Roman"/>
                <a:sym typeface="Times New Roman"/>
              </a:rPr>
              <a:t>and </a:t>
            </a:r>
            <a:r>
              <a:rPr lang="en" sz="1550" i="1" dirty="0">
                <a:solidFill>
                  <a:srgbClr val="000000"/>
                </a:solidFill>
                <a:highlight>
                  <a:srgbClr val="FFFFFF"/>
                </a:highlight>
                <a:latin typeface="Times New Roman"/>
                <a:ea typeface="Times New Roman"/>
                <a:cs typeface="Times New Roman"/>
                <a:sym typeface="Times New Roman"/>
              </a:rPr>
              <a:t>valuables</a:t>
            </a:r>
            <a:r>
              <a:rPr lang="en" sz="1550" dirty="0">
                <a:solidFill>
                  <a:srgbClr val="000000"/>
                </a:solidFill>
                <a:highlight>
                  <a:srgbClr val="FFFFFF"/>
                </a:highlight>
                <a:latin typeface="Times New Roman"/>
                <a:ea typeface="Times New Roman"/>
                <a:cs typeface="Times New Roman"/>
                <a:sym typeface="Times New Roman"/>
              </a:rPr>
              <a:t> only have a plural form and are followed by plural verbs. </a:t>
            </a:r>
          </a:p>
          <a:p>
            <a:pPr marL="133350" lvl="0" indent="0" algn="l" rtl="0">
              <a:lnSpc>
                <a:spcPct val="100000"/>
              </a:lnSpc>
              <a:spcBef>
                <a:spcPts val="1200"/>
              </a:spcBef>
              <a:spcAft>
                <a:spcPts val="0"/>
              </a:spcAft>
              <a:buClr>
                <a:srgbClr val="000000"/>
              </a:buClr>
              <a:buSzPts val="1500"/>
              <a:buNone/>
            </a:pPr>
            <a:r>
              <a:rPr lang="en" sz="1550" dirty="0">
                <a:solidFill>
                  <a:srgbClr val="000000"/>
                </a:solidFill>
                <a:highlight>
                  <a:srgbClr val="FFFFFF"/>
                </a:highlight>
                <a:latin typeface="Times New Roman"/>
                <a:ea typeface="Times New Roman"/>
                <a:cs typeface="Times New Roman"/>
                <a:sym typeface="Times New Roman"/>
              </a:rPr>
              <a:t>	Example: The </a:t>
            </a:r>
            <a:r>
              <a:rPr lang="en" sz="1550" dirty="0">
                <a:solidFill>
                  <a:srgbClr val="0000FF"/>
                </a:solidFill>
                <a:highlight>
                  <a:srgbClr val="FFFFFF"/>
                </a:highlight>
                <a:latin typeface="Times New Roman"/>
                <a:ea typeface="Times New Roman"/>
                <a:cs typeface="Times New Roman"/>
                <a:sym typeface="Times New Roman"/>
              </a:rPr>
              <a:t>earnings </a:t>
            </a:r>
            <a:r>
              <a:rPr lang="en" sz="1550" dirty="0">
                <a:solidFill>
                  <a:srgbClr val="222222"/>
                </a:solidFill>
                <a:highlight>
                  <a:srgbClr val="FFFFFF"/>
                </a:highlight>
                <a:latin typeface="Times New Roman"/>
                <a:ea typeface="Times New Roman"/>
                <a:cs typeface="Times New Roman"/>
                <a:sym typeface="Times New Roman"/>
              </a:rPr>
              <a:t>from the exhibition </a:t>
            </a:r>
            <a:r>
              <a:rPr lang="en" sz="1550" b="1" dirty="0">
                <a:solidFill>
                  <a:srgbClr val="FF00FF"/>
                </a:solidFill>
                <a:highlight>
                  <a:srgbClr val="FFFFFF"/>
                </a:highlight>
                <a:latin typeface="Times New Roman"/>
                <a:ea typeface="Times New Roman"/>
                <a:cs typeface="Times New Roman"/>
                <a:sym typeface="Times New Roman"/>
              </a:rPr>
              <a:t>have</a:t>
            </a:r>
            <a:r>
              <a:rPr lang="en" sz="1550" dirty="0">
                <a:solidFill>
                  <a:srgbClr val="222222"/>
                </a:solidFill>
                <a:highlight>
                  <a:srgbClr val="FFFFFF"/>
                </a:highlight>
                <a:latin typeface="Times New Roman"/>
                <a:ea typeface="Times New Roman"/>
                <a:cs typeface="Times New Roman"/>
                <a:sym typeface="Times New Roman"/>
              </a:rPr>
              <a:t> been donated to the orphanage. </a:t>
            </a:r>
            <a:endParaRPr sz="1550" dirty="0">
              <a:solidFill>
                <a:srgbClr val="222222"/>
              </a:solidFill>
              <a:highlight>
                <a:srgbClr val="FFFFFF"/>
              </a:highlight>
              <a:latin typeface="Times New Roman"/>
              <a:ea typeface="Times New Roman"/>
              <a:cs typeface="Times New Roman"/>
              <a:sym typeface="Times New Roman"/>
            </a:endParaRPr>
          </a:p>
          <a:p>
            <a:pPr marL="457200" lvl="0" indent="-323850" algn="l" rtl="0">
              <a:lnSpc>
                <a:spcPct val="100000"/>
              </a:lnSpc>
              <a:spcBef>
                <a:spcPts val="1200"/>
              </a:spcBef>
              <a:spcAft>
                <a:spcPts val="0"/>
              </a:spcAft>
              <a:buClr>
                <a:srgbClr val="222222"/>
              </a:buClr>
              <a:buSzPts val="1500"/>
              <a:buFont typeface="Times New Roman"/>
              <a:buChar char="●"/>
            </a:pPr>
            <a:r>
              <a:rPr lang="en" sz="1550" dirty="0">
                <a:solidFill>
                  <a:srgbClr val="222222"/>
                </a:solidFill>
                <a:highlight>
                  <a:srgbClr val="FFFFFF"/>
                </a:highlight>
                <a:latin typeface="Times New Roman"/>
                <a:ea typeface="Times New Roman"/>
                <a:cs typeface="Times New Roman"/>
                <a:sym typeface="Times New Roman"/>
              </a:rPr>
              <a:t>When the subject is a collective noun, singular verb is used. </a:t>
            </a:r>
            <a:endParaRPr sz="1550" dirty="0">
              <a:solidFill>
                <a:srgbClr val="222222"/>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550" dirty="0">
                <a:solidFill>
                  <a:srgbClr val="222222"/>
                </a:solidFill>
                <a:highlight>
                  <a:srgbClr val="FFFFFF"/>
                </a:highlight>
                <a:latin typeface="Times New Roman"/>
                <a:ea typeface="Times New Roman"/>
                <a:cs typeface="Times New Roman"/>
                <a:sym typeface="Times New Roman"/>
              </a:rPr>
              <a:t>	Example: The home minister's </a:t>
            </a:r>
            <a:r>
              <a:rPr lang="en" sz="1550" dirty="0">
                <a:solidFill>
                  <a:srgbClr val="0000FF"/>
                </a:solidFill>
                <a:highlight>
                  <a:srgbClr val="FFFFFF"/>
                </a:highlight>
                <a:latin typeface="Times New Roman"/>
                <a:ea typeface="Times New Roman"/>
                <a:cs typeface="Times New Roman"/>
                <a:sym typeface="Times New Roman"/>
              </a:rPr>
              <a:t>staff</a:t>
            </a:r>
            <a:r>
              <a:rPr lang="en" sz="1550" dirty="0">
                <a:solidFill>
                  <a:srgbClr val="222222"/>
                </a:solidFill>
                <a:highlight>
                  <a:srgbClr val="FFFFFF"/>
                </a:highlight>
                <a:latin typeface="Times New Roman"/>
                <a:ea typeface="Times New Roman"/>
                <a:cs typeface="Times New Roman"/>
                <a:sym typeface="Times New Roman"/>
              </a:rPr>
              <a:t> </a:t>
            </a:r>
            <a:r>
              <a:rPr lang="en" sz="1550" b="1" dirty="0">
                <a:solidFill>
                  <a:srgbClr val="FF00FF"/>
                </a:solidFill>
                <a:highlight>
                  <a:srgbClr val="FFFFFF"/>
                </a:highlight>
                <a:latin typeface="Times New Roman"/>
                <a:ea typeface="Times New Roman"/>
                <a:cs typeface="Times New Roman"/>
                <a:sym typeface="Times New Roman"/>
              </a:rPr>
              <a:t>is</a:t>
            </a:r>
            <a:r>
              <a:rPr lang="en" sz="1550" dirty="0">
                <a:solidFill>
                  <a:srgbClr val="222222"/>
                </a:solidFill>
                <a:highlight>
                  <a:srgbClr val="FFFFFF"/>
                </a:highlight>
                <a:latin typeface="Times New Roman"/>
                <a:ea typeface="Times New Roman"/>
                <a:cs typeface="Times New Roman"/>
                <a:sym typeface="Times New Roman"/>
              </a:rPr>
              <a:t> cordial and hospitable. </a:t>
            </a:r>
            <a:endParaRPr sz="1550"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249600" y="83275"/>
            <a:ext cx="8520600" cy="5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000" dirty="0"/>
              <a:t>Choose the correct form of the verb that agrees with the subject</a:t>
            </a:r>
            <a:endParaRPr sz="2000" dirty="0"/>
          </a:p>
        </p:txBody>
      </p:sp>
      <p:sp>
        <p:nvSpPr>
          <p:cNvPr id="134" name="Google Shape;134;p24"/>
          <p:cNvSpPr txBox="1">
            <a:spLocks noGrp="1"/>
          </p:cNvSpPr>
          <p:nvPr>
            <p:ph type="body" idx="1"/>
          </p:nvPr>
        </p:nvSpPr>
        <p:spPr>
          <a:xfrm>
            <a:off x="150600" y="535259"/>
            <a:ext cx="8993400" cy="4524966"/>
          </a:xfrm>
          <a:prstGeom prst="rect">
            <a:avLst/>
          </a:prstGeom>
        </p:spPr>
        <p:txBody>
          <a:bodyPr spcFirstLastPara="1" wrap="square" lIns="91425" tIns="91425" rIns="91425" bIns="91425" anchor="t" anchorCtr="0">
            <a:normAutofit fontScale="92500"/>
          </a:bodyPr>
          <a:lstStyle/>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My thoughts often (become/ becomes) confused when I sit down to write an essay.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There (is/are) quite a few varieties of flowering plants in the campus.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A paintbrush, a canvas and oil pastels (is/ are) required to sit in the oil painting class.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Neither the driver not his family members (was/were) alive after the accident.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(Do/Does) everyone like reading in the class?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interview taken by the team of research assistants (was/ were) transcripted using a software.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Diabetes (affect/ affects) many people around the world.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country’s economic policies (need/ needs) serious reforms.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valuables in the car (is/ are) not mine.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information I received from the informer (has/ have) not been verified yet.</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A pair of scissors (is/ are) needed to complete the craft project.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police effectively (manage/ manages) the law and order in our town.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Neither of the two dresses (fit/fits) me properly.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rich (is/are) not given leverages in the judicial system. </a:t>
            </a:r>
            <a:endParaRPr dirty="0">
              <a:latin typeface="Times New Roman"/>
              <a:ea typeface="Times New Roman"/>
              <a:cs typeface="Times New Roman"/>
              <a:sym typeface="Times New Roman"/>
            </a:endParaRPr>
          </a:p>
          <a:p>
            <a:pPr marL="457200" lvl="0" indent="-334327" algn="l" rtl="0">
              <a:lnSpc>
                <a:spcPct val="110000"/>
              </a:lnSpc>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The theatre audience (understands/ understand)</a:t>
            </a:r>
            <a:r>
              <a:rPr lang="en" b="1" dirty="0">
                <a:latin typeface="Times New Roman"/>
                <a:ea typeface="Times New Roman"/>
                <a:cs typeface="Times New Roman"/>
                <a:sym typeface="Times New Roman"/>
              </a:rPr>
              <a:t> </a:t>
            </a:r>
            <a:r>
              <a:rPr lang="en" dirty="0">
                <a:latin typeface="Times New Roman"/>
                <a:ea typeface="Times New Roman"/>
                <a:cs typeface="Times New Roman"/>
                <a:sym typeface="Times New Roman"/>
              </a:rPr>
              <a:t>the technicalities of the performance. </a:t>
            </a:r>
            <a:endParaRPr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42625" y="0"/>
            <a:ext cx="8520600" cy="4386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40" dirty="0"/>
              <a:t>Answers</a:t>
            </a:r>
            <a:endParaRPr sz="2540" dirty="0"/>
          </a:p>
        </p:txBody>
      </p:sp>
      <p:sp>
        <p:nvSpPr>
          <p:cNvPr id="140" name="Google Shape;140;p25"/>
          <p:cNvSpPr txBox="1">
            <a:spLocks noGrp="1"/>
          </p:cNvSpPr>
          <p:nvPr>
            <p:ph type="body" idx="1"/>
          </p:nvPr>
        </p:nvSpPr>
        <p:spPr>
          <a:xfrm>
            <a:off x="188700" y="438615"/>
            <a:ext cx="8766600" cy="4491585"/>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My thoughts often </a:t>
            </a:r>
            <a:r>
              <a:rPr lang="en" b="1" dirty="0">
                <a:latin typeface="Times New Roman"/>
                <a:ea typeface="Times New Roman"/>
                <a:cs typeface="Times New Roman"/>
                <a:sym typeface="Times New Roman"/>
              </a:rPr>
              <a:t>become</a:t>
            </a:r>
            <a:r>
              <a:rPr lang="en" dirty="0">
                <a:latin typeface="Times New Roman"/>
                <a:ea typeface="Times New Roman"/>
                <a:cs typeface="Times New Roman"/>
                <a:sym typeface="Times New Roman"/>
              </a:rPr>
              <a:t> confused when I sit down to write an essay.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There </a:t>
            </a:r>
            <a:r>
              <a:rPr lang="en" b="1" dirty="0">
                <a:latin typeface="Times New Roman"/>
                <a:ea typeface="Times New Roman"/>
                <a:cs typeface="Times New Roman"/>
                <a:sym typeface="Times New Roman"/>
              </a:rPr>
              <a:t>are</a:t>
            </a:r>
            <a:r>
              <a:rPr lang="en" dirty="0">
                <a:latin typeface="Times New Roman"/>
                <a:ea typeface="Times New Roman"/>
                <a:cs typeface="Times New Roman"/>
                <a:sym typeface="Times New Roman"/>
              </a:rPr>
              <a:t> quite a few varieties of flowering plants in the campus.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A paintbrush, a canvas and oil pastels </a:t>
            </a:r>
            <a:r>
              <a:rPr lang="en" b="1" dirty="0">
                <a:latin typeface="Times New Roman"/>
                <a:ea typeface="Times New Roman"/>
                <a:cs typeface="Times New Roman"/>
                <a:sym typeface="Times New Roman"/>
              </a:rPr>
              <a:t>are</a:t>
            </a:r>
            <a:r>
              <a:rPr lang="en" dirty="0">
                <a:latin typeface="Times New Roman"/>
                <a:ea typeface="Times New Roman"/>
                <a:cs typeface="Times New Roman"/>
                <a:sym typeface="Times New Roman"/>
              </a:rPr>
              <a:t> required to sit in the oil painting class.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Neither the driver not his family members </a:t>
            </a:r>
            <a:r>
              <a:rPr lang="en" b="1" dirty="0">
                <a:latin typeface="Times New Roman"/>
                <a:ea typeface="Times New Roman"/>
                <a:cs typeface="Times New Roman"/>
                <a:sym typeface="Times New Roman"/>
              </a:rPr>
              <a:t>were </a:t>
            </a:r>
            <a:r>
              <a:rPr lang="en" dirty="0">
                <a:latin typeface="Times New Roman"/>
                <a:ea typeface="Times New Roman"/>
                <a:cs typeface="Times New Roman"/>
                <a:sym typeface="Times New Roman"/>
              </a:rPr>
              <a:t>alive after the accident.</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b="1" dirty="0">
                <a:latin typeface="Times New Roman"/>
                <a:ea typeface="Times New Roman"/>
                <a:cs typeface="Times New Roman"/>
                <a:sym typeface="Times New Roman"/>
              </a:rPr>
              <a:t>Does </a:t>
            </a:r>
            <a:r>
              <a:rPr lang="en" dirty="0">
                <a:latin typeface="Times New Roman"/>
                <a:ea typeface="Times New Roman"/>
                <a:cs typeface="Times New Roman"/>
                <a:sym typeface="Times New Roman"/>
              </a:rPr>
              <a:t>everyone like reading in the class?</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interview taken by the team of research assistants </a:t>
            </a:r>
            <a:r>
              <a:rPr lang="en" b="1" dirty="0">
                <a:latin typeface="Times New Roman"/>
                <a:ea typeface="Times New Roman"/>
                <a:cs typeface="Times New Roman"/>
                <a:sym typeface="Times New Roman"/>
              </a:rPr>
              <a:t>was</a:t>
            </a:r>
            <a:r>
              <a:rPr lang="en" dirty="0">
                <a:latin typeface="Times New Roman"/>
                <a:ea typeface="Times New Roman"/>
                <a:cs typeface="Times New Roman"/>
                <a:sym typeface="Times New Roman"/>
              </a:rPr>
              <a:t> transcripted using a software.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Diabetes </a:t>
            </a:r>
            <a:r>
              <a:rPr lang="en" b="1" dirty="0">
                <a:latin typeface="Times New Roman"/>
                <a:ea typeface="Times New Roman"/>
                <a:cs typeface="Times New Roman"/>
                <a:sym typeface="Times New Roman"/>
              </a:rPr>
              <a:t>affects</a:t>
            </a:r>
            <a:r>
              <a:rPr lang="en" dirty="0">
                <a:latin typeface="Times New Roman"/>
                <a:ea typeface="Times New Roman"/>
                <a:cs typeface="Times New Roman"/>
                <a:sym typeface="Times New Roman"/>
              </a:rPr>
              <a:t> many people around the world.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country’s economic policies </a:t>
            </a:r>
            <a:r>
              <a:rPr lang="en" b="1" dirty="0">
                <a:latin typeface="Times New Roman"/>
                <a:ea typeface="Times New Roman"/>
                <a:cs typeface="Times New Roman"/>
                <a:sym typeface="Times New Roman"/>
              </a:rPr>
              <a:t>need</a:t>
            </a:r>
            <a:r>
              <a:rPr lang="en" dirty="0">
                <a:latin typeface="Times New Roman"/>
                <a:ea typeface="Times New Roman"/>
                <a:cs typeface="Times New Roman"/>
                <a:sym typeface="Times New Roman"/>
              </a:rPr>
              <a:t> serious reforms.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valuables in the car </a:t>
            </a:r>
            <a:r>
              <a:rPr lang="en" b="1" dirty="0">
                <a:latin typeface="Times New Roman"/>
                <a:ea typeface="Times New Roman"/>
                <a:cs typeface="Times New Roman"/>
                <a:sym typeface="Times New Roman"/>
              </a:rPr>
              <a:t>are</a:t>
            </a:r>
            <a:r>
              <a:rPr lang="en" dirty="0">
                <a:latin typeface="Times New Roman"/>
                <a:ea typeface="Times New Roman"/>
                <a:cs typeface="Times New Roman"/>
                <a:sym typeface="Times New Roman"/>
              </a:rPr>
              <a:t> not mine.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information I received from the informer </a:t>
            </a:r>
            <a:r>
              <a:rPr lang="en" b="1" dirty="0">
                <a:latin typeface="Times New Roman"/>
                <a:ea typeface="Times New Roman"/>
                <a:cs typeface="Times New Roman"/>
                <a:sym typeface="Times New Roman"/>
              </a:rPr>
              <a:t>has</a:t>
            </a:r>
            <a:r>
              <a:rPr lang="en" dirty="0">
                <a:latin typeface="Times New Roman"/>
                <a:ea typeface="Times New Roman"/>
                <a:cs typeface="Times New Roman"/>
                <a:sym typeface="Times New Roman"/>
              </a:rPr>
              <a:t> not been verified yet.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A pair of scissors </a:t>
            </a:r>
            <a:r>
              <a:rPr lang="en" b="1" dirty="0">
                <a:latin typeface="Times New Roman"/>
                <a:ea typeface="Times New Roman"/>
                <a:cs typeface="Times New Roman"/>
                <a:sym typeface="Times New Roman"/>
              </a:rPr>
              <a:t>is </a:t>
            </a:r>
            <a:r>
              <a:rPr lang="en" dirty="0">
                <a:latin typeface="Times New Roman"/>
                <a:ea typeface="Times New Roman"/>
                <a:cs typeface="Times New Roman"/>
                <a:sym typeface="Times New Roman"/>
              </a:rPr>
              <a:t>needed to complete the craft project.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police effectively </a:t>
            </a:r>
            <a:r>
              <a:rPr lang="en" b="1" dirty="0">
                <a:latin typeface="Times New Roman"/>
                <a:ea typeface="Times New Roman"/>
                <a:cs typeface="Times New Roman"/>
                <a:sym typeface="Times New Roman"/>
              </a:rPr>
              <a:t>manage</a:t>
            </a:r>
            <a:r>
              <a:rPr lang="en" dirty="0">
                <a:latin typeface="Times New Roman"/>
                <a:ea typeface="Times New Roman"/>
                <a:cs typeface="Times New Roman"/>
                <a:sym typeface="Times New Roman"/>
              </a:rPr>
              <a:t> the law and order in our town.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Neither of the two dresses </a:t>
            </a:r>
            <a:r>
              <a:rPr lang="en" b="1" dirty="0">
                <a:latin typeface="Times New Roman"/>
                <a:ea typeface="Times New Roman"/>
                <a:cs typeface="Times New Roman"/>
                <a:sym typeface="Times New Roman"/>
              </a:rPr>
              <a:t>fits</a:t>
            </a:r>
            <a:r>
              <a:rPr lang="en" dirty="0">
                <a:latin typeface="Times New Roman"/>
                <a:ea typeface="Times New Roman"/>
                <a:cs typeface="Times New Roman"/>
                <a:sym typeface="Times New Roman"/>
              </a:rPr>
              <a:t> me properly.</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rich </a:t>
            </a:r>
            <a:r>
              <a:rPr lang="en" b="1" dirty="0">
                <a:latin typeface="Times New Roman"/>
                <a:ea typeface="Times New Roman"/>
                <a:cs typeface="Times New Roman"/>
                <a:sym typeface="Times New Roman"/>
              </a:rPr>
              <a:t>are</a:t>
            </a:r>
            <a:r>
              <a:rPr lang="en" dirty="0">
                <a:latin typeface="Times New Roman"/>
                <a:ea typeface="Times New Roman"/>
                <a:cs typeface="Times New Roman"/>
                <a:sym typeface="Times New Roman"/>
              </a:rPr>
              <a:t> not given leverages in the judicial system. </a:t>
            </a:r>
            <a:endParaRPr dirty="0">
              <a:latin typeface="Times New Roman"/>
              <a:ea typeface="Times New Roman"/>
              <a:cs typeface="Times New Roman"/>
              <a:sym typeface="Times New Roman"/>
            </a:endParaRPr>
          </a:p>
          <a:p>
            <a:pPr marL="457200" lvl="0" indent="-342900" algn="l" rtl="0">
              <a:lnSpc>
                <a:spcPct val="120000"/>
              </a:lnSpc>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The theatre audience </a:t>
            </a:r>
            <a:r>
              <a:rPr lang="en" b="1" dirty="0">
                <a:latin typeface="Times New Roman"/>
                <a:ea typeface="Times New Roman"/>
                <a:cs typeface="Times New Roman"/>
                <a:sym typeface="Times New Roman"/>
              </a:rPr>
              <a:t>understands </a:t>
            </a:r>
            <a:r>
              <a:rPr lang="en" dirty="0">
                <a:latin typeface="Times New Roman"/>
                <a:ea typeface="Times New Roman"/>
                <a:cs typeface="Times New Roman"/>
                <a:sym typeface="Times New Roman"/>
              </a:rPr>
              <a:t>the technicalities of the performance. </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 name="Picture 6" descr="A qr code on a green background&#10;&#10;AI-generated content may be incorrect.">
            <a:extLst>
              <a:ext uri="{FF2B5EF4-FFF2-40B4-BE49-F238E27FC236}">
                <a16:creationId xmlns:a16="http://schemas.microsoft.com/office/drawing/2014/main" id="{29BCCD95-DD78-4BEA-F479-3861F612945F}"/>
              </a:ext>
            </a:extLst>
          </p:cNvPr>
          <p:cNvPicPr>
            <a:picLocks noChangeAspect="1"/>
          </p:cNvPicPr>
          <p:nvPr/>
        </p:nvPicPr>
        <p:blipFill>
          <a:blip r:embed="rId3"/>
          <a:srcRect t="14308" b="8652"/>
          <a:stretch>
            <a:fillRect/>
          </a:stretch>
        </p:blipFill>
        <p:spPr>
          <a:xfrm>
            <a:off x="0" y="0"/>
            <a:ext cx="4148253" cy="5032917"/>
          </a:xfrm>
          <a:prstGeom prst="rect">
            <a:avLst/>
          </a:prstGeom>
        </p:spPr>
      </p:pic>
      <p:sp>
        <p:nvSpPr>
          <p:cNvPr id="9" name="TextBox 8">
            <a:extLst>
              <a:ext uri="{FF2B5EF4-FFF2-40B4-BE49-F238E27FC236}">
                <a16:creationId xmlns:a16="http://schemas.microsoft.com/office/drawing/2014/main" id="{7A96D6EA-F55A-DA12-8899-8C2CF3DD9483}"/>
              </a:ext>
            </a:extLst>
          </p:cNvPr>
          <p:cNvSpPr txBox="1"/>
          <p:nvPr/>
        </p:nvSpPr>
        <p:spPr>
          <a:xfrm>
            <a:off x="4638908" y="1833086"/>
            <a:ext cx="4408449" cy="1477328"/>
          </a:xfrm>
          <a:prstGeom prst="rect">
            <a:avLst/>
          </a:prstGeom>
          <a:noFill/>
        </p:spPr>
        <p:txBody>
          <a:bodyPr wrap="square">
            <a:spAutoFit/>
          </a:bodyPr>
          <a:lstStyle/>
          <a:p>
            <a:r>
              <a:rPr lang="en-IN" sz="3000" dirty="0">
                <a:latin typeface="Times New Roman" panose="02020603050405020304" pitchFamily="18" charset="0"/>
                <a:cs typeface="Times New Roman" panose="02020603050405020304" pitchFamily="18" charset="0"/>
              </a:rPr>
              <a:t>Please scan the QR using WhatsApp camera to join the WhatsApp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D24609BD-9A7D-0066-A64E-831B92DB29CC}"/>
            </a:ext>
          </a:extLst>
        </p:cNvPr>
        <p:cNvGrpSpPr/>
        <p:nvPr/>
      </p:nvGrpSpPr>
      <p:grpSpPr>
        <a:xfrm>
          <a:off x="0" y="0"/>
          <a:ext cx="0" cy="0"/>
          <a:chOff x="0" y="0"/>
          <a:chExt cx="0" cy="0"/>
        </a:xfrm>
      </p:grpSpPr>
      <p:sp>
        <p:nvSpPr>
          <p:cNvPr id="72" name="Google Shape;72;p14">
            <a:extLst>
              <a:ext uri="{FF2B5EF4-FFF2-40B4-BE49-F238E27FC236}">
                <a16:creationId xmlns:a16="http://schemas.microsoft.com/office/drawing/2014/main" id="{0E2631FA-5C4A-EB3C-AF42-3CC3CC8736BF}"/>
              </a:ext>
            </a:extLst>
          </p:cNvPr>
          <p:cNvSpPr txBox="1">
            <a:spLocks noGrp="1"/>
          </p:cNvSpPr>
          <p:nvPr>
            <p:ph type="title"/>
          </p:nvPr>
        </p:nvSpPr>
        <p:spPr>
          <a:xfrm>
            <a:off x="185320" y="0"/>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Articles</a:t>
            </a:r>
            <a:endParaRPr dirty="0"/>
          </a:p>
        </p:txBody>
      </p:sp>
      <p:sp>
        <p:nvSpPr>
          <p:cNvPr id="73" name="Google Shape;73;p14">
            <a:extLst>
              <a:ext uri="{FF2B5EF4-FFF2-40B4-BE49-F238E27FC236}">
                <a16:creationId xmlns:a16="http://schemas.microsoft.com/office/drawing/2014/main" id="{FD9AC217-B4C5-A023-B146-7B9B8F7A375D}"/>
              </a:ext>
            </a:extLst>
          </p:cNvPr>
          <p:cNvSpPr txBox="1">
            <a:spLocks noGrp="1"/>
          </p:cNvSpPr>
          <p:nvPr>
            <p:ph type="body" idx="1"/>
          </p:nvPr>
        </p:nvSpPr>
        <p:spPr>
          <a:xfrm>
            <a:off x="185320" y="532655"/>
            <a:ext cx="8866057" cy="282382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Articles are words that are placed before nouns to indicate whether the noun is specific or general</a:t>
            </a:r>
            <a:endParaRPr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200"/>
              </a:spcBef>
              <a:spcAft>
                <a:spcPts val="0"/>
              </a:spcAft>
              <a:buNone/>
            </a:pPr>
            <a:r>
              <a:rPr lang="en"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Definite article: </a:t>
            </a:r>
            <a:r>
              <a:rPr lang="en" sz="1400" b="1"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The </a:t>
            </a:r>
            <a:r>
              <a:rPr lang="en"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 Used to specify that the noun it is placed before is a specific noun)</a:t>
            </a:r>
          </a:p>
          <a:p>
            <a:pPr marL="0" lvl="0" indent="0" algn="l" rtl="0">
              <a:lnSpc>
                <a:spcPct val="100000"/>
              </a:lnSpc>
              <a:spcBef>
                <a:spcPts val="1200"/>
              </a:spcBef>
              <a:spcAft>
                <a:spcPts val="0"/>
              </a:spcAft>
              <a:buNone/>
            </a:pPr>
            <a:r>
              <a:rPr lang="en" sz="1250" dirty="0">
                <a:solidFill>
                  <a:srgbClr val="000000"/>
                </a:solidFill>
                <a:latin typeface="Times New Roman" panose="02020603050405020304" pitchFamily="18" charset="0"/>
                <a:ea typeface="Arial"/>
                <a:cs typeface="Times New Roman" panose="02020603050405020304" pitchFamily="18" charset="0"/>
                <a:sym typeface="Arial"/>
              </a:rPr>
              <a:t>Example: </a:t>
            </a:r>
            <a:r>
              <a:rPr lang="en" sz="1250" b="1" dirty="0">
                <a:solidFill>
                  <a:srgbClr val="000000"/>
                </a:solidFill>
                <a:latin typeface="Times New Roman" panose="02020603050405020304" pitchFamily="18" charset="0"/>
                <a:ea typeface="Arial"/>
                <a:cs typeface="Times New Roman" panose="02020603050405020304" pitchFamily="18" charset="0"/>
                <a:sym typeface="Arial"/>
              </a:rPr>
              <a:t>The</a:t>
            </a:r>
            <a:r>
              <a:rPr lang="en" sz="1250" dirty="0">
                <a:solidFill>
                  <a:srgbClr val="000000"/>
                </a:solidFill>
                <a:latin typeface="Times New Roman" panose="02020603050405020304" pitchFamily="18" charset="0"/>
                <a:ea typeface="Arial"/>
                <a:cs typeface="Times New Roman" panose="02020603050405020304" pitchFamily="18" charset="0"/>
                <a:sym typeface="Arial"/>
              </a:rPr>
              <a:t> college I did my graduation from is hosting a trade expo. (here, the is used before college because it refers to a specific college that is being talked about)</a:t>
            </a:r>
            <a:endParaRPr sz="125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200"/>
              </a:spcBef>
              <a:spcAft>
                <a:spcPts val="0"/>
              </a:spcAft>
              <a:buNone/>
            </a:pPr>
            <a:r>
              <a:rPr lang="en"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Indefinite article: </a:t>
            </a:r>
            <a:r>
              <a:rPr lang="en" sz="1400" b="1"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A/ An</a:t>
            </a:r>
            <a:r>
              <a:rPr lang="en"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 ( Used to specify that the noun it is placed before is not specific, but general)</a:t>
            </a:r>
          </a:p>
          <a:p>
            <a:pPr marL="0" lvl="0" indent="0" algn="l" rtl="0">
              <a:lnSpc>
                <a:spcPct val="100000"/>
              </a:lnSpc>
              <a:spcBef>
                <a:spcPts val="1200"/>
              </a:spcBef>
              <a:spcAft>
                <a:spcPts val="0"/>
              </a:spcAft>
              <a:buNone/>
            </a:pPr>
            <a:r>
              <a:rPr lang="en" sz="1250" dirty="0">
                <a:solidFill>
                  <a:srgbClr val="000000"/>
                </a:solidFill>
                <a:latin typeface="Times New Roman" panose="02020603050405020304" pitchFamily="18" charset="0"/>
                <a:ea typeface="Arial"/>
                <a:cs typeface="Times New Roman" panose="02020603050405020304" pitchFamily="18" charset="0"/>
                <a:sym typeface="Arial"/>
              </a:rPr>
              <a:t>Example: I will go to </a:t>
            </a:r>
            <a:r>
              <a:rPr lang="en" sz="1250" b="1" dirty="0">
                <a:solidFill>
                  <a:srgbClr val="000000"/>
                </a:solidFill>
                <a:latin typeface="Times New Roman" panose="02020603050405020304" pitchFamily="18" charset="0"/>
                <a:ea typeface="Arial"/>
                <a:cs typeface="Times New Roman" panose="02020603050405020304" pitchFamily="18" charset="0"/>
                <a:sym typeface="Arial"/>
              </a:rPr>
              <a:t>a</a:t>
            </a:r>
            <a:r>
              <a:rPr lang="en" sz="1250" dirty="0">
                <a:solidFill>
                  <a:srgbClr val="000000"/>
                </a:solidFill>
                <a:latin typeface="Times New Roman" panose="02020603050405020304" pitchFamily="18" charset="0"/>
                <a:ea typeface="Arial"/>
                <a:cs typeface="Times New Roman" panose="02020603050405020304" pitchFamily="18" charset="0"/>
                <a:sym typeface="Arial"/>
              </a:rPr>
              <a:t> college after I finish my schooling ( here, a is used before college to indicate the general category of college; not any specific college</a:t>
            </a:r>
            <a:endParaRPr sz="125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00000"/>
              </a:lnSpc>
              <a:spcBef>
                <a:spcPts val="1200"/>
              </a:spcBef>
              <a:spcAft>
                <a:spcPts val="0"/>
              </a:spcAft>
              <a:buNone/>
            </a:pPr>
            <a:r>
              <a:rPr lang="en" sz="1400" b="1"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A</a:t>
            </a:r>
            <a:r>
              <a:rPr lang="en"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 used before nouns that begin with consonant sounds</a:t>
            </a:r>
            <a:endParaRPr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endParaRPr>
          </a:p>
          <a:p>
            <a:pPr marL="457200" lvl="0" indent="0" algn="l" rtl="0">
              <a:lnSpc>
                <a:spcPct val="100000"/>
              </a:lnSpc>
              <a:spcBef>
                <a:spcPts val="1200"/>
              </a:spcBef>
              <a:spcAft>
                <a:spcPts val="1200"/>
              </a:spcAft>
              <a:buNone/>
            </a:pPr>
            <a:r>
              <a:rPr lang="en" sz="1400" b="1"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An</a:t>
            </a:r>
            <a:r>
              <a:rPr lang="en"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rPr>
              <a:t>: used before noun that begin with vowel sounds</a:t>
            </a:r>
            <a:endParaRPr sz="1400" dirty="0">
              <a:solidFill>
                <a:srgbClr val="000000"/>
              </a:solidFill>
              <a:highlight>
                <a:srgbClr val="FFFFFF"/>
              </a:highlight>
              <a:latin typeface="Times New Roman" panose="02020603050405020304" pitchFamily="18" charset="0"/>
              <a:ea typeface="Arial"/>
              <a:cs typeface="Times New Roman" panose="02020603050405020304" pitchFamily="18" charset="0"/>
              <a:sym typeface="Arial"/>
            </a:endParaRPr>
          </a:p>
        </p:txBody>
      </p:sp>
      <p:graphicFrame>
        <p:nvGraphicFramePr>
          <p:cNvPr id="74" name="Google Shape;74;p14">
            <a:extLst>
              <a:ext uri="{FF2B5EF4-FFF2-40B4-BE49-F238E27FC236}">
                <a16:creationId xmlns:a16="http://schemas.microsoft.com/office/drawing/2014/main" id="{D3E236B4-6AB6-C2A6-10EB-EF4F10B99863}"/>
              </a:ext>
            </a:extLst>
          </p:cNvPr>
          <p:cNvGraphicFramePr/>
          <p:nvPr/>
        </p:nvGraphicFramePr>
        <p:xfrm>
          <a:off x="557876" y="3485531"/>
          <a:ext cx="7239000" cy="1408151"/>
        </p:xfrm>
        <a:graphic>
          <a:graphicData uri="http://schemas.openxmlformats.org/drawingml/2006/table">
            <a:tbl>
              <a:tblPr firstRow="1">
                <a:tableStyleId>{35758FB7-9AC5-4552-8A53-C91805E547FA}</a:tableStyleId>
              </a:tblPr>
              <a:tblGrid>
                <a:gridCol w="3233539">
                  <a:extLst>
                    <a:ext uri="{9D8B030D-6E8A-4147-A177-3AD203B41FA5}">
                      <a16:colId xmlns:a16="http://schemas.microsoft.com/office/drawing/2014/main" val="20000"/>
                    </a:ext>
                  </a:extLst>
                </a:gridCol>
                <a:gridCol w="2802673">
                  <a:extLst>
                    <a:ext uri="{9D8B030D-6E8A-4147-A177-3AD203B41FA5}">
                      <a16:colId xmlns:a16="http://schemas.microsoft.com/office/drawing/2014/main" val="20001"/>
                    </a:ext>
                  </a:extLst>
                </a:gridCol>
                <a:gridCol w="1202788">
                  <a:extLst>
                    <a:ext uri="{9D8B030D-6E8A-4147-A177-3AD203B41FA5}">
                      <a16:colId xmlns:a16="http://schemas.microsoft.com/office/drawing/2014/main" val="20002"/>
                    </a:ext>
                  </a:extLst>
                </a:gridCol>
              </a:tblGrid>
              <a:tr h="361305">
                <a:tc>
                  <a:txBody>
                    <a:bodyPr/>
                    <a:lstStyle/>
                    <a:p>
                      <a:pPr marL="0" lvl="0" indent="0" algn="l" rtl="0">
                        <a:spcBef>
                          <a:spcPts val="0"/>
                        </a:spcBef>
                        <a:spcAft>
                          <a:spcPts val="0"/>
                        </a:spcAft>
                        <a:buNone/>
                      </a:pPr>
                      <a:endParaRPr sz="1350" b="1">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50" b="1" dirty="0">
                          <a:latin typeface="Times New Roman" panose="02020603050405020304" pitchFamily="18" charset="0"/>
                          <a:cs typeface="Times New Roman" panose="02020603050405020304" pitchFamily="18" charset="0"/>
                        </a:rPr>
                        <a:t>Countable Nouns</a:t>
                      </a:r>
                      <a:endParaRPr sz="1350" b="1"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50" b="1" dirty="0">
                          <a:latin typeface="Times New Roman" panose="02020603050405020304" pitchFamily="18" charset="0"/>
                          <a:cs typeface="Times New Roman" panose="02020603050405020304" pitchFamily="18" charset="0"/>
                        </a:rPr>
                        <a:t>Uncountable Nouns</a:t>
                      </a:r>
                      <a:endParaRPr sz="1350" b="1"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25231">
                <a:tc>
                  <a:txBody>
                    <a:bodyPr/>
                    <a:lstStyle/>
                    <a:p>
                      <a:pPr marL="0" lvl="0" indent="0" algn="l" rtl="0">
                        <a:spcBef>
                          <a:spcPts val="0"/>
                        </a:spcBef>
                        <a:spcAft>
                          <a:spcPts val="0"/>
                        </a:spcAft>
                        <a:buNone/>
                      </a:pPr>
                      <a:r>
                        <a:rPr lang="en" sz="1350" dirty="0">
                          <a:solidFill>
                            <a:srgbClr val="002060"/>
                          </a:solidFill>
                          <a:latin typeface="Times New Roman" panose="02020603050405020304" pitchFamily="18" charset="0"/>
                          <a:cs typeface="Times New Roman" panose="02020603050405020304" pitchFamily="18" charset="0"/>
                        </a:rPr>
                        <a:t>When the reference is to non- specific noun</a:t>
                      </a:r>
                      <a:endParaRPr sz="1350" dirty="0">
                        <a:solidFill>
                          <a:srgbClr val="00206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50" dirty="0">
                          <a:solidFill>
                            <a:srgbClr val="002060"/>
                          </a:solidFill>
                          <a:latin typeface="Times New Roman" panose="02020603050405020304" pitchFamily="18" charset="0"/>
                          <a:cs typeface="Times New Roman" panose="02020603050405020304" pitchFamily="18" charset="0"/>
                        </a:rPr>
                        <a:t>a/ an for singular, no article for plural</a:t>
                      </a:r>
                      <a:endParaRPr sz="1350" dirty="0">
                        <a:solidFill>
                          <a:srgbClr val="00206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50" dirty="0">
                          <a:solidFill>
                            <a:srgbClr val="002060"/>
                          </a:solidFill>
                          <a:latin typeface="Times New Roman" panose="02020603050405020304" pitchFamily="18" charset="0"/>
                          <a:cs typeface="Times New Roman" panose="02020603050405020304" pitchFamily="18" charset="0"/>
                        </a:rPr>
                        <a:t>No article</a:t>
                      </a:r>
                      <a:endParaRPr sz="1350" dirty="0">
                        <a:solidFill>
                          <a:srgbClr val="00206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379142">
                <a:tc>
                  <a:txBody>
                    <a:bodyPr/>
                    <a:lstStyle/>
                    <a:p>
                      <a:pPr marL="0" lvl="0" indent="0" algn="l" rtl="0">
                        <a:spcBef>
                          <a:spcPts val="0"/>
                        </a:spcBef>
                        <a:spcAft>
                          <a:spcPts val="0"/>
                        </a:spcAft>
                        <a:buNone/>
                      </a:pPr>
                      <a:r>
                        <a:rPr lang="en" sz="1350">
                          <a:solidFill>
                            <a:srgbClr val="002060"/>
                          </a:solidFill>
                          <a:latin typeface="Times New Roman" panose="02020603050405020304" pitchFamily="18" charset="0"/>
                          <a:cs typeface="Times New Roman" panose="02020603050405020304" pitchFamily="18" charset="0"/>
                        </a:rPr>
                        <a:t>When the reference is to specific noun</a:t>
                      </a:r>
                      <a:endParaRPr sz="1350">
                        <a:solidFill>
                          <a:srgbClr val="00206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50" dirty="0">
                          <a:solidFill>
                            <a:srgbClr val="002060"/>
                          </a:solidFill>
                          <a:latin typeface="Times New Roman" panose="02020603050405020304" pitchFamily="18" charset="0"/>
                          <a:cs typeface="Times New Roman" panose="02020603050405020304" pitchFamily="18" charset="0"/>
                        </a:rPr>
                        <a:t>The</a:t>
                      </a:r>
                      <a:endParaRPr sz="1350" dirty="0">
                        <a:solidFill>
                          <a:srgbClr val="002060"/>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350" dirty="0">
                          <a:solidFill>
                            <a:srgbClr val="002060"/>
                          </a:solidFill>
                          <a:latin typeface="Times New Roman" panose="02020603050405020304" pitchFamily="18" charset="0"/>
                          <a:cs typeface="Times New Roman" panose="02020603050405020304" pitchFamily="18" charset="0"/>
                        </a:rPr>
                        <a:t>The</a:t>
                      </a:r>
                      <a:endParaRPr sz="1350" dirty="0">
                        <a:solidFill>
                          <a:srgbClr val="002060"/>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9195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20850" y="0"/>
            <a:ext cx="8520600" cy="4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000" dirty="0"/>
              <a:t>Fill in the blanks using appropriate articles (leave the blank in case of no article) </a:t>
            </a:r>
            <a:endParaRPr sz="2000" dirty="0"/>
          </a:p>
        </p:txBody>
      </p:sp>
      <p:sp>
        <p:nvSpPr>
          <p:cNvPr id="80" name="Google Shape;80;p15"/>
          <p:cNvSpPr txBox="1">
            <a:spLocks noGrp="1"/>
          </p:cNvSpPr>
          <p:nvPr>
            <p:ph type="body" idx="1"/>
          </p:nvPr>
        </p:nvSpPr>
        <p:spPr>
          <a:xfrm>
            <a:off x="96300" y="462600"/>
            <a:ext cx="8983500" cy="4467000"/>
          </a:xfrm>
          <a:prstGeom prst="rect">
            <a:avLst/>
          </a:prstGeom>
        </p:spPr>
        <p:txBody>
          <a:bodyPr spcFirstLastPara="1" wrap="square" lIns="91425" tIns="91425" rIns="91425" bIns="91425" anchor="t" anchorCtr="0">
            <a:normAutofit fontScale="70000" lnSpcReduction="20000"/>
          </a:bodyPr>
          <a:lstStyle/>
          <a:p>
            <a:pPr marL="0" lvl="0" indent="0" algn="l" rtl="0">
              <a:lnSpc>
                <a:spcPct val="110000"/>
              </a:lnSpc>
              <a:spcBef>
                <a:spcPts val="0"/>
              </a:spcBef>
              <a:spcAft>
                <a:spcPts val="0"/>
              </a:spcAft>
              <a:buNone/>
            </a:pPr>
            <a:r>
              <a:rPr lang="en" dirty="0">
                <a:latin typeface="Times New Roman"/>
                <a:ea typeface="Times New Roman"/>
                <a:cs typeface="Times New Roman"/>
                <a:sym typeface="Times New Roman"/>
              </a:rPr>
              <a:t>(1) ____postmaster first took up his duties in ____village of Ulapur. Though ____village was ____small one, there was ____indigo factory nearby, and ____proprietor, ____Englishman, had managed to get ____post office established. </a:t>
            </a:r>
            <a:endParaRPr dirty="0">
              <a:latin typeface="Times New Roman"/>
              <a:ea typeface="Times New Roman"/>
              <a:cs typeface="Times New Roman"/>
              <a:sym typeface="Times New Roman"/>
            </a:endParaRPr>
          </a:p>
          <a:p>
            <a:pPr marL="0" lvl="0" indent="0" algn="l" rtl="0">
              <a:lnSpc>
                <a:spcPct val="110000"/>
              </a:lnSpc>
              <a:spcBef>
                <a:spcPts val="1200"/>
              </a:spcBef>
              <a:spcAft>
                <a:spcPts val="0"/>
              </a:spcAft>
              <a:buNone/>
            </a:pPr>
            <a:r>
              <a:rPr lang="en" dirty="0">
                <a:latin typeface="Times New Roman"/>
                <a:ea typeface="Times New Roman"/>
                <a:cs typeface="Times New Roman"/>
                <a:sym typeface="Times New Roman"/>
              </a:rPr>
              <a:t>(2) Our postmaster belonged to ____Calcutta. He felt like ___fish out of water in this remote village. His office and living-room were ___a dark thatched shed, not far from ____green, slimy pond, surrounded on all sides by ___dense growth.</a:t>
            </a:r>
            <a:endParaRPr dirty="0">
              <a:latin typeface="Times New Roman"/>
              <a:ea typeface="Times New Roman"/>
              <a:cs typeface="Times New Roman"/>
              <a:sym typeface="Times New Roman"/>
            </a:endParaRPr>
          </a:p>
          <a:p>
            <a:pPr marL="0" lvl="0" indent="0" algn="l" rtl="0">
              <a:lnSpc>
                <a:spcPct val="110000"/>
              </a:lnSpc>
              <a:spcBef>
                <a:spcPts val="1200"/>
              </a:spcBef>
              <a:spcAft>
                <a:spcPts val="0"/>
              </a:spcAft>
              <a:buNone/>
            </a:pPr>
            <a:r>
              <a:rPr lang="en" dirty="0">
                <a:latin typeface="Times New Roman"/>
                <a:ea typeface="Times New Roman"/>
                <a:cs typeface="Times New Roman"/>
                <a:sym typeface="Times New Roman"/>
              </a:rPr>
              <a:t> (3) The men employed in the indigo factory had no leisure; moreover, they were hardly desirable companions for decent folk. Nor is ____Calcutta boy adept in the art of associating with others. Among strangers he appears either proud or ill at ease. At any rate, ___postmaster had but little company; nor had he much to do. At times he tried his hand at writing a verse or two. </a:t>
            </a:r>
            <a:endParaRPr dirty="0">
              <a:latin typeface="Times New Roman"/>
              <a:ea typeface="Times New Roman"/>
              <a:cs typeface="Times New Roman"/>
              <a:sym typeface="Times New Roman"/>
            </a:endParaRPr>
          </a:p>
          <a:p>
            <a:pPr marL="0" lvl="0" indent="0" algn="l" rtl="0">
              <a:lnSpc>
                <a:spcPct val="110000"/>
              </a:lnSpc>
              <a:spcBef>
                <a:spcPts val="1200"/>
              </a:spcBef>
              <a:spcAft>
                <a:spcPts val="0"/>
              </a:spcAft>
              <a:buNone/>
            </a:pPr>
            <a:r>
              <a:rPr lang="en" dirty="0">
                <a:latin typeface="Times New Roman"/>
                <a:ea typeface="Times New Roman"/>
                <a:cs typeface="Times New Roman"/>
                <a:sym typeface="Times New Roman"/>
              </a:rPr>
              <a:t>(4) That ____ movement of ____leaves and the clouds of ____sky were enough to fill life with joy—such were ____sentiments to which he sought to give expression. But God knows that ____poor fellow would have felt it as ____ gift of ___new life, if some genie of the Arabian Nights had in one night swept away the trees, leaves and all, and replaced them with ____macadamised road, hiding the clouds from view with rows of tall houses. </a:t>
            </a:r>
            <a:endParaRPr dirty="0">
              <a:latin typeface="Times New Roman"/>
              <a:ea typeface="Times New Roman"/>
              <a:cs typeface="Times New Roman"/>
              <a:sym typeface="Times New Roman"/>
            </a:endParaRPr>
          </a:p>
          <a:p>
            <a:pPr marL="0" lvl="0" indent="0" algn="l" rtl="0">
              <a:lnSpc>
                <a:spcPct val="110000"/>
              </a:lnSpc>
              <a:spcBef>
                <a:spcPts val="1200"/>
              </a:spcBef>
              <a:spcAft>
                <a:spcPts val="0"/>
              </a:spcAft>
              <a:buNone/>
            </a:pPr>
            <a:r>
              <a:rPr lang="en" dirty="0">
                <a:latin typeface="Times New Roman"/>
                <a:ea typeface="Times New Roman"/>
                <a:cs typeface="Times New Roman"/>
                <a:sym typeface="Times New Roman"/>
              </a:rPr>
              <a:t>(5) ____ postmaster's salary was small. He had to cook his own meals, which he used to share with Ratan, ____ orphan girl of the village, who did odd jobs for him. </a:t>
            </a:r>
            <a:endParaRPr dirty="0">
              <a:latin typeface="Times New Roman"/>
              <a:ea typeface="Times New Roman"/>
              <a:cs typeface="Times New Roman"/>
              <a:sym typeface="Times New Roman"/>
            </a:endParaRPr>
          </a:p>
          <a:p>
            <a:pPr marL="0" lvl="0" indent="0" algn="l" rtl="0">
              <a:lnSpc>
                <a:spcPct val="110000"/>
              </a:lnSpc>
              <a:spcBef>
                <a:spcPts val="1200"/>
              </a:spcBef>
              <a:spcAft>
                <a:spcPts val="1200"/>
              </a:spcAft>
              <a:buNone/>
            </a:pPr>
            <a:r>
              <a:rPr lang="en" dirty="0">
                <a:latin typeface="Times New Roman"/>
                <a:ea typeface="Times New Roman"/>
                <a:cs typeface="Times New Roman"/>
                <a:sym typeface="Times New Roman"/>
              </a:rPr>
              <a:t>(6) When in the evening the smoke began to curl up from the village cowsheds, and the cicalas chirped in every bush; when ____ mendicants of the Baül sect sang their shrill songs in their daily meeting-place, when any poet, who had attempted to watch the movement of the leaves in the dense bamboo thickets, would have felt ____ ghostly shiver run down his back, the postmaster would light his little lamp, and call out "Ratan."</a:t>
            </a:r>
            <a:endParaRPr dirty="0">
              <a:latin typeface="Times New Roman"/>
              <a:ea typeface="Times New Roman"/>
              <a:cs typeface="Times New Roman"/>
              <a:sym typeface="Times New Roman"/>
            </a:endParaRPr>
          </a:p>
        </p:txBody>
      </p:sp>
      <p:sp>
        <p:nvSpPr>
          <p:cNvPr id="81" name="Google Shape;81;p15"/>
          <p:cNvSpPr txBox="1"/>
          <p:nvPr/>
        </p:nvSpPr>
        <p:spPr>
          <a:xfrm>
            <a:off x="5234787" y="4768350"/>
            <a:ext cx="3751200" cy="3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solidFill>
                  <a:schemeClr val="dk2"/>
                </a:solidFill>
                <a:latin typeface="Open Sans"/>
                <a:ea typeface="Open Sans"/>
                <a:cs typeface="Open Sans"/>
                <a:sym typeface="Open Sans"/>
              </a:rPr>
              <a:t>Adapted from: “The Postmaster” by Rabindranath Tagore</a:t>
            </a:r>
            <a:endParaRPr sz="1000" dirty="0">
              <a:solidFill>
                <a:schemeClr val="dk2"/>
              </a:solidFill>
              <a:latin typeface="Open Sans"/>
              <a:ea typeface="Open Sans"/>
              <a:cs typeface="Open Sans"/>
              <a:sym typeface="Open Sans"/>
            </a:endParaRPr>
          </a:p>
          <a:p>
            <a:pPr marL="0" lvl="0" indent="0" algn="l" rtl="0">
              <a:spcBef>
                <a:spcPts val="1200"/>
              </a:spcBef>
              <a:spcAft>
                <a:spcPts val="0"/>
              </a:spcAft>
              <a:buNone/>
            </a:pPr>
            <a:endParaRPr sz="100" dirty="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159050" y="0"/>
            <a:ext cx="8520600" cy="427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42307"/>
              <a:buNone/>
            </a:pPr>
            <a:r>
              <a:rPr lang="en" sz="2340" dirty="0"/>
              <a:t>Answers</a:t>
            </a:r>
            <a:endParaRPr sz="2340" dirty="0"/>
          </a:p>
        </p:txBody>
      </p:sp>
      <p:sp>
        <p:nvSpPr>
          <p:cNvPr id="87" name="Google Shape;87;p16"/>
          <p:cNvSpPr txBox="1">
            <a:spLocks noGrp="1"/>
          </p:cNvSpPr>
          <p:nvPr>
            <p:ph type="body" idx="1"/>
          </p:nvPr>
        </p:nvSpPr>
        <p:spPr>
          <a:xfrm>
            <a:off x="0" y="427500"/>
            <a:ext cx="9144000" cy="4591500"/>
          </a:xfrm>
          <a:prstGeom prst="rect">
            <a:avLst/>
          </a:prstGeom>
        </p:spPr>
        <p:txBody>
          <a:bodyPr spcFirstLastPara="1" wrap="square" lIns="91425" tIns="91425" rIns="91425" bIns="91425" anchor="t" anchorCtr="0">
            <a:noAutofit/>
          </a:bodyPr>
          <a:lstStyle/>
          <a:p>
            <a:pPr marL="12700" lvl="0" indent="0" algn="l" rtl="0">
              <a:lnSpc>
                <a:spcPct val="105000"/>
              </a:lnSpc>
              <a:spcBef>
                <a:spcPts val="500"/>
              </a:spcBef>
              <a:spcAft>
                <a:spcPts val="0"/>
              </a:spcAft>
              <a:buSzPts val="523"/>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1)</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postmaster first took up his duties in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village of Ulapur. Though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village was</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 a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small one, there was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an</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indigo factory nearby, and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proprietor,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an</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Englishman, had managed to get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post office established.</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12700" lvl="0" indent="0" algn="l" rtl="0">
              <a:lnSpc>
                <a:spcPct val="97000"/>
              </a:lnSpc>
              <a:spcBef>
                <a:spcPts val="500"/>
              </a:spcBef>
              <a:spcAft>
                <a:spcPts val="0"/>
              </a:spcAft>
              <a:buSzPts val="523"/>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2)</a:t>
            </a:r>
            <a:r>
              <a:rPr lang="en" sz="1400" dirty="0">
                <a:solidFill>
                  <a:srgbClr val="1D2733"/>
                </a:solidFill>
                <a:latin typeface="Times New Roman" panose="02020603050405020304" pitchFamily="18" charset="0"/>
                <a:ea typeface="Arial"/>
                <a:cs typeface="Times New Roman" panose="02020603050405020304" pitchFamily="18" charset="0"/>
                <a:sym typeface="Arial"/>
              </a:rPr>
              <a:t>Our postmaster belonged to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no article</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Calcutta. He felt like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fish out of water in this remote village. His office and living-room were in</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 a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dark thatched shed, not far from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green, slimy pond, surrounded on all sides by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dense growth.</a:t>
            </a:r>
            <a:endParaRPr sz="1400" dirty="0">
              <a:solidFill>
                <a:srgbClr val="1D2733"/>
              </a:solidFill>
              <a:latin typeface="Times New Roman" panose="02020603050405020304" pitchFamily="18" charset="0"/>
              <a:ea typeface="Arial"/>
              <a:cs typeface="Times New Roman" panose="02020603050405020304" pitchFamily="18" charset="0"/>
              <a:sym typeface="Arial"/>
            </a:endParaRPr>
          </a:p>
          <a:p>
            <a:pPr marL="12700" lvl="0" indent="0" algn="l" rtl="0">
              <a:lnSpc>
                <a:spcPct val="97000"/>
              </a:lnSpc>
              <a:spcBef>
                <a:spcPts val="500"/>
              </a:spcBef>
              <a:spcAft>
                <a:spcPts val="0"/>
              </a:spcAft>
              <a:buSzPts val="523"/>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3)</a:t>
            </a:r>
            <a:r>
              <a:rPr lang="en" sz="1400" dirty="0">
                <a:solidFill>
                  <a:srgbClr val="1D2733"/>
                </a:solidFill>
                <a:latin typeface="Times New Roman" panose="02020603050405020304" pitchFamily="18" charset="0"/>
                <a:ea typeface="Arial"/>
                <a:cs typeface="Times New Roman" panose="02020603050405020304" pitchFamily="18" charset="0"/>
                <a:sym typeface="Arial"/>
              </a:rPr>
              <a:t>The men employed in the indigo factory had no leisure; moreover, they were hardly desirable companions for decent folk. Nor is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Calcutta boy adept in the art of associating with others. Among strangers he appears either proud or ill at ease. At any rate,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postmaster had but little company; nor had he much to do. At times he tried his hand at writing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verse or two. </a:t>
            </a:r>
            <a:endParaRPr sz="1400" dirty="0">
              <a:solidFill>
                <a:srgbClr val="1D2733"/>
              </a:solidFill>
              <a:latin typeface="Times New Roman" panose="02020603050405020304" pitchFamily="18" charset="0"/>
              <a:ea typeface="Arial"/>
              <a:cs typeface="Times New Roman" panose="02020603050405020304" pitchFamily="18" charset="0"/>
              <a:sym typeface="Arial"/>
            </a:endParaRPr>
          </a:p>
          <a:p>
            <a:pPr marL="12700" lvl="0" indent="0" algn="l" rtl="0">
              <a:lnSpc>
                <a:spcPct val="97000"/>
              </a:lnSpc>
              <a:spcBef>
                <a:spcPts val="1000"/>
              </a:spcBef>
              <a:spcAft>
                <a:spcPts val="0"/>
              </a:spcAft>
              <a:buSzPts val="523"/>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4)</a:t>
            </a:r>
            <a:r>
              <a:rPr lang="en" sz="1400" dirty="0">
                <a:solidFill>
                  <a:srgbClr val="1D2733"/>
                </a:solidFill>
                <a:latin typeface="Times New Roman" panose="02020603050405020304" pitchFamily="18" charset="0"/>
                <a:ea typeface="Arial"/>
                <a:cs typeface="Times New Roman" panose="02020603050405020304" pitchFamily="18" charset="0"/>
                <a:sym typeface="Arial"/>
              </a:rPr>
              <a:t>That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movement of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leaves and the clouds of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sky were enough to fill life with joy—such were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sentiments to which he sought to give expression.</a:t>
            </a:r>
            <a:r>
              <a:rPr lang="en" sz="1400" dirty="0">
                <a:solidFill>
                  <a:srgbClr val="000000"/>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But God knows that</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 the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poor fellow would have felt it as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gift of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new life, if some genie of the Arabian Nights had in one night swept away the trees, leaves and all, and replaced them with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macadamised road, hiding the clouds from view with rows of tall houses.</a:t>
            </a:r>
            <a:endParaRPr sz="1400" dirty="0">
              <a:solidFill>
                <a:srgbClr val="000000"/>
              </a:solidFill>
              <a:latin typeface="Times New Roman" panose="02020603050405020304" pitchFamily="18" charset="0"/>
              <a:ea typeface="Arial"/>
              <a:cs typeface="Times New Roman" panose="02020603050405020304" pitchFamily="18" charset="0"/>
              <a:sym typeface="Arial"/>
            </a:endParaRPr>
          </a:p>
          <a:p>
            <a:pPr marL="0" lvl="0" indent="0" algn="l" rtl="0">
              <a:lnSpc>
                <a:spcPct val="97000"/>
              </a:lnSpc>
              <a:spcBef>
                <a:spcPts val="1000"/>
              </a:spcBef>
              <a:spcAft>
                <a:spcPts val="0"/>
              </a:spcAft>
              <a:buSzPts val="523"/>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5)</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b="1" dirty="0">
                <a:solidFill>
                  <a:srgbClr val="1D2733"/>
                </a:solidFill>
                <a:latin typeface="Times New Roman" panose="02020603050405020304" pitchFamily="18" charset="0"/>
                <a:ea typeface="Arial"/>
                <a:cs typeface="Times New Roman" panose="02020603050405020304" pitchFamily="18" charset="0"/>
                <a:sym typeface="Arial"/>
              </a:rPr>
              <a:t>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postmaster's salary was small. He had to cook his own meals, which he used to share with Ratan,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an</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orphan girl of the village, who did odd jobs for him.</a:t>
            </a:r>
            <a:endParaRPr sz="1400" dirty="0">
              <a:solidFill>
                <a:srgbClr val="1D2733"/>
              </a:solidFill>
              <a:latin typeface="Times New Roman" panose="02020603050405020304" pitchFamily="18" charset="0"/>
              <a:ea typeface="Arial"/>
              <a:cs typeface="Times New Roman" panose="02020603050405020304" pitchFamily="18" charset="0"/>
              <a:sym typeface="Arial"/>
            </a:endParaRPr>
          </a:p>
          <a:p>
            <a:pPr marL="0" lvl="0" indent="0" algn="l" rtl="0">
              <a:lnSpc>
                <a:spcPct val="97000"/>
              </a:lnSpc>
              <a:spcBef>
                <a:spcPts val="1000"/>
              </a:spcBef>
              <a:spcAft>
                <a:spcPts val="0"/>
              </a:spcAft>
              <a:buSzPts val="523"/>
              <a:buNone/>
            </a:pPr>
            <a:r>
              <a:rPr lang="en" sz="1400" dirty="0">
                <a:solidFill>
                  <a:srgbClr val="000000"/>
                </a:solidFill>
                <a:latin typeface="Times New Roman" panose="02020603050405020304" pitchFamily="18" charset="0"/>
                <a:ea typeface="Arial"/>
                <a:cs typeface="Times New Roman" panose="02020603050405020304" pitchFamily="18" charset="0"/>
                <a:sym typeface="Arial"/>
              </a:rPr>
              <a:t>6)</a:t>
            </a:r>
            <a:r>
              <a:rPr lang="en" sz="1400" dirty="0">
                <a:solidFill>
                  <a:srgbClr val="1D2733"/>
                </a:solidFill>
                <a:latin typeface="Times New Roman" panose="02020603050405020304" pitchFamily="18" charset="0"/>
                <a:ea typeface="Arial"/>
                <a:cs typeface="Times New Roman" panose="02020603050405020304" pitchFamily="18" charset="0"/>
                <a:sym typeface="Arial"/>
              </a:rPr>
              <a:t>When in the evening the smoke began to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(no article) </a:t>
            </a:r>
            <a:r>
              <a:rPr lang="en" sz="1400" dirty="0">
                <a:solidFill>
                  <a:srgbClr val="1D2733"/>
                </a:solidFill>
                <a:latin typeface="Times New Roman" panose="02020603050405020304" pitchFamily="18" charset="0"/>
                <a:ea typeface="Arial"/>
                <a:cs typeface="Times New Roman" panose="02020603050405020304" pitchFamily="18" charset="0"/>
                <a:sym typeface="Arial"/>
              </a:rPr>
              <a:t>curl up from the village cowsheds, and the cicalas chirped in every bush; when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the</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mendicants of the Baül sect sang their shrill songs in their daily meeting-place, when any poet, who had attempted to watch the movement of the leaves in the dense bamboo thickets, would have felt </a:t>
            </a:r>
            <a:r>
              <a:rPr lang="en" sz="1400" b="1" dirty="0">
                <a:solidFill>
                  <a:srgbClr val="C00000"/>
                </a:solidFill>
                <a:latin typeface="Times New Roman" panose="02020603050405020304" pitchFamily="18" charset="0"/>
                <a:ea typeface="Arial"/>
                <a:cs typeface="Times New Roman" panose="02020603050405020304" pitchFamily="18" charset="0"/>
                <a:sym typeface="Arial"/>
              </a:rPr>
              <a:t>a</a:t>
            </a:r>
            <a:r>
              <a:rPr lang="en" sz="1400" dirty="0">
                <a:solidFill>
                  <a:srgbClr val="1D2733"/>
                </a:solidFill>
                <a:latin typeface="Times New Roman" panose="02020603050405020304" pitchFamily="18" charset="0"/>
                <a:ea typeface="Arial"/>
                <a:cs typeface="Times New Roman" panose="02020603050405020304" pitchFamily="18" charset="0"/>
                <a:sym typeface="Arial"/>
              </a:rPr>
              <a:t> ghostly shiver run down his back, the postmaster would light his little lamp, and call out "Ratan." </a:t>
            </a:r>
            <a:endParaRPr sz="1400" dirty="0">
              <a:solidFill>
                <a:srgbClr val="1D2733"/>
              </a:solidFill>
              <a:latin typeface="Times New Roman" panose="02020603050405020304" pitchFamily="18" charset="0"/>
              <a:ea typeface="Arial"/>
              <a:cs typeface="Times New Roman" panose="02020603050405020304" pitchFamily="18" charset="0"/>
              <a:sym typeface="Arial"/>
            </a:endParaRPr>
          </a:p>
          <a:p>
            <a:pPr marL="12700" lvl="0" indent="0" algn="l" rtl="0">
              <a:lnSpc>
                <a:spcPct val="97000"/>
              </a:lnSpc>
              <a:spcBef>
                <a:spcPts val="500"/>
              </a:spcBef>
              <a:spcAft>
                <a:spcPts val="0"/>
              </a:spcAft>
              <a:buSzPts val="523"/>
              <a:buNone/>
            </a:pPr>
            <a:endParaRPr sz="1400" dirty="0">
              <a:solidFill>
                <a:srgbClr val="1D2733"/>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5000"/>
              </a:lnSpc>
              <a:spcBef>
                <a:spcPts val="0"/>
              </a:spcBef>
              <a:spcAft>
                <a:spcPts val="1200"/>
              </a:spcAft>
              <a:buSzPts val="523"/>
              <a:buNone/>
            </a:pPr>
            <a:r>
              <a:rPr lang="en"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65883"/>
            <a:ext cx="8520600" cy="58088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Prepositions</a:t>
            </a:r>
            <a:endParaRPr dirty="0"/>
          </a:p>
        </p:txBody>
      </p:sp>
      <p:sp>
        <p:nvSpPr>
          <p:cNvPr id="93" name="Google Shape;93;p17"/>
          <p:cNvSpPr txBox="1">
            <a:spLocks noGrp="1"/>
          </p:cNvSpPr>
          <p:nvPr>
            <p:ph type="body" idx="1"/>
          </p:nvPr>
        </p:nvSpPr>
        <p:spPr>
          <a:xfrm>
            <a:off x="104077" y="646771"/>
            <a:ext cx="8987883" cy="43638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Prepositions are placed before a noun/ pronoun/ noun phrase to highlight its relation to some other part of the sentence.</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IN" sz="1400" dirty="0">
                <a:latin typeface="Times New Roman" panose="02020603050405020304" pitchFamily="18" charset="0"/>
                <a:cs typeface="Times New Roman" panose="02020603050405020304" pitchFamily="18" charset="0"/>
              </a:rPr>
              <a:t>Some common types of prepositions: </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b="1" dirty="0">
                <a:latin typeface="Times New Roman" panose="02020603050405020304" pitchFamily="18" charset="0"/>
                <a:cs typeface="Times New Roman" panose="02020603050405020304" pitchFamily="18" charset="0"/>
              </a:rPr>
              <a:t>Prepositions of place</a:t>
            </a:r>
            <a:r>
              <a:rPr lang="en" sz="1400" dirty="0">
                <a:latin typeface="Times New Roman" panose="02020603050405020304" pitchFamily="18" charset="0"/>
                <a:cs typeface="Times New Roman" panose="02020603050405020304" pitchFamily="18" charset="0"/>
              </a:rPr>
              <a:t>: Used to refer to a specific location or a location in relation to another thing</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dirty="0">
                <a:latin typeface="Times New Roman" panose="02020603050405020304" pitchFamily="18" charset="0"/>
                <a:cs typeface="Times New Roman" panose="02020603050405020304" pitchFamily="18" charset="0"/>
              </a:rPr>
              <a:t>(above, across, agains, around, at, behind, below, between, in, on, etc. )</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b="1" dirty="0">
                <a:latin typeface="Times New Roman" panose="02020603050405020304" pitchFamily="18" charset="0"/>
                <a:cs typeface="Times New Roman" panose="02020603050405020304" pitchFamily="18" charset="0"/>
              </a:rPr>
              <a:t>Prepositions of Time</a:t>
            </a:r>
            <a:r>
              <a:rPr lang="en" sz="1400" dirty="0">
                <a:latin typeface="Times New Roman" panose="02020603050405020304" pitchFamily="18" charset="0"/>
                <a:cs typeface="Times New Roman" panose="02020603050405020304" pitchFamily="18" charset="0"/>
              </a:rPr>
              <a:t>: Used to refer to the time of an occurrence/ event</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dirty="0">
                <a:latin typeface="Times New Roman" panose="02020603050405020304" pitchFamily="18" charset="0"/>
                <a:cs typeface="Times New Roman" panose="02020603050405020304" pitchFamily="18" charset="0"/>
              </a:rPr>
              <a:t>(after, around, at, before, by, during, for, in, on, since)</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b="1" dirty="0">
                <a:latin typeface="Times New Roman" panose="02020603050405020304" pitchFamily="18" charset="0"/>
                <a:cs typeface="Times New Roman" panose="02020603050405020304" pitchFamily="18" charset="0"/>
              </a:rPr>
              <a:t>Preposition of direction or movement</a:t>
            </a:r>
            <a:r>
              <a:rPr lang="en" sz="1400" dirty="0">
                <a:latin typeface="Times New Roman" panose="02020603050405020304" pitchFamily="18" charset="0"/>
                <a:cs typeface="Times New Roman" panose="02020603050405020304" pitchFamily="18" charset="0"/>
              </a:rPr>
              <a:t>: Used to refer to movements, directions or transformation in condition</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dirty="0">
                <a:latin typeface="Times New Roman" panose="02020603050405020304" pitchFamily="18" charset="0"/>
                <a:cs typeface="Times New Roman" panose="02020603050405020304" pitchFamily="18" charset="0"/>
              </a:rPr>
              <a:t>(across, along, around, down, into, onto, out of, over, through, toward)</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b="1" dirty="0">
                <a:latin typeface="Times New Roman" panose="02020603050405020304" pitchFamily="18" charset="0"/>
                <a:cs typeface="Times New Roman" panose="02020603050405020304" pitchFamily="18" charset="0"/>
              </a:rPr>
              <a:t>Prepositions of Manner: </a:t>
            </a:r>
            <a:r>
              <a:rPr lang="en" sz="1400" dirty="0">
                <a:latin typeface="Times New Roman" panose="02020603050405020304" pitchFamily="18" charset="0"/>
                <a:cs typeface="Times New Roman" panose="02020603050405020304" pitchFamily="18" charset="0"/>
              </a:rPr>
              <a:t>Refers to the manner in which something is done/ they way in which something happened</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sz="1400" dirty="0">
                <a:latin typeface="Times New Roman" panose="02020603050405020304" pitchFamily="18" charset="0"/>
                <a:cs typeface="Times New Roman" panose="02020603050405020304" pitchFamily="18" charset="0"/>
              </a:rPr>
              <a:t>(by, like, for, in, with)</a:t>
            </a: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14550"/>
            <a:ext cx="8520600" cy="5631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36131"/>
              <a:buNone/>
            </a:pPr>
            <a:r>
              <a:rPr lang="en" sz="2740" dirty="0"/>
              <a:t>Fill in the blanks with the correct prepositions</a:t>
            </a:r>
            <a:endParaRPr sz="2740" dirty="0"/>
          </a:p>
        </p:txBody>
      </p:sp>
      <p:sp>
        <p:nvSpPr>
          <p:cNvPr id="99" name="Google Shape;99;p18"/>
          <p:cNvSpPr txBox="1">
            <a:spLocks noGrp="1"/>
          </p:cNvSpPr>
          <p:nvPr>
            <p:ph type="body" idx="1"/>
          </p:nvPr>
        </p:nvSpPr>
        <p:spPr>
          <a:xfrm>
            <a:off x="311700" y="637123"/>
            <a:ext cx="8520600" cy="41808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My friend’s birthday party is ____ 5: 30 ___ the evening ___25th August ___ a resort____ his hometown (at, in, on).</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I stayed ___ a peaceful guesthouse ____ my stay in the remote village of Uttarakhand (at, since, for, on, during).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______ being knowledgeable, the new instructor is kind and generous to the students (beside, besides)</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I looked ___ her name in the directory but I could not find it (up, down, forward to).</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Sangeeta was upset as her friend did not live_____ her expectations ( up, up to, on, beyond).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We will have to put___the celebration for a day or two (on, off, down, out, up).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I don’t know how is it possible for anyone to put __ with his tantrums (on, off, down, out, up).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I am relieved that finally, we can all agree___ the menu for the party (to, with, on).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I can’t find enough reasons to agree ___my boss on the details of the project (to, with, on).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He does not get _____ with his colleagues (along, on, off). </a:t>
            </a:r>
            <a:endParaRPr dirty="0">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AutoNum type="arabicPeriod"/>
            </a:pPr>
            <a:r>
              <a:rPr lang="en" dirty="0">
                <a:latin typeface="Times New Roman"/>
                <a:ea typeface="Times New Roman"/>
                <a:cs typeface="Times New Roman"/>
                <a:sym typeface="Times New Roman"/>
              </a:rPr>
              <a:t>Tripti prefers taking___ notes while attending lectures (down, after, off). </a:t>
            </a:r>
            <a:endParaRPr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64725" y="0"/>
            <a:ext cx="8520600" cy="415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39320"/>
              <a:buNone/>
            </a:pPr>
            <a:r>
              <a:rPr lang="en" sz="2266" dirty="0"/>
              <a:t>Answers</a:t>
            </a:r>
            <a:endParaRPr sz="2266" dirty="0"/>
          </a:p>
        </p:txBody>
      </p:sp>
      <p:sp>
        <p:nvSpPr>
          <p:cNvPr id="105" name="Google Shape;105;p19"/>
          <p:cNvSpPr txBox="1">
            <a:spLocks noGrp="1"/>
          </p:cNvSpPr>
          <p:nvPr>
            <p:ph type="body" idx="1"/>
          </p:nvPr>
        </p:nvSpPr>
        <p:spPr>
          <a:xfrm>
            <a:off x="0" y="415800"/>
            <a:ext cx="9144000" cy="45144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My friend’s birthday party is </a:t>
            </a:r>
            <a:r>
              <a:rPr lang="en" b="1">
                <a:latin typeface="Times New Roman"/>
                <a:ea typeface="Times New Roman"/>
                <a:cs typeface="Times New Roman"/>
                <a:sym typeface="Times New Roman"/>
              </a:rPr>
              <a:t>at</a:t>
            </a:r>
            <a:r>
              <a:rPr lang="en">
                <a:latin typeface="Times New Roman"/>
                <a:ea typeface="Times New Roman"/>
                <a:cs typeface="Times New Roman"/>
                <a:sym typeface="Times New Roman"/>
              </a:rPr>
              <a:t> 5: 30 </a:t>
            </a:r>
            <a:r>
              <a:rPr lang="en" b="1">
                <a:latin typeface="Times New Roman"/>
                <a:ea typeface="Times New Roman"/>
                <a:cs typeface="Times New Roman"/>
                <a:sym typeface="Times New Roman"/>
              </a:rPr>
              <a:t>in </a:t>
            </a:r>
            <a:r>
              <a:rPr lang="en">
                <a:latin typeface="Times New Roman"/>
                <a:ea typeface="Times New Roman"/>
                <a:cs typeface="Times New Roman"/>
                <a:sym typeface="Times New Roman"/>
              </a:rPr>
              <a:t>the evening </a:t>
            </a:r>
            <a:r>
              <a:rPr lang="en" b="1">
                <a:latin typeface="Times New Roman"/>
                <a:ea typeface="Times New Roman"/>
                <a:cs typeface="Times New Roman"/>
                <a:sym typeface="Times New Roman"/>
              </a:rPr>
              <a:t>on</a:t>
            </a:r>
            <a:r>
              <a:rPr lang="en">
                <a:latin typeface="Times New Roman"/>
                <a:ea typeface="Times New Roman"/>
                <a:cs typeface="Times New Roman"/>
                <a:sym typeface="Times New Roman"/>
              </a:rPr>
              <a:t> 25th August </a:t>
            </a:r>
            <a:r>
              <a:rPr lang="en" b="1">
                <a:latin typeface="Times New Roman"/>
                <a:ea typeface="Times New Roman"/>
                <a:cs typeface="Times New Roman"/>
                <a:sym typeface="Times New Roman"/>
              </a:rPr>
              <a:t>at</a:t>
            </a:r>
            <a:r>
              <a:rPr lang="en">
                <a:latin typeface="Times New Roman"/>
                <a:ea typeface="Times New Roman"/>
                <a:cs typeface="Times New Roman"/>
                <a:sym typeface="Times New Roman"/>
              </a:rPr>
              <a:t> a resort </a:t>
            </a:r>
            <a:r>
              <a:rPr lang="en" b="1">
                <a:latin typeface="Times New Roman"/>
                <a:ea typeface="Times New Roman"/>
                <a:cs typeface="Times New Roman"/>
                <a:sym typeface="Times New Roman"/>
              </a:rPr>
              <a:t>in </a:t>
            </a:r>
            <a:r>
              <a:rPr lang="en">
                <a:latin typeface="Times New Roman"/>
                <a:ea typeface="Times New Roman"/>
                <a:cs typeface="Times New Roman"/>
                <a:sym typeface="Times New Roman"/>
              </a:rPr>
              <a:t>his hometown. (at is used for specific time as a preposition of place, and a smaller location in a larger place as a preposition of place; on is used for a specific day, date, or occasion; in is used for a longer period of time, or a part of a day (except night)/ larger places)</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I stayed </a:t>
            </a:r>
            <a:r>
              <a:rPr lang="en" b="1">
                <a:latin typeface="Times New Roman"/>
                <a:ea typeface="Times New Roman"/>
                <a:cs typeface="Times New Roman"/>
                <a:sym typeface="Times New Roman"/>
              </a:rPr>
              <a:t>at</a:t>
            </a:r>
            <a:r>
              <a:rPr lang="en">
                <a:latin typeface="Times New Roman"/>
                <a:ea typeface="Times New Roman"/>
                <a:cs typeface="Times New Roman"/>
                <a:sym typeface="Times New Roman"/>
              </a:rPr>
              <a:t> a peaceful guesthouse </a:t>
            </a:r>
            <a:r>
              <a:rPr lang="en" b="1">
                <a:latin typeface="Times New Roman"/>
                <a:ea typeface="Times New Roman"/>
                <a:cs typeface="Times New Roman"/>
                <a:sym typeface="Times New Roman"/>
              </a:rPr>
              <a:t>during</a:t>
            </a:r>
            <a:r>
              <a:rPr lang="en">
                <a:latin typeface="Times New Roman"/>
                <a:ea typeface="Times New Roman"/>
                <a:cs typeface="Times New Roman"/>
                <a:sym typeface="Times New Roman"/>
              </a:rPr>
              <a:t> my stay in the remote village of Uttarakhand ( during is used to refer to an event that happens over a period of time)</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b="1">
                <a:latin typeface="Times New Roman"/>
                <a:ea typeface="Times New Roman"/>
                <a:cs typeface="Times New Roman"/>
                <a:sym typeface="Times New Roman"/>
              </a:rPr>
              <a:t>Besides </a:t>
            </a:r>
            <a:r>
              <a:rPr lang="en">
                <a:latin typeface="Times New Roman"/>
                <a:ea typeface="Times New Roman"/>
                <a:cs typeface="Times New Roman"/>
                <a:sym typeface="Times New Roman"/>
              </a:rPr>
              <a:t>being knowledgeable, the new instructor is kind and generous to the students (While beside is used for something that is next to something else, besides is used to mean except for)</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I looked </a:t>
            </a:r>
            <a:r>
              <a:rPr lang="en" b="1">
                <a:latin typeface="Times New Roman"/>
                <a:ea typeface="Times New Roman"/>
                <a:cs typeface="Times New Roman"/>
                <a:sym typeface="Times New Roman"/>
              </a:rPr>
              <a:t>up</a:t>
            </a:r>
            <a:r>
              <a:rPr lang="en">
                <a:latin typeface="Times New Roman"/>
                <a:ea typeface="Times New Roman"/>
                <a:cs typeface="Times New Roman"/>
                <a:sym typeface="Times New Roman"/>
              </a:rPr>
              <a:t> her name in the directory but I could not find it (look up is a phrasal verb meaning to find something)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Sangeeta was upset as her friend did not live </a:t>
            </a:r>
            <a:r>
              <a:rPr lang="en" b="1">
                <a:latin typeface="Times New Roman"/>
                <a:ea typeface="Times New Roman"/>
                <a:cs typeface="Times New Roman"/>
                <a:sym typeface="Times New Roman"/>
              </a:rPr>
              <a:t>up to</a:t>
            </a:r>
            <a:r>
              <a:rPr lang="en">
                <a:latin typeface="Times New Roman"/>
                <a:ea typeface="Times New Roman"/>
                <a:cs typeface="Times New Roman"/>
                <a:sym typeface="Times New Roman"/>
              </a:rPr>
              <a:t> her expectations (live up to is phrasal verb that means to fulfill someone’s expectations).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We will have to put </a:t>
            </a:r>
            <a:r>
              <a:rPr lang="en" b="1">
                <a:latin typeface="Times New Roman"/>
                <a:ea typeface="Times New Roman"/>
                <a:cs typeface="Times New Roman"/>
                <a:sym typeface="Times New Roman"/>
              </a:rPr>
              <a:t>off </a:t>
            </a:r>
            <a:r>
              <a:rPr lang="en">
                <a:latin typeface="Times New Roman"/>
                <a:ea typeface="Times New Roman"/>
                <a:cs typeface="Times New Roman"/>
                <a:sym typeface="Times New Roman"/>
              </a:rPr>
              <a:t>the celebration for a day or two (the phrasal verb put off means to postpone).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I don’t know how is it possible for anyone to put </a:t>
            </a:r>
            <a:r>
              <a:rPr lang="en" b="1">
                <a:latin typeface="Times New Roman"/>
                <a:ea typeface="Times New Roman"/>
                <a:cs typeface="Times New Roman"/>
                <a:sym typeface="Times New Roman"/>
              </a:rPr>
              <a:t>up </a:t>
            </a:r>
            <a:r>
              <a:rPr lang="en">
                <a:latin typeface="Times New Roman"/>
                <a:ea typeface="Times New Roman"/>
                <a:cs typeface="Times New Roman"/>
                <a:sym typeface="Times New Roman"/>
              </a:rPr>
              <a:t>with his tantrums (in this case, the phrasal verb put up means to accommodate).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I am relieved that finally, we can all agree </a:t>
            </a:r>
            <a:r>
              <a:rPr lang="en" b="1">
                <a:latin typeface="Times New Roman"/>
                <a:ea typeface="Times New Roman"/>
                <a:cs typeface="Times New Roman"/>
                <a:sym typeface="Times New Roman"/>
              </a:rPr>
              <a:t>on</a:t>
            </a:r>
            <a:r>
              <a:rPr lang="en">
                <a:latin typeface="Times New Roman"/>
                <a:ea typeface="Times New Roman"/>
                <a:cs typeface="Times New Roman"/>
                <a:sym typeface="Times New Roman"/>
              </a:rPr>
              <a:t> the menu for the party (agree on is used to refer to an agreement between people over something).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I can’t find enough reasons to agree </a:t>
            </a:r>
            <a:r>
              <a:rPr lang="en" b="1">
                <a:latin typeface="Times New Roman"/>
                <a:ea typeface="Times New Roman"/>
                <a:cs typeface="Times New Roman"/>
                <a:sym typeface="Times New Roman"/>
              </a:rPr>
              <a:t>with </a:t>
            </a:r>
            <a:r>
              <a:rPr lang="en">
                <a:latin typeface="Times New Roman"/>
                <a:ea typeface="Times New Roman"/>
                <a:cs typeface="Times New Roman"/>
                <a:sym typeface="Times New Roman"/>
              </a:rPr>
              <a:t>my boss on the details of the project (agree with is used to indicate someone’s agreement over something with another person).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He does not get </a:t>
            </a:r>
            <a:r>
              <a:rPr lang="en" b="1">
                <a:latin typeface="Times New Roman"/>
                <a:ea typeface="Times New Roman"/>
                <a:cs typeface="Times New Roman"/>
                <a:sym typeface="Times New Roman"/>
              </a:rPr>
              <a:t>along</a:t>
            </a:r>
            <a:r>
              <a:rPr lang="en">
                <a:latin typeface="Times New Roman"/>
                <a:ea typeface="Times New Roman"/>
                <a:cs typeface="Times New Roman"/>
                <a:sym typeface="Times New Roman"/>
              </a:rPr>
              <a:t> with his colleagues (the phrasal verb get along means to gel well). </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Tripti prefers taking </a:t>
            </a:r>
            <a:r>
              <a:rPr lang="en" b="1">
                <a:latin typeface="Times New Roman"/>
                <a:ea typeface="Times New Roman"/>
                <a:cs typeface="Times New Roman"/>
                <a:sym typeface="Times New Roman"/>
              </a:rPr>
              <a:t>down</a:t>
            </a:r>
            <a:r>
              <a:rPr lang="en">
                <a:latin typeface="Times New Roman"/>
                <a:ea typeface="Times New Roman"/>
                <a:cs typeface="Times New Roman"/>
                <a:sym typeface="Times New Roman"/>
              </a:rPr>
              <a:t> notes while attending lectures (the phrasal verb taking down means writing something).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28925" y="621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40"/>
              <a:t>Use any fifteen of the following prepositions to make a short story of your own </a:t>
            </a:r>
            <a:endParaRPr sz="2340"/>
          </a:p>
        </p:txBody>
      </p:sp>
      <p:sp>
        <p:nvSpPr>
          <p:cNvPr id="117" name="Google Shape;117;p21"/>
          <p:cNvSpPr txBox="1">
            <a:spLocks noGrp="1"/>
          </p:cNvSpPr>
          <p:nvPr>
            <p:ph type="body" idx="1"/>
          </p:nvPr>
        </p:nvSpPr>
        <p:spPr>
          <a:xfrm>
            <a:off x="228925" y="638925"/>
            <a:ext cx="8520600" cy="1476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1200"/>
              </a:spcBef>
              <a:spcAft>
                <a:spcPts val="1200"/>
              </a:spcAft>
              <a:buNone/>
            </a:pPr>
            <a:r>
              <a:rPr lang="en" sz="2000" dirty="0">
                <a:latin typeface="Times New Roman"/>
                <a:ea typeface="Times New Roman"/>
                <a:cs typeface="Times New Roman"/>
                <a:sym typeface="Times New Roman"/>
              </a:rPr>
              <a:t>Against, on, into, with, among, by, across, beneath, under, over, at, besides, for,  near, in, like, toward, between, through</a:t>
            </a:r>
            <a:endParaRPr sz="20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